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1.xml" ContentType="application/vnd.openxmlformats-officedocument.presentationml.slideLayout+xml"/>
  <Override PartName="/ppt/theme/theme5.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notesSlides/notesSlide1.xml" ContentType="application/vnd.openxmlformats-officedocument.presentationml.notesSlide+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notesSlides/notesSlide4.xml" ContentType="application/vnd.openxmlformats-officedocument.presentationml.notesSlide+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notesSlides/notesSlide9.xml" ContentType="application/vnd.openxmlformats-officedocument.presentationml.notesSlide+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5.xml" ContentType="application/vnd.openxmlformats-officedocument.presentationml.notesSlide+xml"/>
  <Override PartName="/ppt/tags/tag64.xml" ContentType="application/vnd.openxmlformats-officedocument.presentationml.tags+xml"/>
  <Override PartName="/ppt/notesSlides/notesSlide16.xml" ContentType="application/vnd.openxmlformats-officedocument.presentationml.notesSlide+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notesSlides/notesSlide19.xml" ContentType="application/vnd.openxmlformats-officedocument.presentationml.notesSlide+xml"/>
  <Override PartName="/ppt/tags/tag68.xml" ContentType="application/vnd.openxmlformats-officedocument.presentationml.tags+xml"/>
  <Override PartName="/ppt/notesSlides/notesSlide20.xml" ContentType="application/vnd.openxmlformats-officedocument.presentationml.notesSlide+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notesSlides/notesSlide22.xml" ContentType="application/vnd.openxmlformats-officedocument.presentationml.notesSlide+xml"/>
  <Override PartName="/ppt/tags/tag71.xml" ContentType="application/vnd.openxmlformats-officedocument.presentationml.tags+xml"/>
  <Override PartName="/ppt/notesSlides/notesSlide23.xml" ContentType="application/vnd.openxmlformats-officedocument.presentationml.notesSlide+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notesSlides/notesSlide25.xml" ContentType="application/vnd.openxmlformats-officedocument.presentationml.notesSlide+xml"/>
  <Override PartName="/ppt/tags/tag74.xml" ContentType="application/vnd.openxmlformats-officedocument.presentationml.tags+xml"/>
  <Override PartName="/ppt/notesSlides/notesSlide26.xml" ContentType="application/vnd.openxmlformats-officedocument.presentationml.notesSlide+xml"/>
  <Override PartName="/ppt/tags/tag7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notesSlides/notesSlide31.xml" ContentType="application/vnd.openxmlformats-officedocument.presentationml.notesSlide+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notesSlides/notesSlide34.xml" ContentType="application/vnd.openxmlformats-officedocument.presentationml.notesSlide+xml"/>
  <Override PartName="/ppt/tags/tag82.xml" ContentType="application/vnd.openxmlformats-officedocument.presentationml.tags+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notesSlides/notesSlide42.xml" ContentType="application/vnd.openxmlformats-officedocument.presentationml.notesSlide+xml"/>
  <Override PartName="/ppt/tags/tag92.xml" ContentType="application/vnd.openxmlformats-officedocument.presentationml.tags+xml"/>
  <Override PartName="/ppt/notesSlides/notesSlide43.xml" ContentType="application/vnd.openxmlformats-officedocument.presentationml.notesSlide+xml"/>
  <Override PartName="/ppt/tags/tag93.xml" ContentType="application/vnd.openxmlformats-officedocument.presentationml.tags+xml"/>
  <Override PartName="/ppt/notesSlides/notesSlide44.xml" ContentType="application/vnd.openxmlformats-officedocument.presentationml.notesSlide+xml"/>
  <Override PartName="/ppt/tags/tag94.xml" ContentType="application/vnd.openxmlformats-officedocument.presentationml.tags+xml"/>
  <Override PartName="/ppt/notesSlides/notesSlide45.xml" ContentType="application/vnd.openxmlformats-officedocument.presentationml.notesSlide+xml"/>
  <Override PartName="/ppt/tags/tag95.xml" ContentType="application/vnd.openxmlformats-officedocument.presentationml.tags+xml"/>
  <Override PartName="/ppt/notesSlides/notesSlide46.xml" ContentType="application/vnd.openxmlformats-officedocument.presentationml.notesSlide+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notesSlides/notesSlide48.xml" ContentType="application/vnd.openxmlformats-officedocument.presentationml.notesSlide+xml"/>
  <Override PartName="/ppt/tags/tag98.xml" ContentType="application/vnd.openxmlformats-officedocument.presentationml.tags+xml"/>
  <Override PartName="/ppt/notesSlides/notesSlide49.xml" ContentType="application/vnd.openxmlformats-officedocument.presentationml.notesSlide+xml"/>
  <Override PartName="/ppt/tags/tag99.xml" ContentType="application/vnd.openxmlformats-officedocument.presentationml.tags+xml"/>
  <Override PartName="/ppt/notesSlides/notesSlide50.xml" ContentType="application/vnd.openxmlformats-officedocument.presentationml.notesSlide+xml"/>
  <Override PartName="/ppt/tags/tag100.xml" ContentType="application/vnd.openxmlformats-officedocument.presentationml.tags+xml"/>
  <Override PartName="/ppt/notesSlides/notesSlide51.xml" ContentType="application/vnd.openxmlformats-officedocument.presentationml.notesSlide+xml"/>
  <Override PartName="/ppt/tags/tag101.xml" ContentType="application/vnd.openxmlformats-officedocument.presentationml.tags+xml"/>
  <Override PartName="/ppt/notesSlides/notesSlide52.xml" ContentType="application/vnd.openxmlformats-officedocument.presentationml.notesSlide+xml"/>
  <Override PartName="/ppt/tags/tag102.xml" ContentType="application/vnd.openxmlformats-officedocument.presentationml.tags+xml"/>
  <Override PartName="/ppt/notesSlides/notesSlide53.xml" ContentType="application/vnd.openxmlformats-officedocument.presentationml.notesSlide+xml"/>
  <Override PartName="/ppt/tags/tag103.xml" ContentType="application/vnd.openxmlformats-officedocument.presentationml.tags+xml"/>
  <Override PartName="/ppt/notesSlides/notesSlide54.xml" ContentType="application/vnd.openxmlformats-officedocument.presentationml.notesSlide+xml"/>
  <Override PartName="/ppt/tags/tag104.xml" ContentType="application/vnd.openxmlformats-officedocument.presentationml.tags+xml"/>
  <Override PartName="/ppt/notesSlides/notesSlide55.xml" ContentType="application/vnd.openxmlformats-officedocument.presentationml.notesSlide+xml"/>
  <Override PartName="/ppt/tags/tag105.xml" ContentType="application/vnd.openxmlformats-officedocument.presentationml.tags+xml"/>
  <Override PartName="/ppt/notesSlides/notesSlide56.xml" ContentType="application/vnd.openxmlformats-officedocument.presentationml.notesSlide+xml"/>
  <Override PartName="/ppt/tags/tag106.xml" ContentType="application/vnd.openxmlformats-officedocument.presentationml.tags+xml"/>
  <Override PartName="/ppt/notesSlides/notesSlide57.xml" ContentType="application/vnd.openxmlformats-officedocument.presentationml.notesSlide+xml"/>
  <Override PartName="/ppt/tags/tag107.xml" ContentType="application/vnd.openxmlformats-officedocument.presentationml.tags+xml"/>
  <Override PartName="/ppt/notesSlides/notesSlide58.xml" ContentType="application/vnd.openxmlformats-officedocument.presentationml.notesSlide+xml"/>
  <Override PartName="/ppt/tags/tag108.xml" ContentType="application/vnd.openxmlformats-officedocument.presentationml.tags+xml"/>
  <Override PartName="/ppt/notesSlides/notesSlide59.xml" ContentType="application/vnd.openxmlformats-officedocument.presentationml.notesSlide+xml"/>
  <Override PartName="/ppt/tags/tag109.xml" ContentType="application/vnd.openxmlformats-officedocument.presentationml.tags+xml"/>
  <Override PartName="/ppt/notesSlides/notesSlide60.xml" ContentType="application/vnd.openxmlformats-officedocument.presentationml.notesSlide+xml"/>
  <Override PartName="/ppt/tags/tag110.xml" ContentType="application/vnd.openxmlformats-officedocument.presentationml.tags+xml"/>
  <Override PartName="/ppt/notesSlides/notesSlide61.xml" ContentType="application/vnd.openxmlformats-officedocument.presentationml.notesSlide+xml"/>
  <Override PartName="/ppt/tags/tag111.xml" ContentType="application/vnd.openxmlformats-officedocument.presentationml.tags+xml"/>
  <Override PartName="/ppt/notesSlides/notesSlide62.xml" ContentType="application/vnd.openxmlformats-officedocument.presentationml.notesSlide+xml"/>
  <Override PartName="/ppt/tags/tag112.xml" ContentType="application/vnd.openxmlformats-officedocument.presentationml.tags+xml"/>
  <Override PartName="/ppt/notesSlides/notesSlide63.xml" ContentType="application/vnd.openxmlformats-officedocument.presentationml.notesSlide+xml"/>
  <Override PartName="/ppt/tags/tag113.xml" ContentType="application/vnd.openxmlformats-officedocument.presentationml.tags+xml"/>
  <Override PartName="/ppt/notesSlides/notesSlide64.xml" ContentType="application/vnd.openxmlformats-officedocument.presentationml.notesSlide+xml"/>
  <Override PartName="/ppt/tags/tag114.xml" ContentType="application/vnd.openxmlformats-officedocument.presentationml.tags+xml"/>
  <Override PartName="/ppt/notesSlides/notesSlide65.xml" ContentType="application/vnd.openxmlformats-officedocument.presentationml.notesSlide+xml"/>
  <Override PartName="/ppt/tags/tag115.xml" ContentType="application/vnd.openxmlformats-officedocument.presentationml.tags+xml"/>
  <Override PartName="/ppt/notesSlides/notesSlide66.xml" ContentType="application/vnd.openxmlformats-officedocument.presentationml.notesSlide+xml"/>
  <Override PartName="/ppt/tags/tag116.xml" ContentType="application/vnd.openxmlformats-officedocument.presentationml.tags+xml"/>
  <Override PartName="/ppt/notesSlides/notesSlide6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68.xml" ContentType="application/vnd.openxmlformats-officedocument.presentationml.notesSlide+xml"/>
  <Override PartName="/ppt/tags/tag119.xml" ContentType="application/vnd.openxmlformats-officedocument.presentationml.tags+xml"/>
  <Override PartName="/ppt/notesSlides/notesSlide69.xml" ContentType="application/vnd.openxmlformats-officedocument.presentationml.notesSlide+xml"/>
  <Override PartName="/ppt/tags/tag120.xml" ContentType="application/vnd.openxmlformats-officedocument.presentationml.tags+xml"/>
  <Override PartName="/ppt/notesSlides/notesSlide70.xml" ContentType="application/vnd.openxmlformats-officedocument.presentationml.notesSlide+xml"/>
  <Override PartName="/ppt/tags/tag121.xml" ContentType="application/vnd.openxmlformats-officedocument.presentationml.tags+xml"/>
  <Override PartName="/ppt/notesSlides/notesSlide71.xml" ContentType="application/vnd.openxmlformats-officedocument.presentationml.notesSlide+xml"/>
  <Override PartName="/ppt/tags/tag122.xml" ContentType="application/vnd.openxmlformats-officedocument.presentationml.tags+xml"/>
  <Override PartName="/ppt/notesSlides/notesSlide72.xml" ContentType="application/vnd.openxmlformats-officedocument.presentationml.notesSlide+xml"/>
  <Override PartName="/ppt/tags/tag123.xml" ContentType="application/vnd.openxmlformats-officedocument.presentationml.tags+xml"/>
  <Override PartName="/ppt/notesSlides/notesSlide73.xml" ContentType="application/vnd.openxmlformats-officedocument.presentationml.notesSlide+xml"/>
  <Override PartName="/ppt/tags/tag124.xml" ContentType="application/vnd.openxmlformats-officedocument.presentationml.tags+xml"/>
  <Override PartName="/ppt/notesSlides/notesSlide74.xml" ContentType="application/vnd.openxmlformats-officedocument.presentationml.notesSlide+xml"/>
  <Override PartName="/ppt/tags/tag125.xml" ContentType="application/vnd.openxmlformats-officedocument.presentationml.tags+xml"/>
  <Override PartName="/ppt/notesSlides/notesSlide75.xml" ContentType="application/vnd.openxmlformats-officedocument.presentationml.notesSlide+xml"/>
  <Override PartName="/ppt/tags/tag126.xml" ContentType="application/vnd.openxmlformats-officedocument.presentationml.tags+xml"/>
  <Override PartName="/ppt/notesSlides/notesSlide76.xml" ContentType="application/vnd.openxmlformats-officedocument.presentationml.notesSlide+xml"/>
  <Override PartName="/ppt/tags/tag127.xml" ContentType="application/vnd.openxmlformats-officedocument.presentationml.tags+xml"/>
  <Override PartName="/ppt/notesSlides/notesSlide77.xml" ContentType="application/vnd.openxmlformats-officedocument.presentationml.notesSlide+xml"/>
  <Override PartName="/ppt/tags/tag128.xml" ContentType="application/vnd.openxmlformats-officedocument.presentationml.tags+xml"/>
  <Override PartName="/ppt/notesSlides/notesSlide78.xml" ContentType="application/vnd.openxmlformats-officedocument.presentationml.notesSlide+xml"/>
  <Override PartName="/ppt/tags/tag129.xml" ContentType="application/vnd.openxmlformats-officedocument.presentationml.tags+xml"/>
  <Override PartName="/ppt/notesSlides/notesSlide79.xml" ContentType="application/vnd.openxmlformats-officedocument.presentationml.notesSlide+xml"/>
  <Override PartName="/ppt/tags/tag130.xml" ContentType="application/vnd.openxmlformats-officedocument.presentationml.tags+xml"/>
  <Override PartName="/ppt/notesSlides/notesSlide80.xml" ContentType="application/vnd.openxmlformats-officedocument.presentationml.notesSlide+xml"/>
  <Override PartName="/ppt/tags/tag131.xml" ContentType="application/vnd.openxmlformats-officedocument.presentationml.tags+xml"/>
  <Override PartName="/ppt/notesSlides/notesSlide81.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82.xml" ContentType="application/vnd.openxmlformats-officedocument.presentationml.notesSlide+xml"/>
  <Override PartName="/ppt/tags/tag134.xml" ContentType="application/vnd.openxmlformats-officedocument.presentationml.tags+xml"/>
  <Override PartName="/ppt/notesSlides/notesSlide83.xml" ContentType="application/vnd.openxmlformats-officedocument.presentationml.notesSlide+xml"/>
  <Override PartName="/ppt/tags/tag135.xml" ContentType="application/vnd.openxmlformats-officedocument.presentationml.tags+xml"/>
  <Override PartName="/ppt/notesSlides/notesSlide84.xml" ContentType="application/vnd.openxmlformats-officedocument.presentationml.notesSlide+xml"/>
  <Override PartName="/ppt/tags/tag136.xml" ContentType="application/vnd.openxmlformats-officedocument.presentationml.tags+xml"/>
  <Override PartName="/ppt/notesSlides/notesSlide85.xml" ContentType="application/vnd.openxmlformats-officedocument.presentationml.notesSlide+xml"/>
  <Override PartName="/ppt/tags/tag137.xml" ContentType="application/vnd.openxmlformats-officedocument.presentationml.tags+xml"/>
  <Override PartName="/ppt/notesSlides/notesSlide86.xml" ContentType="application/vnd.openxmlformats-officedocument.presentationml.notesSlide+xml"/>
  <Override PartName="/ppt/tags/tag138.xml" ContentType="application/vnd.openxmlformats-officedocument.presentationml.tags+xml"/>
  <Override PartName="/ppt/notesSlides/notesSlide87.xml" ContentType="application/vnd.openxmlformats-officedocument.presentationml.notesSlide+xml"/>
  <Override PartName="/ppt/tags/tag139.xml" ContentType="application/vnd.openxmlformats-officedocument.presentationml.tags+xml"/>
  <Override PartName="/ppt/notesSlides/notesSlide88.xml" ContentType="application/vnd.openxmlformats-officedocument.presentationml.notesSlide+xml"/>
  <Override PartName="/ppt/tags/tag140.xml" ContentType="application/vnd.openxmlformats-officedocument.presentationml.tags+xml"/>
  <Override PartName="/ppt/notesSlides/notesSlide89.xml" ContentType="application/vnd.openxmlformats-officedocument.presentationml.notesSlide+xml"/>
  <Override PartName="/ppt/tags/tag141.xml" ContentType="application/vnd.openxmlformats-officedocument.presentationml.tags+xml"/>
  <Override PartName="/ppt/notesSlides/notesSlide90.xml" ContentType="application/vnd.openxmlformats-officedocument.presentationml.notesSlide+xml"/>
  <Override PartName="/ppt/tags/tag142.xml" ContentType="application/vnd.openxmlformats-officedocument.presentationml.tags+xml"/>
  <Override PartName="/ppt/notesSlides/notesSlide91.xml" ContentType="application/vnd.openxmlformats-officedocument.presentationml.notesSlide+xml"/>
  <Override PartName="/ppt/tags/tag143.xml" ContentType="application/vnd.openxmlformats-officedocument.presentationml.tags+xml"/>
  <Override PartName="/ppt/notesSlides/notesSlide92.xml" ContentType="application/vnd.openxmlformats-officedocument.presentationml.notesSlide+xml"/>
  <Override PartName="/ppt/tags/tag144.xml" ContentType="application/vnd.openxmlformats-officedocument.presentationml.tags+xml"/>
  <Override PartName="/ppt/notesSlides/notesSlide93.xml" ContentType="application/vnd.openxmlformats-officedocument.presentationml.notesSlide+xml"/>
  <Override PartName="/ppt/tags/tag145.xml" ContentType="application/vnd.openxmlformats-officedocument.presentationml.tags+xml"/>
  <Override PartName="/ppt/notesSlides/notesSlide94.xml" ContentType="application/vnd.openxmlformats-officedocument.presentationml.notesSlide+xml"/>
  <Override PartName="/ppt/tags/tag146.xml" ContentType="application/vnd.openxmlformats-officedocument.presentationml.tags+xml"/>
  <Override PartName="/ppt/notesSlides/notesSlide95.xml" ContentType="application/vnd.openxmlformats-officedocument.presentationml.notesSlide+xml"/>
  <Override PartName="/ppt/tags/tag147.xml" ContentType="application/vnd.openxmlformats-officedocument.presentationml.tags+xml"/>
  <Override PartName="/ppt/notesSlides/notesSlide96.xml" ContentType="application/vnd.openxmlformats-officedocument.presentationml.notesSlide+xml"/>
  <Override PartName="/ppt/tags/tag148.xml" ContentType="application/vnd.openxmlformats-officedocument.presentationml.tags+xml"/>
  <Override PartName="/ppt/notesSlides/notesSlide97.xml" ContentType="application/vnd.openxmlformats-officedocument.presentationml.notesSlide+xml"/>
  <Override PartName="/ppt/tags/tag149.xml" ContentType="application/vnd.openxmlformats-officedocument.presentationml.tags+xml"/>
  <Override PartName="/ppt/notesSlides/notesSlide98.xml" ContentType="application/vnd.openxmlformats-officedocument.presentationml.notesSlide+xml"/>
  <Override PartName="/ppt/tags/tag150.xml" ContentType="application/vnd.openxmlformats-officedocument.presentationml.tags+xml"/>
  <Override PartName="/ppt/notesSlides/notesSlide99.xml" ContentType="application/vnd.openxmlformats-officedocument.presentationml.notesSlide+xml"/>
  <Override PartName="/ppt/tags/tag151.xml" ContentType="application/vnd.openxmlformats-officedocument.presentationml.tags+xml"/>
  <Override PartName="/ppt/notesSlides/notesSlide100.xml" ContentType="application/vnd.openxmlformats-officedocument.presentationml.notesSlide+xml"/>
  <Override PartName="/ppt/tags/tag152.xml" ContentType="application/vnd.openxmlformats-officedocument.presentationml.tags+xml"/>
  <Override PartName="/ppt/notesSlides/notesSlide101.xml" ContentType="application/vnd.openxmlformats-officedocument.presentationml.notesSlide+xml"/>
  <Override PartName="/ppt/tags/tag153.xml" ContentType="application/vnd.openxmlformats-officedocument.presentationml.tags+xml"/>
  <Override PartName="/ppt/notesSlides/notesSlide102.xml" ContentType="application/vnd.openxmlformats-officedocument.presentationml.notesSlide+xml"/>
  <Override PartName="/ppt/tags/tag154.xml" ContentType="application/vnd.openxmlformats-officedocument.presentationml.tags+xml"/>
  <Override PartName="/ppt/notesSlides/notesSlide103.xml" ContentType="application/vnd.openxmlformats-officedocument.presentationml.notesSlide+xml"/>
  <Override PartName="/ppt/tags/tag155.xml" ContentType="application/vnd.openxmlformats-officedocument.presentationml.tags+xml"/>
  <Override PartName="/ppt/notesSlides/notesSlide104.xml" ContentType="application/vnd.openxmlformats-officedocument.presentationml.notesSlide+xml"/>
  <Override PartName="/ppt/tags/tag156.xml" ContentType="application/vnd.openxmlformats-officedocument.presentationml.tags+xml"/>
  <Override PartName="/ppt/notesSlides/notesSlide105.xml" ContentType="application/vnd.openxmlformats-officedocument.presentationml.notesSlide+xml"/>
  <Override PartName="/ppt/tags/tag157.xml" ContentType="application/vnd.openxmlformats-officedocument.presentationml.tags+xml"/>
  <Override PartName="/ppt/notesSlides/notesSlide106.xml" ContentType="application/vnd.openxmlformats-officedocument.presentationml.notesSlide+xml"/>
  <Override PartName="/ppt/tags/tag158.xml" ContentType="application/vnd.openxmlformats-officedocument.presentationml.tags+xml"/>
  <Override PartName="/ppt/notesSlides/notesSlide107.xml" ContentType="application/vnd.openxmlformats-officedocument.presentationml.notesSlide+xml"/>
  <Override PartName="/ppt/tags/tag159.xml" ContentType="application/vnd.openxmlformats-officedocument.presentationml.tags+xml"/>
  <Override PartName="/ppt/notesSlides/notesSlide10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109.xml" ContentType="application/vnd.openxmlformats-officedocument.presentationml.notesSlide+xml"/>
  <Override PartName="/ppt/tags/tag162.xml" ContentType="application/vnd.openxmlformats-officedocument.presentationml.tags+xml"/>
  <Override PartName="/ppt/notesSlides/notesSlide110.xml" ContentType="application/vnd.openxmlformats-officedocument.presentationml.notesSlide+xml"/>
  <Override PartName="/ppt/tags/tag163.xml" ContentType="application/vnd.openxmlformats-officedocument.presentationml.tags+xml"/>
  <Override PartName="/ppt/notesSlides/notesSlide111.xml" ContentType="application/vnd.openxmlformats-officedocument.presentationml.notesSlide+xml"/>
  <Override PartName="/ppt/tags/tag164.xml" ContentType="application/vnd.openxmlformats-officedocument.presentationml.tags+xml"/>
  <Override PartName="/ppt/notesSlides/notesSlide112.xml" ContentType="application/vnd.openxmlformats-officedocument.presentationml.notesSlide+xml"/>
  <Override PartName="/ppt/tags/tag165.xml" ContentType="application/vnd.openxmlformats-officedocument.presentationml.tags+xml"/>
  <Override PartName="/ppt/notesSlides/notesSlide113.xml" ContentType="application/vnd.openxmlformats-officedocument.presentationml.notesSlide+xml"/>
  <Override PartName="/ppt/tags/tag166.xml" ContentType="application/vnd.openxmlformats-officedocument.presentationml.tags+xml"/>
  <Override PartName="/ppt/notesSlides/notesSlide114.xml" ContentType="application/vnd.openxmlformats-officedocument.presentationml.notesSlide+xml"/>
  <Override PartName="/ppt/tags/tag167.xml" ContentType="application/vnd.openxmlformats-officedocument.presentationml.tags+xml"/>
  <Override PartName="/ppt/notesSlides/notesSlide115.xml" ContentType="application/vnd.openxmlformats-officedocument.presentationml.notesSlide+xml"/>
  <Override PartName="/ppt/tags/tag168.xml" ContentType="application/vnd.openxmlformats-officedocument.presentationml.tags+xml"/>
  <Override PartName="/ppt/notesSlides/notesSlide116.xml" ContentType="application/vnd.openxmlformats-officedocument.presentationml.notesSlide+xml"/>
  <Override PartName="/ppt/tags/tag169.xml" ContentType="application/vnd.openxmlformats-officedocument.presentationml.tags+xml"/>
  <Override PartName="/ppt/notesSlides/notesSlide117.xml" ContentType="application/vnd.openxmlformats-officedocument.presentationml.notesSlide+xml"/>
  <Override PartName="/ppt/tags/tag170.xml" ContentType="application/vnd.openxmlformats-officedocument.presentationml.tags+xml"/>
  <Override PartName="/ppt/notesSlides/notesSlide118.xml" ContentType="application/vnd.openxmlformats-officedocument.presentationml.notesSlide+xml"/>
  <Override PartName="/ppt/tags/tag171.xml" ContentType="application/vnd.openxmlformats-officedocument.presentationml.tags+xml"/>
  <Override PartName="/ppt/notesSlides/notesSlide119.xml" ContentType="application/vnd.openxmlformats-officedocument.presentationml.notesSlide+xml"/>
  <Override PartName="/ppt/tags/tag172.xml" ContentType="application/vnd.openxmlformats-officedocument.presentationml.tags+xml"/>
  <Override PartName="/ppt/notesSlides/notesSlide120.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21.xml" ContentType="application/vnd.openxmlformats-officedocument.presentationml.notesSlide+xml"/>
  <Override PartName="/ppt/tags/tag176.xml" ContentType="application/vnd.openxmlformats-officedocument.presentationml.tags+xml"/>
  <Override PartName="/ppt/notesSlides/notesSlide122.xml" ContentType="application/vnd.openxmlformats-officedocument.presentationml.notesSlide+xml"/>
  <Override PartName="/ppt/tags/tag177.xml" ContentType="application/vnd.openxmlformats-officedocument.presentationml.tags+xml"/>
  <Override PartName="/ppt/notesSlides/notesSlide123.xml" ContentType="application/vnd.openxmlformats-officedocument.presentationml.notesSlide+xml"/>
  <Override PartName="/ppt/tags/tag178.xml" ContentType="application/vnd.openxmlformats-officedocument.presentationml.tags+xml"/>
  <Override PartName="/ppt/notesSlides/notesSlide124.xml" ContentType="application/vnd.openxmlformats-officedocument.presentationml.notesSlide+xml"/>
  <Override PartName="/ppt/tags/tag179.xml" ContentType="application/vnd.openxmlformats-officedocument.presentationml.tags+xml"/>
  <Override PartName="/ppt/notesSlides/notesSlide125.xml" ContentType="application/vnd.openxmlformats-officedocument.presentationml.notesSlide+xml"/>
  <Override PartName="/ppt/tags/tag180.xml" ContentType="application/vnd.openxmlformats-officedocument.presentationml.tags+xml"/>
  <Override PartName="/ppt/notesSlides/notesSlide126.xml" ContentType="application/vnd.openxmlformats-officedocument.presentationml.notesSlide+xml"/>
  <Override PartName="/ppt/tags/tag181.xml" ContentType="application/vnd.openxmlformats-officedocument.presentationml.tags+xml"/>
  <Override PartName="/ppt/notesSlides/notesSlide127.xml" ContentType="application/vnd.openxmlformats-officedocument.presentationml.notesSlide+xml"/>
  <Override PartName="/ppt/tags/tag182.xml" ContentType="application/vnd.openxmlformats-officedocument.presentationml.tags+xml"/>
  <Override PartName="/ppt/notesSlides/notesSlide128.xml" ContentType="application/vnd.openxmlformats-officedocument.presentationml.notesSlide+xml"/>
  <Override PartName="/ppt/tags/tag183.xml" ContentType="application/vnd.openxmlformats-officedocument.presentationml.tags+xml"/>
  <Override PartName="/ppt/notesSlides/notesSlide129.xml" ContentType="application/vnd.openxmlformats-officedocument.presentationml.notesSlide+xml"/>
  <Override PartName="/ppt/tags/tag184.xml" ContentType="application/vnd.openxmlformats-officedocument.presentationml.tags+xml"/>
  <Override PartName="/ppt/notesSlides/notesSlide130.xml" ContentType="application/vnd.openxmlformats-officedocument.presentationml.notesSlide+xml"/>
  <Override PartName="/ppt/tags/tag185.xml" ContentType="application/vnd.openxmlformats-officedocument.presentationml.tags+xml"/>
  <Override PartName="/ppt/notesSlides/notesSlide131.xml" ContentType="application/vnd.openxmlformats-officedocument.presentationml.notesSlide+xml"/>
  <Override PartName="/ppt/tags/tag186.xml" ContentType="application/vnd.openxmlformats-officedocument.presentationml.tags+xml"/>
  <Override PartName="/ppt/notesSlides/notesSlide132.xml" ContentType="application/vnd.openxmlformats-officedocument.presentationml.notesSlide+xml"/>
  <Override PartName="/ppt/tags/tag187.xml" ContentType="application/vnd.openxmlformats-officedocument.presentationml.tags+xml"/>
  <Override PartName="/ppt/notesSlides/notesSlide133.xml" ContentType="application/vnd.openxmlformats-officedocument.presentationml.notesSlide+xml"/>
  <Override PartName="/ppt/tags/tag188.xml" ContentType="application/vnd.openxmlformats-officedocument.presentationml.tags+xml"/>
  <Override PartName="/ppt/notesSlides/notesSlide134.xml" ContentType="application/vnd.openxmlformats-officedocument.presentationml.notesSlide+xml"/>
  <Override PartName="/ppt/tags/tag189.xml" ContentType="application/vnd.openxmlformats-officedocument.presentationml.tags+xml"/>
  <Override PartName="/ppt/notesSlides/notesSlide135.xml" ContentType="application/vnd.openxmlformats-officedocument.presentationml.notesSlide+xml"/>
  <Override PartName="/ppt/tags/tag190.xml" ContentType="application/vnd.openxmlformats-officedocument.presentationml.tags+xml"/>
  <Override PartName="/ppt/notesSlides/notesSlide136.xml" ContentType="application/vnd.openxmlformats-officedocument.presentationml.notesSlide+xml"/>
  <Override PartName="/ppt/tags/tag191.xml" ContentType="application/vnd.openxmlformats-officedocument.presentationml.tags+xml"/>
  <Override PartName="/ppt/notesSlides/notesSlide137.xml" ContentType="application/vnd.openxmlformats-officedocument.presentationml.notesSlide+xml"/>
  <Override PartName="/ppt/tags/tag192.xml" ContentType="application/vnd.openxmlformats-officedocument.presentationml.tags+xml"/>
  <Override PartName="/ppt/notesSlides/notesSlide138.xml" ContentType="application/vnd.openxmlformats-officedocument.presentationml.notesSlide+xml"/>
  <Override PartName="/ppt/tags/tag193.xml" ContentType="application/vnd.openxmlformats-officedocument.presentationml.tags+xml"/>
  <Override PartName="/ppt/notesSlides/notesSlide139.xml" ContentType="application/vnd.openxmlformats-officedocument.presentationml.notesSlide+xml"/>
  <Override PartName="/ppt/tags/tag194.xml" ContentType="application/vnd.openxmlformats-officedocument.presentationml.tags+xml"/>
  <Override PartName="/ppt/notesSlides/notesSlide140.xml" ContentType="application/vnd.openxmlformats-officedocument.presentationml.notesSlide+xml"/>
  <Override PartName="/ppt/tags/tag195.xml" ContentType="application/vnd.openxmlformats-officedocument.presentationml.tags+xml"/>
  <Override PartName="/ppt/notesSlides/notesSlide141.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142.xml" ContentType="application/vnd.openxmlformats-officedocument.presentationml.notesSlide+xml"/>
  <Override PartName="/ppt/tags/tag198.xml" ContentType="application/vnd.openxmlformats-officedocument.presentationml.tags+xml"/>
  <Override PartName="/ppt/notesSlides/notesSlide143.xml" ContentType="application/vnd.openxmlformats-officedocument.presentationml.notesSlide+xml"/>
  <Override PartName="/ppt/tags/tag199.xml" ContentType="application/vnd.openxmlformats-officedocument.presentationml.tags+xml"/>
  <Override PartName="/ppt/notesSlides/notesSlide144.xml" ContentType="application/vnd.openxmlformats-officedocument.presentationml.notesSlide+xml"/>
  <Override PartName="/ppt/tags/tag200.xml" ContentType="application/vnd.openxmlformats-officedocument.presentationml.tags+xml"/>
  <Override PartName="/ppt/notesSlides/notesSlide145.xml" ContentType="application/vnd.openxmlformats-officedocument.presentationml.notesSlide+xml"/>
  <Override PartName="/ppt/tags/tag201.xml" ContentType="application/vnd.openxmlformats-officedocument.presentationml.tags+xml"/>
  <Override PartName="/ppt/notesSlides/notesSlide146.xml" ContentType="application/vnd.openxmlformats-officedocument.presentationml.notesSlide+xml"/>
  <Override PartName="/ppt/tags/tag202.xml" ContentType="application/vnd.openxmlformats-officedocument.presentationml.tags+xml"/>
  <Override PartName="/ppt/notesSlides/notesSlide147.xml" ContentType="application/vnd.openxmlformats-officedocument.presentationml.notesSlide+xml"/>
  <Override PartName="/ppt/tags/tag203.xml" ContentType="application/vnd.openxmlformats-officedocument.presentationml.tags+xml"/>
  <Override PartName="/ppt/notesSlides/notesSlide148.xml" ContentType="application/vnd.openxmlformats-officedocument.presentationml.notesSlide+xml"/>
  <Override PartName="/ppt/tags/tag204.xml" ContentType="application/vnd.openxmlformats-officedocument.presentationml.tags+xml"/>
  <Override PartName="/ppt/notesSlides/notesSlide149.xml" ContentType="application/vnd.openxmlformats-officedocument.presentationml.notesSlide+xml"/>
  <Override PartName="/ppt/tags/tag205.xml" ContentType="application/vnd.openxmlformats-officedocument.presentationml.tags+xml"/>
  <Override PartName="/ppt/notesSlides/notesSlide150.xml" ContentType="application/vnd.openxmlformats-officedocument.presentationml.notesSlide+xml"/>
  <Override PartName="/ppt/tags/tag206.xml" ContentType="application/vnd.openxmlformats-officedocument.presentationml.tags+xml"/>
  <Override PartName="/ppt/notesSlides/notesSlide151.xml" ContentType="application/vnd.openxmlformats-officedocument.presentationml.notesSlide+xml"/>
  <Override PartName="/ppt/tags/tag207.xml" ContentType="application/vnd.openxmlformats-officedocument.presentationml.tags+xml"/>
  <Override PartName="/ppt/notesSlides/notesSlide152.xml" ContentType="application/vnd.openxmlformats-officedocument.presentationml.notesSlide+xml"/>
  <Override PartName="/ppt/tags/tag208.xml" ContentType="application/vnd.openxmlformats-officedocument.presentationml.tags+xml"/>
  <Override PartName="/ppt/notesSlides/notesSlide153.xml" ContentType="application/vnd.openxmlformats-officedocument.presentationml.notesSlide+xml"/>
  <Override PartName="/ppt/tags/tag209.xml" ContentType="application/vnd.openxmlformats-officedocument.presentationml.tags+xml"/>
  <Override PartName="/ppt/notesSlides/notesSlide154.xml" ContentType="application/vnd.openxmlformats-officedocument.presentationml.notesSlide+xml"/>
  <Override PartName="/ppt/tags/tag210.xml" ContentType="application/vnd.openxmlformats-officedocument.presentationml.tags+xml"/>
  <Override PartName="/ppt/notesSlides/notesSlide155.xml" ContentType="application/vnd.openxmlformats-officedocument.presentationml.notesSlide+xml"/>
  <Override PartName="/ppt/tags/tag211.xml" ContentType="application/vnd.openxmlformats-officedocument.presentationml.tags+xml"/>
  <Override PartName="/ppt/notesSlides/notesSlide156.xml" ContentType="application/vnd.openxmlformats-officedocument.presentationml.notesSlide+xml"/>
  <Override PartName="/ppt/tags/tag212.xml" ContentType="application/vnd.openxmlformats-officedocument.presentationml.tags+xml"/>
  <Override PartName="/ppt/notesSlides/notesSlide157.xml" ContentType="application/vnd.openxmlformats-officedocument.presentationml.notesSlide+xml"/>
  <Override PartName="/ppt/tags/tag213.xml" ContentType="application/vnd.openxmlformats-officedocument.presentationml.tags+xml"/>
  <Override PartName="/ppt/notesSlides/notesSlide158.xml" ContentType="application/vnd.openxmlformats-officedocument.presentationml.notesSlide+xml"/>
  <Override PartName="/ppt/tags/tag214.xml" ContentType="application/vnd.openxmlformats-officedocument.presentationml.tags+xml"/>
  <Override PartName="/ppt/notesSlides/notesSlide159.xml" ContentType="application/vnd.openxmlformats-officedocument.presentationml.notesSlide+xml"/>
  <Override PartName="/ppt/tags/tag215.xml" ContentType="application/vnd.openxmlformats-officedocument.presentationml.tags+xml"/>
  <Override PartName="/ppt/notesSlides/notesSlide160.xml" ContentType="application/vnd.openxmlformats-officedocument.presentationml.notesSlide+xml"/>
  <Override PartName="/ppt/tags/tag216.xml" ContentType="application/vnd.openxmlformats-officedocument.presentationml.tags+xml"/>
  <Override PartName="/ppt/notesSlides/notesSlide161.xml" ContentType="application/vnd.openxmlformats-officedocument.presentationml.notesSlide+xml"/>
  <Override PartName="/ppt/tags/tag217.xml" ContentType="application/vnd.openxmlformats-officedocument.presentationml.tags+xml"/>
  <Override PartName="/ppt/notesSlides/notesSlide162.xml" ContentType="application/vnd.openxmlformats-officedocument.presentationml.notesSlide+xml"/>
  <Override PartName="/ppt/tags/tag218.xml" ContentType="application/vnd.openxmlformats-officedocument.presentationml.tags+xml"/>
  <Override PartName="/ppt/notesSlides/notesSlide163.xml" ContentType="application/vnd.openxmlformats-officedocument.presentationml.notesSlide+xml"/>
  <Override PartName="/ppt/tags/tag219.xml" ContentType="application/vnd.openxmlformats-officedocument.presentationml.tags+xml"/>
  <Override PartName="/ppt/notesSlides/notesSlide164.xml" ContentType="application/vnd.openxmlformats-officedocument.presentationml.notesSlide+xml"/>
  <Override PartName="/ppt/tags/tag220.xml" ContentType="application/vnd.openxmlformats-officedocument.presentationml.tags+xml"/>
  <Override PartName="/ppt/notesSlides/notesSlide165.xml" ContentType="application/vnd.openxmlformats-officedocument.presentationml.notesSlide+xml"/>
  <Override PartName="/ppt/tags/tag221.xml" ContentType="application/vnd.openxmlformats-officedocument.presentationml.tags+xml"/>
  <Override PartName="/ppt/notesSlides/notesSlide166.xml" ContentType="application/vnd.openxmlformats-officedocument.presentationml.notesSlide+xml"/>
  <Override PartName="/ppt/tags/tag222.xml" ContentType="application/vnd.openxmlformats-officedocument.presentationml.tags+xml"/>
  <Override PartName="/ppt/notesSlides/notesSlide167.xml" ContentType="application/vnd.openxmlformats-officedocument.presentationml.notesSlide+xml"/>
  <Override PartName="/ppt/tags/tag223.xml" ContentType="application/vnd.openxmlformats-officedocument.presentationml.tags+xml"/>
  <Override PartName="/ppt/notesSlides/notesSlide168.xml" ContentType="application/vnd.openxmlformats-officedocument.presentationml.notesSlide+xml"/>
  <Override PartName="/ppt/tags/tag224.xml" ContentType="application/vnd.openxmlformats-officedocument.presentationml.tags+xml"/>
  <Override PartName="/ppt/notesSlides/notesSlide169.xml" ContentType="application/vnd.openxmlformats-officedocument.presentationml.notesSlide+xml"/>
  <Override PartName="/ppt/tags/tag225.xml" ContentType="application/vnd.openxmlformats-officedocument.presentationml.tags+xml"/>
  <Override PartName="/ppt/notesSlides/notesSlide170.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171.xml" ContentType="application/vnd.openxmlformats-officedocument.presentationml.notesSlide+xml"/>
  <Override PartName="/ppt/tags/tag228.xml" ContentType="application/vnd.openxmlformats-officedocument.presentationml.tags+xml"/>
  <Override PartName="/ppt/notesSlides/notesSlide172.xml" ContentType="application/vnd.openxmlformats-officedocument.presentationml.notesSlide+xml"/>
  <Override PartName="/ppt/tags/tag229.xml" ContentType="application/vnd.openxmlformats-officedocument.presentationml.tags+xml"/>
  <Override PartName="/ppt/notesSlides/notesSlide173.xml" ContentType="application/vnd.openxmlformats-officedocument.presentationml.notesSlide+xml"/>
  <Override PartName="/ppt/tags/tag230.xml" ContentType="application/vnd.openxmlformats-officedocument.presentationml.tags+xml"/>
  <Override PartName="/ppt/notesSlides/notesSlide174.xml" ContentType="application/vnd.openxmlformats-officedocument.presentationml.notesSlide+xml"/>
  <Override PartName="/ppt/tags/tag231.xml" ContentType="application/vnd.openxmlformats-officedocument.presentationml.tags+xml"/>
  <Override PartName="/ppt/notesSlides/notesSlide175.xml" ContentType="application/vnd.openxmlformats-officedocument.presentationml.notesSlide+xml"/>
  <Override PartName="/ppt/tags/tag232.xml" ContentType="application/vnd.openxmlformats-officedocument.presentationml.tags+xml"/>
  <Override PartName="/ppt/notesSlides/notesSlide176.xml" ContentType="application/vnd.openxmlformats-officedocument.presentationml.notesSlide+xml"/>
  <Override PartName="/ppt/tags/tag233.xml" ContentType="application/vnd.openxmlformats-officedocument.presentationml.tags+xml"/>
  <Override PartName="/ppt/notesSlides/notesSlide177.xml" ContentType="application/vnd.openxmlformats-officedocument.presentationml.notesSlide+xml"/>
  <Override PartName="/ppt/tags/tag234.xml" ContentType="application/vnd.openxmlformats-officedocument.presentationml.tags+xml"/>
  <Override PartName="/ppt/notesSlides/notesSlide178.xml" ContentType="application/vnd.openxmlformats-officedocument.presentationml.notesSlide+xml"/>
  <Override PartName="/ppt/tags/tag235.xml" ContentType="application/vnd.openxmlformats-officedocument.presentationml.tags+xml"/>
  <Override PartName="/ppt/notesSlides/notesSlide179.xml" ContentType="application/vnd.openxmlformats-officedocument.presentationml.notesSlide+xml"/>
  <Override PartName="/ppt/tags/tag236.xml" ContentType="application/vnd.openxmlformats-officedocument.presentationml.tags+xml"/>
  <Override PartName="/ppt/notesSlides/notesSlide180.xml" ContentType="application/vnd.openxmlformats-officedocument.presentationml.notesSlide+xml"/>
  <Override PartName="/ppt/tags/tag237.xml" ContentType="application/vnd.openxmlformats-officedocument.presentationml.tags+xml"/>
  <Override PartName="/ppt/notesSlides/notesSlide181.xml" ContentType="application/vnd.openxmlformats-officedocument.presentationml.notesSlide+xml"/>
  <Override PartName="/ppt/tags/tag238.xml" ContentType="application/vnd.openxmlformats-officedocument.presentationml.tags+xml"/>
  <Override PartName="/ppt/notesSlides/notesSlide182.xml" ContentType="application/vnd.openxmlformats-officedocument.presentationml.notesSlide+xml"/>
  <Override PartName="/ppt/tags/tag239.xml" ContentType="application/vnd.openxmlformats-officedocument.presentationml.tags+xml"/>
  <Override PartName="/ppt/notesSlides/notesSlide183.xml" ContentType="application/vnd.openxmlformats-officedocument.presentationml.notesSlide+xml"/>
  <Override PartName="/ppt/tags/tag240.xml" ContentType="application/vnd.openxmlformats-officedocument.presentationml.tags+xml"/>
  <Override PartName="/ppt/notesSlides/notesSlide184.xml" ContentType="application/vnd.openxmlformats-officedocument.presentationml.notesSlide+xml"/>
  <Override PartName="/ppt/tags/tag241.xml" ContentType="application/vnd.openxmlformats-officedocument.presentationml.tags+xml"/>
  <Override PartName="/ppt/notesSlides/notesSlide185.xml" ContentType="application/vnd.openxmlformats-officedocument.presentationml.notesSlide+xml"/>
  <Override PartName="/ppt/tags/tag242.xml" ContentType="application/vnd.openxmlformats-officedocument.presentationml.tags+xml"/>
  <Override PartName="/ppt/notesSlides/notesSlide186.xml" ContentType="application/vnd.openxmlformats-officedocument.presentationml.notesSlide+xml"/>
  <Override PartName="/ppt/tags/tag243.xml" ContentType="application/vnd.openxmlformats-officedocument.presentationml.tags+xml"/>
  <Override PartName="/ppt/notesSlides/notesSlide187.xml" ContentType="application/vnd.openxmlformats-officedocument.presentationml.notesSlide+xml"/>
  <Override PartName="/ppt/tags/tag244.xml" ContentType="application/vnd.openxmlformats-officedocument.presentationml.tags+xml"/>
  <Override PartName="/ppt/notesSlides/notesSlide188.xml" ContentType="application/vnd.openxmlformats-officedocument.presentationml.notesSlide+xml"/>
  <Override PartName="/ppt/tags/tag245.xml" ContentType="application/vnd.openxmlformats-officedocument.presentationml.tags+xml"/>
  <Override PartName="/ppt/notesSlides/notesSlide189.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190.xml" ContentType="application/vnd.openxmlformats-officedocument.presentationml.notesSlide+xml"/>
  <Override PartName="/ppt/tags/tag248.xml" ContentType="application/vnd.openxmlformats-officedocument.presentationml.tags+xml"/>
  <Override PartName="/ppt/notesSlides/notesSlide19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9.xml" ContentType="application/vnd.openxmlformats-officedocument.presentationml.tags+xml"/>
  <Override PartName="/ppt/notesSlides/notesSlide192.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notesSlides/notesSlide193.xml" ContentType="application/vnd.openxmlformats-officedocument.presentationml.notesSlide+xml"/>
  <Override PartName="/ppt/tags/tag252.xml" ContentType="application/vnd.openxmlformats-officedocument.presentationml.tags+xml"/>
  <Override PartName="/ppt/notesSlides/notesSlide194.xml" ContentType="application/vnd.openxmlformats-officedocument.presentationml.notesSlide+xml"/>
  <Override PartName="/ppt/tags/tag253.xml" ContentType="application/vnd.openxmlformats-officedocument.presentationml.tags+xml"/>
  <Override PartName="/ppt/notesSlides/notesSlide195.xml" ContentType="application/vnd.openxmlformats-officedocument.presentationml.notesSlide+xml"/>
  <Override PartName="/ppt/tags/tag254.xml" ContentType="application/vnd.openxmlformats-officedocument.presentationml.tags+xml"/>
  <Override PartName="/ppt/notesSlides/notesSlide196.xml" ContentType="application/vnd.openxmlformats-officedocument.presentationml.notesSlide+xml"/>
  <Override PartName="/ppt/tags/tag255.xml" ContentType="application/vnd.openxmlformats-officedocument.presentationml.tags+xml"/>
  <Override PartName="/ppt/notesSlides/notesSlide197.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notesSlides/notesSlide198.xml" ContentType="application/vnd.openxmlformats-officedocument.presentationml.notesSlide+xml"/>
  <Override PartName="/ppt/tags/tag258.xml" ContentType="application/vnd.openxmlformats-officedocument.presentationml.tags+xml"/>
  <Override PartName="/ppt/notesSlides/notesSlide199.xml" ContentType="application/vnd.openxmlformats-officedocument.presentationml.notesSlide+xml"/>
  <Override PartName="/ppt/tags/tag259.xml" ContentType="application/vnd.openxmlformats-officedocument.presentationml.tags+xml"/>
  <Override PartName="/ppt/notesSlides/notesSlide200.xml" ContentType="application/vnd.openxmlformats-officedocument.presentationml.notesSlide+xml"/>
  <Override PartName="/ppt/tags/tag260.xml" ContentType="application/vnd.openxmlformats-officedocument.presentationml.tags+xml"/>
  <Override PartName="/ppt/notesSlides/notesSlide201.xml" ContentType="application/vnd.openxmlformats-officedocument.presentationml.notesSlide+xml"/>
  <Override PartName="/ppt/tags/tag261.xml" ContentType="application/vnd.openxmlformats-officedocument.presentationml.tags+xml"/>
  <Override PartName="/ppt/notesSlides/notesSlide202.xml" ContentType="application/vnd.openxmlformats-officedocument.presentationml.notesSlide+xml"/>
  <Override PartName="/ppt/tags/tag262.xml" ContentType="application/vnd.openxmlformats-officedocument.presentationml.tags+xml"/>
  <Override PartName="/ppt/notesSlides/notesSlide203.xml" ContentType="application/vnd.openxmlformats-officedocument.presentationml.notesSlide+xml"/>
  <Override PartName="/ppt/tags/tag263.xml" ContentType="application/vnd.openxmlformats-officedocument.presentationml.tags+xml"/>
  <Override PartName="/ppt/notesSlides/notesSlide204.xml" ContentType="application/vnd.openxmlformats-officedocument.presentationml.notesSlide+xml"/>
  <Override PartName="/ppt/tags/tag264.xml" ContentType="application/vnd.openxmlformats-officedocument.presentationml.tags+xml"/>
  <Override PartName="/ppt/notesSlides/notesSlide205.xml" ContentType="application/vnd.openxmlformats-officedocument.presentationml.notesSlide+xml"/>
  <Override PartName="/ppt/tags/tag265.xml" ContentType="application/vnd.openxmlformats-officedocument.presentationml.tags+xml"/>
  <Override PartName="/ppt/notesSlides/notesSlide206.xml" ContentType="application/vnd.openxmlformats-officedocument.presentationml.notesSlide+xml"/>
  <Override PartName="/ppt/tags/tag266.xml" ContentType="application/vnd.openxmlformats-officedocument.presentationml.tags+xml"/>
  <Override PartName="/ppt/notesSlides/notesSlide207.xml" ContentType="application/vnd.openxmlformats-officedocument.presentationml.notesSlide+xml"/>
  <Override PartName="/ppt/tags/tag267.xml" ContentType="application/vnd.openxmlformats-officedocument.presentationml.tags+xml"/>
  <Override PartName="/ppt/notesSlides/notesSlide208.xml" ContentType="application/vnd.openxmlformats-officedocument.presentationml.notesSlide+xml"/>
  <Override PartName="/ppt/tags/tag268.xml" ContentType="application/vnd.openxmlformats-officedocument.presentationml.tags+xml"/>
  <Override PartName="/ppt/notesSlides/notesSlide209.xml" ContentType="application/vnd.openxmlformats-officedocument.presentationml.notesSlide+xml"/>
  <Override PartName="/ppt/tags/tag269.xml" ContentType="application/vnd.openxmlformats-officedocument.presentationml.tags+xml"/>
  <Override PartName="/ppt/notesSlides/notesSlide210.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11.xml" ContentType="application/vnd.openxmlformats-officedocument.presentationml.notesSlide+xml"/>
  <Override PartName="/ppt/tags/tag273.xml" ContentType="application/vnd.openxmlformats-officedocument.presentationml.tags+xml"/>
  <Override PartName="/ppt/notesSlides/notesSlide212.xml" ContentType="application/vnd.openxmlformats-officedocument.presentationml.notesSlide+xml"/>
  <Override PartName="/ppt/tags/tag274.xml" ContentType="application/vnd.openxmlformats-officedocument.presentationml.tags+xml"/>
  <Override PartName="/ppt/notesSlides/notesSlide213.xml" ContentType="application/vnd.openxmlformats-officedocument.presentationml.notesSlide+xml"/>
  <Override PartName="/ppt/tags/tag275.xml" ContentType="application/vnd.openxmlformats-officedocument.presentationml.tags+xml"/>
  <Override PartName="/ppt/notesSlides/notesSlide214.xml" ContentType="application/vnd.openxmlformats-officedocument.presentationml.notesSlide+xml"/>
  <Override PartName="/ppt/tags/tag276.xml" ContentType="application/vnd.openxmlformats-officedocument.presentationml.tags+xml"/>
  <Override PartName="/ppt/notesSlides/notesSlide215.xml" ContentType="application/vnd.openxmlformats-officedocument.presentationml.notesSlide+xml"/>
  <Override PartName="/ppt/tags/tag277.xml" ContentType="application/vnd.openxmlformats-officedocument.presentationml.tags+xml"/>
  <Override PartName="/ppt/notesSlides/notesSlide216.xml" ContentType="application/vnd.openxmlformats-officedocument.presentationml.notesSlide+xml"/>
  <Override PartName="/ppt/tags/tag278.xml" ContentType="application/vnd.openxmlformats-officedocument.presentationml.tags+xml"/>
  <Override PartName="/ppt/notesSlides/notesSlide217.xml" ContentType="application/vnd.openxmlformats-officedocument.presentationml.notesSlide+xml"/>
  <Override PartName="/ppt/tags/tag279.xml" ContentType="application/vnd.openxmlformats-officedocument.presentationml.tags+xml"/>
  <Override PartName="/ppt/notesSlides/notesSlide218.xml" ContentType="application/vnd.openxmlformats-officedocument.presentationml.notesSlide+xml"/>
  <Override PartName="/ppt/tags/tag280.xml" ContentType="application/vnd.openxmlformats-officedocument.presentationml.tags+xml"/>
  <Override PartName="/ppt/notesSlides/notesSlide219.xml" ContentType="application/vnd.openxmlformats-officedocument.presentationml.notesSlide+xml"/>
  <Override PartName="/ppt/tags/tag281.xml" ContentType="application/vnd.openxmlformats-officedocument.presentationml.tags+xml"/>
  <Override PartName="/ppt/notesSlides/notesSlide220.xml" ContentType="application/vnd.openxmlformats-officedocument.presentationml.notesSlide+xml"/>
  <Override PartName="/ppt/tags/tag282.xml" ContentType="application/vnd.openxmlformats-officedocument.presentationml.tags+xml"/>
  <Override PartName="/ppt/notesSlides/notesSlide221.xml" ContentType="application/vnd.openxmlformats-officedocument.presentationml.notesSlide+xml"/>
  <Override PartName="/ppt/tags/tag283.xml" ContentType="application/vnd.openxmlformats-officedocument.presentationml.tags+xml"/>
  <Override PartName="/ppt/notesSlides/notesSlide222.xml" ContentType="application/vnd.openxmlformats-officedocument.presentationml.notesSlide+xml"/>
  <Override PartName="/ppt/tags/tag284.xml" ContentType="application/vnd.openxmlformats-officedocument.presentationml.tags+xml"/>
  <Override PartName="/ppt/notesSlides/notesSlide223.xml" ContentType="application/vnd.openxmlformats-officedocument.presentationml.notesSlide+xml"/>
  <Override PartName="/ppt/tags/tag285.xml" ContentType="application/vnd.openxmlformats-officedocument.presentationml.tags+xml"/>
  <Override PartName="/ppt/notesSlides/notesSlide224.xml" ContentType="application/vnd.openxmlformats-officedocument.presentationml.notesSlide+xml"/>
  <Override PartName="/ppt/tags/tag286.xml" ContentType="application/vnd.openxmlformats-officedocument.presentationml.tags+xml"/>
  <Override PartName="/ppt/notesSlides/notesSlide225.xml" ContentType="application/vnd.openxmlformats-officedocument.presentationml.notesSlide+xml"/>
  <Override PartName="/ppt/tags/tag287.xml" ContentType="application/vnd.openxmlformats-officedocument.presentationml.tags+xml"/>
  <Override PartName="/ppt/notesSlides/notesSlide226.xml" ContentType="application/vnd.openxmlformats-officedocument.presentationml.notesSlide+xml"/>
  <Override PartName="/ppt/tags/tag288.xml" ContentType="application/vnd.openxmlformats-officedocument.presentationml.tags+xml"/>
  <Override PartName="/ppt/notesSlides/notesSlide227.xml" ContentType="application/vnd.openxmlformats-officedocument.presentationml.notesSlide+xml"/>
  <Override PartName="/ppt/tags/tag289.xml" ContentType="application/vnd.openxmlformats-officedocument.presentationml.tags+xml"/>
  <Override PartName="/ppt/notesSlides/notesSlide228.xml" ContentType="application/vnd.openxmlformats-officedocument.presentationml.notesSlide+xml"/>
  <Override PartName="/ppt/tags/tag290.xml" ContentType="application/vnd.openxmlformats-officedocument.presentationml.tags+xml"/>
  <Override PartName="/ppt/notesSlides/notesSlide229.xml" ContentType="application/vnd.openxmlformats-officedocument.presentationml.notesSlide+xml"/>
  <Override PartName="/ppt/tags/tag291.xml" ContentType="application/vnd.openxmlformats-officedocument.presentationml.tags+xml"/>
  <Override PartName="/ppt/notesSlides/notesSlide230.xml" ContentType="application/vnd.openxmlformats-officedocument.presentationml.notesSlide+xml"/>
  <Override PartName="/ppt/tags/tag292.xml" ContentType="application/vnd.openxmlformats-officedocument.presentationml.tags+xml"/>
  <Override PartName="/ppt/notesSlides/notesSlide231.xml" ContentType="application/vnd.openxmlformats-officedocument.presentationml.notesSlide+xml"/>
  <Override PartName="/ppt/tags/tag293.xml" ContentType="application/vnd.openxmlformats-officedocument.presentationml.tags+xml"/>
  <Override PartName="/ppt/notesSlides/notesSlide232.xml" ContentType="application/vnd.openxmlformats-officedocument.presentationml.notesSlide+xml"/>
  <Override PartName="/ppt/tags/tag294.xml" ContentType="application/vnd.openxmlformats-officedocument.presentationml.tags+xml"/>
  <Override PartName="/ppt/notesSlides/notesSlide233.xml" ContentType="application/vnd.openxmlformats-officedocument.presentationml.notesSlide+xml"/>
  <Override PartName="/ppt/tags/tag295.xml" ContentType="application/vnd.openxmlformats-officedocument.presentationml.tags+xml"/>
  <Override PartName="/ppt/notesSlides/notesSlide234.xml" ContentType="application/vnd.openxmlformats-officedocument.presentationml.notesSlide+xml"/>
  <Override PartName="/ppt/tags/tag296.xml" ContentType="application/vnd.openxmlformats-officedocument.presentationml.tags+xml"/>
  <Override PartName="/ppt/notesSlides/notesSlide235.xml" ContentType="application/vnd.openxmlformats-officedocument.presentationml.notesSlide+xml"/>
  <Override PartName="/ppt/tags/tag297.xml" ContentType="application/vnd.openxmlformats-officedocument.presentationml.tags+xml"/>
  <Override PartName="/ppt/notesSlides/notesSlide236.xml" ContentType="application/vnd.openxmlformats-officedocument.presentationml.notesSlide+xml"/>
  <Override PartName="/ppt/tags/tag298.xml" ContentType="application/vnd.openxmlformats-officedocument.presentationml.tags+xml"/>
  <Override PartName="/ppt/notesSlides/notesSlide237.xml" ContentType="application/vnd.openxmlformats-officedocument.presentationml.notesSlide+xml"/>
  <Override PartName="/ppt/tags/tag299.xml" ContentType="application/vnd.openxmlformats-officedocument.presentationml.tags+xml"/>
  <Override PartName="/ppt/notesSlides/notesSlide238.xml" ContentType="application/vnd.openxmlformats-officedocument.presentationml.notesSlide+xml"/>
  <Override PartName="/ppt/tags/tag300.xml" ContentType="application/vnd.openxmlformats-officedocument.presentationml.tags+xml"/>
  <Override PartName="/ppt/notesSlides/notesSlide239.xml" ContentType="application/vnd.openxmlformats-officedocument.presentationml.notesSlide+xml"/>
  <Override PartName="/ppt/tags/tag301.xml" ContentType="application/vnd.openxmlformats-officedocument.presentationml.tags+xml"/>
  <Override PartName="/ppt/notesSlides/notesSlide240.xml" ContentType="application/vnd.openxmlformats-officedocument.presentationml.notesSlide+xml"/>
  <Override PartName="/ppt/tags/tag302.xml" ContentType="application/vnd.openxmlformats-officedocument.presentationml.tags+xml"/>
  <Override PartName="/ppt/notesSlides/notesSlide241.xml" ContentType="application/vnd.openxmlformats-officedocument.presentationml.notesSlide+xml"/>
  <Override PartName="/ppt/tags/tag303.xml" ContentType="application/vnd.openxmlformats-officedocument.presentationml.tags+xml"/>
  <Override PartName="/ppt/notesSlides/notesSlide242.xml" ContentType="application/vnd.openxmlformats-officedocument.presentationml.notesSlide+xml"/>
  <Override PartName="/ppt/tags/tag304.xml" ContentType="application/vnd.openxmlformats-officedocument.presentationml.tags+xml"/>
  <Override PartName="/ppt/notesSlides/notesSlide243.xml" ContentType="application/vnd.openxmlformats-officedocument.presentationml.notesSlide+xml"/>
  <Override PartName="/ppt/tags/tag305.xml" ContentType="application/vnd.openxmlformats-officedocument.presentationml.tags+xml"/>
  <Override PartName="/ppt/notesSlides/notesSlide244.xml" ContentType="application/vnd.openxmlformats-officedocument.presentationml.notesSlide+xml"/>
  <Override PartName="/ppt/tags/tag306.xml" ContentType="application/vnd.openxmlformats-officedocument.presentationml.tags+xml"/>
  <Override PartName="/ppt/notesSlides/notesSlide245.xml" ContentType="application/vnd.openxmlformats-officedocument.presentationml.notesSlide+xml"/>
  <Override PartName="/ppt/tags/tag307.xml" ContentType="application/vnd.openxmlformats-officedocument.presentationml.tags+xml"/>
  <Override PartName="/ppt/notesSlides/notesSlide246.xml" ContentType="application/vnd.openxmlformats-officedocument.presentationml.notesSlide+xml"/>
  <Override PartName="/ppt/tags/tag308.xml" ContentType="application/vnd.openxmlformats-officedocument.presentationml.tags+xml"/>
  <Override PartName="/ppt/notesSlides/notesSlide247.xml" ContentType="application/vnd.openxmlformats-officedocument.presentationml.notesSlide+xml"/>
  <Override PartName="/ppt/tags/tag309.xml" ContentType="application/vnd.openxmlformats-officedocument.presentationml.tags+xml"/>
  <Override PartName="/ppt/notesSlides/notesSlide248.xml" ContentType="application/vnd.openxmlformats-officedocument.presentationml.notesSlide+xml"/>
  <Override PartName="/ppt/tags/tag310.xml" ContentType="application/vnd.openxmlformats-officedocument.presentationml.tags+xml"/>
  <Override PartName="/ppt/notesSlides/notesSlide249.xml" ContentType="application/vnd.openxmlformats-officedocument.presentationml.notesSlide+xml"/>
  <Override PartName="/ppt/tags/tag311.xml" ContentType="application/vnd.openxmlformats-officedocument.presentationml.tags+xml"/>
  <Override PartName="/ppt/notesSlides/notesSlide250.xml" ContentType="application/vnd.openxmlformats-officedocument.presentationml.notesSlide+xml"/>
  <Override PartName="/ppt/tags/tag312.xml" ContentType="application/vnd.openxmlformats-officedocument.presentationml.tags+xml"/>
  <Override PartName="/ppt/notesSlides/notesSlide251.xml" ContentType="application/vnd.openxmlformats-officedocument.presentationml.notesSlide+xml"/>
  <Override PartName="/ppt/tags/tag313.xml" ContentType="application/vnd.openxmlformats-officedocument.presentationml.tags+xml"/>
  <Override PartName="/ppt/notesSlides/notesSlide252.xml" ContentType="application/vnd.openxmlformats-officedocument.presentationml.notesSlide+xml"/>
  <Override PartName="/ppt/tags/tag314.xml" ContentType="application/vnd.openxmlformats-officedocument.presentationml.tags+xml"/>
  <Override PartName="/ppt/notesSlides/notesSlide253.xml" ContentType="application/vnd.openxmlformats-officedocument.presentationml.notesSlide+xml"/>
  <Override PartName="/ppt/tags/tag315.xml" ContentType="application/vnd.openxmlformats-officedocument.presentationml.tags+xml"/>
  <Override PartName="/ppt/notesSlides/notesSlide254.xml" ContentType="application/vnd.openxmlformats-officedocument.presentationml.notesSlide+xml"/>
  <Override PartName="/ppt/tags/tag316.xml" ContentType="application/vnd.openxmlformats-officedocument.presentationml.tags+xml"/>
  <Override PartName="/ppt/notesSlides/notesSlide255.xml" ContentType="application/vnd.openxmlformats-officedocument.presentationml.notesSlide+xml"/>
  <Override PartName="/ppt/tags/tag317.xml" ContentType="application/vnd.openxmlformats-officedocument.presentationml.tags+xml"/>
  <Override PartName="/ppt/notesSlides/notesSlide256.xml" ContentType="application/vnd.openxmlformats-officedocument.presentationml.notesSlide+xml"/>
  <Override PartName="/ppt/tags/tag318.xml" ContentType="application/vnd.openxmlformats-officedocument.presentationml.tags+xml"/>
  <Override PartName="/ppt/notesSlides/notesSlide257.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notesSlides/notesSlide258.xml" ContentType="application/vnd.openxmlformats-officedocument.presentationml.notesSlide+xml"/>
  <Override PartName="/ppt/tags/tag321.xml" ContentType="application/vnd.openxmlformats-officedocument.presentationml.tags+xml"/>
  <Override PartName="/ppt/notesSlides/notesSlide259.xml" ContentType="application/vnd.openxmlformats-officedocument.presentationml.notesSlide+xml"/>
  <Override PartName="/ppt/tags/tag322.xml" ContentType="application/vnd.openxmlformats-officedocument.presentationml.tags+xml"/>
  <Override PartName="/ppt/notesSlides/notesSlide260.xml" ContentType="application/vnd.openxmlformats-officedocument.presentationml.notesSlide+xml"/>
  <Override PartName="/ppt/tags/tag323.xml" ContentType="application/vnd.openxmlformats-officedocument.presentationml.tags+xml"/>
  <Override PartName="/ppt/notesSlides/notesSlide261.xml" ContentType="application/vnd.openxmlformats-officedocument.presentationml.notesSlide+xml"/>
  <Override PartName="/ppt/tags/tag324.xml" ContentType="application/vnd.openxmlformats-officedocument.presentationml.tags+xml"/>
  <Override PartName="/ppt/notesSlides/notesSlide262.xml" ContentType="application/vnd.openxmlformats-officedocument.presentationml.notesSlide+xml"/>
  <Override PartName="/ppt/tags/tag325.xml" ContentType="application/vnd.openxmlformats-officedocument.presentationml.tags+xml"/>
  <Override PartName="/ppt/notesSlides/notesSlide263.xml" ContentType="application/vnd.openxmlformats-officedocument.presentationml.notesSlide+xml"/>
  <Override PartName="/ppt/tags/tag326.xml" ContentType="application/vnd.openxmlformats-officedocument.presentationml.tags+xml"/>
  <Override PartName="/ppt/notesSlides/notesSlide264.xml" ContentType="application/vnd.openxmlformats-officedocument.presentationml.notesSlide+xml"/>
  <Override PartName="/ppt/tags/tag327.xml" ContentType="application/vnd.openxmlformats-officedocument.presentationml.tags+xml"/>
  <Override PartName="/ppt/notesSlides/notesSlide265.xml" ContentType="application/vnd.openxmlformats-officedocument.presentationml.notesSlide+xml"/>
  <Override PartName="/ppt/tags/tag328.xml" ContentType="application/vnd.openxmlformats-officedocument.presentationml.tags+xml"/>
  <Override PartName="/ppt/notesSlides/notesSlide266.xml" ContentType="application/vnd.openxmlformats-officedocument.presentationml.notesSlide+xml"/>
  <Override PartName="/ppt/tags/tag329.xml" ContentType="application/vnd.openxmlformats-officedocument.presentationml.tags+xml"/>
  <Override PartName="/ppt/notesSlides/notesSlide267.xml" ContentType="application/vnd.openxmlformats-officedocument.presentationml.notesSlide+xml"/>
  <Override PartName="/ppt/tags/tag330.xml" ContentType="application/vnd.openxmlformats-officedocument.presentationml.tags+xml"/>
  <Override PartName="/ppt/notesSlides/notesSlide268.xml" ContentType="application/vnd.openxmlformats-officedocument.presentationml.notesSlide+xml"/>
  <Override PartName="/ppt/tags/tag331.xml" ContentType="application/vnd.openxmlformats-officedocument.presentationml.tags+xml"/>
  <Override PartName="/ppt/notesSlides/notesSlide269.xml" ContentType="application/vnd.openxmlformats-officedocument.presentationml.notesSlide+xml"/>
  <Override PartName="/ppt/tags/tag332.xml" ContentType="application/vnd.openxmlformats-officedocument.presentationml.tags+xml"/>
  <Override PartName="/ppt/notesSlides/notesSlide270.xml" ContentType="application/vnd.openxmlformats-officedocument.presentationml.notesSlide+xml"/>
  <Override PartName="/ppt/tags/tag333.xml" ContentType="application/vnd.openxmlformats-officedocument.presentationml.tags+xml"/>
  <Override PartName="/ppt/notesSlides/notesSlide271.xml" ContentType="application/vnd.openxmlformats-officedocument.presentationml.notesSlide+xml"/>
  <Override PartName="/ppt/tags/tag334.xml" ContentType="application/vnd.openxmlformats-officedocument.presentationml.tags+xml"/>
  <Override PartName="/ppt/notesSlides/notesSlide272.xml" ContentType="application/vnd.openxmlformats-officedocument.presentationml.notesSlide+xml"/>
  <Override PartName="/ppt/tags/tag335.xml" ContentType="application/vnd.openxmlformats-officedocument.presentationml.tags+xml"/>
  <Override PartName="/ppt/notesSlides/notesSlide27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36.xml" ContentType="application/vnd.openxmlformats-officedocument.presentationml.tags+xml"/>
  <Override PartName="/ppt/notesSlides/notesSlide274.xml" ContentType="application/vnd.openxmlformats-officedocument.presentationml.notesSlide+xml"/>
  <Override PartName="/ppt/tags/tag337.xml" ContentType="application/vnd.openxmlformats-officedocument.presentationml.tags+xml"/>
  <Override PartName="/ppt/notesSlides/notesSlide275.xml" ContentType="application/vnd.openxmlformats-officedocument.presentationml.notesSlide+xml"/>
  <Override PartName="/ppt/tags/tag338.xml" ContentType="application/vnd.openxmlformats-officedocument.presentationml.tags+xml"/>
  <Override PartName="/ppt/notesSlides/notesSlide276.xml" ContentType="application/vnd.openxmlformats-officedocument.presentationml.notesSlide+xml"/>
  <Override PartName="/ppt/tags/tag339.xml" ContentType="application/vnd.openxmlformats-officedocument.presentationml.tags+xml"/>
  <Override PartName="/ppt/notesSlides/notesSlide277.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278.xml" ContentType="application/vnd.openxmlformats-officedocument.presentationml.notesSlide+xml"/>
  <Override PartName="/ppt/tags/tag342.xml" ContentType="application/vnd.openxmlformats-officedocument.presentationml.tags+xml"/>
  <Override PartName="/ppt/notesSlides/notesSlide279.xml" ContentType="application/vnd.openxmlformats-officedocument.presentationml.notesSlide+xml"/>
  <Override PartName="/ppt/tags/tag343.xml" ContentType="application/vnd.openxmlformats-officedocument.presentationml.tags+xml"/>
  <Override PartName="/ppt/notesSlides/notesSlide280.xml" ContentType="application/vnd.openxmlformats-officedocument.presentationml.notesSlide+xml"/>
  <Override PartName="/ppt/tags/tag344.xml" ContentType="application/vnd.openxmlformats-officedocument.presentationml.tags+xml"/>
  <Override PartName="/ppt/notesSlides/notesSlide281.xml" ContentType="application/vnd.openxmlformats-officedocument.presentationml.notesSlide+xml"/>
  <Override PartName="/ppt/tags/tag345.xml" ContentType="application/vnd.openxmlformats-officedocument.presentationml.tags+xml"/>
  <Override PartName="/ppt/notesSlides/notesSlide282.xml" ContentType="application/vnd.openxmlformats-officedocument.presentationml.notesSlide+xml"/>
  <Override PartName="/ppt/tags/tag346.xml" ContentType="application/vnd.openxmlformats-officedocument.presentationml.tags+xml"/>
  <Override PartName="/ppt/notesSlides/notesSlide283.xml" ContentType="application/vnd.openxmlformats-officedocument.presentationml.notesSlide+xml"/>
  <Override PartName="/ppt/tags/tag347.xml" ContentType="application/vnd.openxmlformats-officedocument.presentationml.tags+xml"/>
  <Override PartName="/ppt/notesSlides/notesSlide284.xml" ContentType="application/vnd.openxmlformats-officedocument.presentationml.notesSlide+xml"/>
  <Override PartName="/ppt/tags/tag348.xml" ContentType="application/vnd.openxmlformats-officedocument.presentationml.tags+xml"/>
  <Override PartName="/ppt/notesSlides/notesSlide285.xml" ContentType="application/vnd.openxmlformats-officedocument.presentationml.notesSlide+xml"/>
  <Override PartName="/ppt/tags/tag349.xml" ContentType="application/vnd.openxmlformats-officedocument.presentationml.tags+xml"/>
  <Override PartName="/ppt/notesSlides/notesSlide286.xml" ContentType="application/vnd.openxmlformats-officedocument.presentationml.notesSlide+xml"/>
  <Override PartName="/ppt/tags/tag350.xml" ContentType="application/vnd.openxmlformats-officedocument.presentationml.tags+xml"/>
  <Override PartName="/ppt/notesSlides/notesSlide287.xml" ContentType="application/vnd.openxmlformats-officedocument.presentationml.notesSlide+xml"/>
  <Override PartName="/ppt/tags/tag351.xml" ContentType="application/vnd.openxmlformats-officedocument.presentationml.tags+xml"/>
  <Override PartName="/ppt/notesSlides/notesSlide288.xml" ContentType="application/vnd.openxmlformats-officedocument.presentationml.notesSlide+xml"/>
  <Override PartName="/ppt/tags/tag352.xml" ContentType="application/vnd.openxmlformats-officedocument.presentationml.tags+xml"/>
  <Override PartName="/ppt/notesSlides/notesSlide289.xml" ContentType="application/vnd.openxmlformats-officedocument.presentationml.notesSlide+xml"/>
  <Override PartName="/ppt/tags/tag353.xml" ContentType="application/vnd.openxmlformats-officedocument.presentationml.tags+xml"/>
  <Override PartName="/ppt/notesSlides/notesSlide290.xml" ContentType="application/vnd.openxmlformats-officedocument.presentationml.notesSlide+xml"/>
  <Override PartName="/ppt/tags/tag354.xml" ContentType="application/vnd.openxmlformats-officedocument.presentationml.tags+xml"/>
  <Override PartName="/ppt/notesSlides/notesSlide291.xml" ContentType="application/vnd.openxmlformats-officedocument.presentationml.notesSlide+xml"/>
  <Override PartName="/ppt/tags/tag355.xml" ContentType="application/vnd.openxmlformats-officedocument.presentationml.tags+xml"/>
  <Override PartName="/ppt/notesSlides/notesSlide292.xml" ContentType="application/vnd.openxmlformats-officedocument.presentationml.notesSlide+xml"/>
  <Override PartName="/ppt/tags/tag356.xml" ContentType="application/vnd.openxmlformats-officedocument.presentationml.tags+xml"/>
  <Override PartName="/ppt/notesSlides/notesSlide293.xml" ContentType="application/vnd.openxmlformats-officedocument.presentationml.notesSlide+xml"/>
  <Override PartName="/ppt/tags/tag357.xml" ContentType="application/vnd.openxmlformats-officedocument.presentationml.tags+xml"/>
  <Override PartName="/ppt/notesSlides/notesSlide294.xml" ContentType="application/vnd.openxmlformats-officedocument.presentationml.notesSlide+xml"/>
  <Override PartName="/ppt/tags/tag358.xml" ContentType="application/vnd.openxmlformats-officedocument.presentationml.tags+xml"/>
  <Override PartName="/ppt/notesSlides/notesSlide295.xml" ContentType="application/vnd.openxmlformats-officedocument.presentationml.notesSlide+xml"/>
  <Override PartName="/ppt/tags/tag359.xml" ContentType="application/vnd.openxmlformats-officedocument.presentationml.tags+xml"/>
  <Override PartName="/ppt/notesSlides/notesSlide296.xml" ContentType="application/vnd.openxmlformats-officedocument.presentationml.notesSlide+xml"/>
  <Override PartName="/ppt/tags/tag360.xml" ContentType="application/vnd.openxmlformats-officedocument.presentationml.tags+xml"/>
  <Override PartName="/ppt/notesSlides/notesSlide297.xml" ContentType="application/vnd.openxmlformats-officedocument.presentationml.notesSlide+xml"/>
  <Override PartName="/ppt/tags/tag361.xml" ContentType="application/vnd.openxmlformats-officedocument.presentationml.tags+xml"/>
  <Override PartName="/ppt/notesSlides/notesSlide298.xml" ContentType="application/vnd.openxmlformats-officedocument.presentationml.notesSlide+xml"/>
  <Override PartName="/ppt/tags/tag362.xml" ContentType="application/vnd.openxmlformats-officedocument.presentationml.tags+xml"/>
  <Override PartName="/ppt/notesSlides/notesSlide299.xml" ContentType="application/vnd.openxmlformats-officedocument.presentationml.notesSlide+xml"/>
  <Override PartName="/ppt/tags/tag363.xml" ContentType="application/vnd.openxmlformats-officedocument.presentationml.tags+xml"/>
  <Override PartName="/ppt/notesSlides/notesSlide300.xml" ContentType="application/vnd.openxmlformats-officedocument.presentationml.notesSlide+xml"/>
  <Override PartName="/ppt/tags/tag364.xml" ContentType="application/vnd.openxmlformats-officedocument.presentationml.tags+xml"/>
  <Override PartName="/ppt/notesSlides/notesSlide301.xml" ContentType="application/vnd.openxmlformats-officedocument.presentationml.notesSlide+xml"/>
  <Override PartName="/ppt/tags/tag365.xml" ContentType="application/vnd.openxmlformats-officedocument.presentationml.tags+xml"/>
  <Override PartName="/ppt/notesSlides/notesSlide302.xml" ContentType="application/vnd.openxmlformats-officedocument.presentationml.notesSlide+xml"/>
  <Override PartName="/ppt/tags/tag366.xml" ContentType="application/vnd.openxmlformats-officedocument.presentationml.tags+xml"/>
  <Override PartName="/ppt/notesSlides/notesSlide303.xml" ContentType="application/vnd.openxmlformats-officedocument.presentationml.notesSlide+xml"/>
  <Override PartName="/ppt/tags/tag367.xml" ContentType="application/vnd.openxmlformats-officedocument.presentationml.tags+xml"/>
  <Override PartName="/ppt/tags/tag368.xml" ContentType="application/vnd.openxmlformats-officedocument.presentationml.tags+xml"/>
  <Override PartName="/ppt/notesSlides/notesSlide304.xml" ContentType="application/vnd.openxmlformats-officedocument.presentationml.notesSlide+xml"/>
  <Override PartName="/ppt/tags/tag369.xml" ContentType="application/vnd.openxmlformats-officedocument.presentationml.tags+xml"/>
  <Override PartName="/ppt/notesSlides/notesSlide305.xml" ContentType="application/vnd.openxmlformats-officedocument.presentationml.notesSlide+xml"/>
  <Override PartName="/ppt/tags/tag370.xml" ContentType="application/vnd.openxmlformats-officedocument.presentationml.tags+xml"/>
  <Override PartName="/ppt/notesSlides/notesSlide306.xml" ContentType="application/vnd.openxmlformats-officedocument.presentationml.notesSlide+xml"/>
  <Override PartName="/ppt/tags/tag371.xml" ContentType="application/vnd.openxmlformats-officedocument.presentationml.tags+xml"/>
  <Override PartName="/ppt/notesSlides/notesSlide307.xml" ContentType="application/vnd.openxmlformats-officedocument.presentationml.notesSlide+xml"/>
  <Override PartName="/ppt/tags/tag372.xml" ContentType="application/vnd.openxmlformats-officedocument.presentationml.tags+xml"/>
  <Override PartName="/ppt/notesSlides/notesSlide308.xml" ContentType="application/vnd.openxmlformats-officedocument.presentationml.notesSlide+xml"/>
  <Override PartName="/ppt/tags/tag373.xml" ContentType="application/vnd.openxmlformats-officedocument.presentationml.tags+xml"/>
  <Override PartName="/ppt/notesSlides/notesSlide309.xml" ContentType="application/vnd.openxmlformats-officedocument.presentationml.notesSlide+xml"/>
  <Override PartName="/ppt/tags/tag374.xml" ContentType="application/vnd.openxmlformats-officedocument.presentationml.tags+xml"/>
  <Override PartName="/ppt/notesSlides/notesSlide310.xml" ContentType="application/vnd.openxmlformats-officedocument.presentationml.notesSlide+xml"/>
  <Override PartName="/ppt/tags/tag375.xml" ContentType="application/vnd.openxmlformats-officedocument.presentationml.tags+xml"/>
  <Override PartName="/ppt/notesSlides/notesSlide311.xml" ContentType="application/vnd.openxmlformats-officedocument.presentationml.notesSlide+xml"/>
  <Override PartName="/ppt/tags/tag376.xml" ContentType="application/vnd.openxmlformats-officedocument.presentationml.tags+xml"/>
  <Override PartName="/ppt/notesSlides/notesSlide312.xml" ContentType="application/vnd.openxmlformats-officedocument.presentationml.notesSlide+xml"/>
  <Override PartName="/ppt/tags/tag377.xml" ContentType="application/vnd.openxmlformats-officedocument.presentationml.tags+xml"/>
  <Override PartName="/ppt/notesSlides/notesSlide313.xml" ContentType="application/vnd.openxmlformats-officedocument.presentationml.notesSlide+xml"/>
  <Override PartName="/ppt/tags/tag378.xml" ContentType="application/vnd.openxmlformats-officedocument.presentationml.tags+xml"/>
  <Override PartName="/ppt/notesSlides/notesSlide314.xml" ContentType="application/vnd.openxmlformats-officedocument.presentationml.notesSlide+xml"/>
  <Override PartName="/ppt/tags/tag379.xml" ContentType="application/vnd.openxmlformats-officedocument.presentationml.tags+xml"/>
  <Override PartName="/ppt/notesSlides/notesSlide315.xml" ContentType="application/vnd.openxmlformats-officedocument.presentationml.notesSlide+xml"/>
  <Override PartName="/ppt/tags/tag380.xml" ContentType="application/vnd.openxmlformats-officedocument.presentationml.tags+xml"/>
  <Override PartName="/ppt/notesSlides/notesSlide316.xml" ContentType="application/vnd.openxmlformats-officedocument.presentationml.notesSlide+xml"/>
  <Override PartName="/ppt/tags/tag381.xml" ContentType="application/vnd.openxmlformats-officedocument.presentationml.tags+xml"/>
  <Override PartName="/ppt/notesSlides/notesSlide317.xml" ContentType="application/vnd.openxmlformats-officedocument.presentationml.notesSlide+xml"/>
  <Override PartName="/ppt/tags/tag382.xml" ContentType="application/vnd.openxmlformats-officedocument.presentationml.tags+xml"/>
  <Override PartName="/ppt/notesSlides/notesSlide318.xml" ContentType="application/vnd.openxmlformats-officedocument.presentationml.notesSlide+xml"/>
  <Override PartName="/ppt/tags/tag383.xml" ContentType="application/vnd.openxmlformats-officedocument.presentationml.tags+xml"/>
  <Override PartName="/ppt/notesSlides/notesSlide319.xml" ContentType="application/vnd.openxmlformats-officedocument.presentationml.notesSlide+xml"/>
  <Override PartName="/ppt/tags/tag384.xml" ContentType="application/vnd.openxmlformats-officedocument.presentationml.tags+xml"/>
  <Override PartName="/ppt/notesSlides/notesSlide320.xml" ContentType="application/vnd.openxmlformats-officedocument.presentationml.notesSlide+xml"/>
  <Override PartName="/ppt/tags/tag385.xml" ContentType="application/vnd.openxmlformats-officedocument.presentationml.tags+xml"/>
  <Override PartName="/ppt/notesSlides/notesSlide321.xml" ContentType="application/vnd.openxmlformats-officedocument.presentationml.notesSlide+xml"/>
  <Override PartName="/ppt/tags/tag386.xml" ContentType="application/vnd.openxmlformats-officedocument.presentationml.tags+xml"/>
  <Override PartName="/ppt/notesSlides/notesSlide322.xml" ContentType="application/vnd.openxmlformats-officedocument.presentationml.notesSlide+xml"/>
  <Override PartName="/ppt/tags/tag387.xml" ContentType="application/vnd.openxmlformats-officedocument.presentationml.tags+xml"/>
  <Override PartName="/ppt/notesSlides/notesSlide323.xml" ContentType="application/vnd.openxmlformats-officedocument.presentationml.notesSlide+xml"/>
  <Override PartName="/ppt/tags/tag388.xml" ContentType="application/vnd.openxmlformats-officedocument.presentationml.tags+xml"/>
  <Override PartName="/ppt/notesSlides/notesSlide324.xml" ContentType="application/vnd.openxmlformats-officedocument.presentationml.notesSlide+xml"/>
  <Override PartName="/ppt/tags/tag389.xml" ContentType="application/vnd.openxmlformats-officedocument.presentationml.tags+xml"/>
  <Override PartName="/ppt/notesSlides/notesSlide325.xml" ContentType="application/vnd.openxmlformats-officedocument.presentationml.notesSlide+xml"/>
  <Override PartName="/ppt/tags/tag390.xml" ContentType="application/vnd.openxmlformats-officedocument.presentationml.tags+xml"/>
  <Override PartName="/ppt/notesSlides/notesSlide326.xml" ContentType="application/vnd.openxmlformats-officedocument.presentationml.notesSlide+xml"/>
  <Override PartName="/ppt/tags/tag391.xml" ContentType="application/vnd.openxmlformats-officedocument.presentationml.tags+xml"/>
  <Override PartName="/ppt/notesSlides/notesSlide327.xml" ContentType="application/vnd.openxmlformats-officedocument.presentationml.notesSlide+xml"/>
  <Override PartName="/ppt/tags/tag392.xml" ContentType="application/vnd.openxmlformats-officedocument.presentationml.tags+xml"/>
  <Override PartName="/ppt/notesSlides/notesSlide328.xml" ContentType="application/vnd.openxmlformats-officedocument.presentationml.notesSlide+xml"/>
  <Override PartName="/ppt/tags/tag393.xml" ContentType="application/vnd.openxmlformats-officedocument.presentationml.tags+xml"/>
  <Override PartName="/ppt/notesSlides/notesSlide329.xml" ContentType="application/vnd.openxmlformats-officedocument.presentationml.notesSlide+xml"/>
  <Override PartName="/ppt/tags/tag394.xml" ContentType="application/vnd.openxmlformats-officedocument.presentationml.tags+xml"/>
  <Override PartName="/ppt/notesSlides/notesSlide330.xml" ContentType="application/vnd.openxmlformats-officedocument.presentationml.notesSlide+xml"/>
  <Override PartName="/ppt/tags/tag395.xml" ContentType="application/vnd.openxmlformats-officedocument.presentationml.tags+xml"/>
  <Override PartName="/ppt/notesSlides/notesSlide331.xml" ContentType="application/vnd.openxmlformats-officedocument.presentationml.notesSlide+xml"/>
  <Override PartName="/ppt/tags/tag396.xml" ContentType="application/vnd.openxmlformats-officedocument.presentationml.tags+xml"/>
  <Override PartName="/ppt/notesSlides/notesSlide332.xml" ContentType="application/vnd.openxmlformats-officedocument.presentationml.notesSlide+xml"/>
  <Override PartName="/ppt/tags/tag397.xml" ContentType="application/vnd.openxmlformats-officedocument.presentationml.tags+xml"/>
  <Override PartName="/ppt/notesSlides/notesSlide333.xml" ContentType="application/vnd.openxmlformats-officedocument.presentationml.notesSlide+xml"/>
  <Override PartName="/ppt/tags/tag398.xml" ContentType="application/vnd.openxmlformats-officedocument.presentationml.tags+xml"/>
  <Override PartName="/ppt/notesSlides/notesSlide334.xml" ContentType="application/vnd.openxmlformats-officedocument.presentationml.notesSlide+xml"/>
  <Override PartName="/ppt/tags/tag399.xml" ContentType="application/vnd.openxmlformats-officedocument.presentationml.tags+xml"/>
  <Override PartName="/ppt/notesSlides/notesSlide335.xml" ContentType="application/vnd.openxmlformats-officedocument.presentationml.notesSlide+xml"/>
  <Override PartName="/ppt/tags/tag400.xml" ContentType="application/vnd.openxmlformats-officedocument.presentationml.tags+xml"/>
  <Override PartName="/ppt/notesSlides/notesSlide336.xml" ContentType="application/vnd.openxmlformats-officedocument.presentationml.notesSlide+xml"/>
  <Override PartName="/ppt/tags/tag401.xml" ContentType="application/vnd.openxmlformats-officedocument.presentationml.tags+xml"/>
  <Override PartName="/ppt/notesSlides/notesSlide337.xml" ContentType="application/vnd.openxmlformats-officedocument.presentationml.notesSlide+xml"/>
  <Override PartName="/ppt/tags/tag402.xml" ContentType="application/vnd.openxmlformats-officedocument.presentationml.tags+xml"/>
  <Override PartName="/ppt/notesSlides/notesSlide338.xml" ContentType="application/vnd.openxmlformats-officedocument.presentationml.notesSlide+xml"/>
  <Override PartName="/ppt/tags/tag403.xml" ContentType="application/vnd.openxmlformats-officedocument.presentationml.tags+xml"/>
  <Override PartName="/ppt/notesSlides/notesSlide339.xml" ContentType="application/vnd.openxmlformats-officedocument.presentationml.notesSlide+xml"/>
  <Override PartName="/ppt/tags/tag404.xml" ContentType="application/vnd.openxmlformats-officedocument.presentationml.tags+xml"/>
  <Override PartName="/ppt/notesSlides/notesSlide340.xml" ContentType="application/vnd.openxmlformats-officedocument.presentationml.notesSlide+xml"/>
  <Override PartName="/ppt/tags/tag405.xml" ContentType="application/vnd.openxmlformats-officedocument.presentationml.tags+xml"/>
  <Override PartName="/ppt/notesSlides/notesSlide341.xml" ContentType="application/vnd.openxmlformats-officedocument.presentationml.notesSlide+xml"/>
  <Override PartName="/ppt/tags/tag406.xml" ContentType="application/vnd.openxmlformats-officedocument.presentationml.tags+xml"/>
  <Override PartName="/ppt/notesSlides/notesSlide342.xml" ContentType="application/vnd.openxmlformats-officedocument.presentationml.notesSlide+xml"/>
  <Override PartName="/ppt/tags/tag407.xml" ContentType="application/vnd.openxmlformats-officedocument.presentationml.tags+xml"/>
  <Override PartName="/ppt/notesSlides/notesSlide343.xml" ContentType="application/vnd.openxmlformats-officedocument.presentationml.notesSlide+xml"/>
  <Override PartName="/ppt/tags/tag408.xml" ContentType="application/vnd.openxmlformats-officedocument.presentationml.tags+xml"/>
  <Override PartName="/ppt/notesSlides/notesSlide344.xml" ContentType="application/vnd.openxmlformats-officedocument.presentationml.notesSlide+xml"/>
  <Override PartName="/ppt/tags/tag409.xml" ContentType="application/vnd.openxmlformats-officedocument.presentationml.tags+xml"/>
  <Override PartName="/ppt/notesSlides/notesSlide345.xml" ContentType="application/vnd.openxmlformats-officedocument.presentationml.notesSlide+xml"/>
  <Override PartName="/ppt/tags/tag410.xml" ContentType="application/vnd.openxmlformats-officedocument.presentationml.tags+xml"/>
  <Override PartName="/ppt/notesSlides/notesSlide346.xml" ContentType="application/vnd.openxmlformats-officedocument.presentationml.notesSlide+xml"/>
  <Override PartName="/ppt/tags/tag411.xml" ContentType="application/vnd.openxmlformats-officedocument.presentationml.tags+xml"/>
  <Override PartName="/ppt/notesSlides/notesSlide347.xml" ContentType="application/vnd.openxmlformats-officedocument.presentationml.notesSlide+xml"/>
  <Override PartName="/ppt/tags/tag412.xml" ContentType="application/vnd.openxmlformats-officedocument.presentationml.tags+xml"/>
  <Override PartName="/ppt/notesSlides/notesSlide348.xml" ContentType="application/vnd.openxmlformats-officedocument.presentationml.notesSlide+xml"/>
  <Override PartName="/ppt/tags/tag413.xml" ContentType="application/vnd.openxmlformats-officedocument.presentationml.tags+xml"/>
  <Override PartName="/ppt/notesSlides/notesSlide349.xml" ContentType="application/vnd.openxmlformats-officedocument.presentationml.notesSlide+xml"/>
  <Override PartName="/ppt/tags/tag414.xml" ContentType="application/vnd.openxmlformats-officedocument.presentationml.tags+xml"/>
  <Override PartName="/ppt/notesSlides/notesSlide350.xml" ContentType="application/vnd.openxmlformats-officedocument.presentationml.notesSlide+xml"/>
  <Override PartName="/ppt/tags/tag415.xml" ContentType="application/vnd.openxmlformats-officedocument.presentationml.tags+xml"/>
  <Override PartName="/ppt/notesSlides/notesSlide351.xml" ContentType="application/vnd.openxmlformats-officedocument.presentationml.notesSlide+xml"/>
  <Override PartName="/ppt/tags/tag416.xml" ContentType="application/vnd.openxmlformats-officedocument.presentationml.tags+xml"/>
  <Override PartName="/ppt/notesSlides/notesSlide352.xml" ContentType="application/vnd.openxmlformats-officedocument.presentationml.notesSlide+xml"/>
  <Override PartName="/ppt/tags/tag417.xml" ContentType="application/vnd.openxmlformats-officedocument.presentationml.tags+xml"/>
  <Override PartName="/ppt/notesSlides/notesSlide353.xml" ContentType="application/vnd.openxmlformats-officedocument.presentationml.notesSlide+xml"/>
  <Override PartName="/ppt/tags/tag418.xml" ContentType="application/vnd.openxmlformats-officedocument.presentationml.tags+xml"/>
  <Override PartName="/ppt/notesSlides/notesSlide354.xml" ContentType="application/vnd.openxmlformats-officedocument.presentationml.notesSlide+xml"/>
  <Override PartName="/ppt/tags/tag419.xml" ContentType="application/vnd.openxmlformats-officedocument.presentationml.tags+xml"/>
  <Override PartName="/ppt/notesSlides/notesSlide355.xml" ContentType="application/vnd.openxmlformats-officedocument.presentationml.notesSlide+xml"/>
  <Override PartName="/ppt/tags/tag420.xml" ContentType="application/vnd.openxmlformats-officedocument.presentationml.tags+xml"/>
  <Override PartName="/ppt/notesSlides/notesSlide356.xml" ContentType="application/vnd.openxmlformats-officedocument.presentationml.notesSlide+xml"/>
  <Override PartName="/ppt/tags/tag421.xml" ContentType="application/vnd.openxmlformats-officedocument.presentationml.tags+xml"/>
  <Override PartName="/ppt/notesSlides/notesSlide357.xml" ContentType="application/vnd.openxmlformats-officedocument.presentationml.notesSlide+xml"/>
  <Override PartName="/ppt/tags/tag422.xml" ContentType="application/vnd.openxmlformats-officedocument.presentationml.tags+xml"/>
  <Override PartName="/ppt/notesSlides/notesSlide358.xml" ContentType="application/vnd.openxmlformats-officedocument.presentationml.notesSlide+xml"/>
  <Override PartName="/ppt/tags/tag423.xml" ContentType="application/vnd.openxmlformats-officedocument.presentationml.tags+xml"/>
  <Override PartName="/ppt/notesSlides/notesSlide359.xml" ContentType="application/vnd.openxmlformats-officedocument.presentationml.notesSlide+xml"/>
  <Override PartName="/ppt/tags/tag424.xml" ContentType="application/vnd.openxmlformats-officedocument.presentationml.tags+xml"/>
  <Override PartName="/ppt/notesSlides/notesSlide360.xml" ContentType="application/vnd.openxmlformats-officedocument.presentationml.notesSlide+xml"/>
  <Override PartName="/ppt/tags/tag425.xml" ContentType="application/vnd.openxmlformats-officedocument.presentationml.tags+xml"/>
  <Override PartName="/ppt/notesSlides/notesSlide361.xml" ContentType="application/vnd.openxmlformats-officedocument.presentationml.notesSlide+xml"/>
  <Override PartName="/ppt/tags/tag426.xml" ContentType="application/vnd.openxmlformats-officedocument.presentationml.tags+xml"/>
  <Override PartName="/ppt/notesSlides/notesSlide362.xml" ContentType="application/vnd.openxmlformats-officedocument.presentationml.notesSlide+xml"/>
  <Override PartName="/ppt/tags/tag427.xml" ContentType="application/vnd.openxmlformats-officedocument.presentationml.tags+xml"/>
  <Override PartName="/ppt/notesSlides/notesSlide363.xml" ContentType="application/vnd.openxmlformats-officedocument.presentationml.notesSlide+xml"/>
  <Override PartName="/ppt/tags/tag428.xml" ContentType="application/vnd.openxmlformats-officedocument.presentationml.tags+xml"/>
  <Override PartName="/ppt/notesSlides/notesSlide364.xml" ContentType="application/vnd.openxmlformats-officedocument.presentationml.notesSlide+xml"/>
  <Override PartName="/ppt/tags/tag429.xml" ContentType="application/vnd.openxmlformats-officedocument.presentationml.tags+xml"/>
  <Override PartName="/ppt/notesSlides/notesSlide365.xml" ContentType="application/vnd.openxmlformats-officedocument.presentationml.notesSlide+xml"/>
  <Override PartName="/ppt/tags/tag430.xml" ContentType="application/vnd.openxmlformats-officedocument.presentationml.tags+xml"/>
  <Override PartName="/ppt/notesSlides/notesSlide366.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367.xml" ContentType="application/vnd.openxmlformats-officedocument.presentationml.notesSlide+xml"/>
  <Override PartName="/ppt/tags/tag433.xml" ContentType="application/vnd.openxmlformats-officedocument.presentationml.tags+xml"/>
  <Override PartName="/ppt/notesSlides/notesSlide368.xml" ContentType="application/vnd.openxmlformats-officedocument.presentationml.notesSlide+xml"/>
  <Override PartName="/ppt/tags/tag434.xml" ContentType="application/vnd.openxmlformats-officedocument.presentationml.tags+xml"/>
  <Override PartName="/ppt/notesSlides/notesSlide369.xml" ContentType="application/vnd.openxmlformats-officedocument.presentationml.notesSlide+xml"/>
  <Override PartName="/ppt/tags/tag435.xml" ContentType="application/vnd.openxmlformats-officedocument.presentationml.tags+xml"/>
  <Override PartName="/ppt/notesSlides/notesSlide370.xml" ContentType="application/vnd.openxmlformats-officedocument.presentationml.notesSlide+xml"/>
  <Override PartName="/ppt/tags/tag436.xml" ContentType="application/vnd.openxmlformats-officedocument.presentationml.tags+xml"/>
  <Override PartName="/ppt/notesSlides/notesSlide371.xml" ContentType="application/vnd.openxmlformats-officedocument.presentationml.notesSlide+xml"/>
  <Override PartName="/ppt/tags/tag437.xml" ContentType="application/vnd.openxmlformats-officedocument.presentationml.tags+xml"/>
  <Override PartName="/ppt/notesSlides/notesSlide372.xml" ContentType="application/vnd.openxmlformats-officedocument.presentationml.notesSlide+xml"/>
  <Override PartName="/ppt/tags/tag438.xml" ContentType="application/vnd.openxmlformats-officedocument.presentationml.tags+xml"/>
  <Override PartName="/ppt/notesSlides/notesSlide373.xml" ContentType="application/vnd.openxmlformats-officedocument.presentationml.notesSlide+xml"/>
  <Override PartName="/ppt/tags/tag439.xml" ContentType="application/vnd.openxmlformats-officedocument.presentationml.tags+xml"/>
  <Override PartName="/ppt/notesSlides/notesSlide374.xml" ContentType="application/vnd.openxmlformats-officedocument.presentationml.notesSlide+xml"/>
  <Override PartName="/ppt/tags/tag440.xml" ContentType="application/vnd.openxmlformats-officedocument.presentationml.tags+xml"/>
  <Override PartName="/ppt/notesSlides/notesSlide375.xml" ContentType="application/vnd.openxmlformats-officedocument.presentationml.notesSlide+xml"/>
  <Override PartName="/ppt/tags/tag441.xml" ContentType="application/vnd.openxmlformats-officedocument.presentationml.tags+xml"/>
  <Override PartName="/ppt/notesSlides/notesSlide376.xml" ContentType="application/vnd.openxmlformats-officedocument.presentationml.notesSlide+xml"/>
  <Override PartName="/ppt/tags/tag442.xml" ContentType="application/vnd.openxmlformats-officedocument.presentationml.tags+xml"/>
  <Override PartName="/ppt/notesSlides/notesSlide377.xml" ContentType="application/vnd.openxmlformats-officedocument.presentationml.notesSlide+xml"/>
  <Override PartName="/ppt/tags/tag443.xml" ContentType="application/vnd.openxmlformats-officedocument.presentationml.tags+xml"/>
  <Override PartName="/ppt/notesSlides/notesSlide378.xml" ContentType="application/vnd.openxmlformats-officedocument.presentationml.notesSlide+xml"/>
  <Override PartName="/ppt/tags/tag444.xml" ContentType="application/vnd.openxmlformats-officedocument.presentationml.tags+xml"/>
  <Override PartName="/ppt/notesSlides/notesSlide379.xml" ContentType="application/vnd.openxmlformats-officedocument.presentationml.notesSlide+xml"/>
  <Override PartName="/ppt/tags/tag445.xml" ContentType="application/vnd.openxmlformats-officedocument.presentationml.tags+xml"/>
  <Override PartName="/ppt/notesSlides/notesSlide380.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notesSlides/notesSlide381.xml" ContentType="application/vnd.openxmlformats-officedocument.presentationml.notesSlide+xml"/>
  <Override PartName="/ppt/tags/tag448.xml" ContentType="application/vnd.openxmlformats-officedocument.presentationml.tags+xml"/>
  <Override PartName="/ppt/notesSlides/notesSlide382.xml" ContentType="application/vnd.openxmlformats-officedocument.presentationml.notesSlide+xml"/>
  <Override PartName="/ppt/tags/tag449.xml" ContentType="application/vnd.openxmlformats-officedocument.presentationml.tags+xml"/>
  <Override PartName="/ppt/notesSlides/notesSlide383.xml" ContentType="application/vnd.openxmlformats-officedocument.presentationml.notesSlide+xml"/>
  <Override PartName="/ppt/tags/tag450.xml" ContentType="application/vnd.openxmlformats-officedocument.presentationml.tags+xml"/>
  <Override PartName="/ppt/notesSlides/notesSlide384.xml" ContentType="application/vnd.openxmlformats-officedocument.presentationml.notesSlide+xml"/>
  <Override PartName="/ppt/tags/tag451.xml" ContentType="application/vnd.openxmlformats-officedocument.presentationml.tags+xml"/>
  <Override PartName="/ppt/notesSlides/notesSlide385.xml" ContentType="application/vnd.openxmlformats-officedocument.presentationml.notesSlide+xml"/>
  <Override PartName="/ppt/tags/tag452.xml" ContentType="application/vnd.openxmlformats-officedocument.presentationml.tags+xml"/>
  <Override PartName="/ppt/notesSlides/notesSlide386.xml" ContentType="application/vnd.openxmlformats-officedocument.presentationml.notesSlide+xml"/>
  <Override PartName="/ppt/tags/tag453.xml" ContentType="application/vnd.openxmlformats-officedocument.presentationml.tags+xml"/>
  <Override PartName="/ppt/notesSlides/notesSlide387.xml" ContentType="application/vnd.openxmlformats-officedocument.presentationml.notesSlide+xml"/>
  <Override PartName="/ppt/tags/tag454.xml" ContentType="application/vnd.openxmlformats-officedocument.presentationml.tags+xml"/>
  <Override PartName="/ppt/notesSlides/notesSlide388.xml" ContentType="application/vnd.openxmlformats-officedocument.presentationml.notesSlide+xml"/>
  <Override PartName="/ppt/tags/tag455.xml" ContentType="application/vnd.openxmlformats-officedocument.presentationml.tags+xml"/>
  <Override PartName="/ppt/notesSlides/notesSlide389.xml" ContentType="application/vnd.openxmlformats-officedocument.presentationml.notesSlide+xml"/>
  <Override PartName="/ppt/tags/tag456.xml" ContentType="application/vnd.openxmlformats-officedocument.presentationml.tags+xml"/>
  <Override PartName="/ppt/notesSlides/notesSlide390.xml" ContentType="application/vnd.openxmlformats-officedocument.presentationml.notesSlide+xml"/>
  <Override PartName="/ppt/tags/tag457.xml" ContentType="application/vnd.openxmlformats-officedocument.presentationml.tags+xml"/>
  <Override PartName="/ppt/notesSlides/notesSlide391.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notesSlides/notesSlide392.xml" ContentType="application/vnd.openxmlformats-officedocument.presentationml.notesSlide+xml"/>
  <Override PartName="/ppt/tags/tag460.xml" ContentType="application/vnd.openxmlformats-officedocument.presentationml.tags+xml"/>
  <Override PartName="/ppt/notesSlides/notesSlide393.xml" ContentType="application/vnd.openxmlformats-officedocument.presentationml.notesSlide+xml"/>
  <Override PartName="/ppt/tags/tag461.xml" ContentType="application/vnd.openxmlformats-officedocument.presentationml.tags+xml"/>
  <Override PartName="/ppt/notesSlides/notesSlide394.xml" ContentType="application/vnd.openxmlformats-officedocument.presentationml.notesSlide+xml"/>
  <Override PartName="/ppt/tags/tag462.xml" ContentType="application/vnd.openxmlformats-officedocument.presentationml.tags+xml"/>
  <Override PartName="/ppt/notesSlides/notesSlide395.xml" ContentType="application/vnd.openxmlformats-officedocument.presentationml.notesSlide+xml"/>
  <Override PartName="/ppt/tags/tag463.xml" ContentType="application/vnd.openxmlformats-officedocument.presentationml.tags+xml"/>
  <Override PartName="/ppt/notesSlides/notesSlide396.xml" ContentType="application/vnd.openxmlformats-officedocument.presentationml.notesSlide+xml"/>
  <Override PartName="/ppt/tags/tag464.xml" ContentType="application/vnd.openxmlformats-officedocument.presentationml.tags+xml"/>
  <Override PartName="/ppt/notesSlides/notesSlide397.xml" ContentType="application/vnd.openxmlformats-officedocument.presentationml.notesSlide+xml"/>
  <Override PartName="/ppt/tags/tag465.xml" ContentType="application/vnd.openxmlformats-officedocument.presentationml.tags+xml"/>
  <Override PartName="/ppt/notesSlides/notesSlide398.xml" ContentType="application/vnd.openxmlformats-officedocument.presentationml.notesSlide+xml"/>
  <Override PartName="/ppt/tags/tag466.xml" ContentType="application/vnd.openxmlformats-officedocument.presentationml.tags+xml"/>
  <Override PartName="/ppt/notesSlides/notesSlide399.xml" ContentType="application/vnd.openxmlformats-officedocument.presentationml.notesSlide+xml"/>
  <Override PartName="/ppt/tags/tag467.xml" ContentType="application/vnd.openxmlformats-officedocument.presentationml.tags+xml"/>
  <Override PartName="/ppt/notesSlides/notesSlide400.xml" ContentType="application/vnd.openxmlformats-officedocument.presentationml.notesSlide+xml"/>
  <Override PartName="/ppt/tags/tag468.xml" ContentType="application/vnd.openxmlformats-officedocument.presentationml.tags+xml"/>
  <Override PartName="/ppt/notesSlides/notesSlide401.xml" ContentType="application/vnd.openxmlformats-officedocument.presentationml.notesSlide+xml"/>
  <Override PartName="/ppt/tags/tag469.xml" ContentType="application/vnd.openxmlformats-officedocument.presentationml.tags+xml"/>
  <Override PartName="/ppt/notesSlides/notesSlide402.xml" ContentType="application/vnd.openxmlformats-officedocument.presentationml.notesSlide+xml"/>
  <Override PartName="/ppt/tags/tag470.xml" ContentType="application/vnd.openxmlformats-officedocument.presentationml.tags+xml"/>
  <Override PartName="/ppt/notesSlides/notesSlide403.xml" ContentType="application/vnd.openxmlformats-officedocument.presentationml.notesSlide+xml"/>
  <Override PartName="/ppt/tags/tag471.xml" ContentType="application/vnd.openxmlformats-officedocument.presentationml.tags+xml"/>
  <Override PartName="/ppt/notesSlides/notesSlide404.xml" ContentType="application/vnd.openxmlformats-officedocument.presentationml.notesSlide+xml"/>
  <Override PartName="/ppt/tags/tag472.xml" ContentType="application/vnd.openxmlformats-officedocument.presentationml.tags+xml"/>
  <Override PartName="/ppt/notesSlides/notesSlide405.xml" ContentType="application/vnd.openxmlformats-officedocument.presentationml.notesSlide+xml"/>
  <Override PartName="/ppt/tags/tag473.xml" ContentType="application/vnd.openxmlformats-officedocument.presentationml.tags+xml"/>
  <Override PartName="/ppt/notesSlides/notesSlide406.xml" ContentType="application/vnd.openxmlformats-officedocument.presentationml.notesSlide+xml"/>
  <Override PartName="/ppt/tags/tag474.xml" ContentType="application/vnd.openxmlformats-officedocument.presentationml.tags+xml"/>
  <Override PartName="/ppt/notesSlides/notesSlide407.xml" ContentType="application/vnd.openxmlformats-officedocument.presentationml.notesSlide+xml"/>
  <Override PartName="/ppt/tags/tag475.xml" ContentType="application/vnd.openxmlformats-officedocument.presentationml.tags+xml"/>
  <Override PartName="/ppt/notesSlides/notesSlide408.xml" ContentType="application/vnd.openxmlformats-officedocument.presentationml.notesSlide+xml"/>
  <Override PartName="/ppt/tags/tag476.xml" ContentType="application/vnd.openxmlformats-officedocument.presentationml.tags+xml"/>
  <Override PartName="/ppt/notesSlides/notesSlide409.xml" ContentType="application/vnd.openxmlformats-officedocument.presentationml.notesSlide+xml"/>
  <Override PartName="/ppt/tags/tag477.xml" ContentType="application/vnd.openxmlformats-officedocument.presentationml.tags+xml"/>
  <Override PartName="/ppt/notesSlides/notesSlide410.xml" ContentType="application/vnd.openxmlformats-officedocument.presentationml.notesSlide+xml"/>
  <Override PartName="/ppt/tags/tag478.xml" ContentType="application/vnd.openxmlformats-officedocument.presentationml.tags+xml"/>
  <Override PartName="/ppt/notesSlides/notesSlide411.xml" ContentType="application/vnd.openxmlformats-officedocument.presentationml.notesSlide+xml"/>
  <Override PartName="/ppt/tags/tag479.xml" ContentType="application/vnd.openxmlformats-officedocument.presentationml.tags+xml"/>
  <Override PartName="/ppt/notesSlides/notesSlide412.xml" ContentType="application/vnd.openxmlformats-officedocument.presentationml.notesSlide+xml"/>
  <Override PartName="/ppt/tags/tag480.xml" ContentType="application/vnd.openxmlformats-officedocument.presentationml.tags+xml"/>
  <Override PartName="/ppt/notesSlides/notesSlide413.xml" ContentType="application/vnd.openxmlformats-officedocument.presentationml.notesSlide+xml"/>
  <Override PartName="/ppt/tags/tag481.xml" ContentType="application/vnd.openxmlformats-officedocument.presentationml.tags+xml"/>
  <Override PartName="/ppt/notesSlides/notesSlide414.xml" ContentType="application/vnd.openxmlformats-officedocument.presentationml.notesSlide+xml"/>
  <Override PartName="/ppt/tags/tag482.xml" ContentType="application/vnd.openxmlformats-officedocument.presentationml.tags+xml"/>
  <Override PartName="/ppt/notesSlides/notesSlide415.xml" ContentType="application/vnd.openxmlformats-officedocument.presentationml.notesSlide+xml"/>
  <Override PartName="/ppt/tags/tag483.xml" ContentType="application/vnd.openxmlformats-officedocument.presentationml.tags+xml"/>
  <Override PartName="/ppt/notesSlides/notesSlide416.xml" ContentType="application/vnd.openxmlformats-officedocument.presentationml.notesSlide+xml"/>
  <Override PartName="/ppt/tags/tag484.xml" ContentType="application/vnd.openxmlformats-officedocument.presentationml.tags+xml"/>
  <Override PartName="/ppt/notesSlides/notesSlide417.xml" ContentType="application/vnd.openxmlformats-officedocument.presentationml.notesSlide+xml"/>
  <Override PartName="/ppt/tags/tag485.xml" ContentType="application/vnd.openxmlformats-officedocument.presentationml.tags+xml"/>
  <Override PartName="/ppt/notesSlides/notesSlide418.xml" ContentType="application/vnd.openxmlformats-officedocument.presentationml.notesSlide+xml"/>
  <Override PartName="/ppt/tags/tag486.xml" ContentType="application/vnd.openxmlformats-officedocument.presentationml.tags+xml"/>
  <Override PartName="/ppt/notesSlides/notesSlide419.xml" ContentType="application/vnd.openxmlformats-officedocument.presentationml.notesSlide+xml"/>
  <Override PartName="/ppt/tags/tag487.xml" ContentType="application/vnd.openxmlformats-officedocument.presentationml.tags+xml"/>
  <Override PartName="/ppt/notesSlides/notesSlide420.xml" ContentType="application/vnd.openxmlformats-officedocument.presentationml.notesSlide+xml"/>
  <Override PartName="/ppt/tags/tag488.xml" ContentType="application/vnd.openxmlformats-officedocument.presentationml.tags+xml"/>
  <Override PartName="/ppt/notesSlides/notesSlide421.xml" ContentType="application/vnd.openxmlformats-officedocument.presentationml.notesSlide+xml"/>
  <Override PartName="/ppt/tags/tag489.xml" ContentType="application/vnd.openxmlformats-officedocument.presentationml.tags+xml"/>
  <Override PartName="/ppt/notesSlides/notesSlide422.xml" ContentType="application/vnd.openxmlformats-officedocument.presentationml.notesSlide+xml"/>
  <Override PartName="/ppt/tags/tag490.xml" ContentType="application/vnd.openxmlformats-officedocument.presentationml.tags+xml"/>
  <Override PartName="/ppt/notesSlides/notesSlide423.xml" ContentType="application/vnd.openxmlformats-officedocument.presentationml.notesSlide+xml"/>
  <Override PartName="/ppt/tags/tag491.xml" ContentType="application/vnd.openxmlformats-officedocument.presentationml.tags+xml"/>
  <Override PartName="/ppt/notesSlides/notesSlide424.xml" ContentType="application/vnd.openxmlformats-officedocument.presentationml.notesSlide+xml"/>
  <Override PartName="/ppt/tags/tag492.xml" ContentType="application/vnd.openxmlformats-officedocument.presentationml.tags+xml"/>
  <Override PartName="/ppt/notesSlides/notesSlide425.xml" ContentType="application/vnd.openxmlformats-officedocument.presentationml.notesSlide+xml"/>
  <Override PartName="/ppt/tags/tag493.xml" ContentType="application/vnd.openxmlformats-officedocument.presentationml.tags+xml"/>
  <Override PartName="/ppt/notesSlides/notesSlide426.xml" ContentType="application/vnd.openxmlformats-officedocument.presentationml.notesSlide+xml"/>
  <Override PartName="/ppt/tags/tag494.xml" ContentType="application/vnd.openxmlformats-officedocument.presentationml.tags+xml"/>
  <Override PartName="/ppt/notesSlides/notesSlide427.xml" ContentType="application/vnd.openxmlformats-officedocument.presentationml.notesSlide+xml"/>
  <Override PartName="/ppt/tags/tag495.xml" ContentType="application/vnd.openxmlformats-officedocument.presentationml.tags+xml"/>
  <Override PartName="/ppt/notesSlides/notesSlide428.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notesSlides/notesSlide429.xml" ContentType="application/vnd.openxmlformats-officedocument.presentationml.notesSlide+xml"/>
  <Override PartName="/ppt/tags/tag498.xml" ContentType="application/vnd.openxmlformats-officedocument.presentationml.tags+xml"/>
  <Override PartName="/ppt/notesSlides/notesSlide430.xml" ContentType="application/vnd.openxmlformats-officedocument.presentationml.notesSlide+xml"/>
  <Override PartName="/ppt/tags/tag499.xml" ContentType="application/vnd.openxmlformats-officedocument.presentationml.tags+xml"/>
  <Override PartName="/ppt/notesSlides/notesSlide431.xml" ContentType="application/vnd.openxmlformats-officedocument.presentationml.notesSlide+xml"/>
  <Override PartName="/ppt/tags/tag500.xml" ContentType="application/vnd.openxmlformats-officedocument.presentationml.tags+xml"/>
  <Override PartName="/ppt/notesSlides/notesSlide432.xml" ContentType="application/vnd.openxmlformats-officedocument.presentationml.notesSlide+xml"/>
  <Override PartName="/ppt/tags/tag501.xml" ContentType="application/vnd.openxmlformats-officedocument.presentationml.tags+xml"/>
  <Override PartName="/ppt/notesSlides/notesSlide433.xml" ContentType="application/vnd.openxmlformats-officedocument.presentationml.notesSlide+xml"/>
  <Override PartName="/ppt/tags/tag502.xml" ContentType="application/vnd.openxmlformats-officedocument.presentationml.tags+xml"/>
  <Override PartName="/ppt/notesSlides/notesSlide434.xml" ContentType="application/vnd.openxmlformats-officedocument.presentationml.notesSlide+xml"/>
  <Override PartName="/ppt/tags/tag503.xml" ContentType="application/vnd.openxmlformats-officedocument.presentationml.tags+xml"/>
  <Override PartName="/ppt/notesSlides/notesSlide435.xml" ContentType="application/vnd.openxmlformats-officedocument.presentationml.notesSlide+xml"/>
  <Override PartName="/ppt/tags/tag504.xml" ContentType="application/vnd.openxmlformats-officedocument.presentationml.tags+xml"/>
  <Override PartName="/ppt/notesSlides/notesSlide436.xml" ContentType="application/vnd.openxmlformats-officedocument.presentationml.notesSlide+xml"/>
  <Override PartName="/ppt/tags/tag505.xml" ContentType="application/vnd.openxmlformats-officedocument.presentationml.tags+xml"/>
  <Override PartName="/ppt/notesSlides/notesSlide437.xml" ContentType="application/vnd.openxmlformats-officedocument.presentationml.notesSlide+xml"/>
  <Override PartName="/ppt/tags/tag506.xml" ContentType="application/vnd.openxmlformats-officedocument.presentationml.tags+xml"/>
  <Override PartName="/ppt/notesSlides/notesSlide438.xml" ContentType="application/vnd.openxmlformats-officedocument.presentationml.notesSlide+xml"/>
  <Override PartName="/ppt/tags/tag507.xml" ContentType="application/vnd.openxmlformats-officedocument.presentationml.tags+xml"/>
  <Override PartName="/ppt/notesSlides/notesSlide439.xml" ContentType="application/vnd.openxmlformats-officedocument.presentationml.notesSlide+xml"/>
  <Override PartName="/ppt/tags/tag508.xml" ContentType="application/vnd.openxmlformats-officedocument.presentationml.tags+xml"/>
  <Override PartName="/ppt/notesSlides/notesSlide440.xml" ContentType="application/vnd.openxmlformats-officedocument.presentationml.notesSlide+xml"/>
  <Override PartName="/ppt/tags/tag509.xml" ContentType="application/vnd.openxmlformats-officedocument.presentationml.tags+xml"/>
  <Override PartName="/ppt/notesSlides/notesSlide441.xml" ContentType="application/vnd.openxmlformats-officedocument.presentationml.notesSlide+xml"/>
  <Override PartName="/ppt/tags/tag510.xml" ContentType="application/vnd.openxmlformats-officedocument.presentationml.tags+xml"/>
  <Override PartName="/ppt/notesSlides/notesSlide442.xml" ContentType="application/vnd.openxmlformats-officedocument.presentationml.notesSlide+xml"/>
  <Override PartName="/ppt/tags/tag511.xml" ContentType="application/vnd.openxmlformats-officedocument.presentationml.tags+xml"/>
  <Override PartName="/ppt/notesSlides/notesSlide443.xml" ContentType="application/vnd.openxmlformats-officedocument.presentationml.notesSlide+xml"/>
  <Override PartName="/ppt/tags/tag512.xml" ContentType="application/vnd.openxmlformats-officedocument.presentationml.tags+xml"/>
  <Override PartName="/ppt/notesSlides/notesSlide444.xml" ContentType="application/vnd.openxmlformats-officedocument.presentationml.notesSlide+xml"/>
  <Override PartName="/ppt/tags/tag513.xml" ContentType="application/vnd.openxmlformats-officedocument.presentationml.tags+xml"/>
  <Override PartName="/ppt/notesSlides/notesSlide445.xml" ContentType="application/vnd.openxmlformats-officedocument.presentationml.notesSlide+xml"/>
  <Override PartName="/ppt/tags/tag514.xml" ContentType="application/vnd.openxmlformats-officedocument.presentationml.tags+xml"/>
  <Override PartName="/ppt/notesSlides/notesSlide446.xml" ContentType="application/vnd.openxmlformats-officedocument.presentationml.notesSlide+xml"/>
  <Override PartName="/ppt/tags/tag515.xml" ContentType="application/vnd.openxmlformats-officedocument.presentationml.tags+xml"/>
  <Override PartName="/ppt/notesSlides/notesSlide447.xml" ContentType="application/vnd.openxmlformats-officedocument.presentationml.notesSlide+xml"/>
  <Override PartName="/ppt/tags/tag516.xml" ContentType="application/vnd.openxmlformats-officedocument.presentationml.tags+xml"/>
  <Override PartName="/ppt/notesSlides/notesSlide448.xml" ContentType="application/vnd.openxmlformats-officedocument.presentationml.notesSlide+xml"/>
  <Override PartName="/ppt/tags/tag517.xml" ContentType="application/vnd.openxmlformats-officedocument.presentationml.tags+xml"/>
  <Override PartName="/ppt/notesSlides/notesSlide449.xml" ContentType="application/vnd.openxmlformats-officedocument.presentationml.notesSlide+xml"/>
  <Override PartName="/ppt/tags/tag518.xml" ContentType="application/vnd.openxmlformats-officedocument.presentationml.tags+xml"/>
  <Override PartName="/ppt/notesSlides/notesSlide450.xml" ContentType="application/vnd.openxmlformats-officedocument.presentationml.notesSlide+xml"/>
  <Override PartName="/ppt/tags/tag519.xml" ContentType="application/vnd.openxmlformats-officedocument.presentationml.tags+xml"/>
  <Override PartName="/ppt/notesSlides/notesSlide451.xml" ContentType="application/vnd.openxmlformats-officedocument.presentationml.notesSlide+xml"/>
  <Override PartName="/ppt/tags/tag520.xml" ContentType="application/vnd.openxmlformats-officedocument.presentationml.tags+xml"/>
  <Override PartName="/ppt/notesSlides/notesSlide452.xml" ContentType="application/vnd.openxmlformats-officedocument.presentationml.notesSlide+xml"/>
  <Override PartName="/ppt/tags/tag521.xml" ContentType="application/vnd.openxmlformats-officedocument.presentationml.tags+xml"/>
  <Override PartName="/ppt/notesSlides/notesSlide453.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ppt/notesSlides/notesSlide454.xml" ContentType="application/vnd.openxmlformats-officedocument.presentationml.notesSlide+xml"/>
  <Override PartName="/ppt/tags/tag524.xml" ContentType="application/vnd.openxmlformats-officedocument.presentationml.tags+xml"/>
  <Override PartName="/ppt/notesSlides/notesSlide455.xml" ContentType="application/vnd.openxmlformats-officedocument.presentationml.notesSlide+xml"/>
  <Override PartName="/ppt/tags/tag525.xml" ContentType="application/vnd.openxmlformats-officedocument.presentationml.tags+xml"/>
  <Override PartName="/ppt/notesSlides/notesSlide456.xml" ContentType="application/vnd.openxmlformats-officedocument.presentationml.notesSlide+xml"/>
  <Override PartName="/ppt/tags/tag526.xml" ContentType="application/vnd.openxmlformats-officedocument.presentationml.tags+xml"/>
  <Override PartName="/ppt/notesSlides/notesSlide457.xml" ContentType="application/vnd.openxmlformats-officedocument.presentationml.notesSlide+xml"/>
  <Override PartName="/ppt/tags/tag527.xml" ContentType="application/vnd.openxmlformats-officedocument.presentationml.tags+xml"/>
  <Override PartName="/ppt/notesSlides/notesSlide458.xml" ContentType="application/vnd.openxmlformats-officedocument.presentationml.notesSlide+xml"/>
  <Override PartName="/ppt/tags/tag528.xml" ContentType="application/vnd.openxmlformats-officedocument.presentationml.tags+xml"/>
  <Override PartName="/ppt/notesSlides/notesSlide459.xml" ContentType="application/vnd.openxmlformats-officedocument.presentationml.notesSlide+xml"/>
  <Override PartName="/ppt/tags/tag529.xml" ContentType="application/vnd.openxmlformats-officedocument.presentationml.tags+xml"/>
  <Override PartName="/ppt/notesSlides/notesSlide460.xml" ContentType="application/vnd.openxmlformats-officedocument.presentationml.notesSlide+xml"/>
  <Override PartName="/ppt/tags/tag530.xml" ContentType="application/vnd.openxmlformats-officedocument.presentationml.tags+xml"/>
  <Override PartName="/ppt/notesSlides/notesSlide461.xml" ContentType="application/vnd.openxmlformats-officedocument.presentationml.notesSlide+xml"/>
  <Override PartName="/ppt/tags/tag531.xml" ContentType="application/vnd.openxmlformats-officedocument.presentationml.tags+xml"/>
  <Override PartName="/ppt/notesSlides/notesSlide462.xml" ContentType="application/vnd.openxmlformats-officedocument.presentationml.notesSlide+xml"/>
  <Override PartName="/ppt/tags/tag532.xml" ContentType="application/vnd.openxmlformats-officedocument.presentationml.tags+xml"/>
  <Override PartName="/ppt/notesSlides/notesSlide463.xml" ContentType="application/vnd.openxmlformats-officedocument.presentationml.notesSlide+xml"/>
  <Override PartName="/ppt/tags/tag533.xml" ContentType="application/vnd.openxmlformats-officedocument.presentationml.tags+xml"/>
  <Override PartName="/ppt/notesSlides/notesSlide464.xml" ContentType="application/vnd.openxmlformats-officedocument.presentationml.notesSlide+xml"/>
  <Override PartName="/ppt/tags/tag534.xml" ContentType="application/vnd.openxmlformats-officedocument.presentationml.tags+xml"/>
  <Override PartName="/ppt/notesSlides/notesSlide465.xml" ContentType="application/vnd.openxmlformats-officedocument.presentationml.notesSlide+xml"/>
  <Override PartName="/ppt/tags/tag535.xml" ContentType="application/vnd.openxmlformats-officedocument.presentationml.tags+xml"/>
  <Override PartName="/ppt/notesSlides/notesSlide466.xml" ContentType="application/vnd.openxmlformats-officedocument.presentationml.notesSlide+xml"/>
  <Override PartName="/ppt/tags/tag536.xml" ContentType="application/vnd.openxmlformats-officedocument.presentationml.tags+xml"/>
  <Override PartName="/ppt/notesSlides/notesSlide467.xml" ContentType="application/vnd.openxmlformats-officedocument.presentationml.notesSlide+xml"/>
  <Override PartName="/ppt/tags/tag537.xml" ContentType="application/vnd.openxmlformats-officedocument.presentationml.tags+xml"/>
  <Override PartName="/ppt/notesSlides/notesSlide468.xml" ContentType="application/vnd.openxmlformats-officedocument.presentationml.notesSlide+xml"/>
  <Override PartName="/ppt/tags/tag538.xml" ContentType="application/vnd.openxmlformats-officedocument.presentationml.tags+xml"/>
  <Override PartName="/ppt/notesSlides/notesSlide469.xml" ContentType="application/vnd.openxmlformats-officedocument.presentationml.notesSlide+xml"/>
  <Override PartName="/ppt/tags/tag539.xml" ContentType="application/vnd.openxmlformats-officedocument.presentationml.tags+xml"/>
  <Override PartName="/ppt/notesSlides/notesSlide470.xml" ContentType="application/vnd.openxmlformats-officedocument.presentationml.notesSlide+xml"/>
  <Override PartName="/ppt/tags/tag540.xml" ContentType="application/vnd.openxmlformats-officedocument.presentationml.tags+xml"/>
  <Override PartName="/ppt/notesSlides/notesSlide471.xml" ContentType="application/vnd.openxmlformats-officedocument.presentationml.notesSlide+xml"/>
  <Override PartName="/ppt/tags/tag541.xml" ContentType="application/vnd.openxmlformats-officedocument.presentationml.tags+xml"/>
  <Override PartName="/ppt/notesSlides/notesSlide472.xml" ContentType="application/vnd.openxmlformats-officedocument.presentationml.notesSlide+xml"/>
  <Override PartName="/ppt/tags/tag542.xml" ContentType="application/vnd.openxmlformats-officedocument.presentationml.tags+xml"/>
  <Override PartName="/ppt/notesSlides/notesSlide473.xml" ContentType="application/vnd.openxmlformats-officedocument.presentationml.notesSlide+xml"/>
  <Override PartName="/ppt/tags/tag543.xml" ContentType="application/vnd.openxmlformats-officedocument.presentationml.tags+xml"/>
  <Override PartName="/ppt/notesSlides/notesSlide474.xml" ContentType="application/vnd.openxmlformats-officedocument.presentationml.notesSlide+xml"/>
  <Override PartName="/ppt/tags/tag544.xml" ContentType="application/vnd.openxmlformats-officedocument.presentationml.tags+xml"/>
  <Override PartName="/ppt/notesSlides/notesSlide475.xml" ContentType="application/vnd.openxmlformats-officedocument.presentationml.notesSlide+xml"/>
  <Override PartName="/ppt/tags/tag545.xml" ContentType="application/vnd.openxmlformats-officedocument.presentationml.tags+xml"/>
  <Override PartName="/ppt/notesSlides/notesSlide476.xml" ContentType="application/vnd.openxmlformats-officedocument.presentationml.notesSlide+xml"/>
  <Override PartName="/ppt/tags/tag546.xml" ContentType="application/vnd.openxmlformats-officedocument.presentationml.tags+xml"/>
  <Override PartName="/ppt/notesSlides/notesSlide477.xml" ContentType="application/vnd.openxmlformats-officedocument.presentationml.notesSlide+xml"/>
  <Override PartName="/ppt/tags/tag547.xml" ContentType="application/vnd.openxmlformats-officedocument.presentationml.tags+xml"/>
  <Override PartName="/ppt/notesSlides/notesSlide478.xml" ContentType="application/vnd.openxmlformats-officedocument.presentationml.notesSlide+xml"/>
  <Override PartName="/ppt/tags/tag548.xml" ContentType="application/vnd.openxmlformats-officedocument.presentationml.tags+xml"/>
  <Override PartName="/ppt/notesSlides/notesSlide479.xml" ContentType="application/vnd.openxmlformats-officedocument.presentationml.notesSlide+xml"/>
  <Override PartName="/ppt/tags/tag549.xml" ContentType="application/vnd.openxmlformats-officedocument.presentationml.tags+xml"/>
  <Override PartName="/ppt/notesSlides/notesSlide480.xml" ContentType="application/vnd.openxmlformats-officedocument.presentationml.notesSlide+xml"/>
  <Override PartName="/ppt/tags/tag550.xml" ContentType="application/vnd.openxmlformats-officedocument.presentationml.tags+xml"/>
  <Override PartName="/ppt/notesSlides/notesSlide481.xml" ContentType="application/vnd.openxmlformats-officedocument.presentationml.notesSlide+xml"/>
  <Override PartName="/ppt/tags/tag551.xml" ContentType="application/vnd.openxmlformats-officedocument.presentationml.tags+xml"/>
  <Override PartName="/ppt/notesSlides/notesSlide482.xml" ContentType="application/vnd.openxmlformats-officedocument.presentationml.notesSlide+xml"/>
  <Override PartName="/ppt/tags/tag552.xml" ContentType="application/vnd.openxmlformats-officedocument.presentationml.tags+xml"/>
  <Override PartName="/ppt/notesSlides/notesSlide483.xml" ContentType="application/vnd.openxmlformats-officedocument.presentationml.notesSlide+xml"/>
  <Override PartName="/ppt/tags/tag553.xml" ContentType="application/vnd.openxmlformats-officedocument.presentationml.tags+xml"/>
  <Override PartName="/ppt/notesSlides/notesSlide484.xml" ContentType="application/vnd.openxmlformats-officedocument.presentationml.notesSlide+xml"/>
  <Override PartName="/ppt/tags/tag554.xml" ContentType="application/vnd.openxmlformats-officedocument.presentationml.tags+xml"/>
  <Override PartName="/ppt/notesSlides/notesSlide485.xml" ContentType="application/vnd.openxmlformats-officedocument.presentationml.notesSlide+xml"/>
  <Override PartName="/ppt/tags/tag555.xml" ContentType="application/vnd.openxmlformats-officedocument.presentationml.tags+xml"/>
  <Override PartName="/ppt/notesSlides/notesSlide486.xml" ContentType="application/vnd.openxmlformats-officedocument.presentationml.notesSlide+xml"/>
  <Override PartName="/ppt/tags/tag556.xml" ContentType="application/vnd.openxmlformats-officedocument.presentationml.tags+xml"/>
  <Override PartName="/ppt/notesSlides/notesSlide487.xml" ContentType="application/vnd.openxmlformats-officedocument.presentationml.notesSlide+xml"/>
  <Override PartName="/ppt/tags/tag557.xml" ContentType="application/vnd.openxmlformats-officedocument.presentationml.tags+xml"/>
  <Override PartName="/ppt/notesSlides/notesSlide488.xml" ContentType="application/vnd.openxmlformats-officedocument.presentationml.notesSlide+xml"/>
  <Override PartName="/ppt/tags/tag558.xml" ContentType="application/vnd.openxmlformats-officedocument.presentationml.tags+xml"/>
  <Override PartName="/ppt/notesSlides/notesSlide489.xml" ContentType="application/vnd.openxmlformats-officedocument.presentationml.notesSlide+xml"/>
  <Override PartName="/ppt/tags/tag559.xml" ContentType="application/vnd.openxmlformats-officedocument.presentationml.tags+xml"/>
  <Override PartName="/ppt/notesSlides/notesSlide490.xml" ContentType="application/vnd.openxmlformats-officedocument.presentationml.notesSlide+xml"/>
  <Override PartName="/ppt/tags/tag560.xml" ContentType="application/vnd.openxmlformats-officedocument.presentationml.tags+xml"/>
  <Override PartName="/ppt/notesSlides/notesSlide491.xml" ContentType="application/vnd.openxmlformats-officedocument.presentationml.notesSlide+xml"/>
  <Override PartName="/ppt/tags/tag561.xml" ContentType="application/vnd.openxmlformats-officedocument.presentationml.tags+xml"/>
  <Override PartName="/ppt/notesSlides/notesSlide492.xml" ContentType="application/vnd.openxmlformats-officedocument.presentationml.notesSlide+xml"/>
  <Override PartName="/ppt/tags/tag562.xml" ContentType="application/vnd.openxmlformats-officedocument.presentationml.tags+xml"/>
  <Override PartName="/ppt/notesSlides/notesSlide493.xml" ContentType="application/vnd.openxmlformats-officedocument.presentationml.notesSlide+xml"/>
  <Override PartName="/ppt/tags/tag563.xml" ContentType="application/vnd.openxmlformats-officedocument.presentationml.tags+xml"/>
  <Override PartName="/ppt/notesSlides/notesSlide494.xml" ContentType="application/vnd.openxmlformats-officedocument.presentationml.notesSlide+xml"/>
  <Override PartName="/ppt/tags/tag564.xml" ContentType="application/vnd.openxmlformats-officedocument.presentationml.tags+xml"/>
  <Override PartName="/ppt/notesSlides/notesSlide495.xml" ContentType="application/vnd.openxmlformats-officedocument.presentationml.notesSlide+xml"/>
  <Override PartName="/ppt/tags/tag565.xml" ContentType="application/vnd.openxmlformats-officedocument.presentationml.tags+xml"/>
  <Override PartName="/ppt/notesSlides/notesSlide496.xml" ContentType="application/vnd.openxmlformats-officedocument.presentationml.notesSlide+xml"/>
  <Override PartName="/ppt/tags/tag5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29" r:id="rId1"/>
    <p:sldMasterId id="2147483834" r:id="rId2"/>
    <p:sldMasterId id="2147483839" r:id="rId3"/>
    <p:sldMasterId id="2147483845" r:id="rId4"/>
    <p:sldMasterId id="2147483854" r:id="rId5"/>
    <p:sldMasterId id="2147483856" r:id="rId6"/>
    <p:sldMasterId id="2147483868" r:id="rId7"/>
  </p:sldMasterIdLst>
  <p:notesMasterIdLst>
    <p:notesMasterId r:id="rId512"/>
  </p:notesMasterIdLst>
  <p:handoutMasterIdLst>
    <p:handoutMasterId r:id="rId513"/>
  </p:handoutMasterIdLst>
  <p:sldIdLst>
    <p:sldId id="256" r:id="rId8"/>
    <p:sldId id="1232" r:id="rId9"/>
    <p:sldId id="1231" r:id="rId10"/>
    <p:sldId id="349" r:id="rId11"/>
    <p:sldId id="350" r:id="rId12"/>
    <p:sldId id="361" r:id="rId13"/>
    <p:sldId id="433" r:id="rId14"/>
    <p:sldId id="437" r:id="rId15"/>
    <p:sldId id="1235" r:id="rId16"/>
    <p:sldId id="1283" r:id="rId17"/>
    <p:sldId id="1284" r:id="rId18"/>
    <p:sldId id="1285" r:id="rId19"/>
    <p:sldId id="1286" r:id="rId20"/>
    <p:sldId id="438" r:id="rId21"/>
    <p:sldId id="396" r:id="rId22"/>
    <p:sldId id="397" r:id="rId23"/>
    <p:sldId id="885" r:id="rId24"/>
    <p:sldId id="408" r:id="rId25"/>
    <p:sldId id="404" r:id="rId26"/>
    <p:sldId id="448" r:id="rId27"/>
    <p:sldId id="348" r:id="rId28"/>
    <p:sldId id="1329" r:id="rId29"/>
    <p:sldId id="1330" r:id="rId30"/>
    <p:sldId id="1331" r:id="rId31"/>
    <p:sldId id="1544" r:id="rId32"/>
    <p:sldId id="1333" r:id="rId33"/>
    <p:sldId id="1334" r:id="rId34"/>
    <p:sldId id="1543" r:id="rId35"/>
    <p:sldId id="1340" r:id="rId36"/>
    <p:sldId id="1351" r:id="rId37"/>
    <p:sldId id="1352" r:id="rId38"/>
    <p:sldId id="1353" r:id="rId39"/>
    <p:sldId id="1336" r:id="rId40"/>
    <p:sldId id="1337" r:id="rId41"/>
    <p:sldId id="1338" r:id="rId42"/>
    <p:sldId id="1339" r:id="rId43"/>
    <p:sldId id="1341" r:id="rId44"/>
    <p:sldId id="1342" r:id="rId45"/>
    <p:sldId id="1343" r:id="rId46"/>
    <p:sldId id="1344" r:id="rId47"/>
    <p:sldId id="1485" r:id="rId48"/>
    <p:sldId id="1347" r:id="rId49"/>
    <p:sldId id="1348" r:id="rId50"/>
    <p:sldId id="1349" r:id="rId51"/>
    <p:sldId id="1350" r:id="rId52"/>
    <p:sldId id="449" r:id="rId53"/>
    <p:sldId id="1425" r:id="rId54"/>
    <p:sldId id="1426" r:id="rId55"/>
    <p:sldId id="1427" r:id="rId56"/>
    <p:sldId id="1428" r:id="rId57"/>
    <p:sldId id="1429" r:id="rId58"/>
    <p:sldId id="1430" r:id="rId59"/>
    <p:sldId id="1431" r:id="rId60"/>
    <p:sldId id="1432" r:id="rId61"/>
    <p:sldId id="1545" r:id="rId62"/>
    <p:sldId id="1434" r:id="rId63"/>
    <p:sldId id="1435" r:id="rId64"/>
    <p:sldId id="1436" r:id="rId65"/>
    <p:sldId id="1437" r:id="rId66"/>
    <p:sldId id="1438" r:id="rId67"/>
    <p:sldId id="1439" r:id="rId68"/>
    <p:sldId id="1440" r:id="rId69"/>
    <p:sldId id="1441" r:id="rId70"/>
    <p:sldId id="1442" r:id="rId71"/>
    <p:sldId id="1443" r:id="rId72"/>
    <p:sldId id="1444" r:id="rId73"/>
    <p:sldId id="1445" r:id="rId74"/>
    <p:sldId id="1446" r:id="rId75"/>
    <p:sldId id="1447" r:id="rId76"/>
    <p:sldId id="1448" r:id="rId77"/>
    <p:sldId id="1452" r:id="rId78"/>
    <p:sldId id="1453" r:id="rId79"/>
    <p:sldId id="1454" r:id="rId80"/>
    <p:sldId id="1455" r:id="rId81"/>
    <p:sldId id="1456" r:id="rId82"/>
    <p:sldId id="1486" r:id="rId83"/>
    <p:sldId id="1458" r:id="rId84"/>
    <p:sldId id="1459" r:id="rId85"/>
    <p:sldId id="1460" r:id="rId86"/>
    <p:sldId id="1461" r:id="rId87"/>
    <p:sldId id="1462" r:id="rId88"/>
    <p:sldId id="1463" r:id="rId89"/>
    <p:sldId id="1487" r:id="rId90"/>
    <p:sldId id="1465" r:id="rId91"/>
    <p:sldId id="1466" r:id="rId92"/>
    <p:sldId id="1548" r:id="rId93"/>
    <p:sldId id="1468" r:id="rId94"/>
    <p:sldId id="1469" r:id="rId95"/>
    <p:sldId id="1470" r:id="rId96"/>
    <p:sldId id="1471" r:id="rId97"/>
    <p:sldId id="1488" r:id="rId98"/>
    <p:sldId id="1473" r:id="rId99"/>
    <p:sldId id="1474" r:id="rId100"/>
    <p:sldId id="1475" r:id="rId101"/>
    <p:sldId id="1476" r:id="rId102"/>
    <p:sldId id="1489" r:id="rId103"/>
    <p:sldId id="1546" r:id="rId104"/>
    <p:sldId id="1478" r:id="rId105"/>
    <p:sldId id="1480" r:id="rId106"/>
    <p:sldId id="1481" r:id="rId107"/>
    <p:sldId id="491" r:id="rId108"/>
    <p:sldId id="492" r:id="rId109"/>
    <p:sldId id="493" r:id="rId110"/>
    <p:sldId id="494" r:id="rId111"/>
    <p:sldId id="1287" r:id="rId112"/>
    <p:sldId id="1307" r:id="rId113"/>
    <p:sldId id="497" r:id="rId114"/>
    <p:sldId id="498" r:id="rId115"/>
    <p:sldId id="973" r:id="rId116"/>
    <p:sldId id="500" r:id="rId117"/>
    <p:sldId id="887" r:id="rId118"/>
    <p:sldId id="1308" r:id="rId119"/>
    <p:sldId id="507" r:id="rId120"/>
    <p:sldId id="508" r:id="rId121"/>
    <p:sldId id="509" r:id="rId122"/>
    <p:sldId id="510" r:id="rId123"/>
    <p:sldId id="511" r:id="rId124"/>
    <p:sldId id="512" r:id="rId125"/>
    <p:sldId id="513" r:id="rId126"/>
    <p:sldId id="1490" r:id="rId127"/>
    <p:sldId id="906" r:id="rId128"/>
    <p:sldId id="907" r:id="rId129"/>
    <p:sldId id="908" r:id="rId130"/>
    <p:sldId id="909" r:id="rId131"/>
    <p:sldId id="968" r:id="rId132"/>
    <p:sldId id="910" r:id="rId133"/>
    <p:sldId id="911" r:id="rId134"/>
    <p:sldId id="1491" r:id="rId135"/>
    <p:sldId id="517" r:id="rId136"/>
    <p:sldId id="518" r:id="rId137"/>
    <p:sldId id="519" r:id="rId138"/>
    <p:sldId id="520" r:id="rId139"/>
    <p:sldId id="521" r:id="rId140"/>
    <p:sldId id="1186" r:id="rId141"/>
    <p:sldId id="1187" r:id="rId142"/>
    <p:sldId id="880" r:id="rId143"/>
    <p:sldId id="522" r:id="rId144"/>
    <p:sldId id="523" r:id="rId145"/>
    <p:sldId id="524" r:id="rId146"/>
    <p:sldId id="527" r:id="rId147"/>
    <p:sldId id="888" r:id="rId148"/>
    <p:sldId id="1309" r:id="rId149"/>
    <p:sldId id="1133" r:id="rId150"/>
    <p:sldId id="1304" r:id="rId151"/>
    <p:sldId id="530" r:id="rId152"/>
    <p:sldId id="531" r:id="rId153"/>
    <p:sldId id="532" r:id="rId154"/>
    <p:sldId id="534" r:id="rId155"/>
    <p:sldId id="1292" r:id="rId156"/>
    <p:sldId id="535" r:id="rId157"/>
    <p:sldId id="536" r:id="rId158"/>
    <p:sldId id="537" r:id="rId159"/>
    <p:sldId id="889" r:id="rId160"/>
    <p:sldId id="890" r:id="rId161"/>
    <p:sldId id="540" r:id="rId162"/>
    <p:sldId id="958" r:id="rId163"/>
    <p:sldId id="959" r:id="rId164"/>
    <p:sldId id="957" r:id="rId165"/>
    <p:sldId id="541" r:id="rId166"/>
    <p:sldId id="542" r:id="rId167"/>
    <p:sldId id="949" r:id="rId168"/>
    <p:sldId id="1492" r:id="rId169"/>
    <p:sldId id="544" r:id="rId170"/>
    <p:sldId id="960" r:id="rId171"/>
    <p:sldId id="891" r:id="rId172"/>
    <p:sldId id="892" r:id="rId173"/>
    <p:sldId id="550" r:id="rId174"/>
    <p:sldId id="551" r:id="rId175"/>
    <p:sldId id="548" r:id="rId176"/>
    <p:sldId id="549" r:id="rId177"/>
    <p:sldId id="552" r:id="rId178"/>
    <p:sldId id="553" r:id="rId179"/>
    <p:sldId id="1258" r:id="rId180"/>
    <p:sldId id="554" r:id="rId181"/>
    <p:sldId id="1493" r:id="rId182"/>
    <p:sldId id="556" r:id="rId183"/>
    <p:sldId id="1310" r:id="rId184"/>
    <p:sldId id="893" r:id="rId185"/>
    <p:sldId id="559" r:id="rId186"/>
    <p:sldId id="560" r:id="rId187"/>
    <p:sldId id="561" r:id="rId188"/>
    <p:sldId id="562" r:id="rId189"/>
    <p:sldId id="563" r:id="rId190"/>
    <p:sldId id="565" r:id="rId191"/>
    <p:sldId id="566" r:id="rId192"/>
    <p:sldId id="567" r:id="rId193"/>
    <p:sldId id="569" r:id="rId194"/>
    <p:sldId id="1494" r:id="rId195"/>
    <p:sldId id="572" r:id="rId196"/>
    <p:sldId id="573" r:id="rId197"/>
    <p:sldId id="574" r:id="rId198"/>
    <p:sldId id="575" r:id="rId199"/>
    <p:sldId id="578" r:id="rId200"/>
    <p:sldId id="579" r:id="rId201"/>
    <p:sldId id="1260" r:id="rId202"/>
    <p:sldId id="1266" r:id="rId203"/>
    <p:sldId id="581" r:id="rId204"/>
    <p:sldId id="582" r:id="rId205"/>
    <p:sldId id="583" r:id="rId206"/>
    <p:sldId id="584" r:id="rId207"/>
    <p:sldId id="585" r:id="rId208"/>
    <p:sldId id="586" r:id="rId209"/>
    <p:sldId id="587" r:id="rId210"/>
    <p:sldId id="589" r:id="rId211"/>
    <p:sldId id="1495" r:id="rId212"/>
    <p:sldId id="591" r:id="rId213"/>
    <p:sldId id="894" r:id="rId214"/>
    <p:sldId id="593" r:id="rId215"/>
    <p:sldId id="594" r:id="rId216"/>
    <p:sldId id="595" r:id="rId217"/>
    <p:sldId id="954" r:id="rId218"/>
    <p:sldId id="881" r:id="rId219"/>
    <p:sldId id="596" r:id="rId220"/>
    <p:sldId id="1539" r:id="rId221"/>
    <p:sldId id="1540" r:id="rId222"/>
    <p:sldId id="599" r:id="rId223"/>
    <p:sldId id="1498" r:id="rId224"/>
    <p:sldId id="1499" r:id="rId225"/>
    <p:sldId id="602" r:id="rId226"/>
    <p:sldId id="603" r:id="rId227"/>
    <p:sldId id="604" r:id="rId228"/>
    <p:sldId id="1500" r:id="rId229"/>
    <p:sldId id="606" r:id="rId230"/>
    <p:sldId id="607" r:id="rId231"/>
    <p:sldId id="609" r:id="rId232"/>
    <p:sldId id="608" r:id="rId233"/>
    <p:sldId id="610" r:id="rId234"/>
    <p:sldId id="1501" r:id="rId235"/>
    <p:sldId id="612" r:id="rId236"/>
    <p:sldId id="613" r:id="rId237"/>
    <p:sldId id="1312" r:id="rId238"/>
    <p:sldId id="614" r:id="rId239"/>
    <p:sldId id="615" r:id="rId240"/>
    <p:sldId id="1313" r:id="rId241"/>
    <p:sldId id="617" r:id="rId242"/>
    <p:sldId id="618" r:id="rId243"/>
    <p:sldId id="619" r:id="rId244"/>
    <p:sldId id="620" r:id="rId245"/>
    <p:sldId id="1226" r:id="rId246"/>
    <p:sldId id="622" r:id="rId247"/>
    <p:sldId id="623" r:id="rId248"/>
    <p:sldId id="1502" r:id="rId249"/>
    <p:sldId id="1314" r:id="rId250"/>
    <p:sldId id="626" r:id="rId251"/>
    <p:sldId id="627" r:id="rId252"/>
    <p:sldId id="628" r:id="rId253"/>
    <p:sldId id="629" r:id="rId254"/>
    <p:sldId id="630" r:id="rId255"/>
    <p:sldId id="1503" r:id="rId256"/>
    <p:sldId id="632" r:id="rId257"/>
    <p:sldId id="633" r:id="rId258"/>
    <p:sldId id="1158" r:id="rId259"/>
    <p:sldId id="635" r:id="rId260"/>
    <p:sldId id="636" r:id="rId261"/>
    <p:sldId id="637" r:id="rId262"/>
    <p:sldId id="1504" r:id="rId263"/>
    <p:sldId id="639" r:id="rId264"/>
    <p:sldId id="640" r:id="rId265"/>
    <p:sldId id="641" r:id="rId266"/>
    <p:sldId id="1315" r:id="rId267"/>
    <p:sldId id="643" r:id="rId268"/>
    <p:sldId id="1238" r:id="rId269"/>
    <p:sldId id="644" r:id="rId270"/>
    <p:sldId id="645" r:id="rId271"/>
    <p:sldId id="646" r:id="rId272"/>
    <p:sldId id="647" r:id="rId273"/>
    <p:sldId id="1505" r:id="rId274"/>
    <p:sldId id="649" r:id="rId275"/>
    <p:sldId id="650" r:id="rId276"/>
    <p:sldId id="1547" r:id="rId277"/>
    <p:sldId id="652" r:id="rId278"/>
    <p:sldId id="653" r:id="rId279"/>
    <p:sldId id="654" r:id="rId280"/>
    <p:sldId id="655" r:id="rId281"/>
    <p:sldId id="656" r:id="rId282"/>
    <p:sldId id="657" r:id="rId283"/>
    <p:sldId id="658" r:id="rId284"/>
    <p:sldId id="659" r:id="rId285"/>
    <p:sldId id="882" r:id="rId286"/>
    <p:sldId id="1194" r:id="rId287"/>
    <p:sldId id="660" r:id="rId288"/>
    <p:sldId id="1541" r:id="rId289"/>
    <p:sldId id="1542" r:id="rId290"/>
    <p:sldId id="663" r:id="rId291"/>
    <p:sldId id="1176" r:id="rId292"/>
    <p:sldId id="665" r:id="rId293"/>
    <p:sldId id="666" r:id="rId294"/>
    <p:sldId id="1316" r:id="rId295"/>
    <p:sldId id="1179" r:id="rId296"/>
    <p:sldId id="1189" r:id="rId297"/>
    <p:sldId id="1190" r:id="rId298"/>
    <p:sldId id="1508" r:id="rId299"/>
    <p:sldId id="1483" r:id="rId300"/>
    <p:sldId id="674" r:id="rId301"/>
    <p:sldId id="1110" r:id="rId302"/>
    <p:sldId id="676" r:id="rId303"/>
    <p:sldId id="677" r:id="rId304"/>
    <p:sldId id="678" r:id="rId305"/>
    <p:sldId id="679" r:id="rId306"/>
    <p:sldId id="680" r:id="rId307"/>
    <p:sldId id="681" r:id="rId308"/>
    <p:sldId id="1510" r:id="rId309"/>
    <p:sldId id="1484" r:id="rId310"/>
    <p:sldId id="684" r:id="rId311"/>
    <p:sldId id="685" r:id="rId312"/>
    <p:sldId id="686" r:id="rId313"/>
    <p:sldId id="1511" r:id="rId314"/>
    <p:sldId id="688" r:id="rId315"/>
    <p:sldId id="689" r:id="rId316"/>
    <p:sldId id="690" r:id="rId317"/>
    <p:sldId id="691" r:id="rId318"/>
    <p:sldId id="1512" r:id="rId319"/>
    <p:sldId id="693" r:id="rId320"/>
    <p:sldId id="694" r:id="rId321"/>
    <p:sldId id="695" r:id="rId322"/>
    <p:sldId id="696" r:id="rId323"/>
    <p:sldId id="697" r:id="rId324"/>
    <p:sldId id="1354" r:id="rId325"/>
    <p:sldId id="1513" r:id="rId326"/>
    <p:sldId id="1514" r:id="rId327"/>
    <p:sldId id="1358" r:id="rId328"/>
    <p:sldId id="1359" r:id="rId329"/>
    <p:sldId id="1360" r:id="rId330"/>
    <p:sldId id="1361" r:id="rId331"/>
    <p:sldId id="1363" r:id="rId332"/>
    <p:sldId id="1362" r:id="rId333"/>
    <p:sldId id="1364" r:id="rId334"/>
    <p:sldId id="1365" r:id="rId335"/>
    <p:sldId id="1367" r:id="rId336"/>
    <p:sldId id="1515" r:id="rId337"/>
    <p:sldId id="1368" r:id="rId338"/>
    <p:sldId id="1369" r:id="rId339"/>
    <p:sldId id="1370" r:id="rId340"/>
    <p:sldId id="1371" r:id="rId341"/>
    <p:sldId id="1372" r:id="rId342"/>
    <p:sldId id="1373" r:id="rId343"/>
    <p:sldId id="1374" r:id="rId344"/>
    <p:sldId id="1375" r:id="rId345"/>
    <p:sldId id="1376" r:id="rId346"/>
    <p:sldId id="1377" r:id="rId347"/>
    <p:sldId id="1378" r:id="rId348"/>
    <p:sldId id="1516" r:id="rId349"/>
    <p:sldId id="1380" r:id="rId350"/>
    <p:sldId id="1381" r:id="rId351"/>
    <p:sldId id="1382" r:id="rId352"/>
    <p:sldId id="1383" r:id="rId353"/>
    <p:sldId id="1384" r:id="rId354"/>
    <p:sldId id="1385" r:id="rId355"/>
    <p:sldId id="1386" r:id="rId356"/>
    <p:sldId id="1387" r:id="rId357"/>
    <p:sldId id="1517" r:id="rId358"/>
    <p:sldId id="1389" r:id="rId359"/>
    <p:sldId id="1390" r:id="rId360"/>
    <p:sldId id="1391" r:id="rId361"/>
    <p:sldId id="1392" r:id="rId362"/>
    <p:sldId id="1393" r:id="rId363"/>
    <p:sldId id="1394" r:id="rId364"/>
    <p:sldId id="1395" r:id="rId365"/>
    <p:sldId id="1396" r:id="rId366"/>
    <p:sldId id="1397" r:id="rId367"/>
    <p:sldId id="1398" r:id="rId368"/>
    <p:sldId id="1518" r:id="rId369"/>
    <p:sldId id="1400" r:id="rId370"/>
    <p:sldId id="1401" r:id="rId371"/>
    <p:sldId id="1402" r:id="rId372"/>
    <p:sldId id="1403" r:id="rId373"/>
    <p:sldId id="1519" r:id="rId374"/>
    <p:sldId id="1405" r:id="rId375"/>
    <p:sldId id="1406" r:id="rId376"/>
    <p:sldId id="1407" r:id="rId377"/>
    <p:sldId id="1408" r:id="rId378"/>
    <p:sldId id="1409" r:id="rId379"/>
    <p:sldId id="1410" r:id="rId380"/>
    <p:sldId id="1411" r:id="rId381"/>
    <p:sldId id="1412" r:id="rId382"/>
    <p:sldId id="1413" r:id="rId383"/>
    <p:sldId id="1414" r:id="rId384"/>
    <p:sldId id="1415" r:id="rId385"/>
    <p:sldId id="1416" r:id="rId386"/>
    <p:sldId id="1417" r:id="rId387"/>
    <p:sldId id="1420" r:id="rId388"/>
    <p:sldId id="1419" r:id="rId389"/>
    <p:sldId id="1418" r:id="rId390"/>
    <p:sldId id="1421" r:id="rId391"/>
    <p:sldId id="812" r:id="rId392"/>
    <p:sldId id="1520" r:id="rId393"/>
    <p:sldId id="1521" r:id="rId394"/>
    <p:sldId id="918" r:id="rId395"/>
    <p:sldId id="921" r:id="rId396"/>
    <p:sldId id="1136" r:id="rId397"/>
    <p:sldId id="964" r:id="rId398"/>
    <p:sldId id="966" r:id="rId399"/>
    <p:sldId id="965" r:id="rId400"/>
    <p:sldId id="925" r:id="rId401"/>
    <p:sldId id="926" r:id="rId402"/>
    <p:sldId id="1522" r:id="rId403"/>
    <p:sldId id="815" r:id="rId404"/>
    <p:sldId id="816" r:id="rId405"/>
    <p:sldId id="817" r:id="rId406"/>
    <p:sldId id="818" r:id="rId407"/>
    <p:sldId id="819" r:id="rId408"/>
    <p:sldId id="820" r:id="rId409"/>
    <p:sldId id="821" r:id="rId410"/>
    <p:sldId id="822" r:id="rId411"/>
    <p:sldId id="823" r:id="rId412"/>
    <p:sldId id="1262" r:id="rId413"/>
    <p:sldId id="1263" r:id="rId414"/>
    <p:sldId id="824" r:id="rId415"/>
    <p:sldId id="1523" r:id="rId416"/>
    <p:sldId id="1248" r:id="rId417"/>
    <p:sldId id="1241" r:id="rId418"/>
    <p:sldId id="1242" r:id="rId419"/>
    <p:sldId id="1243" r:id="rId420"/>
    <p:sldId id="1293" r:id="rId421"/>
    <p:sldId id="1246" r:id="rId422"/>
    <p:sldId id="1524" r:id="rId423"/>
    <p:sldId id="831" r:id="rId424"/>
    <p:sldId id="832" r:id="rId425"/>
    <p:sldId id="834" r:id="rId426"/>
    <p:sldId id="835" r:id="rId427"/>
    <p:sldId id="836" r:id="rId428"/>
    <p:sldId id="837" r:id="rId429"/>
    <p:sldId id="838" r:id="rId430"/>
    <p:sldId id="839" r:id="rId431"/>
    <p:sldId id="840" r:id="rId432"/>
    <p:sldId id="841" r:id="rId433"/>
    <p:sldId id="842" r:id="rId434"/>
    <p:sldId id="843" r:id="rId435"/>
    <p:sldId id="844" r:id="rId436"/>
    <p:sldId id="845" r:id="rId437"/>
    <p:sldId id="847" r:id="rId438"/>
    <p:sldId id="1249" r:id="rId439"/>
    <p:sldId id="848" r:id="rId440"/>
    <p:sldId id="849" r:id="rId441"/>
    <p:sldId id="1525" r:id="rId442"/>
    <p:sldId id="1526" r:id="rId443"/>
    <p:sldId id="1146" r:id="rId444"/>
    <p:sldId id="1003" r:id="rId445"/>
    <p:sldId id="1004" r:id="rId446"/>
    <p:sldId id="1148" r:id="rId447"/>
    <p:sldId id="1527" r:id="rId448"/>
    <p:sldId id="1012" r:id="rId449"/>
    <p:sldId id="1013" r:id="rId450"/>
    <p:sldId id="1014" r:id="rId451"/>
    <p:sldId id="1049" r:id="rId452"/>
    <p:sldId id="1528" r:id="rId453"/>
    <p:sldId id="1015" r:id="rId454"/>
    <p:sldId id="1328" r:id="rId455"/>
    <p:sldId id="1259" r:id="rId456"/>
    <p:sldId id="1016" r:id="rId457"/>
    <p:sldId id="1017" r:id="rId458"/>
    <p:sldId id="1046" r:id="rId459"/>
    <p:sldId id="1054" r:id="rId460"/>
    <p:sldId id="1021" r:id="rId461"/>
    <p:sldId id="1022" r:id="rId462"/>
    <p:sldId id="1057" r:id="rId463"/>
    <p:sldId id="1024" r:id="rId464"/>
    <p:sldId id="1250" r:id="rId465"/>
    <p:sldId id="1071" r:id="rId466"/>
    <p:sldId id="1529" r:id="rId467"/>
    <p:sldId id="1150" r:id="rId468"/>
    <p:sldId id="1029" r:id="rId469"/>
    <p:sldId id="1151" r:id="rId470"/>
    <p:sldId id="1422" r:id="rId471"/>
    <p:sldId id="1530" r:id="rId472"/>
    <p:sldId id="1033" r:id="rId473"/>
    <p:sldId id="1034" r:id="rId474"/>
    <p:sldId id="1154" r:id="rId475"/>
    <p:sldId id="1531" r:id="rId476"/>
    <p:sldId id="1037" r:id="rId477"/>
    <p:sldId id="1047" r:id="rId478"/>
    <p:sldId id="1060" r:id="rId479"/>
    <p:sldId id="1061" r:id="rId480"/>
    <p:sldId id="1062" r:id="rId481"/>
    <p:sldId id="1063" r:id="rId482"/>
    <p:sldId id="1156" r:id="rId483"/>
    <p:sldId id="999" r:id="rId484"/>
    <p:sldId id="1532" r:id="rId485"/>
    <p:sldId id="1533" r:id="rId486"/>
    <p:sldId id="852" r:id="rId487"/>
    <p:sldId id="853" r:id="rId488"/>
    <p:sldId id="854" r:id="rId489"/>
    <p:sldId id="1423" r:id="rId490"/>
    <p:sldId id="861" r:id="rId491"/>
    <p:sldId id="1317" r:id="rId492"/>
    <p:sldId id="859" r:id="rId493"/>
    <p:sldId id="863" r:id="rId494"/>
    <p:sldId id="1066" r:id="rId495"/>
    <p:sldId id="1064" r:id="rId496"/>
    <p:sldId id="1534" r:id="rId497"/>
    <p:sldId id="1318" r:id="rId498"/>
    <p:sldId id="1319" r:id="rId499"/>
    <p:sldId id="1320" r:id="rId500"/>
    <p:sldId id="1321" r:id="rId501"/>
    <p:sldId id="1322" r:id="rId502"/>
    <p:sldId id="1324" r:id="rId503"/>
    <p:sldId id="1325" r:id="rId504"/>
    <p:sldId id="1535" r:id="rId505"/>
    <p:sldId id="985" r:id="rId506"/>
    <p:sldId id="1424" r:id="rId507"/>
    <p:sldId id="1082" r:id="rId508"/>
    <p:sldId id="992" r:id="rId509"/>
    <p:sldId id="1536" r:id="rId510"/>
    <p:sldId id="1538" r:id="rId511"/>
  </p:sldIdLst>
  <p:sldSz cx="12192000" cy="6858000"/>
  <p:notesSz cx="7315200" cy="9601200"/>
  <p:custDataLst>
    <p:tags r:id="rId5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AD52CA3-3C78-4B0D-BDF3-92616B392C0E}">
          <p14:sldIdLst>
            <p14:sldId id="256"/>
            <p14:sldId id="1232"/>
            <p14:sldId id="1231"/>
            <p14:sldId id="349"/>
            <p14:sldId id="350"/>
          </p14:sldIdLst>
        </p14:section>
        <p14:section name="M0: Introduction" id="{CE22D14F-8B1D-4535-B8E5-E47FD88093BD}">
          <p14:sldIdLst>
            <p14:sldId id="361"/>
            <p14:sldId id="433"/>
            <p14:sldId id="437"/>
            <p14:sldId id="1235"/>
            <p14:sldId id="1283"/>
            <p14:sldId id="1284"/>
            <p14:sldId id="1285"/>
            <p14:sldId id="1286"/>
            <p14:sldId id="438"/>
            <p14:sldId id="396"/>
            <p14:sldId id="397"/>
            <p14:sldId id="885"/>
            <p14:sldId id="408"/>
            <p14:sldId id="404"/>
            <p14:sldId id="448"/>
          </p14:sldIdLst>
        </p14:section>
        <p14:section name="M1 Getting Around the App" id="{55E89A48-6223-4791-BDDF-6B5EC91C3EEF}">
          <p14:sldIdLst>
            <p14:sldId id="348"/>
            <p14:sldId id="1329"/>
            <p14:sldId id="1330"/>
            <p14:sldId id="1331"/>
            <p14:sldId id="1544"/>
            <p14:sldId id="1333"/>
            <p14:sldId id="1334"/>
            <p14:sldId id="1543"/>
            <p14:sldId id="1340"/>
            <p14:sldId id="1351"/>
            <p14:sldId id="1352"/>
            <p14:sldId id="1353"/>
            <p14:sldId id="1336"/>
            <p14:sldId id="1337"/>
            <p14:sldId id="1338"/>
            <p14:sldId id="1339"/>
            <p14:sldId id="1341"/>
            <p14:sldId id="1342"/>
            <p14:sldId id="1343"/>
            <p14:sldId id="1344"/>
            <p14:sldId id="1485"/>
            <p14:sldId id="1347"/>
            <p14:sldId id="1348"/>
            <p14:sldId id="1349"/>
            <p14:sldId id="1350"/>
          </p14:sldIdLst>
        </p14:section>
        <p14:section name="M2: Getting Your Organization Ready for Users" id="{A0E92CA3-3E9B-4565-ACD7-7450C2ECE103}">
          <p14:sldIdLst>
            <p14:sldId id="449"/>
            <p14:sldId id="1425"/>
            <p14:sldId id="1426"/>
            <p14:sldId id="1427"/>
            <p14:sldId id="1428"/>
            <p14:sldId id="1429"/>
            <p14:sldId id="1430"/>
            <p14:sldId id="1431"/>
            <p14:sldId id="1432"/>
            <p14:sldId id="1545"/>
            <p14:sldId id="1434"/>
            <p14:sldId id="1435"/>
            <p14:sldId id="1436"/>
            <p14:sldId id="1437"/>
            <p14:sldId id="1438"/>
            <p14:sldId id="1439"/>
            <p14:sldId id="1440"/>
            <p14:sldId id="1441"/>
            <p14:sldId id="1442"/>
            <p14:sldId id="1443"/>
            <p14:sldId id="1444"/>
            <p14:sldId id="1445"/>
            <p14:sldId id="1446"/>
            <p14:sldId id="1447"/>
            <p14:sldId id="1448"/>
            <p14:sldId id="1452"/>
            <p14:sldId id="1453"/>
            <p14:sldId id="1454"/>
            <p14:sldId id="1455"/>
            <p14:sldId id="1456"/>
            <p14:sldId id="1486"/>
            <p14:sldId id="1458"/>
            <p14:sldId id="1459"/>
            <p14:sldId id="1460"/>
            <p14:sldId id="1461"/>
            <p14:sldId id="1462"/>
            <p14:sldId id="1463"/>
            <p14:sldId id="1487"/>
            <p14:sldId id="1465"/>
            <p14:sldId id="1466"/>
            <p14:sldId id="1548"/>
            <p14:sldId id="1468"/>
            <p14:sldId id="1469"/>
            <p14:sldId id="1470"/>
            <p14:sldId id="1471"/>
            <p14:sldId id="1488"/>
            <p14:sldId id="1473"/>
            <p14:sldId id="1474"/>
            <p14:sldId id="1475"/>
            <p14:sldId id="1476"/>
            <p14:sldId id="1489"/>
            <p14:sldId id="1546"/>
            <p14:sldId id="1478"/>
            <p14:sldId id="1480"/>
            <p14:sldId id="1481"/>
          </p14:sldIdLst>
        </p14:section>
        <p14:section name="M3: Setting Up and Managing Users" id="{6A32F3D3-8509-49CF-9ABB-4BB7706994B3}">
          <p14:sldIdLst>
            <p14:sldId id="491"/>
            <p14:sldId id="492"/>
            <p14:sldId id="493"/>
            <p14:sldId id="494"/>
            <p14:sldId id="1287"/>
            <p14:sldId id="1307"/>
            <p14:sldId id="497"/>
            <p14:sldId id="498"/>
            <p14:sldId id="973"/>
            <p14:sldId id="500"/>
            <p14:sldId id="887"/>
            <p14:sldId id="1308"/>
            <p14:sldId id="507"/>
            <p14:sldId id="508"/>
            <p14:sldId id="509"/>
            <p14:sldId id="510"/>
            <p14:sldId id="511"/>
            <p14:sldId id="512"/>
            <p14:sldId id="513"/>
            <p14:sldId id="1490"/>
            <p14:sldId id="906"/>
            <p14:sldId id="907"/>
            <p14:sldId id="908"/>
            <p14:sldId id="909"/>
            <p14:sldId id="968"/>
            <p14:sldId id="910"/>
            <p14:sldId id="911"/>
            <p14:sldId id="1491"/>
            <p14:sldId id="517"/>
            <p14:sldId id="518"/>
            <p14:sldId id="519"/>
            <p14:sldId id="520"/>
            <p14:sldId id="521"/>
            <p14:sldId id="1186"/>
            <p14:sldId id="1187"/>
            <p14:sldId id="880"/>
          </p14:sldIdLst>
        </p14:section>
        <p14:section name="M4: Security and Data Access" id="{CC4B88EF-C73B-4065-A3E7-92E17CE2789D}">
          <p14:sldIdLst>
            <p14:sldId id="522"/>
            <p14:sldId id="523"/>
            <p14:sldId id="524"/>
            <p14:sldId id="527"/>
            <p14:sldId id="888"/>
            <p14:sldId id="1309"/>
            <p14:sldId id="1133"/>
            <p14:sldId id="1304"/>
            <p14:sldId id="530"/>
            <p14:sldId id="531"/>
            <p14:sldId id="532"/>
            <p14:sldId id="534"/>
            <p14:sldId id="1292"/>
            <p14:sldId id="535"/>
            <p14:sldId id="536"/>
            <p14:sldId id="537"/>
            <p14:sldId id="889"/>
            <p14:sldId id="890"/>
            <p14:sldId id="540"/>
            <p14:sldId id="958"/>
            <p14:sldId id="959"/>
            <p14:sldId id="957"/>
            <p14:sldId id="541"/>
            <p14:sldId id="542"/>
            <p14:sldId id="949"/>
            <p14:sldId id="1492"/>
            <p14:sldId id="544"/>
            <p14:sldId id="960"/>
            <p14:sldId id="891"/>
            <p14:sldId id="892"/>
            <p14:sldId id="550"/>
            <p14:sldId id="551"/>
            <p14:sldId id="548"/>
            <p14:sldId id="549"/>
            <p14:sldId id="552"/>
            <p14:sldId id="553"/>
            <p14:sldId id="1258"/>
            <p14:sldId id="554"/>
            <p14:sldId id="1493"/>
            <p14:sldId id="556"/>
            <p14:sldId id="1310"/>
            <p14:sldId id="893"/>
            <p14:sldId id="559"/>
            <p14:sldId id="560"/>
            <p14:sldId id="561"/>
            <p14:sldId id="562"/>
            <p14:sldId id="563"/>
            <p14:sldId id="565"/>
            <p14:sldId id="566"/>
            <p14:sldId id="567"/>
            <p14:sldId id="569"/>
            <p14:sldId id="1494"/>
            <p14:sldId id="572"/>
            <p14:sldId id="573"/>
            <p14:sldId id="574"/>
            <p14:sldId id="575"/>
            <p14:sldId id="578"/>
            <p14:sldId id="579"/>
            <p14:sldId id="1260"/>
            <p14:sldId id="1266"/>
            <p14:sldId id="581"/>
            <p14:sldId id="582"/>
            <p14:sldId id="583"/>
            <p14:sldId id="584"/>
            <p14:sldId id="585"/>
            <p14:sldId id="586"/>
            <p14:sldId id="587"/>
            <p14:sldId id="589"/>
            <p14:sldId id="1495"/>
            <p14:sldId id="591"/>
            <p14:sldId id="894"/>
            <p14:sldId id="593"/>
            <p14:sldId id="594"/>
            <p14:sldId id="595"/>
            <p14:sldId id="954"/>
            <p14:sldId id="881"/>
          </p14:sldIdLst>
        </p14:section>
        <p14:section name="M5: Object Customizations" id="{FCC8EA03-5218-4DE6-9FC8-13F7D2995CDD}">
          <p14:sldIdLst>
            <p14:sldId id="596"/>
            <p14:sldId id="1539"/>
            <p14:sldId id="1540"/>
            <p14:sldId id="599"/>
            <p14:sldId id="1498"/>
            <p14:sldId id="1499"/>
            <p14:sldId id="602"/>
            <p14:sldId id="603"/>
            <p14:sldId id="604"/>
            <p14:sldId id="1500"/>
            <p14:sldId id="606"/>
            <p14:sldId id="607"/>
            <p14:sldId id="609"/>
            <p14:sldId id="608"/>
            <p14:sldId id="610"/>
            <p14:sldId id="1501"/>
            <p14:sldId id="612"/>
            <p14:sldId id="613"/>
            <p14:sldId id="1312"/>
            <p14:sldId id="614"/>
            <p14:sldId id="615"/>
            <p14:sldId id="1313"/>
            <p14:sldId id="617"/>
            <p14:sldId id="618"/>
            <p14:sldId id="619"/>
            <p14:sldId id="620"/>
            <p14:sldId id="1226"/>
            <p14:sldId id="622"/>
            <p14:sldId id="623"/>
            <p14:sldId id="1502"/>
            <p14:sldId id="1314"/>
            <p14:sldId id="626"/>
            <p14:sldId id="627"/>
            <p14:sldId id="628"/>
            <p14:sldId id="629"/>
            <p14:sldId id="630"/>
            <p14:sldId id="1503"/>
            <p14:sldId id="632"/>
            <p14:sldId id="633"/>
            <p14:sldId id="1158"/>
            <p14:sldId id="635"/>
            <p14:sldId id="636"/>
            <p14:sldId id="637"/>
            <p14:sldId id="1504"/>
            <p14:sldId id="639"/>
            <p14:sldId id="640"/>
            <p14:sldId id="641"/>
            <p14:sldId id="1315"/>
            <p14:sldId id="643"/>
            <p14:sldId id="1238"/>
            <p14:sldId id="644"/>
            <p14:sldId id="645"/>
            <p14:sldId id="646"/>
            <p14:sldId id="647"/>
            <p14:sldId id="1505"/>
            <p14:sldId id="649"/>
            <p14:sldId id="650"/>
            <p14:sldId id="1547"/>
            <p14:sldId id="652"/>
            <p14:sldId id="653"/>
            <p14:sldId id="654"/>
            <p14:sldId id="655"/>
            <p14:sldId id="656"/>
            <p14:sldId id="657"/>
            <p14:sldId id="658"/>
            <p14:sldId id="659"/>
            <p14:sldId id="882"/>
            <p14:sldId id="1194"/>
          </p14:sldIdLst>
        </p14:section>
        <p14:section name="M6: Managing Data" id="{9742C56C-143F-40F4-8AAD-39EA332732CD}">
          <p14:sldIdLst>
            <p14:sldId id="660"/>
            <p14:sldId id="1541"/>
            <p14:sldId id="1542"/>
            <p14:sldId id="663"/>
            <p14:sldId id="1176"/>
            <p14:sldId id="665"/>
            <p14:sldId id="666"/>
            <p14:sldId id="1316"/>
            <p14:sldId id="1179"/>
            <p14:sldId id="1189"/>
            <p14:sldId id="1190"/>
            <p14:sldId id="1508"/>
            <p14:sldId id="1483"/>
            <p14:sldId id="674"/>
            <p14:sldId id="1110"/>
            <p14:sldId id="676"/>
            <p14:sldId id="677"/>
            <p14:sldId id="678"/>
            <p14:sldId id="679"/>
            <p14:sldId id="680"/>
            <p14:sldId id="681"/>
            <p14:sldId id="1510"/>
            <p14:sldId id="1484"/>
            <p14:sldId id="684"/>
            <p14:sldId id="685"/>
            <p14:sldId id="686"/>
            <p14:sldId id="1511"/>
            <p14:sldId id="688"/>
            <p14:sldId id="689"/>
            <p14:sldId id="690"/>
            <p14:sldId id="691"/>
            <p14:sldId id="1512"/>
            <p14:sldId id="693"/>
            <p14:sldId id="694"/>
            <p14:sldId id="695"/>
            <p14:sldId id="696"/>
            <p14:sldId id="697"/>
          </p14:sldIdLst>
        </p14:section>
        <p14:section name="M7: Reports and Dashboards" id="{65657616-3019-442E-9E3B-2B1EF7DBDAF1}">
          <p14:sldIdLst>
            <p14:sldId id="1354"/>
            <p14:sldId id="1513"/>
            <p14:sldId id="1514"/>
            <p14:sldId id="1358"/>
            <p14:sldId id="1359"/>
            <p14:sldId id="1360"/>
            <p14:sldId id="1361"/>
            <p14:sldId id="1363"/>
            <p14:sldId id="1362"/>
            <p14:sldId id="1364"/>
            <p14:sldId id="1365"/>
            <p14:sldId id="1367"/>
            <p14:sldId id="1515"/>
            <p14:sldId id="1368"/>
            <p14:sldId id="1369"/>
            <p14:sldId id="1370"/>
            <p14:sldId id="1371"/>
            <p14:sldId id="1372"/>
            <p14:sldId id="1373"/>
            <p14:sldId id="1374"/>
            <p14:sldId id="1375"/>
            <p14:sldId id="1376"/>
            <p14:sldId id="1377"/>
            <p14:sldId id="1378"/>
            <p14:sldId id="1516"/>
            <p14:sldId id="1380"/>
            <p14:sldId id="1381"/>
            <p14:sldId id="1382"/>
            <p14:sldId id="1383"/>
            <p14:sldId id="1384"/>
            <p14:sldId id="1385"/>
            <p14:sldId id="1386"/>
            <p14:sldId id="1387"/>
            <p14:sldId id="1517"/>
            <p14:sldId id="1389"/>
            <p14:sldId id="1390"/>
            <p14:sldId id="1391"/>
            <p14:sldId id="1392"/>
            <p14:sldId id="1393"/>
            <p14:sldId id="1394"/>
            <p14:sldId id="1395"/>
            <p14:sldId id="1396"/>
            <p14:sldId id="1397"/>
            <p14:sldId id="1398"/>
            <p14:sldId id="1518"/>
            <p14:sldId id="1400"/>
            <p14:sldId id="1401"/>
            <p14:sldId id="1402"/>
            <p14:sldId id="1403"/>
            <p14:sldId id="1519"/>
            <p14:sldId id="1405"/>
            <p14:sldId id="1406"/>
            <p14:sldId id="1407"/>
            <p14:sldId id="1408"/>
            <p14:sldId id="1409"/>
            <p14:sldId id="1410"/>
            <p14:sldId id="1411"/>
            <p14:sldId id="1412"/>
            <p14:sldId id="1413"/>
            <p14:sldId id="1414"/>
            <p14:sldId id="1415"/>
            <p14:sldId id="1416"/>
            <p14:sldId id="1417"/>
            <p14:sldId id="1420"/>
            <p14:sldId id="1419"/>
            <p14:sldId id="1418"/>
            <p14:sldId id="1421"/>
          </p14:sldIdLst>
        </p14:section>
        <p14:section name="M8: Automation" id="{94E8560E-1BBC-488A-ACE3-40BDA23EB66F}">
          <p14:sldIdLst>
            <p14:sldId id="812"/>
            <p14:sldId id="1520"/>
            <p14:sldId id="1521"/>
            <p14:sldId id="918"/>
            <p14:sldId id="921"/>
            <p14:sldId id="1136"/>
            <p14:sldId id="964"/>
            <p14:sldId id="966"/>
            <p14:sldId id="965"/>
            <p14:sldId id="925"/>
            <p14:sldId id="926"/>
            <p14:sldId id="1522"/>
            <p14:sldId id="815"/>
            <p14:sldId id="816"/>
            <p14:sldId id="817"/>
            <p14:sldId id="818"/>
            <p14:sldId id="819"/>
            <p14:sldId id="820"/>
            <p14:sldId id="821"/>
            <p14:sldId id="822"/>
            <p14:sldId id="823"/>
            <p14:sldId id="1262"/>
            <p14:sldId id="1263"/>
            <p14:sldId id="824"/>
            <p14:sldId id="1523"/>
            <p14:sldId id="1248"/>
            <p14:sldId id="1241"/>
            <p14:sldId id="1242"/>
            <p14:sldId id="1243"/>
            <p14:sldId id="1293"/>
            <p14:sldId id="1246"/>
            <p14:sldId id="1524"/>
            <p14:sldId id="831"/>
            <p14:sldId id="832"/>
            <p14:sldId id="834"/>
            <p14:sldId id="835"/>
            <p14:sldId id="836"/>
            <p14:sldId id="837"/>
            <p14:sldId id="838"/>
            <p14:sldId id="839"/>
            <p14:sldId id="840"/>
            <p14:sldId id="841"/>
            <p14:sldId id="842"/>
            <p14:sldId id="843"/>
            <p14:sldId id="844"/>
            <p14:sldId id="845"/>
            <p14:sldId id="847"/>
            <p14:sldId id="1249"/>
            <p14:sldId id="848"/>
          </p14:sldIdLst>
        </p14:section>
        <p14:section name="M9: Managing the Support Process" id="{32AC1704-0C2F-464A-AD80-1A80802C9B2C}">
          <p14:sldIdLst>
            <p14:sldId id="849"/>
            <p14:sldId id="1525"/>
            <p14:sldId id="1526"/>
            <p14:sldId id="1146"/>
            <p14:sldId id="1003"/>
            <p14:sldId id="1004"/>
            <p14:sldId id="1148"/>
            <p14:sldId id="1527"/>
            <p14:sldId id="1012"/>
            <p14:sldId id="1013"/>
            <p14:sldId id="1014"/>
            <p14:sldId id="1049"/>
            <p14:sldId id="1528"/>
            <p14:sldId id="1015"/>
            <p14:sldId id="1328"/>
            <p14:sldId id="1259"/>
            <p14:sldId id="1016"/>
            <p14:sldId id="1017"/>
            <p14:sldId id="1046"/>
            <p14:sldId id="1054"/>
            <p14:sldId id="1021"/>
            <p14:sldId id="1022"/>
            <p14:sldId id="1057"/>
            <p14:sldId id="1024"/>
            <p14:sldId id="1250"/>
            <p14:sldId id="1071"/>
            <p14:sldId id="1529"/>
            <p14:sldId id="1150"/>
            <p14:sldId id="1029"/>
            <p14:sldId id="1151"/>
            <p14:sldId id="1422"/>
            <p14:sldId id="1530"/>
            <p14:sldId id="1033"/>
            <p14:sldId id="1034"/>
            <p14:sldId id="1154"/>
            <p14:sldId id="1531"/>
            <p14:sldId id="1037"/>
            <p14:sldId id="1047"/>
            <p14:sldId id="1060"/>
            <p14:sldId id="1061"/>
            <p14:sldId id="1062"/>
            <p14:sldId id="1063"/>
            <p14:sldId id="1156"/>
          </p14:sldIdLst>
        </p14:section>
        <p14:section name="M10: Summary" id="{E258C03F-53A6-42BE-9119-692127C013FE}">
          <p14:sldIdLst>
            <p14:sldId id="999"/>
            <p14:sldId id="1532"/>
            <p14:sldId id="1533"/>
            <p14:sldId id="852"/>
            <p14:sldId id="853"/>
            <p14:sldId id="854"/>
            <p14:sldId id="1423"/>
            <p14:sldId id="861"/>
            <p14:sldId id="1317"/>
            <p14:sldId id="859"/>
            <p14:sldId id="863"/>
            <p14:sldId id="1066"/>
            <p14:sldId id="1064"/>
            <p14:sldId id="1534"/>
            <p14:sldId id="1318"/>
            <p14:sldId id="1319"/>
            <p14:sldId id="1320"/>
            <p14:sldId id="1321"/>
            <p14:sldId id="1322"/>
            <p14:sldId id="1324"/>
            <p14:sldId id="1325"/>
            <p14:sldId id="1535"/>
            <p14:sldId id="985"/>
            <p14:sldId id="1424"/>
            <p14:sldId id="1082"/>
            <p14:sldId id="992"/>
            <p14:sldId id="1536"/>
            <p14:sldId id="1538"/>
          </p14:sldIdLst>
        </p14:section>
      </p14:sectionLst>
    </p:ext>
    <p:ext uri="{EFAFB233-063F-42B5-8137-9DF3F51BA10A}">
      <p15:sldGuideLst xmlns:p15="http://schemas.microsoft.com/office/powerpoint/2012/main">
        <p15:guide id="1" orient="horz" pos="240">
          <p15:clr>
            <a:srgbClr val="A4A3A4"/>
          </p15:clr>
        </p15:guide>
        <p15:guide id="2" orient="horz" pos="4080">
          <p15:clr>
            <a:srgbClr val="A4A3A4"/>
          </p15:clr>
        </p15:guide>
        <p15:guide id="3" orient="horz" pos="1920">
          <p15:clr>
            <a:srgbClr val="A4A3A4"/>
          </p15:clr>
        </p15:guide>
        <p15:guide id="4" orient="horz" pos="250">
          <p15:clr>
            <a:srgbClr val="A4A3A4"/>
          </p15:clr>
        </p15:guide>
        <p15:guide id="5" orient="horz">
          <p15:clr>
            <a:srgbClr val="A4A3A4"/>
          </p15:clr>
        </p15:guide>
        <p15:guide id="6" orient="horz" pos="833">
          <p15:clr>
            <a:srgbClr val="A4A3A4"/>
          </p15:clr>
        </p15:guide>
        <p15:guide id="7" orient="horz" pos="775">
          <p15:clr>
            <a:srgbClr val="A4A3A4"/>
          </p15:clr>
        </p15:guide>
        <p15:guide id="8" pos="240">
          <p15:clr>
            <a:srgbClr val="A4A3A4"/>
          </p15:clr>
        </p15:guide>
        <p15:guide id="9" pos="5568">
          <p15:clr>
            <a:srgbClr val="A4A3A4"/>
          </p15:clr>
        </p15:guide>
        <p15:guide id="10" pos="816">
          <p15:clr>
            <a:srgbClr val="A4A3A4"/>
          </p15:clr>
        </p15:guide>
        <p15:guide id="11" pos="2880">
          <p15:clr>
            <a:srgbClr val="A4A3A4"/>
          </p15:clr>
        </p15:guide>
        <p15:guide id="12" pos="1056">
          <p15:clr>
            <a:srgbClr val="A4A3A4"/>
          </p15:clr>
        </p15:guide>
        <p15:guide id="13" pos="31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sharron" initials="u" lastIdx="194" clrIdx="0"/>
  <p:cmAuthor id="1" name="John R. Goldie" initials="JGoldie" lastIdx="3" clrIdx="1"/>
  <p:cmAuthor id="2" name="Jillian West" initials="JW" lastIdx="34" clrIdx="2"/>
  <p:cmAuthor id="3" name="Jon Oatham" initials="JO" lastIdx="187" clrIdx="3"/>
  <p:cmAuthor id="4" name="bmacellaro-wickman" initials="b" lastIdx="95" clrIdx="4"/>
  <p:cmAuthor id="5" name="John Goldie" initials="JRG" lastIdx="20" clrIdx="5"/>
  <p:cmAuthor id="6" name="Emily Kaufman" initials="ID" lastIdx="9" clrIdx="6"/>
  <p:cmAuthor id="7" name="joatham" initials="JJO" lastIdx="290" clrIdx="7"/>
  <p:cmAuthor id="8" name="tzelman" initials="tz" lastIdx="1" clrIdx="8"/>
  <p:cmAuthor id="9" name="mjorjani" initials="m" lastIdx="19" clrIdx="9"/>
  <p:cmAuthor id="10" name="jgoldie" initials="JRG" lastIdx="1" clrIdx="10"/>
  <p:cmAuthor id="11" name="jgoldie" initials="j" lastIdx="6" clrIdx="11"/>
  <p:cmAuthor id="12" name="Amanda Kelly" initials="" lastIdx="4" clrIdx="12"/>
  <p:cmAuthor id="13" name="Lauren Milstid" initials="LM" lastIdx="15" clrIdx="13">
    <p:extLst/>
  </p:cmAuthor>
  <p:cmAuthor id="14" name="Meghan Willman" initials="MW" lastIdx="3" clrIdx="14">
    <p:extLst/>
  </p:cmAuthor>
  <p:cmAuthor id="15" name="Fred Zingeser" initials="FPZ" lastIdx="100" clrIdx="15"/>
  <p:cmAuthor id="16" name="Travis Morgan" initials="TM" lastIdx="22" clrIdx="16">
    <p:extLst/>
  </p:cmAuthor>
  <p:cmAuthor id="17" name="John Goldie" initials="JG" lastIdx="6" clrIdx="17">
    <p:extLst>
      <p:ext uri="{19B8F6BF-5375-455C-9EA6-DF929625EA0E}">
        <p15:presenceInfo xmlns:p15="http://schemas.microsoft.com/office/powerpoint/2012/main" userId="S-1-5-21-208499875-769537838-1236795852-695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FFFFFF"/>
    <a:srgbClr val="F8F8F8"/>
    <a:srgbClr val="0070D2"/>
    <a:srgbClr val="008675"/>
    <a:srgbClr val="C6EFFF"/>
    <a:srgbClr val="00A1E0"/>
    <a:srgbClr val="A094ED"/>
    <a:srgbClr val="8FC972"/>
    <a:srgbClr val="F2C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61520" autoAdjust="0"/>
  </p:normalViewPr>
  <p:slideViewPr>
    <p:cSldViewPr snapToGrid="0" showGuides="1">
      <p:cViewPr varScale="1">
        <p:scale>
          <a:sx n="70" d="100"/>
          <a:sy n="70" d="100"/>
        </p:scale>
        <p:origin x="2328" y="54"/>
      </p:cViewPr>
      <p:guideLst>
        <p:guide orient="horz" pos="240"/>
        <p:guide orient="horz" pos="4080"/>
        <p:guide orient="horz" pos="1920"/>
        <p:guide orient="horz" pos="250"/>
        <p:guide orient="horz"/>
        <p:guide orient="horz" pos="833"/>
        <p:guide orient="horz" pos="775"/>
        <p:guide pos="240"/>
        <p:guide pos="5568"/>
        <p:guide pos="816"/>
        <p:guide pos="2880"/>
        <p:guide pos="1056"/>
        <p:guide pos="31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100" d="100"/>
        <a:sy n="100" d="100"/>
      </p:scale>
      <p:origin x="0" y="522"/>
    </p:cViewPr>
  </p:sorterViewPr>
  <p:notesViewPr>
    <p:cSldViewPr snapToGrid="0" showGuides="1">
      <p:cViewPr varScale="1">
        <p:scale>
          <a:sx n="63" d="100"/>
          <a:sy n="63" d="100"/>
        </p:scale>
        <p:origin x="3120" y="77"/>
      </p:cViewPr>
      <p:guideLst>
        <p:guide orient="horz" pos="3024"/>
        <p:guide pos="2304"/>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433" Type="http://schemas.openxmlformats.org/officeDocument/2006/relationships/slide" Target="slides/slide426.xml"/><Relationship Id="rId268" Type="http://schemas.openxmlformats.org/officeDocument/2006/relationships/slide" Target="slides/slide261.xml"/><Relationship Id="rId475" Type="http://schemas.openxmlformats.org/officeDocument/2006/relationships/slide" Target="slides/slide468.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377" Type="http://schemas.openxmlformats.org/officeDocument/2006/relationships/slide" Target="slides/slide370.xml"/><Relationship Id="rId500" Type="http://schemas.openxmlformats.org/officeDocument/2006/relationships/slide" Target="slides/slide493.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402" Type="http://schemas.openxmlformats.org/officeDocument/2006/relationships/slide" Target="slides/slide395.xml"/><Relationship Id="rId279" Type="http://schemas.openxmlformats.org/officeDocument/2006/relationships/slide" Target="slides/slide272.xml"/><Relationship Id="rId444" Type="http://schemas.openxmlformats.org/officeDocument/2006/relationships/slide" Target="slides/slide437.xml"/><Relationship Id="rId486" Type="http://schemas.openxmlformats.org/officeDocument/2006/relationships/slide" Target="slides/slide479.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388" Type="http://schemas.openxmlformats.org/officeDocument/2006/relationships/slide" Target="slides/slide381.xml"/><Relationship Id="rId511" Type="http://schemas.openxmlformats.org/officeDocument/2006/relationships/slide" Target="slides/slide504.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413" Type="http://schemas.openxmlformats.org/officeDocument/2006/relationships/slide" Target="slides/slide406.xml"/><Relationship Id="rId248" Type="http://schemas.openxmlformats.org/officeDocument/2006/relationships/slide" Target="slides/slide241.xml"/><Relationship Id="rId455" Type="http://schemas.openxmlformats.org/officeDocument/2006/relationships/slide" Target="slides/slide448.xml"/><Relationship Id="rId497" Type="http://schemas.openxmlformats.org/officeDocument/2006/relationships/slide" Target="slides/slide490.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399" Type="http://schemas.openxmlformats.org/officeDocument/2006/relationships/slide" Target="slides/slide392.xml"/><Relationship Id="rId259" Type="http://schemas.openxmlformats.org/officeDocument/2006/relationships/slide" Target="slides/slide252.xml"/><Relationship Id="rId424" Type="http://schemas.openxmlformats.org/officeDocument/2006/relationships/slide" Target="slides/slide417.xml"/><Relationship Id="rId466" Type="http://schemas.openxmlformats.org/officeDocument/2006/relationships/slide" Target="slides/slide459.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368" Type="http://schemas.openxmlformats.org/officeDocument/2006/relationships/slide" Target="slides/slide361.xml"/><Relationship Id="rId172" Type="http://schemas.openxmlformats.org/officeDocument/2006/relationships/slide" Target="slides/slide165.xml"/><Relationship Id="rId228" Type="http://schemas.openxmlformats.org/officeDocument/2006/relationships/slide" Target="slides/slide221.xml"/><Relationship Id="rId435" Type="http://schemas.openxmlformats.org/officeDocument/2006/relationships/slide" Target="slides/slide428.xml"/><Relationship Id="rId477" Type="http://schemas.openxmlformats.org/officeDocument/2006/relationships/slide" Target="slides/slide470.xml"/><Relationship Id="rId281" Type="http://schemas.openxmlformats.org/officeDocument/2006/relationships/slide" Target="slides/slide274.xml"/><Relationship Id="rId337" Type="http://schemas.openxmlformats.org/officeDocument/2006/relationships/slide" Target="slides/slide330.xml"/><Relationship Id="rId502" Type="http://schemas.openxmlformats.org/officeDocument/2006/relationships/slide" Target="slides/slide495.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379" Type="http://schemas.openxmlformats.org/officeDocument/2006/relationships/slide" Target="slides/slide372.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390" Type="http://schemas.openxmlformats.org/officeDocument/2006/relationships/slide" Target="slides/slide383.xml"/><Relationship Id="rId404" Type="http://schemas.openxmlformats.org/officeDocument/2006/relationships/slide" Target="slides/slide397.xml"/><Relationship Id="rId446" Type="http://schemas.openxmlformats.org/officeDocument/2006/relationships/slide" Target="slides/slide439.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88" Type="http://schemas.openxmlformats.org/officeDocument/2006/relationships/slide" Target="slides/slide481.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513" Type="http://schemas.openxmlformats.org/officeDocument/2006/relationships/handoutMaster" Target="handoutMasters/handoutMaster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415" Type="http://schemas.openxmlformats.org/officeDocument/2006/relationships/slide" Target="slides/slide408.xml"/><Relationship Id="rId457" Type="http://schemas.openxmlformats.org/officeDocument/2006/relationships/slide" Target="slides/slide450.xml"/><Relationship Id="rId261" Type="http://schemas.openxmlformats.org/officeDocument/2006/relationships/slide" Target="slides/slide254.xml"/><Relationship Id="rId499" Type="http://schemas.openxmlformats.org/officeDocument/2006/relationships/slide" Target="slides/slide492.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370" Type="http://schemas.openxmlformats.org/officeDocument/2006/relationships/slide" Target="slides/slide363.xml"/><Relationship Id="rId426" Type="http://schemas.openxmlformats.org/officeDocument/2006/relationships/slide" Target="slides/slide419.xml"/><Relationship Id="rId230" Type="http://schemas.openxmlformats.org/officeDocument/2006/relationships/slide" Target="slides/slide223.xml"/><Relationship Id="rId468" Type="http://schemas.openxmlformats.org/officeDocument/2006/relationships/slide" Target="slides/slide461.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132" Type="http://schemas.openxmlformats.org/officeDocument/2006/relationships/slide" Target="slides/slide125.xml"/><Relationship Id="rId174" Type="http://schemas.openxmlformats.org/officeDocument/2006/relationships/slide" Target="slides/slide167.xml"/><Relationship Id="rId381" Type="http://schemas.openxmlformats.org/officeDocument/2006/relationships/slide" Target="slides/slide374.xml"/><Relationship Id="rId241" Type="http://schemas.openxmlformats.org/officeDocument/2006/relationships/slide" Target="slides/slide234.xml"/><Relationship Id="rId437" Type="http://schemas.openxmlformats.org/officeDocument/2006/relationships/slide" Target="slides/slide430.xml"/><Relationship Id="rId479" Type="http://schemas.openxmlformats.org/officeDocument/2006/relationships/slide" Target="slides/slide472.xml"/><Relationship Id="rId36" Type="http://schemas.openxmlformats.org/officeDocument/2006/relationships/slide" Target="slides/slide29.xml"/><Relationship Id="rId283" Type="http://schemas.openxmlformats.org/officeDocument/2006/relationships/slide" Target="slides/slide276.xml"/><Relationship Id="rId339" Type="http://schemas.openxmlformats.org/officeDocument/2006/relationships/slide" Target="slides/slide332.xml"/><Relationship Id="rId490" Type="http://schemas.openxmlformats.org/officeDocument/2006/relationships/slide" Target="slides/slide483.xml"/><Relationship Id="rId504" Type="http://schemas.openxmlformats.org/officeDocument/2006/relationships/slide" Target="slides/slide497.xml"/><Relationship Id="rId78" Type="http://schemas.openxmlformats.org/officeDocument/2006/relationships/slide" Target="slides/slide71.xml"/><Relationship Id="rId101" Type="http://schemas.openxmlformats.org/officeDocument/2006/relationships/slide" Target="slides/slide94.xml"/><Relationship Id="rId143" Type="http://schemas.openxmlformats.org/officeDocument/2006/relationships/slide" Target="slides/slide136.xml"/><Relationship Id="rId185" Type="http://schemas.openxmlformats.org/officeDocument/2006/relationships/slide" Target="slides/slide178.xml"/><Relationship Id="rId350" Type="http://schemas.openxmlformats.org/officeDocument/2006/relationships/slide" Target="slides/slide343.xml"/><Relationship Id="rId406" Type="http://schemas.openxmlformats.org/officeDocument/2006/relationships/slide" Target="slides/slide399.xml"/><Relationship Id="rId9" Type="http://schemas.openxmlformats.org/officeDocument/2006/relationships/slide" Target="slides/slide2.xml"/><Relationship Id="rId210" Type="http://schemas.openxmlformats.org/officeDocument/2006/relationships/slide" Target="slides/slide203.xml"/><Relationship Id="rId392" Type="http://schemas.openxmlformats.org/officeDocument/2006/relationships/slide" Target="slides/slide385.xml"/><Relationship Id="rId448" Type="http://schemas.openxmlformats.org/officeDocument/2006/relationships/slide" Target="slides/slide441.xml"/><Relationship Id="rId252" Type="http://schemas.openxmlformats.org/officeDocument/2006/relationships/slide" Target="slides/slide245.xml"/><Relationship Id="rId294" Type="http://schemas.openxmlformats.org/officeDocument/2006/relationships/slide" Target="slides/slide287.xml"/><Relationship Id="rId308" Type="http://schemas.openxmlformats.org/officeDocument/2006/relationships/slide" Target="slides/slide301.xml"/><Relationship Id="rId515" Type="http://schemas.openxmlformats.org/officeDocument/2006/relationships/commentAuthors" Target="commentAuthors.xml"/><Relationship Id="rId47" Type="http://schemas.openxmlformats.org/officeDocument/2006/relationships/slide" Target="slides/slide40.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slide" Target="slides/slide147.xml"/><Relationship Id="rId361" Type="http://schemas.openxmlformats.org/officeDocument/2006/relationships/slide" Target="slides/slide354.xml"/><Relationship Id="rId196" Type="http://schemas.openxmlformats.org/officeDocument/2006/relationships/slide" Target="slides/slide189.xml"/><Relationship Id="rId417" Type="http://schemas.openxmlformats.org/officeDocument/2006/relationships/slide" Target="slides/slide410.xml"/><Relationship Id="rId459" Type="http://schemas.openxmlformats.org/officeDocument/2006/relationships/slide" Target="slides/slide452.xml"/><Relationship Id="rId16" Type="http://schemas.openxmlformats.org/officeDocument/2006/relationships/slide" Target="slides/slide9.xml"/><Relationship Id="rId221" Type="http://schemas.openxmlformats.org/officeDocument/2006/relationships/slide" Target="slides/slide214.xml"/><Relationship Id="rId263" Type="http://schemas.openxmlformats.org/officeDocument/2006/relationships/slide" Target="slides/slide256.xml"/><Relationship Id="rId319" Type="http://schemas.openxmlformats.org/officeDocument/2006/relationships/slide" Target="slides/slide312.xml"/><Relationship Id="rId470" Type="http://schemas.openxmlformats.org/officeDocument/2006/relationships/slide" Target="slides/slide463.xml"/><Relationship Id="rId58" Type="http://schemas.openxmlformats.org/officeDocument/2006/relationships/slide" Target="slides/slide51.xml"/><Relationship Id="rId123" Type="http://schemas.openxmlformats.org/officeDocument/2006/relationships/slide" Target="slides/slide116.xml"/><Relationship Id="rId330" Type="http://schemas.openxmlformats.org/officeDocument/2006/relationships/slide" Target="slides/slide323.xml"/><Relationship Id="rId165" Type="http://schemas.openxmlformats.org/officeDocument/2006/relationships/slide" Target="slides/slide158.xml"/><Relationship Id="rId372" Type="http://schemas.openxmlformats.org/officeDocument/2006/relationships/slide" Target="slides/slide365.xml"/><Relationship Id="rId428" Type="http://schemas.openxmlformats.org/officeDocument/2006/relationships/slide" Target="slides/slide421.xml"/><Relationship Id="rId232" Type="http://schemas.openxmlformats.org/officeDocument/2006/relationships/slide" Target="slides/slide225.xml"/><Relationship Id="rId274" Type="http://schemas.openxmlformats.org/officeDocument/2006/relationships/slide" Target="slides/slide267.xml"/><Relationship Id="rId481" Type="http://schemas.openxmlformats.org/officeDocument/2006/relationships/slide" Target="slides/slide474.xml"/><Relationship Id="rId27" Type="http://schemas.openxmlformats.org/officeDocument/2006/relationships/slide" Target="slides/slide20.xml"/><Relationship Id="rId69" Type="http://schemas.openxmlformats.org/officeDocument/2006/relationships/slide" Target="slides/slide62.xml"/><Relationship Id="rId134" Type="http://schemas.openxmlformats.org/officeDocument/2006/relationships/slide" Target="slides/slide127.xml"/><Relationship Id="rId80" Type="http://schemas.openxmlformats.org/officeDocument/2006/relationships/slide" Target="slides/slide73.xml"/><Relationship Id="rId176" Type="http://schemas.openxmlformats.org/officeDocument/2006/relationships/slide" Target="slides/slide169.xml"/><Relationship Id="rId341" Type="http://schemas.openxmlformats.org/officeDocument/2006/relationships/slide" Target="slides/slide334.xml"/><Relationship Id="rId383" Type="http://schemas.openxmlformats.org/officeDocument/2006/relationships/slide" Target="slides/slide376.xml"/><Relationship Id="rId439" Type="http://schemas.openxmlformats.org/officeDocument/2006/relationships/slide" Target="slides/slide432.xml"/><Relationship Id="rId201" Type="http://schemas.openxmlformats.org/officeDocument/2006/relationships/slide" Target="slides/slide194.xml"/><Relationship Id="rId243" Type="http://schemas.openxmlformats.org/officeDocument/2006/relationships/slide" Target="slides/slide236.xml"/><Relationship Id="rId285" Type="http://schemas.openxmlformats.org/officeDocument/2006/relationships/slide" Target="slides/slide278.xml"/><Relationship Id="rId450" Type="http://schemas.openxmlformats.org/officeDocument/2006/relationships/slide" Target="slides/slide443.xml"/><Relationship Id="rId506" Type="http://schemas.openxmlformats.org/officeDocument/2006/relationships/slide" Target="slides/slide499.xml"/><Relationship Id="rId38" Type="http://schemas.openxmlformats.org/officeDocument/2006/relationships/slide" Target="slides/slide31.xml"/><Relationship Id="rId103" Type="http://schemas.openxmlformats.org/officeDocument/2006/relationships/slide" Target="slides/slide96.xml"/><Relationship Id="rId310" Type="http://schemas.openxmlformats.org/officeDocument/2006/relationships/slide" Target="slides/slide303.xml"/><Relationship Id="rId492" Type="http://schemas.openxmlformats.org/officeDocument/2006/relationships/slide" Target="slides/slide485.xml"/><Relationship Id="rId91" Type="http://schemas.openxmlformats.org/officeDocument/2006/relationships/slide" Target="slides/slide84.xml"/><Relationship Id="rId145" Type="http://schemas.openxmlformats.org/officeDocument/2006/relationships/slide" Target="slides/slide138.xml"/><Relationship Id="rId187" Type="http://schemas.openxmlformats.org/officeDocument/2006/relationships/slide" Target="slides/slide180.xml"/><Relationship Id="rId352" Type="http://schemas.openxmlformats.org/officeDocument/2006/relationships/slide" Target="slides/slide345.xml"/><Relationship Id="rId394" Type="http://schemas.openxmlformats.org/officeDocument/2006/relationships/slide" Target="slides/slide387.xml"/><Relationship Id="rId408" Type="http://schemas.openxmlformats.org/officeDocument/2006/relationships/slide" Target="slides/slide401.xml"/><Relationship Id="rId212" Type="http://schemas.openxmlformats.org/officeDocument/2006/relationships/slide" Target="slides/slide205.xml"/><Relationship Id="rId254" Type="http://schemas.openxmlformats.org/officeDocument/2006/relationships/slide" Target="slides/slide247.xml"/><Relationship Id="rId49" Type="http://schemas.openxmlformats.org/officeDocument/2006/relationships/slide" Target="slides/slide42.xml"/><Relationship Id="rId114" Type="http://schemas.openxmlformats.org/officeDocument/2006/relationships/slide" Target="slides/slide107.xml"/><Relationship Id="rId296" Type="http://schemas.openxmlformats.org/officeDocument/2006/relationships/slide" Target="slides/slide289.xml"/><Relationship Id="rId461" Type="http://schemas.openxmlformats.org/officeDocument/2006/relationships/slide" Target="slides/slide454.xml"/><Relationship Id="rId517" Type="http://schemas.openxmlformats.org/officeDocument/2006/relationships/viewProps" Target="viewProps.xml"/><Relationship Id="rId60" Type="http://schemas.openxmlformats.org/officeDocument/2006/relationships/slide" Target="slides/slide53.xml"/><Relationship Id="rId156" Type="http://schemas.openxmlformats.org/officeDocument/2006/relationships/slide" Target="slides/slide149.xml"/><Relationship Id="rId198" Type="http://schemas.openxmlformats.org/officeDocument/2006/relationships/slide" Target="slides/slide191.xml"/><Relationship Id="rId321" Type="http://schemas.openxmlformats.org/officeDocument/2006/relationships/slide" Target="slides/slide314.xml"/><Relationship Id="rId363" Type="http://schemas.openxmlformats.org/officeDocument/2006/relationships/slide" Target="slides/slide356.xml"/><Relationship Id="rId419" Type="http://schemas.openxmlformats.org/officeDocument/2006/relationships/slide" Target="slides/slide412.xml"/><Relationship Id="rId223" Type="http://schemas.openxmlformats.org/officeDocument/2006/relationships/slide" Target="slides/slide216.xml"/><Relationship Id="rId430" Type="http://schemas.openxmlformats.org/officeDocument/2006/relationships/slide" Target="slides/slide423.xml"/><Relationship Id="rId18" Type="http://schemas.openxmlformats.org/officeDocument/2006/relationships/slide" Target="slides/slide11.xml"/><Relationship Id="rId265" Type="http://schemas.openxmlformats.org/officeDocument/2006/relationships/slide" Target="slides/slide258.xml"/><Relationship Id="rId472" Type="http://schemas.openxmlformats.org/officeDocument/2006/relationships/slide" Target="slides/slide465.xml"/><Relationship Id="rId125" Type="http://schemas.openxmlformats.org/officeDocument/2006/relationships/slide" Target="slides/slide118.xml"/><Relationship Id="rId167" Type="http://schemas.openxmlformats.org/officeDocument/2006/relationships/slide" Target="slides/slide160.xml"/><Relationship Id="rId332" Type="http://schemas.openxmlformats.org/officeDocument/2006/relationships/slide" Target="slides/slide325.xml"/><Relationship Id="rId374" Type="http://schemas.openxmlformats.org/officeDocument/2006/relationships/slide" Target="slides/slide367.xml"/><Relationship Id="rId71" Type="http://schemas.openxmlformats.org/officeDocument/2006/relationships/slide" Target="slides/slide64.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76" Type="http://schemas.openxmlformats.org/officeDocument/2006/relationships/slide" Target="slides/slide269.xml"/><Relationship Id="rId441" Type="http://schemas.openxmlformats.org/officeDocument/2006/relationships/slide" Target="slides/slide434.xml"/><Relationship Id="rId483" Type="http://schemas.openxmlformats.org/officeDocument/2006/relationships/slide" Target="slides/slide476.xml"/><Relationship Id="rId40" Type="http://schemas.openxmlformats.org/officeDocument/2006/relationships/slide" Target="slides/slide33.xml"/><Relationship Id="rId136" Type="http://schemas.openxmlformats.org/officeDocument/2006/relationships/slide" Target="slides/slide129.xml"/><Relationship Id="rId178" Type="http://schemas.openxmlformats.org/officeDocument/2006/relationships/slide" Target="slides/slide171.xml"/><Relationship Id="rId301" Type="http://schemas.openxmlformats.org/officeDocument/2006/relationships/slide" Target="slides/slide294.xml"/><Relationship Id="rId343" Type="http://schemas.openxmlformats.org/officeDocument/2006/relationships/slide" Target="slides/slide336.xml"/><Relationship Id="rId82" Type="http://schemas.openxmlformats.org/officeDocument/2006/relationships/slide" Target="slides/slide75.xml"/><Relationship Id="rId203" Type="http://schemas.openxmlformats.org/officeDocument/2006/relationships/slide" Target="slides/slide196.xml"/><Relationship Id="rId385" Type="http://schemas.openxmlformats.org/officeDocument/2006/relationships/slide" Target="slides/slide378.xml"/><Relationship Id="rId245" Type="http://schemas.openxmlformats.org/officeDocument/2006/relationships/slide" Target="slides/slide238.xml"/><Relationship Id="rId287" Type="http://schemas.openxmlformats.org/officeDocument/2006/relationships/slide" Target="slides/slide280.xml"/><Relationship Id="rId410" Type="http://schemas.openxmlformats.org/officeDocument/2006/relationships/slide" Target="slides/slide403.xml"/><Relationship Id="rId452" Type="http://schemas.openxmlformats.org/officeDocument/2006/relationships/slide" Target="slides/slide445.xml"/><Relationship Id="rId494" Type="http://schemas.openxmlformats.org/officeDocument/2006/relationships/slide" Target="slides/slide487.xml"/><Relationship Id="rId508" Type="http://schemas.openxmlformats.org/officeDocument/2006/relationships/slide" Target="slides/slide501.xml"/><Relationship Id="rId105" Type="http://schemas.openxmlformats.org/officeDocument/2006/relationships/slide" Target="slides/slide98.xml"/><Relationship Id="rId147" Type="http://schemas.openxmlformats.org/officeDocument/2006/relationships/slide" Target="slides/slide140.xml"/><Relationship Id="rId312" Type="http://schemas.openxmlformats.org/officeDocument/2006/relationships/slide" Target="slides/slide305.xml"/><Relationship Id="rId354" Type="http://schemas.openxmlformats.org/officeDocument/2006/relationships/slide" Target="slides/slide347.xml"/><Relationship Id="rId51" Type="http://schemas.openxmlformats.org/officeDocument/2006/relationships/slide" Target="slides/slide44.xml"/><Relationship Id="rId93" Type="http://schemas.openxmlformats.org/officeDocument/2006/relationships/slide" Target="slides/slide86.xml"/><Relationship Id="rId189" Type="http://schemas.openxmlformats.org/officeDocument/2006/relationships/slide" Target="slides/slide182.xml"/><Relationship Id="rId396" Type="http://schemas.openxmlformats.org/officeDocument/2006/relationships/slide" Target="slides/slide389.xml"/><Relationship Id="rId214" Type="http://schemas.openxmlformats.org/officeDocument/2006/relationships/slide" Target="slides/slide207.xml"/><Relationship Id="rId256" Type="http://schemas.openxmlformats.org/officeDocument/2006/relationships/slide" Target="slides/slide249.xml"/><Relationship Id="rId298" Type="http://schemas.openxmlformats.org/officeDocument/2006/relationships/slide" Target="slides/slide291.xml"/><Relationship Id="rId421" Type="http://schemas.openxmlformats.org/officeDocument/2006/relationships/slide" Target="slides/slide414.xml"/><Relationship Id="rId463" Type="http://schemas.openxmlformats.org/officeDocument/2006/relationships/slide" Target="slides/slide456.xml"/><Relationship Id="rId519" Type="http://schemas.openxmlformats.org/officeDocument/2006/relationships/tableStyles" Target="tableStyles.xml"/><Relationship Id="rId116" Type="http://schemas.openxmlformats.org/officeDocument/2006/relationships/slide" Target="slides/slide109.xml"/><Relationship Id="rId158" Type="http://schemas.openxmlformats.org/officeDocument/2006/relationships/slide" Target="slides/slide151.xml"/><Relationship Id="rId323" Type="http://schemas.openxmlformats.org/officeDocument/2006/relationships/slide" Target="slides/slide316.xml"/><Relationship Id="rId20" Type="http://schemas.openxmlformats.org/officeDocument/2006/relationships/slide" Target="slides/slide13.xml"/><Relationship Id="rId62" Type="http://schemas.openxmlformats.org/officeDocument/2006/relationships/slide" Target="slides/slide55.xml"/><Relationship Id="rId365" Type="http://schemas.openxmlformats.org/officeDocument/2006/relationships/slide" Target="slides/slide358.xml"/><Relationship Id="rId225" Type="http://schemas.openxmlformats.org/officeDocument/2006/relationships/slide" Target="slides/slide218.xml"/><Relationship Id="rId267" Type="http://schemas.openxmlformats.org/officeDocument/2006/relationships/slide" Target="slides/slide260.xml"/><Relationship Id="rId432" Type="http://schemas.openxmlformats.org/officeDocument/2006/relationships/slide" Target="slides/slide425.xml"/><Relationship Id="rId474" Type="http://schemas.openxmlformats.org/officeDocument/2006/relationships/slide" Target="slides/slide467.xml"/><Relationship Id="rId127" Type="http://schemas.openxmlformats.org/officeDocument/2006/relationships/slide" Target="slides/slide120.xml"/><Relationship Id="rId31" Type="http://schemas.openxmlformats.org/officeDocument/2006/relationships/slide" Target="slides/slide24.xml"/><Relationship Id="rId73" Type="http://schemas.openxmlformats.org/officeDocument/2006/relationships/slide" Target="slides/slide66.xml"/><Relationship Id="rId169" Type="http://schemas.openxmlformats.org/officeDocument/2006/relationships/slide" Target="slides/slide162.xml"/><Relationship Id="rId334" Type="http://schemas.openxmlformats.org/officeDocument/2006/relationships/slide" Target="slides/slide327.xml"/><Relationship Id="rId376" Type="http://schemas.openxmlformats.org/officeDocument/2006/relationships/slide" Target="slides/slide369.xml"/><Relationship Id="rId4" Type="http://schemas.openxmlformats.org/officeDocument/2006/relationships/slideMaster" Target="slideMasters/slideMaster4.xml"/><Relationship Id="rId180" Type="http://schemas.openxmlformats.org/officeDocument/2006/relationships/slide" Target="slides/slide173.xml"/><Relationship Id="rId236" Type="http://schemas.openxmlformats.org/officeDocument/2006/relationships/slide" Target="slides/slide229.xml"/><Relationship Id="rId278" Type="http://schemas.openxmlformats.org/officeDocument/2006/relationships/slide" Target="slides/slide271.xml"/><Relationship Id="rId401" Type="http://schemas.openxmlformats.org/officeDocument/2006/relationships/slide" Target="slides/slide394.xml"/><Relationship Id="rId443" Type="http://schemas.openxmlformats.org/officeDocument/2006/relationships/slide" Target="slides/slide436.xml"/><Relationship Id="rId303" Type="http://schemas.openxmlformats.org/officeDocument/2006/relationships/slide" Target="slides/slide296.xml"/><Relationship Id="rId485" Type="http://schemas.openxmlformats.org/officeDocument/2006/relationships/slide" Target="slides/slide478.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387" Type="http://schemas.openxmlformats.org/officeDocument/2006/relationships/slide" Target="slides/slide380.xml"/><Relationship Id="rId510" Type="http://schemas.openxmlformats.org/officeDocument/2006/relationships/slide" Target="slides/slide503.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412" Type="http://schemas.openxmlformats.org/officeDocument/2006/relationships/slide" Target="slides/slide405.xml"/><Relationship Id="rId107" Type="http://schemas.openxmlformats.org/officeDocument/2006/relationships/slide" Target="slides/slide100.xml"/><Relationship Id="rId289" Type="http://schemas.openxmlformats.org/officeDocument/2006/relationships/slide" Target="slides/slide282.xml"/><Relationship Id="rId454" Type="http://schemas.openxmlformats.org/officeDocument/2006/relationships/slide" Target="slides/slide447.xml"/><Relationship Id="rId496" Type="http://schemas.openxmlformats.org/officeDocument/2006/relationships/slide" Target="slides/slide489.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398" Type="http://schemas.openxmlformats.org/officeDocument/2006/relationships/slide" Target="slides/slide391.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423" Type="http://schemas.openxmlformats.org/officeDocument/2006/relationships/slide" Target="slides/slide416.xml"/><Relationship Id="rId258" Type="http://schemas.openxmlformats.org/officeDocument/2006/relationships/slide" Target="slides/slide251.xml"/><Relationship Id="rId465" Type="http://schemas.openxmlformats.org/officeDocument/2006/relationships/slide" Target="slides/slide458.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slide" Target="slides/slide360.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434" Type="http://schemas.openxmlformats.org/officeDocument/2006/relationships/slide" Target="slides/slide427.xml"/><Relationship Id="rId476" Type="http://schemas.openxmlformats.org/officeDocument/2006/relationships/slide" Target="slides/slide469.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501" Type="http://schemas.openxmlformats.org/officeDocument/2006/relationships/slide" Target="slides/slide494.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378" Type="http://schemas.openxmlformats.org/officeDocument/2006/relationships/slide" Target="slides/slide371.xml"/><Relationship Id="rId403" Type="http://schemas.openxmlformats.org/officeDocument/2006/relationships/slide" Target="slides/slide396.xml"/><Relationship Id="rId6" Type="http://schemas.openxmlformats.org/officeDocument/2006/relationships/slideMaster" Target="slideMasters/slideMaster6.xml"/><Relationship Id="rId238" Type="http://schemas.openxmlformats.org/officeDocument/2006/relationships/slide" Target="slides/slide231.xml"/><Relationship Id="rId445" Type="http://schemas.openxmlformats.org/officeDocument/2006/relationships/slide" Target="slides/slide438.xml"/><Relationship Id="rId487" Type="http://schemas.openxmlformats.org/officeDocument/2006/relationships/slide" Target="slides/slide480.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512" Type="http://schemas.openxmlformats.org/officeDocument/2006/relationships/notesMaster" Target="notesMasters/notesMaster1.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389" Type="http://schemas.openxmlformats.org/officeDocument/2006/relationships/slide" Target="slides/slide382.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414" Type="http://schemas.openxmlformats.org/officeDocument/2006/relationships/slide" Target="slides/slide407.xml"/><Relationship Id="rId456" Type="http://schemas.openxmlformats.org/officeDocument/2006/relationships/slide" Target="slides/slide449.xml"/><Relationship Id="rId498" Type="http://schemas.openxmlformats.org/officeDocument/2006/relationships/slide" Target="slides/slide491.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162" Type="http://schemas.openxmlformats.org/officeDocument/2006/relationships/slide" Target="slides/slide155.xml"/><Relationship Id="rId218" Type="http://schemas.openxmlformats.org/officeDocument/2006/relationships/slide" Target="slides/slide211.xml"/><Relationship Id="rId425" Type="http://schemas.openxmlformats.org/officeDocument/2006/relationships/slide" Target="slides/slide418.xml"/><Relationship Id="rId467" Type="http://schemas.openxmlformats.org/officeDocument/2006/relationships/slide" Target="slides/slide460.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369" Type="http://schemas.openxmlformats.org/officeDocument/2006/relationships/slide" Target="slides/slide362.xml"/><Relationship Id="rId173" Type="http://schemas.openxmlformats.org/officeDocument/2006/relationships/slide" Target="slides/slide166.xml"/><Relationship Id="rId229" Type="http://schemas.openxmlformats.org/officeDocument/2006/relationships/slide" Target="slides/slide222.xml"/><Relationship Id="rId380" Type="http://schemas.openxmlformats.org/officeDocument/2006/relationships/slide" Target="slides/slide373.xml"/><Relationship Id="rId436" Type="http://schemas.openxmlformats.org/officeDocument/2006/relationships/slide" Target="slides/slide429.xml"/><Relationship Id="rId240" Type="http://schemas.openxmlformats.org/officeDocument/2006/relationships/slide" Target="slides/slide233.xml"/><Relationship Id="rId478" Type="http://schemas.openxmlformats.org/officeDocument/2006/relationships/slide" Target="slides/slide471.xml"/><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503" Type="http://schemas.openxmlformats.org/officeDocument/2006/relationships/slide" Target="slides/slide496.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391" Type="http://schemas.openxmlformats.org/officeDocument/2006/relationships/slide" Target="slides/slide384.xml"/><Relationship Id="rId405" Type="http://schemas.openxmlformats.org/officeDocument/2006/relationships/slide" Target="slides/slide398.xml"/><Relationship Id="rId447" Type="http://schemas.openxmlformats.org/officeDocument/2006/relationships/slide" Target="slides/slide440.xml"/><Relationship Id="rId251" Type="http://schemas.openxmlformats.org/officeDocument/2006/relationships/slide" Target="slides/slide244.xml"/><Relationship Id="rId489" Type="http://schemas.openxmlformats.org/officeDocument/2006/relationships/slide" Target="slides/slide482.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514" Type="http://schemas.openxmlformats.org/officeDocument/2006/relationships/tags" Target="tags/tag1.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 Id="rId416" Type="http://schemas.openxmlformats.org/officeDocument/2006/relationships/slide" Target="slides/slide409.xml"/><Relationship Id="rId220" Type="http://schemas.openxmlformats.org/officeDocument/2006/relationships/slide" Target="slides/slide213.xml"/><Relationship Id="rId458" Type="http://schemas.openxmlformats.org/officeDocument/2006/relationships/slide" Target="slides/slide451.xml"/><Relationship Id="rId15" Type="http://schemas.openxmlformats.org/officeDocument/2006/relationships/slide" Target="slides/slide8.xml"/><Relationship Id="rId57" Type="http://schemas.openxmlformats.org/officeDocument/2006/relationships/slide" Target="slides/slide50.xml"/><Relationship Id="rId262" Type="http://schemas.openxmlformats.org/officeDocument/2006/relationships/slide" Target="slides/slide255.xml"/><Relationship Id="rId318" Type="http://schemas.openxmlformats.org/officeDocument/2006/relationships/slide" Target="slides/slide311.xml"/><Relationship Id="rId99" Type="http://schemas.openxmlformats.org/officeDocument/2006/relationships/slide" Target="slides/slide92.xml"/><Relationship Id="rId122" Type="http://schemas.openxmlformats.org/officeDocument/2006/relationships/slide" Target="slides/slide115.xml"/><Relationship Id="rId164" Type="http://schemas.openxmlformats.org/officeDocument/2006/relationships/slide" Target="slides/slide157.xml"/><Relationship Id="rId371" Type="http://schemas.openxmlformats.org/officeDocument/2006/relationships/slide" Target="slides/slide364.xml"/><Relationship Id="rId427" Type="http://schemas.openxmlformats.org/officeDocument/2006/relationships/slide" Target="slides/slide420.xml"/><Relationship Id="rId469" Type="http://schemas.openxmlformats.org/officeDocument/2006/relationships/slide" Target="slides/slide462.xml"/><Relationship Id="rId26" Type="http://schemas.openxmlformats.org/officeDocument/2006/relationships/slide" Target="slides/slide19.xml"/><Relationship Id="rId231" Type="http://schemas.openxmlformats.org/officeDocument/2006/relationships/slide" Target="slides/slide224.xml"/><Relationship Id="rId273" Type="http://schemas.openxmlformats.org/officeDocument/2006/relationships/slide" Target="slides/slide266.xml"/><Relationship Id="rId329" Type="http://schemas.openxmlformats.org/officeDocument/2006/relationships/slide" Target="slides/slide322.xml"/><Relationship Id="rId480" Type="http://schemas.openxmlformats.org/officeDocument/2006/relationships/slide" Target="slides/slide473.xml"/><Relationship Id="rId68" Type="http://schemas.openxmlformats.org/officeDocument/2006/relationships/slide" Target="slides/slide61.xml"/><Relationship Id="rId133" Type="http://schemas.openxmlformats.org/officeDocument/2006/relationships/slide" Target="slides/slide126.xml"/><Relationship Id="rId175" Type="http://schemas.openxmlformats.org/officeDocument/2006/relationships/slide" Target="slides/slide168.xml"/><Relationship Id="rId340" Type="http://schemas.openxmlformats.org/officeDocument/2006/relationships/slide" Target="slides/slide333.xml"/><Relationship Id="rId200" Type="http://schemas.openxmlformats.org/officeDocument/2006/relationships/slide" Target="slides/slide193.xml"/><Relationship Id="rId382" Type="http://schemas.openxmlformats.org/officeDocument/2006/relationships/slide" Target="slides/slide375.xml"/><Relationship Id="rId438" Type="http://schemas.openxmlformats.org/officeDocument/2006/relationships/slide" Target="slides/slide431.xml"/><Relationship Id="rId242" Type="http://schemas.openxmlformats.org/officeDocument/2006/relationships/slide" Target="slides/slide235.xml"/><Relationship Id="rId284" Type="http://schemas.openxmlformats.org/officeDocument/2006/relationships/slide" Target="slides/slide277.xml"/><Relationship Id="rId491" Type="http://schemas.openxmlformats.org/officeDocument/2006/relationships/slide" Target="slides/slide484.xml"/><Relationship Id="rId505" Type="http://schemas.openxmlformats.org/officeDocument/2006/relationships/slide" Target="slides/slide498.xml"/><Relationship Id="rId37" Type="http://schemas.openxmlformats.org/officeDocument/2006/relationships/slide" Target="slides/slide30.xml"/><Relationship Id="rId79" Type="http://schemas.openxmlformats.org/officeDocument/2006/relationships/slide" Target="slides/slide72.xml"/><Relationship Id="rId102" Type="http://schemas.openxmlformats.org/officeDocument/2006/relationships/slide" Target="slides/slide95.xml"/><Relationship Id="rId144" Type="http://schemas.openxmlformats.org/officeDocument/2006/relationships/slide" Target="slides/slide137.xml"/><Relationship Id="rId90" Type="http://schemas.openxmlformats.org/officeDocument/2006/relationships/slide" Target="slides/slide83.xml"/><Relationship Id="rId186" Type="http://schemas.openxmlformats.org/officeDocument/2006/relationships/slide" Target="slides/slide179.xml"/><Relationship Id="rId351" Type="http://schemas.openxmlformats.org/officeDocument/2006/relationships/slide" Target="slides/slide344.xml"/><Relationship Id="rId393" Type="http://schemas.openxmlformats.org/officeDocument/2006/relationships/slide" Target="slides/slide386.xml"/><Relationship Id="rId407" Type="http://schemas.openxmlformats.org/officeDocument/2006/relationships/slide" Target="slides/slide400.xml"/><Relationship Id="rId449" Type="http://schemas.openxmlformats.org/officeDocument/2006/relationships/slide" Target="slides/slide442.xml"/><Relationship Id="rId211" Type="http://schemas.openxmlformats.org/officeDocument/2006/relationships/slide" Target="slides/slide204.xml"/><Relationship Id="rId253" Type="http://schemas.openxmlformats.org/officeDocument/2006/relationships/slide" Target="slides/slide246.xml"/><Relationship Id="rId295" Type="http://schemas.openxmlformats.org/officeDocument/2006/relationships/slide" Target="slides/slide288.xml"/><Relationship Id="rId309" Type="http://schemas.openxmlformats.org/officeDocument/2006/relationships/slide" Target="slides/slide302.xml"/><Relationship Id="rId460" Type="http://schemas.openxmlformats.org/officeDocument/2006/relationships/slide" Target="slides/slide453.xml"/><Relationship Id="rId516" Type="http://schemas.openxmlformats.org/officeDocument/2006/relationships/presProps" Target="presProps.xml"/><Relationship Id="rId48" Type="http://schemas.openxmlformats.org/officeDocument/2006/relationships/slide" Target="slides/slide41.xml"/><Relationship Id="rId113" Type="http://schemas.openxmlformats.org/officeDocument/2006/relationships/slide" Target="slides/slide106.xml"/><Relationship Id="rId320" Type="http://schemas.openxmlformats.org/officeDocument/2006/relationships/slide" Target="slides/slide313.xml"/><Relationship Id="rId155" Type="http://schemas.openxmlformats.org/officeDocument/2006/relationships/slide" Target="slides/slide148.xml"/><Relationship Id="rId197" Type="http://schemas.openxmlformats.org/officeDocument/2006/relationships/slide" Target="slides/slide190.xml"/><Relationship Id="rId362" Type="http://schemas.openxmlformats.org/officeDocument/2006/relationships/slide" Target="slides/slide355.xml"/><Relationship Id="rId418" Type="http://schemas.openxmlformats.org/officeDocument/2006/relationships/slide" Target="slides/slide411.xml"/><Relationship Id="rId222" Type="http://schemas.openxmlformats.org/officeDocument/2006/relationships/slide" Target="slides/slide215.xml"/><Relationship Id="rId264" Type="http://schemas.openxmlformats.org/officeDocument/2006/relationships/slide" Target="slides/slide257.xml"/><Relationship Id="rId471" Type="http://schemas.openxmlformats.org/officeDocument/2006/relationships/slide" Target="slides/slide464.xml"/><Relationship Id="rId17" Type="http://schemas.openxmlformats.org/officeDocument/2006/relationships/slide" Target="slides/slide10.xml"/><Relationship Id="rId59" Type="http://schemas.openxmlformats.org/officeDocument/2006/relationships/slide" Target="slides/slide52.xml"/><Relationship Id="rId124" Type="http://schemas.openxmlformats.org/officeDocument/2006/relationships/slide" Target="slides/slide117.xml"/><Relationship Id="rId70" Type="http://schemas.openxmlformats.org/officeDocument/2006/relationships/slide" Target="slides/slide63.xml"/><Relationship Id="rId166" Type="http://schemas.openxmlformats.org/officeDocument/2006/relationships/slide" Target="slides/slide159.xml"/><Relationship Id="rId331" Type="http://schemas.openxmlformats.org/officeDocument/2006/relationships/slide" Target="slides/slide324.xml"/><Relationship Id="rId373" Type="http://schemas.openxmlformats.org/officeDocument/2006/relationships/slide" Target="slides/slide366.xml"/><Relationship Id="rId429" Type="http://schemas.openxmlformats.org/officeDocument/2006/relationships/slide" Target="slides/slide422.xml"/><Relationship Id="rId1" Type="http://schemas.openxmlformats.org/officeDocument/2006/relationships/slideMaster" Target="slideMasters/slideMaster1.xml"/><Relationship Id="rId233" Type="http://schemas.openxmlformats.org/officeDocument/2006/relationships/slide" Target="slides/slide226.xml"/><Relationship Id="rId440" Type="http://schemas.openxmlformats.org/officeDocument/2006/relationships/slide" Target="slides/slide433.xml"/><Relationship Id="rId28" Type="http://schemas.openxmlformats.org/officeDocument/2006/relationships/slide" Target="slides/slide21.xml"/><Relationship Id="rId275" Type="http://schemas.openxmlformats.org/officeDocument/2006/relationships/slide" Target="slides/slide268.xml"/><Relationship Id="rId300" Type="http://schemas.openxmlformats.org/officeDocument/2006/relationships/slide" Target="slides/slide293.xml"/><Relationship Id="rId482" Type="http://schemas.openxmlformats.org/officeDocument/2006/relationships/slide" Target="slides/slide475.xml"/><Relationship Id="rId81" Type="http://schemas.openxmlformats.org/officeDocument/2006/relationships/slide" Target="slides/slide74.xml"/><Relationship Id="rId135" Type="http://schemas.openxmlformats.org/officeDocument/2006/relationships/slide" Target="slides/slide128.xml"/><Relationship Id="rId177" Type="http://schemas.openxmlformats.org/officeDocument/2006/relationships/slide" Target="slides/slide170.xml"/><Relationship Id="rId342" Type="http://schemas.openxmlformats.org/officeDocument/2006/relationships/slide" Target="slides/slide335.xml"/><Relationship Id="rId384" Type="http://schemas.openxmlformats.org/officeDocument/2006/relationships/slide" Target="slides/slide377.xml"/><Relationship Id="rId202" Type="http://schemas.openxmlformats.org/officeDocument/2006/relationships/slide" Target="slides/slide195.xml"/><Relationship Id="rId244" Type="http://schemas.openxmlformats.org/officeDocument/2006/relationships/slide" Target="slides/slide237.xml"/><Relationship Id="rId39" Type="http://schemas.openxmlformats.org/officeDocument/2006/relationships/slide" Target="slides/slide32.xml"/><Relationship Id="rId286" Type="http://schemas.openxmlformats.org/officeDocument/2006/relationships/slide" Target="slides/slide279.xml"/><Relationship Id="rId451" Type="http://schemas.openxmlformats.org/officeDocument/2006/relationships/slide" Target="slides/slide444.xml"/><Relationship Id="rId493" Type="http://schemas.openxmlformats.org/officeDocument/2006/relationships/slide" Target="slides/slide486.xml"/><Relationship Id="rId507" Type="http://schemas.openxmlformats.org/officeDocument/2006/relationships/slide" Target="slides/slide500.xml"/><Relationship Id="rId50" Type="http://schemas.openxmlformats.org/officeDocument/2006/relationships/slide" Target="slides/slide43.xml"/><Relationship Id="rId104" Type="http://schemas.openxmlformats.org/officeDocument/2006/relationships/slide" Target="slides/slide97.xml"/><Relationship Id="rId146" Type="http://schemas.openxmlformats.org/officeDocument/2006/relationships/slide" Target="slides/slide139.xml"/><Relationship Id="rId188" Type="http://schemas.openxmlformats.org/officeDocument/2006/relationships/slide" Target="slides/slide181.xml"/><Relationship Id="rId311" Type="http://schemas.openxmlformats.org/officeDocument/2006/relationships/slide" Target="slides/slide304.xml"/><Relationship Id="rId353" Type="http://schemas.openxmlformats.org/officeDocument/2006/relationships/slide" Target="slides/slide346.xml"/><Relationship Id="rId395" Type="http://schemas.openxmlformats.org/officeDocument/2006/relationships/slide" Target="slides/slide388.xml"/><Relationship Id="rId409" Type="http://schemas.openxmlformats.org/officeDocument/2006/relationships/slide" Target="slides/slide402.xml"/><Relationship Id="rId92" Type="http://schemas.openxmlformats.org/officeDocument/2006/relationships/slide" Target="slides/slide85.xml"/><Relationship Id="rId213" Type="http://schemas.openxmlformats.org/officeDocument/2006/relationships/slide" Target="slides/slide206.xml"/><Relationship Id="rId420" Type="http://schemas.openxmlformats.org/officeDocument/2006/relationships/slide" Target="slides/slide413.xml"/><Relationship Id="rId255" Type="http://schemas.openxmlformats.org/officeDocument/2006/relationships/slide" Target="slides/slide248.xml"/><Relationship Id="rId297" Type="http://schemas.openxmlformats.org/officeDocument/2006/relationships/slide" Target="slides/slide290.xml"/><Relationship Id="rId462" Type="http://schemas.openxmlformats.org/officeDocument/2006/relationships/slide" Target="slides/slide455.xml"/><Relationship Id="rId518" Type="http://schemas.openxmlformats.org/officeDocument/2006/relationships/theme" Target="theme/theme1.xml"/><Relationship Id="rId115" Type="http://schemas.openxmlformats.org/officeDocument/2006/relationships/slide" Target="slides/slide108.xml"/><Relationship Id="rId157" Type="http://schemas.openxmlformats.org/officeDocument/2006/relationships/slide" Target="slides/slide150.xml"/><Relationship Id="rId322" Type="http://schemas.openxmlformats.org/officeDocument/2006/relationships/slide" Target="slides/slide315.xml"/><Relationship Id="rId364" Type="http://schemas.openxmlformats.org/officeDocument/2006/relationships/slide" Target="slides/slide357.xml"/><Relationship Id="rId61" Type="http://schemas.openxmlformats.org/officeDocument/2006/relationships/slide" Target="slides/slide54.xml"/><Relationship Id="rId199" Type="http://schemas.openxmlformats.org/officeDocument/2006/relationships/slide" Target="slides/slide192.xml"/><Relationship Id="rId19" Type="http://schemas.openxmlformats.org/officeDocument/2006/relationships/slide" Target="slides/slide12.xml"/><Relationship Id="rId224" Type="http://schemas.openxmlformats.org/officeDocument/2006/relationships/slide" Target="slides/slide217.xml"/><Relationship Id="rId266" Type="http://schemas.openxmlformats.org/officeDocument/2006/relationships/slide" Target="slides/slide259.xml"/><Relationship Id="rId431" Type="http://schemas.openxmlformats.org/officeDocument/2006/relationships/slide" Target="slides/slide424.xml"/><Relationship Id="rId473" Type="http://schemas.openxmlformats.org/officeDocument/2006/relationships/slide" Target="slides/slide466.xml"/><Relationship Id="rId30" Type="http://schemas.openxmlformats.org/officeDocument/2006/relationships/slide" Target="slides/slide23.xml"/><Relationship Id="rId126" Type="http://schemas.openxmlformats.org/officeDocument/2006/relationships/slide" Target="slides/slide119.xml"/><Relationship Id="rId168" Type="http://schemas.openxmlformats.org/officeDocument/2006/relationships/slide" Target="slides/slide161.xml"/><Relationship Id="rId333" Type="http://schemas.openxmlformats.org/officeDocument/2006/relationships/slide" Target="slides/slide326.xml"/><Relationship Id="rId72" Type="http://schemas.openxmlformats.org/officeDocument/2006/relationships/slide" Target="slides/slide65.xml"/><Relationship Id="rId375" Type="http://schemas.openxmlformats.org/officeDocument/2006/relationships/slide" Target="slides/slide368.xml"/><Relationship Id="rId3" Type="http://schemas.openxmlformats.org/officeDocument/2006/relationships/slideMaster" Target="slideMasters/slideMaster3.xml"/><Relationship Id="rId235" Type="http://schemas.openxmlformats.org/officeDocument/2006/relationships/slide" Target="slides/slide228.xml"/><Relationship Id="rId277" Type="http://schemas.openxmlformats.org/officeDocument/2006/relationships/slide" Target="slides/slide270.xml"/><Relationship Id="rId400" Type="http://schemas.openxmlformats.org/officeDocument/2006/relationships/slide" Target="slides/slide393.xml"/><Relationship Id="rId442" Type="http://schemas.openxmlformats.org/officeDocument/2006/relationships/slide" Target="slides/slide435.xml"/><Relationship Id="rId484" Type="http://schemas.openxmlformats.org/officeDocument/2006/relationships/slide" Target="slides/slide477.xml"/><Relationship Id="rId137" Type="http://schemas.openxmlformats.org/officeDocument/2006/relationships/slide" Target="slides/slide130.xml"/><Relationship Id="rId302" Type="http://schemas.openxmlformats.org/officeDocument/2006/relationships/slide" Target="slides/slide295.xml"/><Relationship Id="rId344" Type="http://schemas.openxmlformats.org/officeDocument/2006/relationships/slide" Target="slides/slide337.xml"/><Relationship Id="rId41" Type="http://schemas.openxmlformats.org/officeDocument/2006/relationships/slide" Target="slides/slide34.xml"/><Relationship Id="rId83" Type="http://schemas.openxmlformats.org/officeDocument/2006/relationships/slide" Target="slides/slide76.xml"/><Relationship Id="rId179" Type="http://schemas.openxmlformats.org/officeDocument/2006/relationships/slide" Target="slides/slide172.xml"/><Relationship Id="rId386" Type="http://schemas.openxmlformats.org/officeDocument/2006/relationships/slide" Target="slides/slide379.xml"/><Relationship Id="rId190" Type="http://schemas.openxmlformats.org/officeDocument/2006/relationships/slide" Target="slides/slide183.xml"/><Relationship Id="rId204" Type="http://schemas.openxmlformats.org/officeDocument/2006/relationships/slide" Target="slides/slide197.xml"/><Relationship Id="rId246" Type="http://schemas.openxmlformats.org/officeDocument/2006/relationships/slide" Target="slides/slide239.xml"/><Relationship Id="rId288" Type="http://schemas.openxmlformats.org/officeDocument/2006/relationships/slide" Target="slides/slide281.xml"/><Relationship Id="rId411" Type="http://schemas.openxmlformats.org/officeDocument/2006/relationships/slide" Target="slides/slide404.xml"/><Relationship Id="rId453" Type="http://schemas.openxmlformats.org/officeDocument/2006/relationships/slide" Target="slides/slide446.xml"/><Relationship Id="rId509" Type="http://schemas.openxmlformats.org/officeDocument/2006/relationships/slide" Target="slides/slide502.xml"/><Relationship Id="rId106" Type="http://schemas.openxmlformats.org/officeDocument/2006/relationships/slide" Target="slides/slide99.xml"/><Relationship Id="rId313" Type="http://schemas.openxmlformats.org/officeDocument/2006/relationships/slide" Target="slides/slide306.xml"/><Relationship Id="rId495" Type="http://schemas.openxmlformats.org/officeDocument/2006/relationships/slide" Target="slides/slide488.xml"/><Relationship Id="rId10" Type="http://schemas.openxmlformats.org/officeDocument/2006/relationships/slide" Target="slides/slide3.xml"/><Relationship Id="rId52" Type="http://schemas.openxmlformats.org/officeDocument/2006/relationships/slide" Target="slides/slide45.xml"/><Relationship Id="rId94" Type="http://schemas.openxmlformats.org/officeDocument/2006/relationships/slide" Target="slides/slide87.xml"/><Relationship Id="rId148" Type="http://schemas.openxmlformats.org/officeDocument/2006/relationships/slide" Target="slides/slide141.xml"/><Relationship Id="rId355" Type="http://schemas.openxmlformats.org/officeDocument/2006/relationships/slide" Target="slides/slide348.xml"/><Relationship Id="rId397" Type="http://schemas.openxmlformats.org/officeDocument/2006/relationships/slide" Target="slides/slide390.xml"/><Relationship Id="rId215" Type="http://schemas.openxmlformats.org/officeDocument/2006/relationships/slide" Target="slides/slide208.xml"/><Relationship Id="rId257" Type="http://schemas.openxmlformats.org/officeDocument/2006/relationships/slide" Target="slides/slide250.xml"/><Relationship Id="rId422" Type="http://schemas.openxmlformats.org/officeDocument/2006/relationships/slide" Target="slides/slide415.xml"/><Relationship Id="rId464" Type="http://schemas.openxmlformats.org/officeDocument/2006/relationships/slide" Target="slides/slide457.xml"/><Relationship Id="rId299" Type="http://schemas.openxmlformats.org/officeDocument/2006/relationships/slide" Target="slides/slide292.xml"/><Relationship Id="rId63" Type="http://schemas.openxmlformats.org/officeDocument/2006/relationships/slide" Target="slides/slide56.xml"/><Relationship Id="rId159" Type="http://schemas.openxmlformats.org/officeDocument/2006/relationships/slide" Target="slides/slide152.xml"/><Relationship Id="rId366" Type="http://schemas.openxmlformats.org/officeDocument/2006/relationships/slide" Target="slides/slide359.xml"/></Relationships>
</file>

<file path=ppt/_rels/viewProps.xml.rels><?xml version="1.0" encoding="UTF-8" standalone="yes"?>
<Relationships xmlns="http://schemas.openxmlformats.org/package/2006/relationships"><Relationship Id="rId3" Type="http://schemas.openxmlformats.org/officeDocument/2006/relationships/slide" Target="slides/slide238.xml"/><Relationship Id="rId7" Type="http://schemas.openxmlformats.org/officeDocument/2006/relationships/slide" Target="slides/slide476.xml"/><Relationship Id="rId2" Type="http://schemas.openxmlformats.org/officeDocument/2006/relationships/slide" Target="slides/slide209.xml"/><Relationship Id="rId1" Type="http://schemas.openxmlformats.org/officeDocument/2006/relationships/slide" Target="slides/slide208.xml"/><Relationship Id="rId6" Type="http://schemas.openxmlformats.org/officeDocument/2006/relationships/slide" Target="slides/slide433.xml"/><Relationship Id="rId5" Type="http://schemas.openxmlformats.org/officeDocument/2006/relationships/slide" Target="slides/slide386.xml"/><Relationship Id="rId4" Type="http://schemas.openxmlformats.org/officeDocument/2006/relationships/slide" Target="slides/slide27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EE448-7FEE-4E0E-B208-81CE686CB5F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9CC3AA6D-F22E-4E2D-9742-FD1B2BFA69B3}">
      <dgm:prSet phldrT="[Text]"/>
      <dgm:spPr/>
      <dgm:t>
        <a:bodyPr/>
        <a:lstStyle/>
        <a:p>
          <a:r>
            <a:rPr lang="en-US" dirty="0"/>
            <a:t>Public Groups</a:t>
          </a:r>
        </a:p>
      </dgm:t>
    </dgm:pt>
    <dgm:pt modelId="{ABF1699C-CBB2-4497-8039-80F3DE668778}" type="parTrans" cxnId="{3E0D106B-8D46-45A7-B9F7-16ED02CF0D5D}">
      <dgm:prSet/>
      <dgm:spPr/>
      <dgm:t>
        <a:bodyPr/>
        <a:lstStyle/>
        <a:p>
          <a:endParaRPr lang="en-US"/>
        </a:p>
      </dgm:t>
    </dgm:pt>
    <dgm:pt modelId="{77A88B09-364B-4F96-816A-6C5E9ACC2F7A}" type="sibTrans" cxnId="{3E0D106B-8D46-45A7-B9F7-16ED02CF0D5D}">
      <dgm:prSet/>
      <dgm:spPr/>
      <dgm:t>
        <a:bodyPr/>
        <a:lstStyle/>
        <a:p>
          <a:endParaRPr lang="en-US"/>
        </a:p>
      </dgm:t>
    </dgm:pt>
    <dgm:pt modelId="{E4AA399A-F148-4BCB-8359-E151A0792111}">
      <dgm:prSet phldrT="[Text]"/>
      <dgm:spPr>
        <a:solidFill>
          <a:srgbClr val="00B0F0"/>
        </a:solidFill>
      </dgm:spPr>
      <dgm:t>
        <a:bodyPr/>
        <a:lstStyle/>
        <a:p>
          <a:r>
            <a:rPr lang="en-US" dirty="0"/>
            <a:t>Individual users</a:t>
          </a:r>
        </a:p>
      </dgm:t>
    </dgm:pt>
    <dgm:pt modelId="{039B9F4C-EB7F-4618-98EB-D28A6909280B}" type="parTrans" cxnId="{ECA85328-0D44-499F-934C-BC6CF8C49CBC}">
      <dgm:prSet/>
      <dgm:spPr/>
      <dgm:t>
        <a:bodyPr/>
        <a:lstStyle/>
        <a:p>
          <a:endParaRPr lang="en-US"/>
        </a:p>
      </dgm:t>
    </dgm:pt>
    <dgm:pt modelId="{C3B6C05D-2042-4929-A544-D1D2749AA72A}" type="sibTrans" cxnId="{ECA85328-0D44-499F-934C-BC6CF8C49CBC}">
      <dgm:prSet/>
      <dgm:spPr/>
      <dgm:t>
        <a:bodyPr/>
        <a:lstStyle/>
        <a:p>
          <a:endParaRPr lang="en-US"/>
        </a:p>
      </dgm:t>
    </dgm:pt>
    <dgm:pt modelId="{FBA27E90-2DC2-464C-92EC-81CBD5C2D352}">
      <dgm:prSet phldrT="[Text]"/>
      <dgm:spPr>
        <a:solidFill>
          <a:srgbClr val="00B0F0"/>
        </a:solidFill>
      </dgm:spPr>
      <dgm:t>
        <a:bodyPr lIns="36000" tIns="36000" rIns="36000" bIns="36000" anchor="ctr" anchorCtr="0"/>
        <a:lstStyle/>
        <a:p>
          <a:r>
            <a:rPr lang="en-GB" dirty="0"/>
            <a:t>Roles</a:t>
          </a:r>
          <a:endParaRPr lang="en-US" dirty="0"/>
        </a:p>
      </dgm:t>
    </dgm:pt>
    <dgm:pt modelId="{FB35EECC-AF59-4D70-A93E-93AA50AC064F}" type="parTrans" cxnId="{2FD3BFB4-C167-4DDF-B698-2C43D056EDFB}">
      <dgm:prSet/>
      <dgm:spPr/>
      <dgm:t>
        <a:bodyPr/>
        <a:lstStyle/>
        <a:p>
          <a:endParaRPr lang="en-US"/>
        </a:p>
      </dgm:t>
    </dgm:pt>
    <dgm:pt modelId="{C031EF50-926C-4AA3-9300-24E6B04CB646}" type="sibTrans" cxnId="{2FD3BFB4-C167-4DDF-B698-2C43D056EDFB}">
      <dgm:prSet/>
      <dgm:spPr/>
      <dgm:t>
        <a:bodyPr/>
        <a:lstStyle/>
        <a:p>
          <a:endParaRPr lang="en-US"/>
        </a:p>
      </dgm:t>
    </dgm:pt>
    <dgm:pt modelId="{260C41FA-28AE-4A70-A43C-6C9130ED8AA1}">
      <dgm:prSet phldrT="[Text]"/>
      <dgm:spPr>
        <a:solidFill>
          <a:srgbClr val="00B0F0"/>
        </a:solidFill>
      </dgm:spPr>
      <dgm:t>
        <a:bodyPr lIns="36000" tIns="36000" rIns="36000" bIns="36000" anchor="ctr" anchorCtr="0"/>
        <a:lstStyle/>
        <a:p>
          <a:r>
            <a:rPr lang="en-US" dirty="0"/>
            <a:t>Roles and subordinates</a:t>
          </a:r>
        </a:p>
      </dgm:t>
    </dgm:pt>
    <dgm:pt modelId="{0CA20613-0D23-4EA6-88BC-48AB0D4E1B78}" type="parTrans" cxnId="{E5C251F3-6AAF-42AB-979C-1A2DB607470B}">
      <dgm:prSet/>
      <dgm:spPr/>
      <dgm:t>
        <a:bodyPr/>
        <a:lstStyle/>
        <a:p>
          <a:endParaRPr lang="en-US"/>
        </a:p>
      </dgm:t>
    </dgm:pt>
    <dgm:pt modelId="{C65A0614-AED0-4757-A8A2-3351438B5C85}" type="sibTrans" cxnId="{E5C251F3-6AAF-42AB-979C-1A2DB607470B}">
      <dgm:prSet/>
      <dgm:spPr/>
      <dgm:t>
        <a:bodyPr/>
        <a:lstStyle/>
        <a:p>
          <a:endParaRPr lang="en-US"/>
        </a:p>
      </dgm:t>
    </dgm:pt>
    <dgm:pt modelId="{080A720F-C119-49B5-AAE3-9EB6405E96DE}">
      <dgm:prSet phldrT="[Text]"/>
      <dgm:spPr>
        <a:solidFill>
          <a:srgbClr val="00B0F0"/>
        </a:solidFill>
      </dgm:spPr>
      <dgm:t>
        <a:bodyPr lIns="36000" tIns="36000" rIns="36000" bIns="36000" anchor="ctr" anchorCtr="0"/>
        <a:lstStyle/>
        <a:p>
          <a:r>
            <a:rPr lang="en-US" dirty="0"/>
            <a:t>Other public   groups </a:t>
          </a:r>
        </a:p>
      </dgm:t>
    </dgm:pt>
    <dgm:pt modelId="{6886351F-0A2A-4601-88CA-A191132B81C9}" type="parTrans" cxnId="{CBD5D353-28C0-42D3-AD09-D65C1EC4EEC9}">
      <dgm:prSet/>
      <dgm:spPr/>
      <dgm:t>
        <a:bodyPr/>
        <a:lstStyle/>
        <a:p>
          <a:endParaRPr lang="en-US"/>
        </a:p>
      </dgm:t>
    </dgm:pt>
    <dgm:pt modelId="{3BEC7F5A-0D76-4A0D-A4FF-3732022240B8}" type="sibTrans" cxnId="{CBD5D353-28C0-42D3-AD09-D65C1EC4EEC9}">
      <dgm:prSet/>
      <dgm:spPr/>
      <dgm:t>
        <a:bodyPr/>
        <a:lstStyle/>
        <a:p>
          <a:endParaRPr lang="en-US"/>
        </a:p>
      </dgm:t>
    </dgm:pt>
    <dgm:pt modelId="{C022DEBD-0F67-41A2-9326-72F5D3C91F93}" type="pres">
      <dgm:prSet presAssocID="{BD6EE448-7FEE-4E0E-B208-81CE686CB5FD}" presName="diagram" presStyleCnt="0">
        <dgm:presLayoutVars>
          <dgm:chMax val="1"/>
          <dgm:dir/>
          <dgm:animLvl val="ctr"/>
          <dgm:resizeHandles val="exact"/>
        </dgm:presLayoutVars>
      </dgm:prSet>
      <dgm:spPr/>
    </dgm:pt>
    <dgm:pt modelId="{CA5D5ACB-D532-45D3-BD7F-1D33D5B003A3}" type="pres">
      <dgm:prSet presAssocID="{BD6EE448-7FEE-4E0E-B208-81CE686CB5FD}" presName="matrix" presStyleCnt="0"/>
      <dgm:spPr/>
    </dgm:pt>
    <dgm:pt modelId="{69FEB18E-65FE-4268-B632-3FF3A531AB08}" type="pres">
      <dgm:prSet presAssocID="{BD6EE448-7FEE-4E0E-B208-81CE686CB5FD}" presName="tile1" presStyleLbl="node1" presStyleIdx="0" presStyleCnt="4"/>
      <dgm:spPr/>
    </dgm:pt>
    <dgm:pt modelId="{0FB4F51C-59B7-42F9-940C-A781584E0B22}" type="pres">
      <dgm:prSet presAssocID="{BD6EE448-7FEE-4E0E-B208-81CE686CB5FD}" presName="tile1text" presStyleLbl="node1" presStyleIdx="0" presStyleCnt="4">
        <dgm:presLayoutVars>
          <dgm:chMax val="0"/>
          <dgm:chPref val="0"/>
          <dgm:bulletEnabled val="1"/>
        </dgm:presLayoutVars>
      </dgm:prSet>
      <dgm:spPr/>
    </dgm:pt>
    <dgm:pt modelId="{ACACA394-5C60-43B5-8DE0-D640C736DE47}" type="pres">
      <dgm:prSet presAssocID="{BD6EE448-7FEE-4E0E-B208-81CE686CB5FD}" presName="tile2" presStyleLbl="node1" presStyleIdx="1" presStyleCnt="4"/>
      <dgm:spPr/>
    </dgm:pt>
    <dgm:pt modelId="{73770930-38F8-444E-A6CC-B5ADFAA9E2FA}" type="pres">
      <dgm:prSet presAssocID="{BD6EE448-7FEE-4E0E-B208-81CE686CB5FD}" presName="tile2text" presStyleLbl="node1" presStyleIdx="1" presStyleCnt="4">
        <dgm:presLayoutVars>
          <dgm:chMax val="0"/>
          <dgm:chPref val="0"/>
          <dgm:bulletEnabled val="1"/>
        </dgm:presLayoutVars>
      </dgm:prSet>
      <dgm:spPr/>
    </dgm:pt>
    <dgm:pt modelId="{B9F46FE7-462D-4BFC-99BD-685C52FB0789}" type="pres">
      <dgm:prSet presAssocID="{BD6EE448-7FEE-4E0E-B208-81CE686CB5FD}" presName="tile3" presStyleLbl="node1" presStyleIdx="2" presStyleCnt="4"/>
      <dgm:spPr/>
    </dgm:pt>
    <dgm:pt modelId="{E1B8E366-25A3-47B3-A842-67DDF6CCDDE4}" type="pres">
      <dgm:prSet presAssocID="{BD6EE448-7FEE-4E0E-B208-81CE686CB5FD}" presName="tile3text" presStyleLbl="node1" presStyleIdx="2" presStyleCnt="4">
        <dgm:presLayoutVars>
          <dgm:chMax val="0"/>
          <dgm:chPref val="0"/>
          <dgm:bulletEnabled val="1"/>
        </dgm:presLayoutVars>
      </dgm:prSet>
      <dgm:spPr/>
    </dgm:pt>
    <dgm:pt modelId="{8110BEE7-BE54-4FD3-B8B6-16910B75D24C}" type="pres">
      <dgm:prSet presAssocID="{BD6EE448-7FEE-4E0E-B208-81CE686CB5FD}" presName="tile4" presStyleLbl="node1" presStyleIdx="3" presStyleCnt="4"/>
      <dgm:spPr/>
    </dgm:pt>
    <dgm:pt modelId="{20234300-EF61-4AE3-A699-596BA0E7FAC7}" type="pres">
      <dgm:prSet presAssocID="{BD6EE448-7FEE-4E0E-B208-81CE686CB5FD}" presName="tile4text" presStyleLbl="node1" presStyleIdx="3" presStyleCnt="4">
        <dgm:presLayoutVars>
          <dgm:chMax val="0"/>
          <dgm:chPref val="0"/>
          <dgm:bulletEnabled val="1"/>
        </dgm:presLayoutVars>
      </dgm:prSet>
      <dgm:spPr/>
    </dgm:pt>
    <dgm:pt modelId="{14DFAB5A-929C-47AA-8101-A3C6AE56A4C4}" type="pres">
      <dgm:prSet presAssocID="{BD6EE448-7FEE-4E0E-B208-81CE686CB5FD}" presName="centerTile" presStyleLbl="fgShp" presStyleIdx="0" presStyleCnt="1">
        <dgm:presLayoutVars>
          <dgm:chMax val="0"/>
          <dgm:chPref val="0"/>
        </dgm:presLayoutVars>
      </dgm:prSet>
      <dgm:spPr/>
    </dgm:pt>
  </dgm:ptLst>
  <dgm:cxnLst>
    <dgm:cxn modelId="{7A5B6D14-867A-4716-834F-0369C2BFBE00}" type="presOf" srcId="{260C41FA-28AE-4A70-A43C-6C9130ED8AA1}" destId="{E1B8E366-25A3-47B3-A842-67DDF6CCDDE4}" srcOrd="1" destOrd="0" presId="urn:microsoft.com/office/officeart/2005/8/layout/matrix1"/>
    <dgm:cxn modelId="{3FB8FB1E-CC34-4A99-87DF-6016948A9A09}" type="presOf" srcId="{9CC3AA6D-F22E-4E2D-9742-FD1B2BFA69B3}" destId="{14DFAB5A-929C-47AA-8101-A3C6AE56A4C4}" srcOrd="0" destOrd="0" presId="urn:microsoft.com/office/officeart/2005/8/layout/matrix1"/>
    <dgm:cxn modelId="{F3B13725-2223-44D5-8910-C565C28BD5C7}" type="presOf" srcId="{E4AA399A-F148-4BCB-8359-E151A0792111}" destId="{0FB4F51C-59B7-42F9-940C-A781584E0B22}" srcOrd="1" destOrd="0" presId="urn:microsoft.com/office/officeart/2005/8/layout/matrix1"/>
    <dgm:cxn modelId="{ECA85328-0D44-499F-934C-BC6CF8C49CBC}" srcId="{9CC3AA6D-F22E-4E2D-9742-FD1B2BFA69B3}" destId="{E4AA399A-F148-4BCB-8359-E151A0792111}" srcOrd="0" destOrd="0" parTransId="{039B9F4C-EB7F-4618-98EB-D28A6909280B}" sibTransId="{C3B6C05D-2042-4929-A544-D1D2749AA72A}"/>
    <dgm:cxn modelId="{27C5F134-A559-4FE4-B2D6-F29D63C4A0E2}" type="presOf" srcId="{BD6EE448-7FEE-4E0E-B208-81CE686CB5FD}" destId="{C022DEBD-0F67-41A2-9326-72F5D3C91F93}" srcOrd="0" destOrd="0" presId="urn:microsoft.com/office/officeart/2005/8/layout/matrix1"/>
    <dgm:cxn modelId="{7F51F943-0EF7-4811-AA6F-182418B1E037}" type="presOf" srcId="{080A720F-C119-49B5-AAE3-9EB6405E96DE}" destId="{20234300-EF61-4AE3-A699-596BA0E7FAC7}" srcOrd="1" destOrd="0" presId="urn:microsoft.com/office/officeart/2005/8/layout/matrix1"/>
    <dgm:cxn modelId="{3E0D106B-8D46-45A7-B9F7-16ED02CF0D5D}" srcId="{BD6EE448-7FEE-4E0E-B208-81CE686CB5FD}" destId="{9CC3AA6D-F22E-4E2D-9742-FD1B2BFA69B3}" srcOrd="0" destOrd="0" parTransId="{ABF1699C-CBB2-4497-8039-80F3DE668778}" sibTransId="{77A88B09-364B-4F96-816A-6C5E9ACC2F7A}"/>
    <dgm:cxn modelId="{CBD5D353-28C0-42D3-AD09-D65C1EC4EEC9}" srcId="{9CC3AA6D-F22E-4E2D-9742-FD1B2BFA69B3}" destId="{080A720F-C119-49B5-AAE3-9EB6405E96DE}" srcOrd="3" destOrd="0" parTransId="{6886351F-0A2A-4601-88CA-A191132B81C9}" sibTransId="{3BEC7F5A-0D76-4A0D-A4FF-3732022240B8}"/>
    <dgm:cxn modelId="{7EB6DB76-4CEB-400F-9350-D4CEECDF11E0}" type="presOf" srcId="{FBA27E90-2DC2-464C-92EC-81CBD5C2D352}" destId="{73770930-38F8-444E-A6CC-B5ADFAA9E2FA}" srcOrd="1" destOrd="0" presId="urn:microsoft.com/office/officeart/2005/8/layout/matrix1"/>
    <dgm:cxn modelId="{148BDB80-905E-4CCE-9FD1-DD8FA5251E58}" type="presOf" srcId="{E4AA399A-F148-4BCB-8359-E151A0792111}" destId="{69FEB18E-65FE-4268-B632-3FF3A531AB08}" srcOrd="0" destOrd="0" presId="urn:microsoft.com/office/officeart/2005/8/layout/matrix1"/>
    <dgm:cxn modelId="{2FD3BFB4-C167-4DDF-B698-2C43D056EDFB}" srcId="{9CC3AA6D-F22E-4E2D-9742-FD1B2BFA69B3}" destId="{FBA27E90-2DC2-464C-92EC-81CBD5C2D352}" srcOrd="1" destOrd="0" parTransId="{FB35EECC-AF59-4D70-A93E-93AA50AC064F}" sibTransId="{C031EF50-926C-4AA3-9300-24E6B04CB646}"/>
    <dgm:cxn modelId="{E70EACDA-6BAD-4A7A-9622-5E8D13FF3E76}" type="presOf" srcId="{FBA27E90-2DC2-464C-92EC-81CBD5C2D352}" destId="{ACACA394-5C60-43B5-8DE0-D640C736DE47}" srcOrd="0" destOrd="0" presId="urn:microsoft.com/office/officeart/2005/8/layout/matrix1"/>
    <dgm:cxn modelId="{687827DC-91CB-413F-B649-651517472477}" type="presOf" srcId="{080A720F-C119-49B5-AAE3-9EB6405E96DE}" destId="{8110BEE7-BE54-4FD3-B8B6-16910B75D24C}" srcOrd="0" destOrd="0" presId="urn:microsoft.com/office/officeart/2005/8/layout/matrix1"/>
    <dgm:cxn modelId="{2154BEF2-3709-4F54-8749-79788D5F1085}" type="presOf" srcId="{260C41FA-28AE-4A70-A43C-6C9130ED8AA1}" destId="{B9F46FE7-462D-4BFC-99BD-685C52FB0789}" srcOrd="0" destOrd="0" presId="urn:microsoft.com/office/officeart/2005/8/layout/matrix1"/>
    <dgm:cxn modelId="{E5C251F3-6AAF-42AB-979C-1A2DB607470B}" srcId="{9CC3AA6D-F22E-4E2D-9742-FD1B2BFA69B3}" destId="{260C41FA-28AE-4A70-A43C-6C9130ED8AA1}" srcOrd="2" destOrd="0" parTransId="{0CA20613-0D23-4EA6-88BC-48AB0D4E1B78}" sibTransId="{C65A0614-AED0-4757-A8A2-3351438B5C85}"/>
    <dgm:cxn modelId="{51A12510-F8EF-4C23-90CB-9C4149635048}" type="presParOf" srcId="{C022DEBD-0F67-41A2-9326-72F5D3C91F93}" destId="{CA5D5ACB-D532-45D3-BD7F-1D33D5B003A3}" srcOrd="0" destOrd="0" presId="urn:microsoft.com/office/officeart/2005/8/layout/matrix1"/>
    <dgm:cxn modelId="{418FDC8F-8A67-46D1-8808-FC19FBB6CD5E}" type="presParOf" srcId="{CA5D5ACB-D532-45D3-BD7F-1D33D5B003A3}" destId="{69FEB18E-65FE-4268-B632-3FF3A531AB08}" srcOrd="0" destOrd="0" presId="urn:microsoft.com/office/officeart/2005/8/layout/matrix1"/>
    <dgm:cxn modelId="{B1396AB5-7EF2-4904-946A-A4F581812B15}" type="presParOf" srcId="{CA5D5ACB-D532-45D3-BD7F-1D33D5B003A3}" destId="{0FB4F51C-59B7-42F9-940C-A781584E0B22}" srcOrd="1" destOrd="0" presId="urn:microsoft.com/office/officeart/2005/8/layout/matrix1"/>
    <dgm:cxn modelId="{9F13C486-D103-4C23-B1A9-58C6B5541087}" type="presParOf" srcId="{CA5D5ACB-D532-45D3-BD7F-1D33D5B003A3}" destId="{ACACA394-5C60-43B5-8DE0-D640C736DE47}" srcOrd="2" destOrd="0" presId="urn:microsoft.com/office/officeart/2005/8/layout/matrix1"/>
    <dgm:cxn modelId="{0C70EB47-A2BF-448B-8010-245F694928AD}" type="presParOf" srcId="{CA5D5ACB-D532-45D3-BD7F-1D33D5B003A3}" destId="{73770930-38F8-444E-A6CC-B5ADFAA9E2FA}" srcOrd="3" destOrd="0" presId="urn:microsoft.com/office/officeart/2005/8/layout/matrix1"/>
    <dgm:cxn modelId="{3EA9C2C0-8522-44A0-B2D3-5E44C353E01C}" type="presParOf" srcId="{CA5D5ACB-D532-45D3-BD7F-1D33D5B003A3}" destId="{B9F46FE7-462D-4BFC-99BD-685C52FB0789}" srcOrd="4" destOrd="0" presId="urn:microsoft.com/office/officeart/2005/8/layout/matrix1"/>
    <dgm:cxn modelId="{E871ED2E-4356-4790-B3B9-99C299C23805}" type="presParOf" srcId="{CA5D5ACB-D532-45D3-BD7F-1D33D5B003A3}" destId="{E1B8E366-25A3-47B3-A842-67DDF6CCDDE4}" srcOrd="5" destOrd="0" presId="urn:microsoft.com/office/officeart/2005/8/layout/matrix1"/>
    <dgm:cxn modelId="{CB878EB9-7408-4B08-B0CE-0CBCAD28189A}" type="presParOf" srcId="{CA5D5ACB-D532-45D3-BD7F-1D33D5B003A3}" destId="{8110BEE7-BE54-4FD3-B8B6-16910B75D24C}" srcOrd="6" destOrd="0" presId="urn:microsoft.com/office/officeart/2005/8/layout/matrix1"/>
    <dgm:cxn modelId="{9D483DD0-EA09-4DDC-A912-8912FFCE5684}" type="presParOf" srcId="{CA5D5ACB-D532-45D3-BD7F-1D33D5B003A3}" destId="{20234300-EF61-4AE3-A699-596BA0E7FAC7}" srcOrd="7" destOrd="0" presId="urn:microsoft.com/office/officeart/2005/8/layout/matrix1"/>
    <dgm:cxn modelId="{01C2A55D-DEE3-4186-BE7A-27C71FDB9CD1}" type="presParOf" srcId="{C022DEBD-0F67-41A2-9326-72F5D3C91F93}" destId="{14DFAB5A-929C-47AA-8101-A3C6AE56A4C4}"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5677D-2596-421A-B70D-61426E09CA8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5948290-9C2A-478F-AD1E-20C3C4EF5383}">
      <dgm:prSet phldrT="[Text]" custT="1"/>
      <dgm:spPr>
        <a:solidFill>
          <a:srgbClr val="0070C0"/>
        </a:solidFill>
      </dgm:spPr>
      <dgm:t>
        <a:bodyPr/>
        <a:lstStyle/>
        <a:p>
          <a:pPr marL="257175" indent="-257175" algn="l" rtl="0"/>
          <a:r>
            <a:rPr kumimoji="0" lang="en-US" sz="2200" b="0" u="none" strike="noStrike" cap="none" normalizeH="0" baseline="0" dirty="0">
              <a:ln>
                <a:noFill/>
              </a:ln>
              <a:solidFill>
                <a:schemeClr val="bg1"/>
              </a:solidFill>
              <a:effectLst/>
            </a:rPr>
            <a:t>1. State your business requirements in descriptive terms.</a:t>
          </a:r>
          <a:endParaRPr lang="en-US" sz="2200" b="0" dirty="0">
            <a:solidFill>
              <a:schemeClr val="bg1"/>
            </a:solidFill>
          </a:endParaRPr>
        </a:p>
      </dgm:t>
    </dgm:pt>
    <dgm:pt modelId="{F069F41A-C4E4-4657-A080-66F17684D334}" type="parTrans" cxnId="{91198F2F-4E00-4130-87AD-A52677F99EE3}">
      <dgm:prSet/>
      <dgm:spPr/>
      <dgm:t>
        <a:bodyPr/>
        <a:lstStyle/>
        <a:p>
          <a:endParaRPr lang="en-US" sz="2200"/>
        </a:p>
      </dgm:t>
    </dgm:pt>
    <dgm:pt modelId="{14DC4CA8-CA1D-4259-9922-F2B62D51BF25}" type="sibTrans" cxnId="{91198F2F-4E00-4130-87AD-A52677F99EE3}">
      <dgm:prSet/>
      <dgm:spPr/>
      <dgm:t>
        <a:bodyPr/>
        <a:lstStyle/>
        <a:p>
          <a:endParaRPr lang="en-US" sz="2200"/>
        </a:p>
      </dgm:t>
    </dgm:pt>
    <dgm:pt modelId="{9E76537B-5A95-475B-A4ED-FE9B600D5A66}">
      <dgm:prSet phldrT="[Text]" custT="1"/>
      <dgm:spPr/>
      <dgm:t>
        <a:bodyPr/>
        <a:lstStyle/>
        <a:p>
          <a:endParaRPr lang="en-US" sz="2200" dirty="0"/>
        </a:p>
      </dgm:t>
    </dgm:pt>
    <dgm:pt modelId="{23440AAA-148F-489D-B6FC-7163F1C6BBB7}" type="parTrans" cxnId="{04186A59-F104-4DBC-A542-739D0C5961E7}">
      <dgm:prSet/>
      <dgm:spPr/>
      <dgm:t>
        <a:bodyPr/>
        <a:lstStyle/>
        <a:p>
          <a:endParaRPr lang="en-US" sz="2200"/>
        </a:p>
      </dgm:t>
    </dgm:pt>
    <dgm:pt modelId="{1141644D-91A0-47AF-8FA5-E42C9A0C15C9}" type="sibTrans" cxnId="{04186A59-F104-4DBC-A542-739D0C5961E7}">
      <dgm:prSet/>
      <dgm:spPr/>
      <dgm:t>
        <a:bodyPr/>
        <a:lstStyle/>
        <a:p>
          <a:endParaRPr lang="en-US" sz="2200"/>
        </a:p>
      </dgm:t>
    </dgm:pt>
    <dgm:pt modelId="{51A81955-6230-4AD3-A718-C444770EC6BF}">
      <dgm:prSet phldrT="[Text]" custT="1"/>
      <dgm:spPr>
        <a:solidFill>
          <a:srgbClr val="0070C0"/>
        </a:solidFill>
      </dgm:spPr>
      <dgm:t>
        <a:bodyPr/>
        <a:lstStyle/>
        <a:p>
          <a:pPr marL="234950" indent="-234950" algn="l" rtl="0"/>
          <a:r>
            <a:rPr kumimoji="0" lang="en-US" sz="2200" u="none" strike="noStrike" cap="none" normalizeH="0" baseline="0" dirty="0">
              <a:ln>
                <a:noFill/>
              </a:ln>
              <a:solidFill>
                <a:schemeClr val="bg1"/>
              </a:solidFill>
              <a:effectLst/>
            </a:rPr>
            <a:t>2. Break down the description into one or more simple statements describing error conditions.</a:t>
          </a:r>
          <a:endParaRPr lang="en-US" sz="2200" dirty="0">
            <a:solidFill>
              <a:schemeClr val="bg1"/>
            </a:solidFill>
          </a:endParaRPr>
        </a:p>
      </dgm:t>
    </dgm:pt>
    <dgm:pt modelId="{1E0B1236-0E3A-4222-BDF9-422C3BFD96BC}" type="parTrans" cxnId="{70918041-B02C-4C4D-9442-1DC9F872250F}">
      <dgm:prSet/>
      <dgm:spPr/>
      <dgm:t>
        <a:bodyPr/>
        <a:lstStyle/>
        <a:p>
          <a:endParaRPr lang="en-US" sz="2200"/>
        </a:p>
      </dgm:t>
    </dgm:pt>
    <dgm:pt modelId="{2D14051B-72D6-4FFE-A75D-C20D53B81AF0}" type="sibTrans" cxnId="{70918041-B02C-4C4D-9442-1DC9F872250F}">
      <dgm:prSet/>
      <dgm:spPr/>
      <dgm:t>
        <a:bodyPr/>
        <a:lstStyle/>
        <a:p>
          <a:endParaRPr lang="en-US" sz="2200"/>
        </a:p>
      </dgm:t>
    </dgm:pt>
    <dgm:pt modelId="{807EA833-0B56-4C6A-A69E-5A817CB1FBF3}">
      <dgm:prSet phldrT="[Text]" custT="1"/>
      <dgm:spPr/>
      <dgm:t>
        <a:bodyPr/>
        <a:lstStyle/>
        <a:p>
          <a:endParaRPr lang="en-US" sz="2200" dirty="0"/>
        </a:p>
      </dgm:t>
    </dgm:pt>
    <dgm:pt modelId="{477FC654-8E1D-4516-AF4A-221FEABE514E}" type="parTrans" cxnId="{08166D84-591A-494D-9262-EB7DAC77244C}">
      <dgm:prSet/>
      <dgm:spPr/>
      <dgm:t>
        <a:bodyPr/>
        <a:lstStyle/>
        <a:p>
          <a:endParaRPr lang="en-US" sz="2200"/>
        </a:p>
      </dgm:t>
    </dgm:pt>
    <dgm:pt modelId="{2E9A091C-CF40-4F9E-ACA5-BE47F30CD591}" type="sibTrans" cxnId="{08166D84-591A-494D-9262-EB7DAC77244C}">
      <dgm:prSet/>
      <dgm:spPr/>
      <dgm:t>
        <a:bodyPr/>
        <a:lstStyle/>
        <a:p>
          <a:endParaRPr lang="en-US" sz="2200"/>
        </a:p>
      </dgm:t>
    </dgm:pt>
    <dgm:pt modelId="{82D64EB4-B00B-4432-9C77-A5C174A09C06}">
      <dgm:prSet phldrT="[Text]" custT="1"/>
      <dgm:spPr>
        <a:solidFill>
          <a:srgbClr val="0070C0"/>
        </a:solidFill>
      </dgm:spPr>
      <dgm:t>
        <a:bodyPr/>
        <a:lstStyle/>
        <a:p>
          <a:pPr marL="246063" indent="-246063" algn="l" rtl="0"/>
          <a:r>
            <a:rPr kumimoji="0" lang="en-US" sz="2200" u="none" strike="noStrike" cap="none" normalizeH="0" baseline="0" dirty="0">
              <a:ln>
                <a:noFill/>
              </a:ln>
              <a:solidFill>
                <a:schemeClr val="bg1"/>
              </a:solidFill>
              <a:effectLst/>
            </a:rPr>
            <a:t>3. Express the error condition as a Boolean statement using the formula language.</a:t>
          </a:r>
          <a:endParaRPr lang="en-US" sz="2200" dirty="0">
            <a:solidFill>
              <a:schemeClr val="bg1"/>
            </a:solidFill>
          </a:endParaRPr>
        </a:p>
      </dgm:t>
    </dgm:pt>
    <dgm:pt modelId="{95EA6D88-1570-4E14-996D-FEF83CBBDA07}" type="parTrans" cxnId="{5B5B9702-6558-49F5-8D4B-7233DA09C3F6}">
      <dgm:prSet/>
      <dgm:spPr/>
      <dgm:t>
        <a:bodyPr/>
        <a:lstStyle/>
        <a:p>
          <a:endParaRPr lang="en-US" sz="2200"/>
        </a:p>
      </dgm:t>
    </dgm:pt>
    <dgm:pt modelId="{78FEA9BF-7CF6-4BD9-A106-DBDAC6FC5C92}" type="sibTrans" cxnId="{5B5B9702-6558-49F5-8D4B-7233DA09C3F6}">
      <dgm:prSet/>
      <dgm:spPr/>
      <dgm:t>
        <a:bodyPr/>
        <a:lstStyle/>
        <a:p>
          <a:endParaRPr lang="en-US" sz="2200"/>
        </a:p>
      </dgm:t>
    </dgm:pt>
    <dgm:pt modelId="{4D9FB62A-5F71-4990-A879-1E4FEF4190E5}">
      <dgm:prSet phldrT="[Text]" custT="1"/>
      <dgm:spPr/>
      <dgm:t>
        <a:bodyPr/>
        <a:lstStyle/>
        <a:p>
          <a:endParaRPr lang="en-US" sz="2200" dirty="0"/>
        </a:p>
      </dgm:t>
    </dgm:pt>
    <dgm:pt modelId="{F1B5F705-5CE0-44A9-A825-C30FE8DF6E51}" type="parTrans" cxnId="{355D07B2-9D60-45E8-9453-E54D7B4B60DB}">
      <dgm:prSet/>
      <dgm:spPr/>
      <dgm:t>
        <a:bodyPr/>
        <a:lstStyle/>
        <a:p>
          <a:endParaRPr lang="en-US" sz="2200"/>
        </a:p>
      </dgm:t>
    </dgm:pt>
    <dgm:pt modelId="{C18E5E9F-0987-4059-B423-D1E3DE23757F}" type="sibTrans" cxnId="{355D07B2-9D60-45E8-9453-E54D7B4B60DB}">
      <dgm:prSet/>
      <dgm:spPr/>
      <dgm:t>
        <a:bodyPr/>
        <a:lstStyle/>
        <a:p>
          <a:endParaRPr lang="en-US" sz="2200"/>
        </a:p>
      </dgm:t>
    </dgm:pt>
    <dgm:pt modelId="{6CDCBCA0-4BB2-4460-9197-E9687184D2DC}">
      <dgm:prSet custT="1"/>
      <dgm:spPr>
        <a:solidFill>
          <a:srgbClr val="0070C0"/>
        </a:solidFill>
      </dgm:spPr>
      <dgm:t>
        <a:bodyPr/>
        <a:lstStyle/>
        <a:p>
          <a:pPr marL="246063" indent="-246063" algn="l" rtl="0"/>
          <a:r>
            <a:rPr kumimoji="0" lang="en-US" sz="2200" u="none" strike="noStrike" cap="none" normalizeH="0" baseline="0" dirty="0">
              <a:ln>
                <a:noFill/>
              </a:ln>
              <a:solidFill>
                <a:schemeClr val="bg1"/>
              </a:solidFill>
              <a:effectLst/>
            </a:rPr>
            <a:t>4. Compose an error message that corresponds to this error condition.</a:t>
          </a:r>
          <a:endParaRPr kumimoji="0" lang="en-US" sz="2200" b="0" i="0" u="none" strike="noStrike"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dgm:t>
    </dgm:pt>
    <dgm:pt modelId="{8453817E-422C-4B4B-AC72-C55D4E7A364E}" type="parTrans" cxnId="{1151189B-011D-45C6-964A-15DDEB2694A1}">
      <dgm:prSet/>
      <dgm:spPr/>
      <dgm:t>
        <a:bodyPr/>
        <a:lstStyle/>
        <a:p>
          <a:endParaRPr lang="en-US" sz="2200"/>
        </a:p>
      </dgm:t>
    </dgm:pt>
    <dgm:pt modelId="{69369FDD-0185-440E-BE02-E5B6BC19B2BF}" type="sibTrans" cxnId="{1151189B-011D-45C6-964A-15DDEB2694A1}">
      <dgm:prSet/>
      <dgm:spPr/>
      <dgm:t>
        <a:bodyPr/>
        <a:lstStyle/>
        <a:p>
          <a:endParaRPr lang="en-US" sz="2200"/>
        </a:p>
      </dgm:t>
    </dgm:pt>
    <dgm:pt modelId="{186313D0-20DA-43B2-9E0C-376B8BD84A18}">
      <dgm:prSet phldrT="[Text]" custT="1"/>
      <dgm:spPr/>
      <dgm:t>
        <a:bodyPr/>
        <a:lstStyle/>
        <a:p>
          <a:endParaRPr lang="en-US" sz="2200" dirty="0"/>
        </a:p>
      </dgm:t>
    </dgm:pt>
    <dgm:pt modelId="{E28FF12E-746F-4CE6-B8F3-4EA1CBA070DE}" type="parTrans" cxnId="{87E6C69C-BD71-40C7-AD9A-0C9632E67CEC}">
      <dgm:prSet/>
      <dgm:spPr/>
      <dgm:t>
        <a:bodyPr/>
        <a:lstStyle/>
        <a:p>
          <a:endParaRPr lang="en-US" sz="2200"/>
        </a:p>
      </dgm:t>
    </dgm:pt>
    <dgm:pt modelId="{7DF102C0-B716-4151-82D5-E58906804279}" type="sibTrans" cxnId="{87E6C69C-BD71-40C7-AD9A-0C9632E67CEC}">
      <dgm:prSet/>
      <dgm:spPr/>
      <dgm:t>
        <a:bodyPr/>
        <a:lstStyle/>
        <a:p>
          <a:endParaRPr lang="en-US" sz="2200"/>
        </a:p>
      </dgm:t>
    </dgm:pt>
    <dgm:pt modelId="{BA9DA87F-6ABD-449E-B88C-11DC1CDF338B}">
      <dgm:prSet custT="1"/>
      <dgm:spPr/>
      <dgm:t>
        <a:bodyPr/>
        <a:lstStyle/>
        <a:p>
          <a:endParaRPr lang="en-US" sz="2200" dirty="0"/>
        </a:p>
      </dgm:t>
    </dgm:pt>
    <dgm:pt modelId="{91C7DDED-34AC-4836-BEF3-1FF99CC0B723}" type="parTrans" cxnId="{AFF9C7A5-5D34-4E7F-97EB-980D29ED7E6A}">
      <dgm:prSet/>
      <dgm:spPr/>
      <dgm:t>
        <a:bodyPr/>
        <a:lstStyle/>
        <a:p>
          <a:endParaRPr lang="en-US" sz="2200"/>
        </a:p>
      </dgm:t>
    </dgm:pt>
    <dgm:pt modelId="{5186CEC6-D611-476E-B587-CA9D15A9C897}" type="sibTrans" cxnId="{AFF9C7A5-5D34-4E7F-97EB-980D29ED7E6A}">
      <dgm:prSet/>
      <dgm:spPr/>
      <dgm:t>
        <a:bodyPr/>
        <a:lstStyle/>
        <a:p>
          <a:endParaRPr lang="en-US" sz="2200"/>
        </a:p>
      </dgm:t>
    </dgm:pt>
    <dgm:pt modelId="{12EC9919-C905-4D29-A55F-DA963159184B}" type="pres">
      <dgm:prSet presAssocID="{D435677D-2596-421A-B70D-61426E09CA80}" presName="Name0" presStyleCnt="0">
        <dgm:presLayoutVars>
          <dgm:dir/>
          <dgm:animLvl val="lvl"/>
          <dgm:resizeHandles val="exact"/>
        </dgm:presLayoutVars>
      </dgm:prSet>
      <dgm:spPr/>
    </dgm:pt>
    <dgm:pt modelId="{DBDD77BC-17C9-4471-8707-C7DD13796733}" type="pres">
      <dgm:prSet presAssocID="{45948290-9C2A-478F-AD1E-20C3C4EF5383}" presName="linNode" presStyleCnt="0"/>
      <dgm:spPr/>
    </dgm:pt>
    <dgm:pt modelId="{6E69B4D1-E20A-40D6-9D6D-1C4314B149EF}" type="pres">
      <dgm:prSet presAssocID="{45948290-9C2A-478F-AD1E-20C3C4EF5383}" presName="parentText" presStyleLbl="node1" presStyleIdx="0" presStyleCnt="4" custScaleX="134788">
        <dgm:presLayoutVars>
          <dgm:chMax val="1"/>
          <dgm:bulletEnabled val="1"/>
        </dgm:presLayoutVars>
      </dgm:prSet>
      <dgm:spPr/>
    </dgm:pt>
    <dgm:pt modelId="{047EF6E5-9752-462D-B32B-92F6D2EDD0CB}" type="pres">
      <dgm:prSet presAssocID="{45948290-9C2A-478F-AD1E-20C3C4EF5383}" presName="descendantText" presStyleLbl="alignAccFollowNode1" presStyleIdx="0" presStyleCnt="4">
        <dgm:presLayoutVars>
          <dgm:bulletEnabled val="1"/>
        </dgm:presLayoutVars>
      </dgm:prSet>
      <dgm:spPr/>
    </dgm:pt>
    <dgm:pt modelId="{8523D525-DEAD-443C-984D-7EB07C3780A3}" type="pres">
      <dgm:prSet presAssocID="{14DC4CA8-CA1D-4259-9922-F2B62D51BF25}" presName="sp" presStyleCnt="0"/>
      <dgm:spPr/>
    </dgm:pt>
    <dgm:pt modelId="{5F59CC0F-2255-4951-8673-BA6C6D732593}" type="pres">
      <dgm:prSet presAssocID="{51A81955-6230-4AD3-A718-C444770EC6BF}" presName="linNode" presStyleCnt="0"/>
      <dgm:spPr/>
    </dgm:pt>
    <dgm:pt modelId="{CB3D3C42-3AAE-43AD-A803-F1AAAE926751}" type="pres">
      <dgm:prSet presAssocID="{51A81955-6230-4AD3-A718-C444770EC6BF}" presName="parentText" presStyleLbl="node1" presStyleIdx="1" presStyleCnt="4" custScaleX="134788">
        <dgm:presLayoutVars>
          <dgm:chMax val="1"/>
          <dgm:bulletEnabled val="1"/>
        </dgm:presLayoutVars>
      </dgm:prSet>
      <dgm:spPr/>
    </dgm:pt>
    <dgm:pt modelId="{8ED8A056-749A-4922-B78A-D0455FC6B037}" type="pres">
      <dgm:prSet presAssocID="{51A81955-6230-4AD3-A718-C444770EC6BF}" presName="descendantText" presStyleLbl="alignAccFollowNode1" presStyleIdx="1" presStyleCnt="4">
        <dgm:presLayoutVars>
          <dgm:bulletEnabled val="1"/>
        </dgm:presLayoutVars>
      </dgm:prSet>
      <dgm:spPr/>
    </dgm:pt>
    <dgm:pt modelId="{4090CBE9-D3DE-4342-A21F-C08CB87AC664}" type="pres">
      <dgm:prSet presAssocID="{2D14051B-72D6-4FFE-A75D-C20D53B81AF0}" presName="sp" presStyleCnt="0"/>
      <dgm:spPr/>
    </dgm:pt>
    <dgm:pt modelId="{CA1D51EB-F3C1-44BD-A8DA-62BC215F7ECD}" type="pres">
      <dgm:prSet presAssocID="{82D64EB4-B00B-4432-9C77-A5C174A09C06}" presName="linNode" presStyleCnt="0"/>
      <dgm:spPr/>
    </dgm:pt>
    <dgm:pt modelId="{6D0D981E-807F-4CAE-8EB8-74D5CB681595}" type="pres">
      <dgm:prSet presAssocID="{82D64EB4-B00B-4432-9C77-A5C174A09C06}" presName="parentText" presStyleLbl="node1" presStyleIdx="2" presStyleCnt="4" custScaleX="134788">
        <dgm:presLayoutVars>
          <dgm:chMax val="1"/>
          <dgm:bulletEnabled val="1"/>
        </dgm:presLayoutVars>
      </dgm:prSet>
      <dgm:spPr/>
    </dgm:pt>
    <dgm:pt modelId="{2FA98C89-9B68-46C9-A6B6-56D7F2AC2C5F}" type="pres">
      <dgm:prSet presAssocID="{82D64EB4-B00B-4432-9C77-A5C174A09C06}" presName="descendantText" presStyleLbl="alignAccFollowNode1" presStyleIdx="2" presStyleCnt="4">
        <dgm:presLayoutVars>
          <dgm:bulletEnabled val="1"/>
        </dgm:presLayoutVars>
      </dgm:prSet>
      <dgm:spPr/>
    </dgm:pt>
    <dgm:pt modelId="{0F3697E6-A695-44BB-8398-7A59E0C53B73}" type="pres">
      <dgm:prSet presAssocID="{78FEA9BF-7CF6-4BD9-A106-DBDAC6FC5C92}" presName="sp" presStyleCnt="0"/>
      <dgm:spPr/>
    </dgm:pt>
    <dgm:pt modelId="{78B3D978-EC34-47B5-8979-AE7C2F548B5F}" type="pres">
      <dgm:prSet presAssocID="{6CDCBCA0-4BB2-4460-9197-E9687184D2DC}" presName="linNode" presStyleCnt="0"/>
      <dgm:spPr/>
    </dgm:pt>
    <dgm:pt modelId="{9C208E26-8BC9-4B18-9486-5DCF21DC3F80}" type="pres">
      <dgm:prSet presAssocID="{6CDCBCA0-4BB2-4460-9197-E9687184D2DC}" presName="parentText" presStyleLbl="node1" presStyleIdx="3" presStyleCnt="4" custScaleX="136053">
        <dgm:presLayoutVars>
          <dgm:chMax val="1"/>
          <dgm:bulletEnabled val="1"/>
        </dgm:presLayoutVars>
      </dgm:prSet>
      <dgm:spPr/>
    </dgm:pt>
    <dgm:pt modelId="{2C439138-8989-48B8-BFD2-DC34D333CE66}" type="pres">
      <dgm:prSet presAssocID="{6CDCBCA0-4BB2-4460-9197-E9687184D2DC}" presName="descendantText" presStyleLbl="alignAccFollowNode1" presStyleIdx="3" presStyleCnt="4">
        <dgm:presLayoutVars>
          <dgm:bulletEnabled val="1"/>
        </dgm:presLayoutVars>
      </dgm:prSet>
      <dgm:spPr/>
    </dgm:pt>
  </dgm:ptLst>
  <dgm:cxnLst>
    <dgm:cxn modelId="{5B5B9702-6558-49F5-8D4B-7233DA09C3F6}" srcId="{D435677D-2596-421A-B70D-61426E09CA80}" destId="{82D64EB4-B00B-4432-9C77-A5C174A09C06}" srcOrd="2" destOrd="0" parTransId="{95EA6D88-1570-4E14-996D-FEF83CBBDA07}" sibTransId="{78FEA9BF-7CF6-4BD9-A106-DBDAC6FC5C92}"/>
    <dgm:cxn modelId="{6B385B06-6A4C-41F2-8BC4-20B08B1F9657}" type="presOf" srcId="{82D64EB4-B00B-4432-9C77-A5C174A09C06}" destId="{6D0D981E-807F-4CAE-8EB8-74D5CB681595}" srcOrd="0" destOrd="0" presId="urn:microsoft.com/office/officeart/2005/8/layout/vList5"/>
    <dgm:cxn modelId="{A34E720C-88D5-42A3-B1D8-B1C6220B7611}" type="presOf" srcId="{807EA833-0B56-4C6A-A69E-5A817CB1FBF3}" destId="{8ED8A056-749A-4922-B78A-D0455FC6B037}" srcOrd="0" destOrd="0" presId="urn:microsoft.com/office/officeart/2005/8/layout/vList5"/>
    <dgm:cxn modelId="{0413A21B-9B87-4054-BC26-D7239F23DF59}" type="presOf" srcId="{BA9DA87F-6ABD-449E-B88C-11DC1CDF338B}" destId="{2C439138-8989-48B8-BFD2-DC34D333CE66}" srcOrd="0" destOrd="0" presId="urn:microsoft.com/office/officeart/2005/8/layout/vList5"/>
    <dgm:cxn modelId="{91198F2F-4E00-4130-87AD-A52677F99EE3}" srcId="{D435677D-2596-421A-B70D-61426E09CA80}" destId="{45948290-9C2A-478F-AD1E-20C3C4EF5383}" srcOrd="0" destOrd="0" parTransId="{F069F41A-C4E4-4657-A080-66F17684D334}" sibTransId="{14DC4CA8-CA1D-4259-9922-F2B62D51BF25}"/>
    <dgm:cxn modelId="{70918041-B02C-4C4D-9442-1DC9F872250F}" srcId="{D435677D-2596-421A-B70D-61426E09CA80}" destId="{51A81955-6230-4AD3-A718-C444770EC6BF}" srcOrd="1" destOrd="0" parTransId="{1E0B1236-0E3A-4222-BDF9-422C3BFD96BC}" sibTransId="{2D14051B-72D6-4FFE-A75D-C20D53B81AF0}"/>
    <dgm:cxn modelId="{32FF946A-F9DA-4798-AE8F-4732A1931FAE}" type="presOf" srcId="{9E76537B-5A95-475B-A4ED-FE9B600D5A66}" destId="{047EF6E5-9752-462D-B32B-92F6D2EDD0CB}" srcOrd="0" destOrd="0" presId="urn:microsoft.com/office/officeart/2005/8/layout/vList5"/>
    <dgm:cxn modelId="{4B87164B-1D1D-498D-BE4E-B88B4215768A}" type="presOf" srcId="{D435677D-2596-421A-B70D-61426E09CA80}" destId="{12EC9919-C905-4D29-A55F-DA963159184B}" srcOrd="0" destOrd="0" presId="urn:microsoft.com/office/officeart/2005/8/layout/vList5"/>
    <dgm:cxn modelId="{04186A59-F104-4DBC-A542-739D0C5961E7}" srcId="{45948290-9C2A-478F-AD1E-20C3C4EF5383}" destId="{9E76537B-5A95-475B-A4ED-FE9B600D5A66}" srcOrd="0" destOrd="0" parTransId="{23440AAA-148F-489D-B6FC-7163F1C6BBB7}" sibTransId="{1141644D-91A0-47AF-8FA5-E42C9A0C15C9}"/>
    <dgm:cxn modelId="{08166D84-591A-494D-9262-EB7DAC77244C}" srcId="{51A81955-6230-4AD3-A718-C444770EC6BF}" destId="{807EA833-0B56-4C6A-A69E-5A817CB1FBF3}" srcOrd="0" destOrd="0" parTransId="{477FC654-8E1D-4516-AF4A-221FEABE514E}" sibTransId="{2E9A091C-CF40-4F9E-ACA5-BE47F30CD591}"/>
    <dgm:cxn modelId="{1151189B-011D-45C6-964A-15DDEB2694A1}" srcId="{D435677D-2596-421A-B70D-61426E09CA80}" destId="{6CDCBCA0-4BB2-4460-9197-E9687184D2DC}" srcOrd="3" destOrd="0" parTransId="{8453817E-422C-4B4B-AC72-C55D4E7A364E}" sibTransId="{69369FDD-0185-440E-BE02-E5B6BC19B2BF}"/>
    <dgm:cxn modelId="{87E6C69C-BD71-40C7-AD9A-0C9632E67CEC}" srcId="{807EA833-0B56-4C6A-A69E-5A817CB1FBF3}" destId="{186313D0-20DA-43B2-9E0C-376B8BD84A18}" srcOrd="0" destOrd="0" parTransId="{E28FF12E-746F-4CE6-B8F3-4EA1CBA070DE}" sibTransId="{7DF102C0-B716-4151-82D5-E58906804279}"/>
    <dgm:cxn modelId="{5F9A33A0-F545-48F4-86EE-CEFA32D3A2BC}" type="presOf" srcId="{6CDCBCA0-4BB2-4460-9197-E9687184D2DC}" destId="{9C208E26-8BC9-4B18-9486-5DCF21DC3F80}" srcOrd="0" destOrd="0" presId="urn:microsoft.com/office/officeart/2005/8/layout/vList5"/>
    <dgm:cxn modelId="{D3A1B8A5-D598-43C9-B5E6-F8E834ACA5C9}" type="presOf" srcId="{45948290-9C2A-478F-AD1E-20C3C4EF5383}" destId="{6E69B4D1-E20A-40D6-9D6D-1C4314B149EF}" srcOrd="0" destOrd="0" presId="urn:microsoft.com/office/officeart/2005/8/layout/vList5"/>
    <dgm:cxn modelId="{AFF9C7A5-5D34-4E7F-97EB-980D29ED7E6A}" srcId="{6CDCBCA0-4BB2-4460-9197-E9687184D2DC}" destId="{BA9DA87F-6ABD-449E-B88C-11DC1CDF338B}" srcOrd="0" destOrd="0" parTransId="{91C7DDED-34AC-4836-BEF3-1FF99CC0B723}" sibTransId="{5186CEC6-D611-476E-B587-CA9D15A9C897}"/>
    <dgm:cxn modelId="{355D07B2-9D60-45E8-9453-E54D7B4B60DB}" srcId="{82D64EB4-B00B-4432-9C77-A5C174A09C06}" destId="{4D9FB62A-5F71-4990-A879-1E4FEF4190E5}" srcOrd="0" destOrd="0" parTransId="{F1B5F705-5CE0-44A9-A825-C30FE8DF6E51}" sibTransId="{C18E5E9F-0987-4059-B423-D1E3DE23757F}"/>
    <dgm:cxn modelId="{A8C218D6-13C5-4189-832A-F976602B0289}" type="presOf" srcId="{4D9FB62A-5F71-4990-A879-1E4FEF4190E5}" destId="{2FA98C89-9B68-46C9-A6B6-56D7F2AC2C5F}" srcOrd="0" destOrd="0" presId="urn:microsoft.com/office/officeart/2005/8/layout/vList5"/>
    <dgm:cxn modelId="{10FB1BF8-51AE-4B7A-8072-E2D8408FE685}" type="presOf" srcId="{186313D0-20DA-43B2-9E0C-376B8BD84A18}" destId="{8ED8A056-749A-4922-B78A-D0455FC6B037}" srcOrd="0" destOrd="1" presId="urn:microsoft.com/office/officeart/2005/8/layout/vList5"/>
    <dgm:cxn modelId="{1AC700F9-2F1D-4275-BF65-0AEB3BCCEAD1}" type="presOf" srcId="{51A81955-6230-4AD3-A718-C444770EC6BF}" destId="{CB3D3C42-3AAE-43AD-A803-F1AAAE926751}" srcOrd="0" destOrd="0" presId="urn:microsoft.com/office/officeart/2005/8/layout/vList5"/>
    <dgm:cxn modelId="{EC885FA5-AAC7-48B4-99CB-DECECA7ACBF1}" type="presParOf" srcId="{12EC9919-C905-4D29-A55F-DA963159184B}" destId="{DBDD77BC-17C9-4471-8707-C7DD13796733}" srcOrd="0" destOrd="0" presId="urn:microsoft.com/office/officeart/2005/8/layout/vList5"/>
    <dgm:cxn modelId="{30F2D8F1-4FD7-4F75-8901-34ED9E62CEC1}" type="presParOf" srcId="{DBDD77BC-17C9-4471-8707-C7DD13796733}" destId="{6E69B4D1-E20A-40D6-9D6D-1C4314B149EF}" srcOrd="0" destOrd="0" presId="urn:microsoft.com/office/officeart/2005/8/layout/vList5"/>
    <dgm:cxn modelId="{B1202310-EECC-489B-BF5D-895361FC5EBA}" type="presParOf" srcId="{DBDD77BC-17C9-4471-8707-C7DD13796733}" destId="{047EF6E5-9752-462D-B32B-92F6D2EDD0CB}" srcOrd="1" destOrd="0" presId="urn:microsoft.com/office/officeart/2005/8/layout/vList5"/>
    <dgm:cxn modelId="{AE4B6C44-8B33-4467-A3C1-0DA7F35FAA81}" type="presParOf" srcId="{12EC9919-C905-4D29-A55F-DA963159184B}" destId="{8523D525-DEAD-443C-984D-7EB07C3780A3}" srcOrd="1" destOrd="0" presId="urn:microsoft.com/office/officeart/2005/8/layout/vList5"/>
    <dgm:cxn modelId="{7F2B2D10-E676-4A03-A6FF-D0A3FCF8AB32}" type="presParOf" srcId="{12EC9919-C905-4D29-A55F-DA963159184B}" destId="{5F59CC0F-2255-4951-8673-BA6C6D732593}" srcOrd="2" destOrd="0" presId="urn:microsoft.com/office/officeart/2005/8/layout/vList5"/>
    <dgm:cxn modelId="{E5B93031-6E92-4DD7-AFC4-6168DA700305}" type="presParOf" srcId="{5F59CC0F-2255-4951-8673-BA6C6D732593}" destId="{CB3D3C42-3AAE-43AD-A803-F1AAAE926751}" srcOrd="0" destOrd="0" presId="urn:microsoft.com/office/officeart/2005/8/layout/vList5"/>
    <dgm:cxn modelId="{239F69CB-FA6B-4B76-BFBA-F34919C20C7D}" type="presParOf" srcId="{5F59CC0F-2255-4951-8673-BA6C6D732593}" destId="{8ED8A056-749A-4922-B78A-D0455FC6B037}" srcOrd="1" destOrd="0" presId="urn:microsoft.com/office/officeart/2005/8/layout/vList5"/>
    <dgm:cxn modelId="{E953A5DA-D296-4635-9180-DDAD1E4038D2}" type="presParOf" srcId="{12EC9919-C905-4D29-A55F-DA963159184B}" destId="{4090CBE9-D3DE-4342-A21F-C08CB87AC664}" srcOrd="3" destOrd="0" presId="urn:microsoft.com/office/officeart/2005/8/layout/vList5"/>
    <dgm:cxn modelId="{ECB41838-55F3-4263-B8B5-A3381FAE36C9}" type="presParOf" srcId="{12EC9919-C905-4D29-A55F-DA963159184B}" destId="{CA1D51EB-F3C1-44BD-A8DA-62BC215F7ECD}" srcOrd="4" destOrd="0" presId="urn:microsoft.com/office/officeart/2005/8/layout/vList5"/>
    <dgm:cxn modelId="{7F9B9AA0-CD6D-41DC-81A6-6E686D72A491}" type="presParOf" srcId="{CA1D51EB-F3C1-44BD-A8DA-62BC215F7ECD}" destId="{6D0D981E-807F-4CAE-8EB8-74D5CB681595}" srcOrd="0" destOrd="0" presId="urn:microsoft.com/office/officeart/2005/8/layout/vList5"/>
    <dgm:cxn modelId="{BA2606DC-9A9C-4C57-B6F3-FF85C404F1F9}" type="presParOf" srcId="{CA1D51EB-F3C1-44BD-A8DA-62BC215F7ECD}" destId="{2FA98C89-9B68-46C9-A6B6-56D7F2AC2C5F}" srcOrd="1" destOrd="0" presId="urn:microsoft.com/office/officeart/2005/8/layout/vList5"/>
    <dgm:cxn modelId="{021C565F-1A19-4392-82AD-50CB4B4CB2F5}" type="presParOf" srcId="{12EC9919-C905-4D29-A55F-DA963159184B}" destId="{0F3697E6-A695-44BB-8398-7A59E0C53B73}" srcOrd="5" destOrd="0" presId="urn:microsoft.com/office/officeart/2005/8/layout/vList5"/>
    <dgm:cxn modelId="{ED7CD53D-258E-4D53-AE11-87B7DBA0ED0A}" type="presParOf" srcId="{12EC9919-C905-4D29-A55F-DA963159184B}" destId="{78B3D978-EC34-47B5-8979-AE7C2F548B5F}" srcOrd="6" destOrd="0" presId="urn:microsoft.com/office/officeart/2005/8/layout/vList5"/>
    <dgm:cxn modelId="{35FD7138-F7A4-4F8E-865F-45871953FB3A}" type="presParOf" srcId="{78B3D978-EC34-47B5-8979-AE7C2F548B5F}" destId="{9C208E26-8BC9-4B18-9486-5DCF21DC3F80}" srcOrd="0" destOrd="0" presId="urn:microsoft.com/office/officeart/2005/8/layout/vList5"/>
    <dgm:cxn modelId="{43227B76-7C8C-45C0-BAAA-1AE48D01A566}" type="presParOf" srcId="{78B3D978-EC34-47B5-8979-AE7C2F548B5F}" destId="{2C439138-8989-48B8-BFD2-DC34D333CE6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EB18E-65FE-4268-B632-3FF3A531AB08}">
      <dsp:nvSpPr>
        <dsp:cNvPr id="0" name=""/>
        <dsp:cNvSpPr/>
      </dsp:nvSpPr>
      <dsp:spPr>
        <a:xfrm rot="16200000">
          <a:off x="508000" y="-508000"/>
          <a:ext cx="2032000" cy="3048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Individual users</a:t>
          </a:r>
        </a:p>
      </dsp:txBody>
      <dsp:txXfrm rot="5400000">
        <a:off x="0" y="0"/>
        <a:ext cx="3048000" cy="1524000"/>
      </dsp:txXfrm>
    </dsp:sp>
    <dsp:sp modelId="{ACACA394-5C60-43B5-8DE0-D640C736DE47}">
      <dsp:nvSpPr>
        <dsp:cNvPr id="0" name=""/>
        <dsp:cNvSpPr/>
      </dsp:nvSpPr>
      <dsp:spPr>
        <a:xfrm>
          <a:off x="3048000" y="0"/>
          <a:ext cx="3048000" cy="2032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1111250">
            <a:lnSpc>
              <a:spcPct val="90000"/>
            </a:lnSpc>
            <a:spcBef>
              <a:spcPct val="0"/>
            </a:spcBef>
            <a:spcAft>
              <a:spcPct val="35000"/>
            </a:spcAft>
            <a:buNone/>
          </a:pPr>
          <a:r>
            <a:rPr lang="en-GB" sz="2500" kern="1200" dirty="0"/>
            <a:t>Roles</a:t>
          </a:r>
          <a:endParaRPr lang="en-US" sz="2500" kern="1200" dirty="0"/>
        </a:p>
      </dsp:txBody>
      <dsp:txXfrm>
        <a:off x="3048000" y="0"/>
        <a:ext cx="3048000" cy="1524000"/>
      </dsp:txXfrm>
    </dsp:sp>
    <dsp:sp modelId="{B9F46FE7-462D-4BFC-99BD-685C52FB0789}">
      <dsp:nvSpPr>
        <dsp:cNvPr id="0" name=""/>
        <dsp:cNvSpPr/>
      </dsp:nvSpPr>
      <dsp:spPr>
        <a:xfrm rot="10800000">
          <a:off x="0" y="2032000"/>
          <a:ext cx="3048000" cy="2032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1111250">
            <a:lnSpc>
              <a:spcPct val="90000"/>
            </a:lnSpc>
            <a:spcBef>
              <a:spcPct val="0"/>
            </a:spcBef>
            <a:spcAft>
              <a:spcPct val="35000"/>
            </a:spcAft>
            <a:buNone/>
          </a:pPr>
          <a:r>
            <a:rPr lang="en-US" sz="2500" kern="1200" dirty="0"/>
            <a:t>Roles and subordinates</a:t>
          </a:r>
        </a:p>
      </dsp:txBody>
      <dsp:txXfrm rot="10800000">
        <a:off x="0" y="2539999"/>
        <a:ext cx="3048000" cy="1524000"/>
      </dsp:txXfrm>
    </dsp:sp>
    <dsp:sp modelId="{8110BEE7-BE54-4FD3-B8B6-16910B75D24C}">
      <dsp:nvSpPr>
        <dsp:cNvPr id="0" name=""/>
        <dsp:cNvSpPr/>
      </dsp:nvSpPr>
      <dsp:spPr>
        <a:xfrm rot="5400000">
          <a:off x="3556000" y="1523999"/>
          <a:ext cx="2032000" cy="3048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1111250">
            <a:lnSpc>
              <a:spcPct val="90000"/>
            </a:lnSpc>
            <a:spcBef>
              <a:spcPct val="0"/>
            </a:spcBef>
            <a:spcAft>
              <a:spcPct val="35000"/>
            </a:spcAft>
            <a:buNone/>
          </a:pPr>
          <a:r>
            <a:rPr lang="en-US" sz="2500" kern="1200" dirty="0"/>
            <a:t>Other public   groups </a:t>
          </a:r>
        </a:p>
      </dsp:txBody>
      <dsp:txXfrm rot="-5400000">
        <a:off x="3048000" y="2539999"/>
        <a:ext cx="3048000" cy="1524000"/>
      </dsp:txXfrm>
    </dsp:sp>
    <dsp:sp modelId="{14DFAB5A-929C-47AA-8101-A3C6AE56A4C4}">
      <dsp:nvSpPr>
        <dsp:cNvPr id="0" name=""/>
        <dsp:cNvSpPr/>
      </dsp:nvSpPr>
      <dsp:spPr>
        <a:xfrm>
          <a:off x="2133600" y="1523999"/>
          <a:ext cx="1828800" cy="10160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Public Groups</a:t>
          </a:r>
        </a:p>
      </dsp:txBody>
      <dsp:txXfrm>
        <a:off x="2183197" y="1573596"/>
        <a:ext cx="1729606" cy="916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EF6E5-9752-462D-B32B-92F6D2EDD0CB}">
      <dsp:nvSpPr>
        <dsp:cNvPr id="0" name=""/>
        <dsp:cNvSpPr/>
      </dsp:nvSpPr>
      <dsp:spPr>
        <a:xfrm rot="5400000">
          <a:off x="7860377" y="-2702444"/>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endParaRPr lang="en-US" sz="2200" kern="1200" dirty="0"/>
        </a:p>
      </dsp:txBody>
      <dsp:txXfrm rot="-5400000">
        <a:off x="5032631" y="173239"/>
        <a:ext cx="6589559" cy="886129"/>
      </dsp:txXfrm>
    </dsp:sp>
    <dsp:sp modelId="{6E69B4D1-E20A-40D6-9D6D-1C4314B149EF}">
      <dsp:nvSpPr>
        <dsp:cNvPr id="0" name=""/>
        <dsp:cNvSpPr/>
      </dsp:nvSpPr>
      <dsp:spPr>
        <a:xfrm>
          <a:off x="196" y="2552"/>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257175" lvl="0" indent="-257175" algn="l" defTabSz="977900" rtl="0">
            <a:lnSpc>
              <a:spcPct val="90000"/>
            </a:lnSpc>
            <a:spcBef>
              <a:spcPct val="0"/>
            </a:spcBef>
            <a:spcAft>
              <a:spcPct val="35000"/>
            </a:spcAft>
            <a:buNone/>
          </a:pPr>
          <a:r>
            <a:rPr kumimoji="0" lang="en-US" sz="2200" b="0" u="none" strike="noStrike" kern="1200" cap="none" normalizeH="0" baseline="0" dirty="0">
              <a:ln>
                <a:noFill/>
              </a:ln>
              <a:solidFill>
                <a:schemeClr val="bg1"/>
              </a:solidFill>
              <a:effectLst/>
            </a:rPr>
            <a:t>1. State your business requirements in descriptive terms.</a:t>
          </a:r>
          <a:endParaRPr lang="en-US" sz="2200" b="0" kern="1200" dirty="0">
            <a:solidFill>
              <a:schemeClr val="bg1"/>
            </a:solidFill>
          </a:endParaRPr>
        </a:p>
      </dsp:txBody>
      <dsp:txXfrm>
        <a:off x="60118" y="62474"/>
        <a:ext cx="4912589" cy="1107659"/>
      </dsp:txXfrm>
    </dsp:sp>
    <dsp:sp modelId="{8ED8A056-749A-4922-B78A-D0455FC6B037}">
      <dsp:nvSpPr>
        <dsp:cNvPr id="0" name=""/>
        <dsp:cNvSpPr/>
      </dsp:nvSpPr>
      <dsp:spPr>
        <a:xfrm rot="5400000">
          <a:off x="7860377" y="-1413565"/>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endParaRPr lang="en-US" sz="2200" kern="1200" dirty="0"/>
        </a:p>
        <a:p>
          <a:pPr marL="457200" lvl="2" indent="-228600" algn="l" defTabSz="977900">
            <a:lnSpc>
              <a:spcPct val="90000"/>
            </a:lnSpc>
            <a:spcBef>
              <a:spcPct val="0"/>
            </a:spcBef>
            <a:spcAft>
              <a:spcPct val="15000"/>
            </a:spcAft>
            <a:buChar char="•"/>
          </a:pPr>
          <a:endParaRPr lang="en-US" sz="2200" kern="1200" dirty="0"/>
        </a:p>
      </dsp:txBody>
      <dsp:txXfrm rot="-5400000">
        <a:off x="5032631" y="1462118"/>
        <a:ext cx="6589559" cy="886129"/>
      </dsp:txXfrm>
    </dsp:sp>
    <dsp:sp modelId="{CB3D3C42-3AAE-43AD-A803-F1AAAE926751}">
      <dsp:nvSpPr>
        <dsp:cNvPr id="0" name=""/>
        <dsp:cNvSpPr/>
      </dsp:nvSpPr>
      <dsp:spPr>
        <a:xfrm>
          <a:off x="196" y="1291431"/>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234950" lvl="0" indent="-234950" algn="l" defTabSz="977900" rtl="0">
            <a:lnSpc>
              <a:spcPct val="90000"/>
            </a:lnSpc>
            <a:spcBef>
              <a:spcPct val="0"/>
            </a:spcBef>
            <a:spcAft>
              <a:spcPct val="35000"/>
            </a:spcAft>
            <a:buNone/>
          </a:pPr>
          <a:r>
            <a:rPr kumimoji="0" lang="en-US" sz="2200" u="none" strike="noStrike" kern="1200" cap="none" normalizeH="0" baseline="0" dirty="0">
              <a:ln>
                <a:noFill/>
              </a:ln>
              <a:solidFill>
                <a:schemeClr val="bg1"/>
              </a:solidFill>
              <a:effectLst/>
            </a:rPr>
            <a:t>2. Break down the description into one or more simple statements describing error conditions.</a:t>
          </a:r>
          <a:endParaRPr lang="en-US" sz="2200" kern="1200" dirty="0">
            <a:solidFill>
              <a:schemeClr val="bg1"/>
            </a:solidFill>
          </a:endParaRPr>
        </a:p>
      </dsp:txBody>
      <dsp:txXfrm>
        <a:off x="60118" y="1351353"/>
        <a:ext cx="4912589" cy="1107659"/>
      </dsp:txXfrm>
    </dsp:sp>
    <dsp:sp modelId="{2FA98C89-9B68-46C9-A6B6-56D7F2AC2C5F}">
      <dsp:nvSpPr>
        <dsp:cNvPr id="0" name=""/>
        <dsp:cNvSpPr/>
      </dsp:nvSpPr>
      <dsp:spPr>
        <a:xfrm rot="5400000">
          <a:off x="7860377" y="-124686"/>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endParaRPr lang="en-US" sz="2200" kern="1200" dirty="0"/>
        </a:p>
      </dsp:txBody>
      <dsp:txXfrm rot="-5400000">
        <a:off x="5032631" y="2750997"/>
        <a:ext cx="6589559" cy="886129"/>
      </dsp:txXfrm>
    </dsp:sp>
    <dsp:sp modelId="{6D0D981E-807F-4CAE-8EB8-74D5CB681595}">
      <dsp:nvSpPr>
        <dsp:cNvPr id="0" name=""/>
        <dsp:cNvSpPr/>
      </dsp:nvSpPr>
      <dsp:spPr>
        <a:xfrm>
          <a:off x="196" y="2580310"/>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246063" lvl="0" indent="-246063" algn="l" defTabSz="977900" rtl="0">
            <a:lnSpc>
              <a:spcPct val="90000"/>
            </a:lnSpc>
            <a:spcBef>
              <a:spcPct val="0"/>
            </a:spcBef>
            <a:spcAft>
              <a:spcPct val="35000"/>
            </a:spcAft>
            <a:buNone/>
          </a:pPr>
          <a:r>
            <a:rPr kumimoji="0" lang="en-US" sz="2200" u="none" strike="noStrike" kern="1200" cap="none" normalizeH="0" baseline="0" dirty="0">
              <a:ln>
                <a:noFill/>
              </a:ln>
              <a:solidFill>
                <a:schemeClr val="bg1"/>
              </a:solidFill>
              <a:effectLst/>
            </a:rPr>
            <a:t>3. Express the error condition as a Boolean statement using the formula language.</a:t>
          </a:r>
          <a:endParaRPr lang="en-US" sz="2200" kern="1200" dirty="0">
            <a:solidFill>
              <a:schemeClr val="bg1"/>
            </a:solidFill>
          </a:endParaRPr>
        </a:p>
      </dsp:txBody>
      <dsp:txXfrm>
        <a:off x="60118" y="2640232"/>
        <a:ext cx="4912589" cy="1107659"/>
      </dsp:txXfrm>
    </dsp:sp>
    <dsp:sp modelId="{2C439138-8989-48B8-BFD2-DC34D333CE66}">
      <dsp:nvSpPr>
        <dsp:cNvPr id="0" name=""/>
        <dsp:cNvSpPr/>
      </dsp:nvSpPr>
      <dsp:spPr>
        <a:xfrm rot="5400000">
          <a:off x="7870691" y="1178780"/>
          <a:ext cx="982003" cy="66083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endParaRPr lang="en-US" sz="2200" kern="1200" dirty="0"/>
        </a:p>
      </dsp:txBody>
      <dsp:txXfrm rot="-5400000">
        <a:off x="5057533" y="4039876"/>
        <a:ext cx="6560383" cy="886129"/>
      </dsp:txXfrm>
    </dsp:sp>
    <dsp:sp modelId="{9C208E26-8BC9-4B18-9486-5DCF21DC3F80}">
      <dsp:nvSpPr>
        <dsp:cNvPr id="0" name=""/>
        <dsp:cNvSpPr/>
      </dsp:nvSpPr>
      <dsp:spPr>
        <a:xfrm>
          <a:off x="196" y="3869189"/>
          <a:ext cx="5057335"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246063" lvl="0" indent="-246063" algn="l" defTabSz="977900" rtl="0">
            <a:lnSpc>
              <a:spcPct val="90000"/>
            </a:lnSpc>
            <a:spcBef>
              <a:spcPct val="0"/>
            </a:spcBef>
            <a:spcAft>
              <a:spcPct val="35000"/>
            </a:spcAft>
            <a:buNone/>
          </a:pPr>
          <a:r>
            <a:rPr kumimoji="0" lang="en-US" sz="2200" u="none" strike="noStrike" kern="1200" cap="none" normalizeH="0" baseline="0" dirty="0">
              <a:ln>
                <a:noFill/>
              </a:ln>
              <a:solidFill>
                <a:schemeClr val="bg1"/>
              </a:solidFill>
              <a:effectLst/>
            </a:rPr>
            <a:t>4. Compose an error message that corresponds to this error condition.</a:t>
          </a:r>
          <a:endParaRPr kumimoji="0" lang="en-US" sz="2200" b="0" i="0" u="none" strike="noStrike" kern="1200"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dsp:txBody>
      <dsp:txXfrm>
        <a:off x="60118" y="3929111"/>
        <a:ext cx="4937491" cy="110765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2"/>
          </p:nvPr>
        </p:nvSpPr>
        <p:spPr bwMode="black">
          <a:xfrm>
            <a:off x="4066785" y="9066650"/>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r>
              <a:rPr lang="en-US" dirty="0">
                <a:solidFill>
                  <a:schemeClr val="tx1"/>
                </a:solidFill>
                <a:latin typeface="Salesforce Sans" panose="020B0505020202020203" pitchFamily="34" charset="0"/>
              </a:rPr>
              <a:t>© Copyright 2017 salesforce.com, </a:t>
            </a:r>
            <a:r>
              <a:rPr lang="en-US" dirty="0" err="1">
                <a:solidFill>
                  <a:schemeClr val="tx1"/>
                </a:solidFill>
                <a:latin typeface="Salesforce Sans" panose="020B0505020202020203" pitchFamily="34" charset="0"/>
              </a:rPr>
              <a:t>inc.</a:t>
            </a:r>
            <a:endParaRPr lang="en-US" dirty="0">
              <a:solidFill>
                <a:schemeClr val="tx1"/>
              </a:solidFill>
              <a:latin typeface="Salesforce Sans" panose="020B0505020202020203" pitchFamily="34" charset="0"/>
            </a:endParaRPr>
          </a:p>
        </p:txBody>
      </p:sp>
      <p:sp>
        <p:nvSpPr>
          <p:cNvPr id="8" name="Slide Number Placeholder 7"/>
          <p:cNvSpPr>
            <a:spLocks noGrp="1" noChangeArrowheads="1"/>
          </p:cNvSpPr>
          <p:nvPr>
            <p:ph type="sldNum" sz="quarter" idx="3"/>
          </p:nvPr>
        </p:nvSpPr>
        <p:spPr bwMode="black">
          <a:xfrm>
            <a:off x="6193338" y="9066644"/>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pPr>
              <a:defRPr/>
            </a:pPr>
            <a:fld id="{B4ABCAC1-5A0E-4D41-9DFA-A4558277763A}" type="slidenum">
              <a:rPr lang="en-US" smtClean="0">
                <a:solidFill>
                  <a:schemeClr val="tx1"/>
                </a:solidFill>
                <a:latin typeface="Salesforce Sans" panose="020B0505020202020203" pitchFamily="34" charset="0"/>
              </a:rPr>
              <a:pPr>
                <a:defRPr/>
              </a:pPr>
              <a:t>‹N°›</a:t>
            </a:fld>
            <a:endParaRPr lang="en-US" dirty="0">
              <a:solidFill>
                <a:schemeClr val="tx1"/>
              </a:solidFill>
              <a:latin typeface="Salesforce Sans" panose="020B0505020202020203" pitchFamily="34" charset="0"/>
            </a:endParaRPr>
          </a:p>
        </p:txBody>
      </p:sp>
      <p:sp>
        <p:nvSpPr>
          <p:cNvPr id="12" name="Rectangle 2"/>
          <p:cNvSpPr>
            <a:spLocks noGrp="1" noChangeArrowheads="1"/>
          </p:cNvSpPr>
          <p:nvPr>
            <p:ph type="hdr" sz="quarter"/>
          </p:nvPr>
        </p:nvSpPr>
        <p:spPr bwMode="black">
          <a:xfrm>
            <a:off x="0" y="77949"/>
            <a:ext cx="7315200" cy="31181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bg1"/>
                </a:solidFill>
                <a:latin typeface="Arial" pitchFamily="34" charset="0"/>
                <a:cs typeface="Arial" pitchFamily="34" charset="0"/>
              </a:defRPr>
            </a:lvl1pPr>
          </a:lstStyle>
          <a:p>
            <a:pPr>
              <a:defRPr/>
            </a:pPr>
            <a:r>
              <a:rPr lang="en-US" sz="1000" b="1" cap="all" spc="300" dirty="0">
                <a:solidFill>
                  <a:schemeClr val="tx1"/>
                </a:solidFill>
                <a:latin typeface="Salesforce Sans Light" panose="020B0305020202020203" pitchFamily="34" charset="0"/>
              </a:rPr>
              <a:t>Administration Essentials for New Admins in Lightning Experience</a:t>
            </a:r>
          </a:p>
          <a:p>
            <a:pPr>
              <a:defRPr/>
            </a:pPr>
            <a:r>
              <a:rPr lang="en-US" sz="900" b="1" cap="all" dirty="0">
                <a:solidFill>
                  <a:schemeClr val="tx1"/>
                </a:solidFill>
                <a:latin typeface="Salesforce Sans Light" panose="020B0305020202020203" pitchFamily="34" charset="0"/>
              </a:rPr>
              <a:t>(Enterprise, Performance, and Unlimited Editions)</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51240" b="-7007"/>
          <a:stretch/>
        </p:blipFill>
        <p:spPr>
          <a:xfrm>
            <a:off x="616765" y="8924234"/>
            <a:ext cx="699971" cy="512374"/>
          </a:xfrm>
          <a:prstGeom prst="rect">
            <a:avLst/>
          </a:prstGeom>
        </p:spPr>
      </p:pic>
    </p:spTree>
    <p:custDataLst>
      <p:tags r:id="rId2"/>
    </p:custDataLst>
    <p:extLst>
      <p:ext uri="{BB962C8B-B14F-4D97-AF65-F5344CB8AC3E}">
        <p14:creationId xmlns:p14="http://schemas.microsoft.com/office/powerpoint/2010/main" val="86558948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2240" y="82343"/>
            <a:ext cx="5440363" cy="3006297"/>
          </a:xfrm>
          <a:prstGeom prst="rect">
            <a:avLst/>
          </a:prstGeom>
          <a:noFill/>
          <a:ln w="12700">
            <a:solidFill>
              <a:prstClr val="black"/>
            </a:solidFill>
          </a:ln>
        </p:spPr>
        <p:txBody>
          <a:bodyPr vert="horz" lIns="98133" tIns="49067" rIns="98133" bIns="49067" rtlCol="0" anchor="ctr"/>
          <a:lstStyle/>
          <a:p>
            <a:endParaRPr lang="en-US" dirty="0"/>
          </a:p>
        </p:txBody>
      </p:sp>
      <p:sp>
        <p:nvSpPr>
          <p:cNvPr id="7" name="Rectangle 2"/>
          <p:cNvSpPr>
            <a:spLocks noGrp="1" noChangeArrowheads="1"/>
          </p:cNvSpPr>
          <p:nvPr>
            <p:ph type="hdr" sz="quarter"/>
          </p:nvPr>
        </p:nvSpPr>
        <p:spPr bwMode="white">
          <a:xfrm>
            <a:off x="142241" y="9354119"/>
            <a:ext cx="4307520" cy="247089"/>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tx1"/>
                </a:solidFill>
                <a:latin typeface="Salesforce Sans" panose="020B0505020202020203" pitchFamily="34" charset="0"/>
                <a:cs typeface="Arial" pitchFamily="34" charset="0"/>
              </a:defRPr>
            </a:lvl1pPr>
          </a:lstStyle>
          <a:p>
            <a:pPr>
              <a:defRPr/>
            </a:pPr>
            <a:r>
              <a:rPr lang="en-US" dirty="0"/>
              <a:t>Administration Essentials for New Admins</a:t>
            </a:r>
          </a:p>
          <a:p>
            <a:pPr>
              <a:defRPr/>
            </a:pPr>
            <a:r>
              <a:rPr lang="en-US" dirty="0"/>
              <a:t>(Enterprise, Performance, and Unlimited Editions)</a:t>
            </a:r>
          </a:p>
        </p:txBody>
      </p:sp>
      <p:sp>
        <p:nvSpPr>
          <p:cNvPr id="8" name="Rectangle 5"/>
          <p:cNvSpPr>
            <a:spLocks noGrp="1" noChangeArrowheads="1"/>
          </p:cNvSpPr>
          <p:nvPr>
            <p:ph type="body" sz="quarter" idx="3"/>
          </p:nvPr>
        </p:nvSpPr>
        <p:spPr bwMode="auto">
          <a:xfrm>
            <a:off x="164192" y="3153928"/>
            <a:ext cx="7008768" cy="6101832"/>
          </a:xfrm>
          <a:prstGeom prst="rect">
            <a:avLst/>
          </a:prstGeom>
          <a:noFill/>
          <a:ln w="9525">
            <a:noFill/>
            <a:miter lim="800000"/>
            <a:headEnd/>
            <a:tailEnd/>
          </a:ln>
          <a:effectLst/>
        </p:spPr>
        <p:txBody>
          <a:bodyPr vert="horz" wrap="square" lIns="93345" tIns="46673" rIns="93345" bIns="4667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Rectangle 6"/>
          <p:cNvSpPr>
            <a:spLocks noGrp="1" noChangeArrowheads="1"/>
          </p:cNvSpPr>
          <p:nvPr>
            <p:ph type="ftr" sz="quarter" idx="4"/>
          </p:nvPr>
        </p:nvSpPr>
        <p:spPr bwMode="white">
          <a:xfrm>
            <a:off x="4486623" y="9344676"/>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Arial" pitchFamily="34" charset="0"/>
                <a:cs typeface="Arial" pitchFamily="34" charset="0"/>
              </a:defRPr>
            </a:lvl1pPr>
          </a:lstStyle>
          <a:p>
            <a:r>
              <a:rPr lang="en-US" dirty="0">
                <a:latin typeface="Salesforce Sans" panose="020B0505020202020203" pitchFamily="34" charset="0"/>
              </a:rPr>
              <a:t>© </a:t>
            </a:r>
            <a:r>
              <a:rPr lang="en-US">
                <a:latin typeface="Salesforce Sans" panose="020B0505020202020203" pitchFamily="34" charset="0"/>
              </a:rPr>
              <a:t>Copyright 2016 </a:t>
            </a:r>
            <a:r>
              <a:rPr lang="en-US" dirty="0">
                <a:latin typeface="Salesforce Sans" panose="020B0505020202020203" pitchFamily="34" charset="0"/>
              </a:rPr>
              <a:t>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10" name="Rectangle 7"/>
          <p:cNvSpPr>
            <a:spLocks noGrp="1" noChangeArrowheads="1"/>
          </p:cNvSpPr>
          <p:nvPr>
            <p:ph type="sldNum" sz="quarter" idx="5"/>
          </p:nvPr>
        </p:nvSpPr>
        <p:spPr bwMode="white">
          <a:xfrm>
            <a:off x="6613176" y="9344671"/>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Salesforce Sans" panose="020B0505020202020203" pitchFamily="34" charset="0"/>
                <a:cs typeface="Arial" pitchFamily="34" charset="0"/>
              </a:defRPr>
            </a:lvl1pPr>
          </a:lstStyle>
          <a:p>
            <a:pPr>
              <a:defRPr/>
            </a:pPr>
            <a:fld id="{B4ABCAC1-5A0E-4D41-9DFA-A4558277763A}" type="slidenum">
              <a:rPr lang="en-US" smtClean="0"/>
              <a:pPr>
                <a:defRPr/>
              </a:pPr>
              <a:t>‹N°›</a:t>
            </a:fld>
            <a:endParaRPr lang="en-US" dirty="0"/>
          </a:p>
        </p:txBody>
      </p:sp>
      <p:cxnSp>
        <p:nvCxnSpPr>
          <p:cNvPr id="13" name="Straight Connector 12"/>
          <p:cNvCxnSpPr/>
          <p:nvPr/>
        </p:nvCxnSpPr>
        <p:spPr bwMode="white">
          <a:xfrm>
            <a:off x="4466681" y="9292271"/>
            <a:ext cx="0" cy="3089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593925" y="9296611"/>
            <a:ext cx="0" cy="3045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r="49170" b="-13820"/>
          <a:stretch/>
        </p:blipFill>
        <p:spPr>
          <a:xfrm>
            <a:off x="6061789" y="441488"/>
            <a:ext cx="829056" cy="619216"/>
          </a:xfrm>
          <a:prstGeom prst="rect">
            <a:avLst/>
          </a:prstGeom>
        </p:spPr>
      </p:pic>
    </p:spTree>
    <p:extLst>
      <p:ext uri="{BB962C8B-B14F-4D97-AF65-F5344CB8AC3E}">
        <p14:creationId xmlns:p14="http://schemas.microsoft.com/office/powerpoint/2010/main" val="1659316227"/>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443"/>
      </a:spcBef>
      <a:buClr>
        <a:srgbClr val="000000"/>
      </a:buClr>
      <a:buFont typeface="Arial" pitchFamily="-112" charset="0"/>
      <a:buNone/>
      <a:defRPr sz="1000" kern="1200">
        <a:solidFill>
          <a:schemeClr val="tx1"/>
        </a:solidFill>
        <a:latin typeface="Salesforce Sans" panose="020B0505020202020203" pitchFamily="34" charset="0"/>
        <a:ea typeface="+mn-ea"/>
        <a:cs typeface="Arial" pitchFamily="34" charset="0"/>
      </a:defRPr>
    </a:lvl1pPr>
    <a:lvl2pPr marL="231775" indent="-231775" algn="l" defTabSz="914400" rtl="0" eaLnBrk="1" latinLnBrk="0" hangingPunct="1">
      <a:buFont typeface="Wingdings" pitchFamily="2" charset="2"/>
      <a:buChar char="§"/>
      <a:defRPr sz="1000" kern="1200">
        <a:solidFill>
          <a:schemeClr val="tx1"/>
        </a:solidFill>
        <a:latin typeface="Arial" pitchFamily="34" charset="0"/>
        <a:ea typeface="+mn-ea"/>
        <a:cs typeface="Arial" pitchFamily="34" charset="0"/>
      </a:defRPr>
    </a:lvl2pPr>
    <a:lvl3pPr marL="4572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3pPr>
    <a:lvl4pPr marL="688975" indent="-23177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4pPr>
    <a:lvl5pPr marL="9144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slide" Target="../slides/slide123.xml"/><Relationship Id="rId2" Type="http://schemas.openxmlformats.org/officeDocument/2006/relationships/notesMaster" Target="../notesMasters/notesMaster1.xml"/><Relationship Id="rId1" Type="http://schemas.openxmlformats.org/officeDocument/2006/relationships/tags" Target="../tags/tag173.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help.salesforce.com/apex/HTViewSolution?id=000232553"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releasenotes.docs.salesforce.com/en-us/summer16/release-notes/rn_security_ps_hcheck_addlsettings.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slide" Target="../slides/slide173.xml"/><Relationship Id="rId2" Type="http://schemas.openxmlformats.org/officeDocument/2006/relationships/notesMaster" Target="../notesMasters/notesMaster1.xml"/><Relationship Id="rId1" Type="http://schemas.openxmlformats.org/officeDocument/2006/relationships/tags" Target="../tags/tag226.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slide" Target="../slides/slide195.xml"/><Relationship Id="rId2" Type="http://schemas.openxmlformats.org/officeDocument/2006/relationships/notesMaster" Target="../notesMasters/notesMaster1.xml"/><Relationship Id="rId1" Type="http://schemas.openxmlformats.org/officeDocument/2006/relationships/tags" Target="../tags/tag250.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s/slide239.xml"/><Relationship Id="rId1" Type="http://schemas.openxmlformats.org/officeDocument/2006/relationships/notesMaster" Target="../notesMasters/notesMaster1.xml"/><Relationship Id="rId5" Type="http://schemas.openxmlformats.org/officeDocument/2006/relationships/image" Target="../media/image364.png"/><Relationship Id="rId4" Type="http://schemas.openxmlformats.org/officeDocument/2006/relationships/image" Target="../media/image363.png"/></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3" Type="http://schemas.openxmlformats.org/officeDocument/2006/relationships/slide" Target="../slides/slide504.xml"/><Relationship Id="rId2" Type="http://schemas.openxmlformats.org/officeDocument/2006/relationships/notesMaster" Target="../notesMasters/notesMaster1.xml"/><Relationship Id="rId1" Type="http://schemas.openxmlformats.org/officeDocument/2006/relationships/tags" Target="../tags/tag566.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eveloper.salesforce.com/docs/atlas.en-us.186.0.salesforce1admin.meta/salesforce1admin/salesforce1_guide_introduction.htm"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res.cloudinary.com/hy4kyit2a/image/upload/s1_admin_cheatsheet_cheatsheet.pdf"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salesforce.com/products/sales-cloud/features/crm-email-connector/"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alesforce.co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70000" lnSpcReduction="20000"/>
          </a:bodyPr>
          <a:lstStyle/>
          <a:p>
            <a:r>
              <a:rPr lang="en-US" dirty="0"/>
              <a:t>Enterprise, Performance, and Unlimited</a:t>
            </a:r>
            <a:r>
              <a:rPr lang="en-US" baseline="0" dirty="0"/>
              <a:t> </a:t>
            </a:r>
            <a:r>
              <a:rPr lang="en-US" dirty="0"/>
              <a:t>Editions – </a:t>
            </a:r>
          </a:p>
          <a:p>
            <a:endParaRPr lang="en-US" dirty="0"/>
          </a:p>
          <a:p>
            <a:r>
              <a:rPr lang="en-US" dirty="0"/>
              <a:t>Gilmore #: SFADX-201V2-W18</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Characters in ADX201:</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Company: AW Computing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John Wiseman - CEO</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Brent </a:t>
            </a:r>
            <a:r>
              <a:rPr lang="en-GB" baseline="0" dirty="0" err="1"/>
              <a:t>Bassi</a:t>
            </a:r>
            <a:r>
              <a:rPr lang="en-GB" baseline="0" dirty="0"/>
              <a:t> - VP Finance</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Allison Wheeler - VP Global Sales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Conner McCoy - VP Marketing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Noah Larkin - VP Services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Ling Wu - VP Human Resources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Desmond Castillo - Head of Legal Counsel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Phil Smith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Matt Wilson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An Lin - APAC Sales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err="1"/>
              <a:t>Fumiko</a:t>
            </a:r>
            <a:r>
              <a:rPr lang="en-GB" baseline="0" dirty="0"/>
              <a:t> Suzuki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err="1"/>
              <a:t>Jin</a:t>
            </a:r>
            <a:r>
              <a:rPr lang="en-GB" baseline="0" dirty="0"/>
              <a:t> Chang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Yuko Ishikawa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Courtney Brown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Tony Jenkins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Alan Wong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Roberta </a:t>
            </a:r>
            <a:r>
              <a:rPr lang="en-GB" baseline="0" dirty="0" err="1"/>
              <a:t>Spada</a:t>
            </a:r>
            <a:r>
              <a:rPr lang="en-GB" baseline="0" dirty="0"/>
              <a:t> - Customer Support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Tim Howe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Robin Kramer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Cara Ng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Amy Daniels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Kevin Bailey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baseline="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2016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20452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pPr defTabSz="981334">
              <a:spcBef>
                <a:spcPct val="0"/>
              </a:spcBef>
              <a:defRPr/>
            </a:pPr>
            <a:r>
              <a:rPr lang="en-US" b="1" dirty="0">
                <a:solidFill>
                  <a:srgbClr val="000000"/>
                </a:solidFill>
                <a:ea typeface="Arial" pitchFamily="-112" charset="0"/>
                <a:cs typeface="Arial" pitchFamily="-112" charset="0"/>
                <a:sym typeface="Arial" pitchFamily="-112" charset="0"/>
              </a:rPr>
              <a:t>Teaching Points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For 18 years, Salesforce has been a driver for enterprise cloud computing.</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With cloud computing, we are helping the world shift from mainframe to client-server, to the Cloud.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Cloud computing is a delivery model that allows you to access any application over the Internet.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This shift to cloud computing has triggered more innovation in the form of a new Technology Model, New Business Model, and a new Philanthropic Model.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It provides enterprises the fastest path to success. Unlike client server and mainframe, you don’t have to buy or manage hardware, software, or infrastructure.  </a:t>
            </a:r>
          </a:p>
          <a:p>
            <a:pPr marL="228600" indent="-228600">
              <a:buFont typeface="+mj-lt"/>
              <a:buAutoNum type="arabicPeriod"/>
            </a:pPr>
            <a:r>
              <a:rPr lang="en-US" sz="1000" u="none" kern="1200" baseline="0" dirty="0">
                <a:solidFill>
                  <a:schemeClr val="tx1"/>
                </a:solidFill>
                <a:ea typeface="+mn-ea"/>
              </a:rPr>
              <a:t>With a subscription model, you pay fixed predictable monthly payments with no large, upfront capital expenditures.  </a:t>
            </a:r>
          </a:p>
          <a:p>
            <a:pPr marL="228600" indent="-228600">
              <a:buFont typeface="+mj-lt"/>
              <a:buAutoNum type="arabicPeriod"/>
            </a:pPr>
            <a:r>
              <a:rPr lang="en-US" sz="1000" u="none" kern="1200" baseline="0" dirty="0">
                <a:solidFill>
                  <a:schemeClr val="tx1"/>
                </a:solidFill>
                <a:ea typeface="+mn-ea"/>
              </a:rPr>
              <a:t>And with automatic upgrades, we automatically upgrade you three times a year. This means that you are always getting the latest innovation so you can focus on your business, not technology.</a:t>
            </a:r>
          </a:p>
          <a:p>
            <a:pPr marL="0" indent="0">
              <a:buFont typeface="+mj-lt"/>
              <a:buNone/>
            </a:pPr>
            <a:endParaRPr lang="en-US" sz="1000" u="none" kern="1200" baseline="0" dirty="0">
              <a:solidFill>
                <a:schemeClr val="tx1"/>
              </a:solidFill>
              <a:ea typeface="+mn-ea"/>
            </a:endParaRPr>
          </a:p>
          <a:p>
            <a:pPr marL="0" marR="0" lvl="0" indent="0" algn="l" defTabSz="914400" rtl="0" eaLnBrk="1" fontAlgn="auto" latinLnBrk="0" hangingPunct="1">
              <a:lnSpc>
                <a:spcPct val="100000"/>
              </a:lnSpc>
              <a:spcBef>
                <a:spcPts val="443"/>
              </a:spcBef>
              <a:spcAft>
                <a:spcPts val="0"/>
              </a:spcAft>
              <a:buClr>
                <a:srgbClr val="000000"/>
              </a:buClr>
              <a:buSzTx/>
              <a:buFont typeface="+mj-lt"/>
              <a:buNone/>
              <a:tabLst/>
              <a:defRPr/>
            </a:pPr>
            <a:r>
              <a:rPr lang="en-US" b="1" dirty="0">
                <a:solidFill>
                  <a:srgbClr val="000000"/>
                </a:solidFill>
                <a:ea typeface="Arial" pitchFamily="-112" charset="0"/>
                <a:cs typeface="Arial" pitchFamily="-112" charset="0"/>
                <a:sym typeface="Arial" pitchFamily="-112" charset="0"/>
              </a:rPr>
              <a:t>Extra</a:t>
            </a:r>
            <a:endParaRPr lang="en-US" sz="1000" u="none" kern="1200" baseline="0" dirty="0">
              <a:solidFill>
                <a:schemeClr val="tx1"/>
              </a:solidFill>
              <a:ea typeface="+mn-ea"/>
            </a:endParaRPr>
          </a:p>
          <a:p>
            <a:pPr marL="0" indent="0">
              <a:buFont typeface="+mj-lt"/>
              <a:buNone/>
            </a:pPr>
            <a:r>
              <a:rPr lang="en-US" sz="1000" u="none" kern="1200" baseline="0" dirty="0">
                <a:solidFill>
                  <a:schemeClr val="tx1"/>
                </a:solidFill>
                <a:ea typeface="+mn-ea"/>
              </a:rPr>
              <a:t>Link to Philanthropic Model mentioned in point #4: </a:t>
            </a:r>
          </a:p>
          <a:p>
            <a:pPr marL="0" indent="0">
              <a:buFont typeface="+mj-lt"/>
              <a:buNone/>
            </a:pPr>
            <a:r>
              <a:rPr lang="en-US" sz="1000" u="none" kern="1200" baseline="0" dirty="0">
                <a:solidFill>
                  <a:schemeClr val="tx1"/>
                </a:solidFill>
                <a:ea typeface="+mn-ea"/>
              </a:rPr>
              <a:t>https://www.salesforce.com/company/salesforceorg/</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568578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986750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have just finished setting up the parameters that apply to the company,</a:t>
            </a:r>
            <a:r>
              <a:rPr lang="en-US" baseline="0" dirty="0">
                <a:sym typeface="Arial" pitchFamily="-112" charset="0"/>
              </a:rPr>
              <a:t> and all users.  We will now address certain groups of users, and their needs within the org.</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287649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302572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Arial" pitchFamily="34" charset="0"/>
                <a:cs typeface="Arial" pitchFamily="34" charset="0"/>
              </a:rPr>
              <a:t>© </a:t>
            </a:r>
            <a:r>
              <a:rPr lang="en-US" sz="900">
                <a:latin typeface="Arial" pitchFamily="34" charset="0"/>
                <a:cs typeface="Arial" pitchFamily="34" charset="0"/>
              </a:rPr>
              <a:t>Copyright 2016 </a:t>
            </a:r>
            <a:r>
              <a:rPr lang="en-US" sz="900" dirty="0">
                <a:latin typeface="Arial" pitchFamily="34" charset="0"/>
                <a:cs typeface="Arial" pitchFamily="34" charset="0"/>
              </a:rPr>
              <a:t>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latin typeface="Arial" pitchFamily="34" charset="0"/>
                <a:cs typeface="Arial" pitchFamily="34" charset="0"/>
              </a:rPr>
              <a:pPr algn="ctr"/>
              <a:t>106</a:t>
            </a:fld>
            <a:endParaRPr lang="en-US" sz="900" dirty="0">
              <a:latin typeface="Arial" pitchFamily="34" charset="0"/>
              <a:cs typeface="Arial" pitchFamily="34" charset="0"/>
            </a:endParaRPr>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t>Administration Essentials for New </a:t>
            </a:r>
            <a:r>
              <a:rPr lang="en-GB" sz="900" dirty="0" err="1"/>
              <a:t>Admins</a:t>
            </a:r>
            <a:endParaRPr lang="en-US" sz="900" dirty="0"/>
          </a:p>
        </p:txBody>
      </p:sp>
    </p:spTree>
    <p:extLst>
      <p:ext uri="{BB962C8B-B14F-4D97-AF65-F5344CB8AC3E}">
        <p14:creationId xmlns:p14="http://schemas.microsoft.com/office/powerpoint/2010/main" val="24949294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When a user is working in Salesforce, pretty much everything they can see and do is determined by their profile.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137528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4187" cy="38449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Standard profiles can be cloned and edited. Great to use as a starting</a:t>
            </a:r>
            <a:r>
              <a:rPr lang="en-US" baseline="0" dirty="0">
                <a:sym typeface="Arial" pitchFamily="-112" charset="0"/>
              </a:rPr>
              <a:t> point for custom profiles.</a:t>
            </a:r>
          </a:p>
          <a:p>
            <a:endParaRPr lang="en-US" b="1" baseline="0" dirty="0">
              <a:solidFill>
                <a:srgbClr val="000000"/>
              </a:solidFill>
              <a:ea typeface="Arial" pitchFamily="-112" charset="0"/>
              <a:cs typeface="Arial" pitchFamily="-112" charset="0"/>
              <a:sym typeface="Arial" pitchFamily="-112" charset="0"/>
            </a:endParaRPr>
          </a:p>
          <a:p>
            <a:r>
              <a:rPr lang="en-US" sz="1000" b="0" i="0" kern="1200" dirty="0">
                <a:solidFill>
                  <a:schemeClr val="tx1"/>
                </a:solidFill>
                <a:ea typeface="+mn-ea"/>
              </a:rPr>
              <a:t>It</a:t>
            </a:r>
            <a:r>
              <a:rPr lang="en-US" sz="1000" b="0" i="0" kern="1200" baseline="0" dirty="0">
                <a:solidFill>
                  <a:schemeClr val="tx1"/>
                </a:solidFill>
                <a:ea typeface="+mn-ea"/>
              </a:rPr>
              <a:t> is </a:t>
            </a:r>
            <a:r>
              <a:rPr lang="en-US" sz="1000" b="0" i="0" kern="1200" dirty="0">
                <a:solidFill>
                  <a:schemeClr val="tx1"/>
                </a:solidFill>
                <a:ea typeface="+mn-ea"/>
              </a:rPr>
              <a:t>best practice to NOT assign</a:t>
            </a:r>
            <a:r>
              <a:rPr lang="en-US" sz="1000" b="0" i="0" kern="1200" baseline="0" dirty="0">
                <a:solidFill>
                  <a:schemeClr val="tx1"/>
                </a:solidFill>
                <a:ea typeface="+mn-ea"/>
              </a:rPr>
              <a:t> </a:t>
            </a:r>
            <a:r>
              <a:rPr lang="en-US" sz="1000" b="0" i="0" kern="1200" dirty="0">
                <a:solidFill>
                  <a:schemeClr val="tx1"/>
                </a:solidFill>
                <a:ea typeface="+mn-ea"/>
              </a:rPr>
              <a:t>standard</a:t>
            </a:r>
            <a:r>
              <a:rPr lang="en-US" sz="1000" b="0" i="0" kern="1200" baseline="0" dirty="0">
                <a:solidFill>
                  <a:schemeClr val="tx1"/>
                </a:solidFill>
                <a:ea typeface="+mn-ea"/>
              </a:rPr>
              <a:t> profiles to users</a:t>
            </a:r>
            <a:r>
              <a:rPr lang="en-US" sz="1000" b="0" i="0" kern="1200" dirty="0">
                <a:solidFill>
                  <a:schemeClr val="tx1"/>
                </a:solidFill>
                <a:ea typeface="+mn-ea"/>
              </a:rPr>
              <a:t>. Instead, even if no changes are to be made, the Standard Profiles should be cloned and the clones assigned to users. That way, should permissions or custom object</a:t>
            </a:r>
            <a:r>
              <a:rPr lang="en-US" sz="1000" b="0" i="0" kern="1200" baseline="0" dirty="0">
                <a:solidFill>
                  <a:schemeClr val="tx1"/>
                </a:solidFill>
                <a:ea typeface="+mn-ea"/>
              </a:rPr>
              <a:t> access</a:t>
            </a:r>
            <a:r>
              <a:rPr lang="en-US" sz="1000" b="0" i="0" kern="1200" dirty="0">
                <a:solidFill>
                  <a:schemeClr val="tx1"/>
                </a:solidFill>
                <a:ea typeface="+mn-ea"/>
              </a:rPr>
              <a:t> be needed in the future, the cloned profiles can be updated easily.</a:t>
            </a:r>
            <a:r>
              <a:rPr lang="en-US" sz="1000" b="0" i="0" kern="1200" baseline="0" dirty="0">
                <a:solidFill>
                  <a:schemeClr val="tx1"/>
                </a:solidFill>
                <a:ea typeface="+mn-ea"/>
              </a:rPr>
              <a:t> </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48256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We will be covering Chatter users and inviting Chatter</a:t>
            </a:r>
            <a:r>
              <a:rPr lang="en-GB" baseline="0" dirty="0"/>
              <a:t> users in more detail in the Collaboration module, but provide an overview for students here as you will be encountering these profiles and licenses when you set up new profiles.</a:t>
            </a:r>
            <a:endParaRPr lang="en-GB" dirty="0"/>
          </a:p>
          <a:p>
            <a:r>
              <a:rPr lang="en-GB" dirty="0"/>
              <a:t>Because Chatter</a:t>
            </a:r>
            <a:r>
              <a:rPr lang="en-GB" baseline="0" dirty="0"/>
              <a:t> Free and/or </a:t>
            </a:r>
            <a:r>
              <a:rPr lang="en-GB" dirty="0"/>
              <a:t>or Chatter External </a:t>
            </a:r>
            <a:r>
              <a:rPr lang="en-GB" baseline="0" dirty="0"/>
              <a:t>users cannot access any object details, </a:t>
            </a:r>
            <a:r>
              <a:rPr lang="en-GB" dirty="0"/>
              <a:t>Chatter profiles</a:t>
            </a:r>
            <a:r>
              <a:rPr lang="en-GB" baseline="0" dirty="0"/>
              <a:t> include only a very limited number of administrative and general user permissions, and do not include any of the following settings or permissions:</a:t>
            </a:r>
          </a:p>
          <a:p>
            <a:pPr lvl="2">
              <a:buNone/>
            </a:pPr>
            <a:r>
              <a:rPr lang="en-GB" dirty="0">
                <a:latin typeface="Salesforce Sans" panose="020B0505020202020203" pitchFamily="34" charset="0"/>
              </a:rPr>
              <a:t>Console settings</a:t>
            </a:r>
          </a:p>
          <a:p>
            <a:pPr lvl="2">
              <a:buNone/>
            </a:pPr>
            <a:r>
              <a:rPr lang="en-GB" dirty="0">
                <a:latin typeface="Salesforce Sans" panose="020B0505020202020203" pitchFamily="34" charset="0"/>
              </a:rPr>
              <a:t>Page layouts</a:t>
            </a:r>
          </a:p>
          <a:p>
            <a:pPr lvl="2">
              <a:buNone/>
            </a:pPr>
            <a:r>
              <a:rPr lang="en-GB" dirty="0">
                <a:latin typeface="Salesforce Sans" panose="020B0505020202020203" pitchFamily="34" charset="0"/>
              </a:rPr>
              <a:t>Field-level</a:t>
            </a:r>
            <a:r>
              <a:rPr lang="en-GB" baseline="0" dirty="0">
                <a:latin typeface="Salesforce Sans" panose="020B0505020202020203" pitchFamily="34" charset="0"/>
              </a:rPr>
              <a:t> security</a:t>
            </a:r>
          </a:p>
          <a:p>
            <a:pPr lvl="2">
              <a:buNone/>
            </a:pPr>
            <a:r>
              <a:rPr lang="en-GB" baseline="0" dirty="0">
                <a:latin typeface="Salesforce Sans" panose="020B0505020202020203" pitchFamily="34" charset="0"/>
              </a:rPr>
              <a:t>Custom app settings</a:t>
            </a:r>
          </a:p>
          <a:p>
            <a:pPr lvl="2">
              <a:buNone/>
            </a:pPr>
            <a:r>
              <a:rPr lang="en-GB" baseline="0" dirty="0">
                <a:latin typeface="Salesforce Sans" panose="020B0505020202020203" pitchFamily="34" charset="0"/>
              </a:rPr>
              <a:t>Tab settings</a:t>
            </a:r>
          </a:p>
          <a:p>
            <a:pPr lvl="2">
              <a:buNone/>
            </a:pPr>
            <a:r>
              <a:rPr lang="en-GB" baseline="0" dirty="0">
                <a:latin typeface="Salesforce Sans" panose="020B0505020202020203" pitchFamily="34" charset="0"/>
              </a:rPr>
              <a:t>Record type settings</a:t>
            </a:r>
          </a:p>
          <a:p>
            <a:pPr lvl="2">
              <a:buNone/>
            </a:pPr>
            <a:r>
              <a:rPr lang="en-GB" baseline="0" dirty="0">
                <a:latin typeface="Salesforce Sans" panose="020B0505020202020203" pitchFamily="34" charset="0"/>
              </a:rPr>
              <a:t>Standard object permissions</a:t>
            </a:r>
          </a:p>
          <a:p>
            <a:pPr lvl="2">
              <a:buNone/>
            </a:pPr>
            <a:r>
              <a:rPr lang="en-GB" baseline="0" dirty="0">
                <a:latin typeface="Salesforce Sans" panose="020B0505020202020203" pitchFamily="34" charset="0"/>
              </a:rPr>
              <a:t>Custom object permissions</a:t>
            </a:r>
          </a:p>
          <a:p>
            <a:pPr defTabSz="937076" eaLnBrk="0" fontAlgn="base" hangingPunct="0">
              <a:spcBef>
                <a:spcPct val="30000"/>
              </a:spcBef>
              <a:spcAft>
                <a:spcPct val="0"/>
              </a:spcAft>
              <a:defRPr/>
            </a:pPr>
            <a:r>
              <a:rPr lang="en-US" dirty="0">
                <a:ea typeface="MS PGothic" pitchFamily="34" charset="-128"/>
                <a:cs typeface="MS PGothic" charset="-128"/>
              </a:rPr>
              <a:t>The Chatter moderator profile’s main functionality was intended for Chatter.com orgs. It would be uncommon in a full CRM org to designate a Chatter Free user as a moderator. It would be more likely that the admin would add the “Moderate Chatter” profile permission to a custom profile.</a:t>
            </a:r>
          </a:p>
          <a:p>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88988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profiles listed on this slide are the custom profiles already in existence at AW</a:t>
            </a:r>
            <a:r>
              <a:rPr lang="en-US" baseline="0" dirty="0">
                <a:sym typeface="Arial" pitchFamily="-112" charset="0"/>
              </a:rPr>
              <a:t> Computing.  </a:t>
            </a:r>
          </a:p>
          <a:p>
            <a:r>
              <a:rPr lang="en-US" b="1" dirty="0">
                <a:sym typeface="Arial" pitchFamily="-112" charset="0"/>
              </a:rPr>
              <a:t>Consulting User: </a:t>
            </a:r>
            <a:r>
              <a:rPr lang="en-US" dirty="0">
                <a:sym typeface="Arial" pitchFamily="-112" charset="0"/>
              </a:rPr>
              <a:t>Not referenced in this course.</a:t>
            </a:r>
          </a:p>
          <a:p>
            <a:r>
              <a:rPr lang="en-US" b="1" dirty="0">
                <a:sym typeface="Arial" pitchFamily="-112" charset="0"/>
              </a:rPr>
              <a:t>Executive User:</a:t>
            </a:r>
            <a:r>
              <a:rPr lang="en-US" b="1" baseline="0" dirty="0">
                <a:sym typeface="Arial" pitchFamily="-112" charset="0"/>
              </a:rPr>
              <a:t> </a:t>
            </a:r>
            <a:r>
              <a:rPr lang="en-US" b="1" dirty="0">
                <a:sym typeface="Arial" pitchFamily="-112" charset="0"/>
              </a:rPr>
              <a:t> </a:t>
            </a:r>
            <a:r>
              <a:rPr lang="en-US" dirty="0">
                <a:sym typeface="Arial" pitchFamily="-112" charset="0"/>
              </a:rPr>
              <a:t>Assigned</a:t>
            </a:r>
            <a:r>
              <a:rPr lang="en-US" baseline="0" dirty="0">
                <a:sym typeface="Arial" pitchFamily="-112" charset="0"/>
              </a:rPr>
              <a:t> to VP Level and above. CRED for all standard and custom objects</a:t>
            </a:r>
            <a:endParaRPr lang="en-US" dirty="0">
              <a:sym typeface="Arial" pitchFamily="-112" charset="0"/>
            </a:endParaRPr>
          </a:p>
          <a:p>
            <a:r>
              <a:rPr lang="en-US" b="1" dirty="0">
                <a:sym typeface="Arial" pitchFamily="-112" charset="0"/>
              </a:rPr>
              <a:t>General Marketing User</a:t>
            </a:r>
            <a:r>
              <a:rPr lang="en-US" dirty="0">
                <a:sym typeface="Arial" pitchFamily="-112" charset="0"/>
              </a:rPr>
              <a:t>: Assigned to Customer Support Director and below. CRED for campaigns, contacts, contracts, documents and leads. Limited access to other standard objects. No access to custom objects.</a:t>
            </a:r>
          </a:p>
          <a:p>
            <a:r>
              <a:rPr lang="en-US" b="1" dirty="0">
                <a:sym typeface="Arial" pitchFamily="-112" charset="0"/>
              </a:rPr>
              <a:t>No Access Profile: </a:t>
            </a:r>
            <a:r>
              <a:rPr lang="en-US" dirty="0">
                <a:sym typeface="Arial" pitchFamily="-112" charset="0"/>
              </a:rPr>
              <a:t>Not assigned. NO access to standard or custom objects.</a:t>
            </a:r>
            <a:endParaRPr lang="en-US" b="1" dirty="0">
              <a:sym typeface="Arial" pitchFamily="-112" charset="0"/>
            </a:endParaRPr>
          </a:p>
          <a:p>
            <a:r>
              <a:rPr lang="en-US" b="1" dirty="0">
                <a:sym typeface="Arial" pitchFamily="-112" charset="0"/>
              </a:rPr>
              <a:t>Sales User: </a:t>
            </a:r>
            <a:r>
              <a:rPr lang="en-US" dirty="0">
                <a:sym typeface="Arial" pitchFamily="-112" charset="0"/>
              </a:rPr>
              <a:t>Assigned to all positions/users below Allison Wheeler (VP Global Sales). CRE on accounts, CRED on contacts, contracts, documents, ideas, opptys. Limited access to other standard objects.  No access to custom objects.</a:t>
            </a:r>
            <a:endParaRPr lang="en-US" b="1" dirty="0">
              <a:sym typeface="Arial" pitchFamily="-112" charset="0"/>
            </a:endParaRPr>
          </a:p>
          <a:p>
            <a:r>
              <a:rPr lang="en-US" b="1" dirty="0">
                <a:sym typeface="Arial" pitchFamily="-112" charset="0"/>
              </a:rPr>
              <a:t>Support User: </a:t>
            </a:r>
            <a:r>
              <a:rPr lang="en-US" dirty="0">
                <a:sym typeface="Arial" pitchFamily="-112" charset="0"/>
              </a:rPr>
              <a:t>Assigned to all positions/users from Customer</a:t>
            </a:r>
            <a:r>
              <a:rPr lang="en-US" baseline="0" dirty="0">
                <a:sym typeface="Arial" pitchFamily="-112" charset="0"/>
              </a:rPr>
              <a:t> Support Director and all her reports.  CRED on Assets, cases, contacts, contracts, documents, solutions.  Limited access to other standard objects.  No access to custom objects.</a:t>
            </a:r>
            <a:endParaRPr lang="en-US" b="1" dirty="0">
              <a:sym typeface="Arial" pitchFamily="-112" charset="0"/>
            </a:endParaRPr>
          </a:p>
          <a:p>
            <a:r>
              <a:rPr lang="en-US" b="1" dirty="0">
                <a:sym typeface="Arial" pitchFamily="-112" charset="0"/>
              </a:rPr>
              <a:t>VAR User: </a:t>
            </a:r>
            <a:r>
              <a:rPr lang="en-US" dirty="0">
                <a:sym typeface="Arial" pitchFamily="-112" charset="0"/>
              </a:rPr>
              <a:t>Not referenced in this course.  </a:t>
            </a:r>
          </a:p>
          <a:p>
            <a:r>
              <a:rPr lang="en-US" dirty="0">
                <a:sym typeface="Arial" pitchFamily="-112" charset="0"/>
              </a:rPr>
              <a:t>We will be creating the Accounts Receivable and Recruiting User profiles in class.</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Custom Profiles</a:t>
            </a:r>
            <a:r>
              <a:rPr lang="en-US" b="0" baseline="0" dirty="0">
                <a:solidFill>
                  <a:srgbClr val="000000"/>
                </a:solidFill>
                <a:ea typeface="Arial" pitchFamily="-112" charset="0"/>
                <a:cs typeface="Arial" pitchFamily="-112" charset="0"/>
                <a:sym typeface="Arial" pitchFamily="-112" charset="0"/>
              </a:rPr>
              <a:t> are limited to 1500 per user license type.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42703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US" dirty="0"/>
              <a:t>CRED  (Create, Read Edit, Delete) profile permissions determine </a:t>
            </a:r>
            <a:r>
              <a:rPr lang="en-US" b="1" dirty="0"/>
              <a:t>object</a:t>
            </a:r>
            <a:r>
              <a:rPr lang="en-US" b="0" dirty="0"/>
              <a:t>-</a:t>
            </a:r>
            <a:r>
              <a:rPr lang="en-US" dirty="0"/>
              <a:t>level access, NOT record access or Field access.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594414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Hiding a tab does NOT hide the DATA!! </a:t>
            </a:r>
          </a:p>
          <a:p>
            <a:r>
              <a:rPr lang="en-US" dirty="0"/>
              <a:t>Ex: Maybe you can’t see the opportunity tab but you can see the related list of opportunities on an account, or see the data through a report, or through the API (possibly through Outlook).</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112</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1441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GB" sz="1000" b="1" dirty="0"/>
              <a:t>Teaching Points</a:t>
            </a:r>
          </a:p>
          <a:p>
            <a:pPr marL="228600" indent="-228600">
              <a:buFont typeface="+mj-lt"/>
              <a:buAutoNum type="arabicPeriod"/>
            </a:pPr>
            <a:endParaRPr lang="en-US" sz="1000" dirty="0">
              <a:ea typeface="ＭＳ Ｐゴシック" charset="0"/>
              <a:cs typeface="ＭＳ Ｐゴシック" charset="0"/>
            </a:endParaRP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We are in a world where everything is becoming more and more connected.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There have been major advancements in technology moving from mainframes and terminals across thousands of computers, to client servers and millions of PCs on networks.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We are in an era of billions of connected things- smartphones, tablets, products, sensors and watches; everything and everyone is connected.</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This shift has been fueled by 5 core technology revolutions:</a:t>
            </a:r>
            <a:endParaRPr lang="en-US" sz="1000" u="none" kern="1200" baseline="0" dirty="0">
              <a:solidFill>
                <a:schemeClr val="tx1"/>
              </a:solidFill>
              <a:latin typeface="Salesforce Sans"/>
              <a:ea typeface="+mn-ea"/>
            </a:endParaRP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The Cloud</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Mobile</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Social</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Data Science</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The Internet of Things</a:t>
            </a:r>
            <a:endParaRPr lang="en-US" sz="1000" baseline="0" dirty="0">
              <a:latin typeface="Salesforce Sans" panose="020B0505020202020203" pitchFamily="34" charset="0"/>
            </a:endParaRPr>
          </a:p>
          <a:p>
            <a:pPr marL="228600" indent="-228600">
              <a:buFont typeface="+mj-lt"/>
              <a:buAutoNum type="arabicPeriod"/>
            </a:pPr>
            <a:r>
              <a:rPr lang="en-US" sz="1000" dirty="0">
                <a:ea typeface="ＭＳ Ｐゴシック" charset="0"/>
                <a:cs typeface="ＭＳ Ｐゴシック" charset="0"/>
              </a:rPr>
              <a:t>When</a:t>
            </a:r>
            <a:r>
              <a:rPr lang="en-US" sz="1000" baseline="0" dirty="0">
                <a:ea typeface="ＭＳ Ｐゴシック" charset="0"/>
                <a:cs typeface="ＭＳ Ｐゴシック" charset="0"/>
              </a:rPr>
              <a:t> you harness these revolutions, you can become a customer company and connect with customers in a new way.</a:t>
            </a:r>
          </a:p>
          <a:p>
            <a:pPr marL="228600" indent="-228600">
              <a:buFont typeface="+mj-lt"/>
              <a:buAutoNum type="arabicPeriod"/>
            </a:pPr>
            <a:r>
              <a:rPr lang="en-US" sz="1000" baseline="0" dirty="0">
                <a:ea typeface="ＭＳ Ｐゴシック" charset="0"/>
                <a:cs typeface="ＭＳ Ｐゴシック" charset="0"/>
              </a:rPr>
              <a:t>What does a customer company look like? Customer companies connect:</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Customers and employees so they collaborate around customer accounts, problems, and ideas. Connected employees solve problems faster and leverage expertise across your company.</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Partners, distributors, and suppliers so they can share customer information and better sell and service customers.</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Products to employees, customers, and social networks to better service customers. You can use product data for maintenance, marketing promotions, and sales opportunities.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941973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Be sure to point out that with custom objects, the default profile permissions</a:t>
            </a:r>
            <a:r>
              <a:rPr lang="en-US" baseline="0" dirty="0">
                <a:sym typeface="Arial" pitchFamily="-112" charset="0"/>
              </a:rPr>
              <a:t> are NO ACCESS – i.e. all CRED options are Unchecked. The admin must create a custom profile and specifically grant CRED as needed, for any custom objects.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83749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644286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279977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In</a:t>
            </a:r>
            <a:r>
              <a:rPr lang="en-US" b="0" baseline="0" dirty="0">
                <a:solidFill>
                  <a:srgbClr val="000000"/>
                </a:solidFill>
                <a:ea typeface="Arial" pitchFamily="-112" charset="0"/>
                <a:cs typeface="Arial" pitchFamily="-112" charset="0"/>
                <a:sym typeface="Arial" pitchFamily="-112" charset="0"/>
              </a:rPr>
              <a:t> many companies, new users would be created in a separate personnel/ERP system and pushed over to Salesforce automatically (or at least electronically, not manually). In this scenario we are going through the manual process in order to show how users can be created directly in Salesforce.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065991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52733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marL="245334" indent="-245334">
              <a:buFont typeface="Arial" pitchFamily="-112" charset="0"/>
              <a:buAutoNum type="arabicPeriod"/>
            </a:pPr>
            <a:r>
              <a:rPr lang="en-GB" dirty="0"/>
              <a:t>One profile per user, username = unique (remember the U's), one role per user (none specified satisfies requirement).</a:t>
            </a:r>
            <a:endParaRPr lang="en-GB" dirty="0">
              <a:sym typeface="Arial" pitchFamily="-112" charset="0"/>
            </a:endParaRPr>
          </a:p>
          <a:p>
            <a:pPr marL="245334" indent="-245334">
              <a:buFont typeface="Arial" pitchFamily="-112" charset="0"/>
              <a:buAutoNum type="arabicPeriod"/>
            </a:pPr>
            <a:r>
              <a:rPr lang="en-GB" dirty="0">
                <a:sym typeface="Arial" pitchFamily="-112" charset="0"/>
              </a:rPr>
              <a:t>Alias – Point out that the Alias is a short form of the user’s name (defaults to user’s initial and first four characters of last name) </a:t>
            </a:r>
            <a:r>
              <a:rPr lang="en-GB" dirty="0"/>
              <a:t>used to identify the user on list pages, reports, and other pages where the entire name does not fit. </a:t>
            </a:r>
            <a:r>
              <a:rPr lang="en-GB" dirty="0">
                <a:sym typeface="Arial" pitchFamily="-112" charset="0"/>
              </a:rPr>
              <a:t>It is a required field, but doesn’t have to be unique, therefore there is a danger of more than one user having the same alias. One way around this would be to use the user’s email “handle” (first part of email address before @),</a:t>
            </a:r>
            <a:r>
              <a:rPr lang="en-GB" baseline="0" dirty="0">
                <a:sym typeface="Arial" pitchFamily="-112" charset="0"/>
              </a:rPr>
              <a:t> </a:t>
            </a:r>
            <a:r>
              <a:rPr lang="en-US" baseline="0">
                <a:sym typeface="Arial" pitchFamily="-112" charset="0"/>
              </a:rPr>
              <a:t>however, alias input is restricted to 8 characters. </a:t>
            </a:r>
            <a:r>
              <a:rPr lang="en-GB">
                <a:sym typeface="Arial" pitchFamily="-112" charset="0"/>
              </a:rPr>
              <a:t>Possible </a:t>
            </a:r>
            <a:r>
              <a:rPr lang="en-GB" dirty="0">
                <a:sym typeface="Arial" pitchFamily="-112" charset="0"/>
              </a:rPr>
              <a:t>use case: When migrating/importing users from a legacy system, the Alias field could be used for their ID from the legacy system.</a:t>
            </a:r>
          </a:p>
          <a:p>
            <a:pPr marL="245334" indent="-245334">
              <a:buFont typeface="+mj-lt"/>
              <a:buAutoNum type="arabicPeriod"/>
            </a:pPr>
            <a:r>
              <a:rPr lang="en-US" dirty="0">
                <a:sym typeface="Arial" pitchFamily="-112" charset="0"/>
              </a:rPr>
              <a:t>Ask why you might NOT want to generate a new password + notify the user immediately? </a:t>
            </a:r>
            <a:r>
              <a:rPr lang="en-GB" dirty="0">
                <a:sym typeface="Arial" pitchFamily="-112" charset="0"/>
              </a:rPr>
              <a:t>Possible reasons: You haven’t gone live yet; you’re setting up a user record for a new hire who hasn’t started yet, etc.</a:t>
            </a:r>
            <a:r>
              <a:rPr lang="en-US" dirty="0">
                <a:sym typeface="Arial" pitchFamily="-112" charset="0"/>
              </a:rPr>
              <a:t> Point out that checkbox is SELECTED by DEFAULT.</a:t>
            </a:r>
          </a:p>
          <a:p>
            <a:pPr marL="245334" marR="0" indent="-245334"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GB" sz="1000" kern="1200" baseline="0" dirty="0">
                <a:solidFill>
                  <a:schemeClr val="tx1"/>
                </a:solidFill>
                <a:ea typeface="+mn-ea"/>
              </a:rPr>
              <a:t>The link that new users receive in the email is valid for only one use or 24 hours, whichever comes first, where previously it was valid until they set a password. A user who follows the link without setting a password, or lets the link expire, must have an administrator reset their password before they can log in.</a:t>
            </a:r>
          </a:p>
          <a:p>
            <a:pPr marL="245334" marR="0" indent="-245334"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GB" sz="1000" kern="1200" baseline="0" dirty="0">
                <a:solidFill>
                  <a:schemeClr val="tx1"/>
                </a:solidFill>
                <a:ea typeface="+mn-ea"/>
                <a:sym typeface="Arial" pitchFamily="-112" charset="0"/>
              </a:rPr>
              <a:t>The new emails have a “Verify” button.</a:t>
            </a:r>
            <a:endParaRPr lang="en-US" dirty="0">
              <a:sym typeface="Arial" pitchFamily="-112" charset="0"/>
            </a:endParaRPr>
          </a:p>
          <a:p>
            <a:pPr marL="245334" indent="-245334">
              <a:buFont typeface="Arial" pitchFamily="-112" charset="0"/>
              <a:buAutoNum type="arabicPeriod"/>
            </a:pPr>
            <a:endParaRPr lang="en-GB"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435616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Fumiko MUST be set up, since</a:t>
            </a:r>
            <a:r>
              <a:rPr lang="en-US" baseline="0" dirty="0">
                <a:sym typeface="Arial" pitchFamily="-112" charset="0"/>
              </a:rPr>
              <a:t> she is used in a later exercise.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47430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229245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026094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fontAlgn="base">
              <a:spcBef>
                <a:spcPct val="30000"/>
              </a:spcBef>
              <a:spcAft>
                <a:spcPct val="0"/>
              </a:spcAft>
              <a:buClrTx/>
              <a:defRPr/>
            </a:pPr>
            <a:r>
              <a:rPr lang="en-US" baseline="0" dirty="0"/>
              <a:t>The </a:t>
            </a:r>
            <a:r>
              <a:rPr lang="en-US" dirty="0"/>
              <a:t>viral nature of sharing, and following people and objects, grows exponentially, so the larger your base</a:t>
            </a:r>
            <a:r>
              <a:rPr lang="en-US" baseline="0" dirty="0"/>
              <a:t> of Chatter users, the better the collaboration. </a:t>
            </a:r>
          </a:p>
          <a:p>
            <a:pPr marL="0" lvl="1" indent="0" defTabSz="981334" fontAlgn="base">
              <a:spcBef>
                <a:spcPct val="30000"/>
              </a:spcBef>
              <a:spcAft>
                <a:spcPct val="0"/>
              </a:spcAft>
              <a:buNone/>
              <a:defRPr/>
            </a:pPr>
            <a:r>
              <a:rPr lang="en-US" dirty="0">
                <a:latin typeface="Salesforce Sans" panose="020B0505020202020203" pitchFamily="34" charset="0"/>
              </a:rPr>
              <a:t>Chatter Free users cannot see or interact with Salesforce data, such as accounts, contacts, or opportunities.</a:t>
            </a:r>
          </a:p>
          <a:p>
            <a:pPr marL="0" lvl="1" indent="0" defTabSz="981334" fontAlgn="base">
              <a:spcBef>
                <a:spcPct val="30000"/>
              </a:spcBef>
              <a:spcAft>
                <a:spcPct val="0"/>
              </a:spcAft>
              <a:buNone/>
              <a:defRPr/>
            </a:pPr>
            <a:r>
              <a:rPr lang="en-US" dirty="0">
                <a:latin typeface="Salesforce Sans" panose="020B0505020202020203" pitchFamily="34" charset="0"/>
              </a:rPr>
              <a:t>Chatter External Users cannot post to profiles, only to the groups they belong to. </a:t>
            </a:r>
          </a:p>
          <a:p>
            <a:pPr marL="0" lvl="1" indent="0" defTabSz="981334" fontAlgn="base">
              <a:spcBef>
                <a:spcPct val="30000"/>
              </a:spcBef>
              <a:spcAft>
                <a:spcPct val="0"/>
              </a:spcAft>
              <a:buNone/>
              <a:defRPr/>
            </a:pPr>
            <a:r>
              <a:rPr lang="en-US" dirty="0">
                <a:latin typeface="Salesforce Sans" panose="020B0505020202020203" pitchFamily="34" charset="0"/>
              </a:rPr>
              <a:t>Chatter Customer and Chatter External users are the same.</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Chatter: What’s Different or Not Available in Lightning Experience: </a:t>
            </a:r>
          </a:p>
          <a:p>
            <a:pPr fontAlgn="base"/>
            <a:r>
              <a:rPr lang="en-US" sz="1000" b="0" i="0" kern="1200" dirty="0">
                <a:solidFill>
                  <a:schemeClr val="tx1"/>
                </a:solidFill>
                <a:effectLst/>
                <a:latin typeface="Salesforce Sans" panose="020B0505020202020203" pitchFamily="34" charset="0"/>
                <a:ea typeface="+mn-ea"/>
                <a:cs typeface="Arial" pitchFamily="34" charset="0"/>
              </a:rPr>
              <a:t>https://help.salesforce.com/articleView?id=lex_gaps_limitations_collaboration.htm&amp;type=0</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38229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GB" sz="1000" b="1" dirty="0"/>
              <a:t>Teaching Points</a:t>
            </a:r>
          </a:p>
          <a:p>
            <a:pPr marL="228600" indent="-228600">
              <a:buFont typeface="+mj-lt"/>
              <a:buAutoNum type="arabicPeriod"/>
            </a:pPr>
            <a:r>
              <a:rPr lang="en-US" dirty="0"/>
              <a:t>Become a Customer Company </a:t>
            </a:r>
            <a:r>
              <a:rPr lang="en-US" baseline="0" dirty="0"/>
              <a:t>with the Salesforce Customer Success Platform. </a:t>
            </a:r>
          </a:p>
          <a:p>
            <a:pPr marL="228600" indent="-228600">
              <a:buFont typeface="+mj-lt"/>
              <a:buAutoNum type="arabicPeriod"/>
            </a:pPr>
            <a:r>
              <a:rPr lang="en-US" baseline="0" dirty="0"/>
              <a:t>We have built a platform for the future bringing together solutions across Sales, Service, Marketing, Communities, Analytics, Apps, and the Internet of Things. </a:t>
            </a:r>
          </a:p>
          <a:p>
            <a:pPr marL="228600" indent="-228600">
              <a:buFont typeface="+mj-lt"/>
              <a:buAutoNum type="arabicPeriod"/>
            </a:pPr>
            <a:r>
              <a:rPr lang="en-US" baseline="0" dirty="0"/>
              <a:t>The Salesforce Customer Success platform allows you to go as fast as the world around you and achieve a new kind of customer success.</a:t>
            </a:r>
          </a:p>
          <a:p>
            <a:pPr marL="228600" indent="-228600">
              <a:buFont typeface="+mj-lt"/>
              <a:buAutoNum type="arabicPeriod"/>
            </a:pPr>
            <a:r>
              <a:rPr lang="en-US" baseline="0" dirty="0"/>
              <a:t>You can Connect with your customers in a whole new way, run your business from your phone, build 1-to-1 customer journeys and get smarter about your customers. </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41763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Rot="1" noChangeAspect="1" noChangeArrowheads="1" noTextEdit="1"/>
          </p:cNvSpPr>
          <p:nvPr>
            <p:ph type="sldImg"/>
          </p:nvPr>
        </p:nvSpPr>
        <p:spPr>
          <a:xfrm>
            <a:off x="9525" y="369888"/>
            <a:ext cx="7308850" cy="4111625"/>
          </a:xfrm>
          <a:ln/>
        </p:spPr>
      </p:sp>
      <p:sp>
        <p:nvSpPr>
          <p:cNvPr id="497667" name="Rectangle 3"/>
          <p:cNvSpPr>
            <a:spLocks noGrp="1" noChangeArrowheads="1"/>
          </p:cNvSpPr>
          <p:nvPr>
            <p:ph type="body" idx="1"/>
            <p:custDataLst>
              <p:tags r:id="rId1"/>
            </p:custDataLst>
          </p:nvPr>
        </p:nvSpPr>
        <p:spPr>
          <a:xfrm>
            <a:off x="406401" y="4800600"/>
            <a:ext cx="6502400" cy="4249712"/>
          </a:xfrm>
          <a:prstGeom prst="rect">
            <a:avLst/>
          </a:prstGeom>
        </p:spPr>
        <p:txBody>
          <a:bodyPr/>
          <a:lstStyle/>
          <a:p>
            <a:pPr defTabSz="981334">
              <a:spcBef>
                <a:spcPts val="0"/>
              </a:spcBef>
              <a:buClrTx/>
              <a:defRPr/>
            </a:pPr>
            <a:r>
              <a:rPr lang="en-US" b="1" dirty="0"/>
              <a:t>Teaching Points</a:t>
            </a:r>
          </a:p>
          <a:p>
            <a:pPr fontAlgn="b">
              <a:spcBef>
                <a:spcPct val="0"/>
              </a:spcBef>
            </a:pPr>
            <a:r>
              <a:rPr lang="en-GB" dirty="0"/>
              <a:t>Point out:</a:t>
            </a:r>
          </a:p>
          <a:p>
            <a:pPr marL="228600" indent="-228600" fontAlgn="b">
              <a:spcBef>
                <a:spcPct val="0"/>
              </a:spcBef>
              <a:buFont typeface="+mj-lt"/>
              <a:buAutoNum type="arabicPeriod"/>
            </a:pPr>
            <a:r>
              <a:rPr lang="en-GB" sz="1000" kern="1200" baseline="0" dirty="0">
                <a:solidFill>
                  <a:schemeClr val="tx1"/>
                </a:solidFill>
                <a:ea typeface="+mn-ea"/>
              </a:rPr>
              <a:t>Customer invitations are enabled for organizations that haven’t opted out and haven’t enabled them.</a:t>
            </a:r>
          </a:p>
          <a:p>
            <a:pPr marL="228600" indent="-228600" fontAlgn="b">
              <a:spcBef>
                <a:spcPct val="0"/>
              </a:spcBef>
              <a:buFont typeface="+mj-lt"/>
              <a:buAutoNum type="arabicPeriod"/>
            </a:pPr>
            <a:r>
              <a:rPr lang="en-GB" sz="1000" kern="1200" dirty="0" err="1">
                <a:solidFill>
                  <a:schemeClr val="tx1"/>
                </a:solidFill>
                <a:ea typeface="+mn-ea"/>
              </a:rPr>
              <a:t>Coworker</a:t>
            </a:r>
            <a:r>
              <a:rPr lang="en-GB" sz="1000" kern="1200" dirty="0">
                <a:solidFill>
                  <a:schemeClr val="tx1"/>
                </a:solidFill>
                <a:ea typeface="+mn-ea"/>
              </a:rPr>
              <a:t> invitations are automatically turned on for new Salesforce organizations and the Company Email Domains field is populated based on the first user's email address. Invitations aren't turned on if the user's domain is a free email provider such as </a:t>
            </a:r>
            <a:r>
              <a:rPr lang="en-GB" sz="1000" u="none" strike="noStrike" kern="1200" dirty="0">
                <a:solidFill>
                  <a:schemeClr val="tx1"/>
                </a:solidFill>
                <a:ea typeface="+mn-ea"/>
              </a:rPr>
              <a:t>yahoo.com</a:t>
            </a:r>
            <a:r>
              <a:rPr lang="en-GB" sz="1000" kern="1200" dirty="0">
                <a:solidFill>
                  <a:schemeClr val="tx1"/>
                </a:solidFill>
                <a:ea typeface="+mn-ea"/>
              </a:rPr>
              <a:t> or gmail.com.</a:t>
            </a:r>
          </a:p>
          <a:p>
            <a:pPr marL="228600" indent="-228600" fontAlgn="b">
              <a:spcBef>
                <a:spcPct val="0"/>
              </a:spcBef>
              <a:buFont typeface="+mj-lt"/>
              <a:buAutoNum type="arabicPeriod"/>
            </a:pPr>
            <a:r>
              <a:rPr lang="en-US" dirty="0"/>
              <a:t>The administrator can define (white-list) up to 200 email domains to which Chatter Coworker Invites can be sent.</a:t>
            </a:r>
          </a:p>
          <a:p>
            <a:pPr marL="228600" indent="-228600" fontAlgn="b">
              <a:spcBef>
                <a:spcPct val="0"/>
              </a:spcBef>
              <a:buFont typeface="+mj-lt"/>
              <a:buAutoNum type="arabicPeriod"/>
            </a:pPr>
            <a:r>
              <a:rPr lang="en-US" dirty="0"/>
              <a:t>A user has up to 30 days to accept an invitation to join Chatter. </a:t>
            </a:r>
          </a:p>
          <a:p>
            <a:pPr marL="228600" indent="-228600" fontAlgn="b">
              <a:spcBef>
                <a:spcPct val="0"/>
              </a:spcBef>
              <a:buFont typeface="+mj-lt"/>
              <a:buAutoNum type="arabicPeriod"/>
            </a:pPr>
            <a:r>
              <a:rPr lang="en-US" dirty="0"/>
              <a:t>Once they accept, a Salesforce</a:t>
            </a:r>
            <a:r>
              <a:rPr lang="en-US" baseline="0" dirty="0"/>
              <a:t> user record is automatically created and a Chatter license is assigned.</a:t>
            </a:r>
          </a:p>
          <a:p>
            <a:pPr marL="228600" indent="-228600" fontAlgn="b">
              <a:spcBef>
                <a:spcPct val="0"/>
              </a:spcBef>
              <a:buFont typeface="+mj-lt"/>
              <a:buAutoNum type="arabicPeriod"/>
            </a:pPr>
            <a:r>
              <a:rPr lang="en-US" baseline="0" dirty="0"/>
              <a:t>Users can be upgraded to a more functional license (Chatter Plus, Salesforce CRM). However users with the more functional licenses cannot be downgraded to a Chatter Free license.</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fontAlgn="b">
              <a:spcBef>
                <a:spcPct val="0"/>
              </a:spcBef>
            </a:pPr>
            <a:endParaRPr lang="en-US" b="1"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123</a:t>
            </a:fld>
            <a:endParaRPr lang="en-US" sz="900" dirty="0"/>
          </a:p>
        </p:txBody>
      </p:sp>
      <p:sp>
        <p:nvSpPr>
          <p:cNvPr id="8"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736194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9525" y="369888"/>
            <a:ext cx="7308850" cy="4111625"/>
          </a:xfrm>
          <a:ln/>
        </p:spPr>
      </p:sp>
      <p:sp>
        <p:nvSpPr>
          <p:cNvPr id="59395" name="Notes Placeholder 2"/>
          <p:cNvSpPr>
            <a:spLocks noGrp="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solidFill>
                  <a:schemeClr val="tx1"/>
                </a:solidFill>
              </a:rPr>
              <a:t>Teaching Points</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 Chatter Free user has a profile and access to the Chatter app: the Chatter, Profile, People, Groups, and Files tabs.  </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They are automatically following the user who invited them and vice versa.</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If they were invited to a group, they are automatically a member of the group that initiated the invite.</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 Chatter Self-Help boxes help users get started, guiding them through completing their profile and finding people and groups to follow.</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Chatter Free users have a simplified Settings interface where they can adjust language, security, and email settings.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fontAlgn="base">
              <a:spcBef>
                <a:spcPct val="30000"/>
              </a:spcBef>
              <a:spcAft>
                <a:spcPct val="0"/>
              </a:spcAft>
              <a:buClrTx/>
              <a:defRPr/>
            </a:pPr>
            <a:endParaRPr lang="en-US" sz="1300" dirty="0">
              <a:ea typeface="ＭＳ Ｐゴシック" pitchFamily="-106" charset="-128"/>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860563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405714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Instructors can also participate</a:t>
            </a:r>
            <a:r>
              <a:rPr lang="en-US" baseline="0" dirty="0"/>
              <a:t> in this activity by making a Chatter Free User profile with</a:t>
            </a:r>
            <a:r>
              <a:rPr lang="en-US" dirty="0"/>
              <a:t> their own email address (rather than Desmond’s) so they can show the class</a:t>
            </a:r>
            <a:r>
              <a:rPr lang="en-US" baseline="0" dirty="0"/>
              <a:t> the Chatter Free User experience. </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433066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059653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701420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893788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You can see the geographic location of the IP addresses in the user’s detail page. This feature is available in both Lightning Experience and Salesforce Classic.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Other examples include</a:t>
            </a:r>
            <a:r>
              <a:rPr lang="en-US" baseline="0" dirty="0"/>
              <a:t> login type, status, application.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16263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GB" sz="1000" kern="1200" baseline="0" dirty="0">
                <a:solidFill>
                  <a:schemeClr val="tx1"/>
                </a:solidFill>
                <a:ea typeface="+mn-ea"/>
              </a:rPr>
              <a:t>The generated link in the email to reset a password expires after 24 hours. </a:t>
            </a:r>
          </a:p>
          <a:p>
            <a:pPr marL="228600" indent="-228600">
              <a:buFont typeface="+mj-lt"/>
              <a:buAutoNum type="arabicPeriod"/>
            </a:pPr>
            <a:r>
              <a:rPr lang="en-GB" sz="1000" kern="1200" baseline="0" dirty="0">
                <a:solidFill>
                  <a:schemeClr val="tx1"/>
                </a:solidFill>
                <a:ea typeface="+mn-ea"/>
              </a:rPr>
              <a:t>Users can request to change a password up to a maximum of five requests in a 24 hour period. </a:t>
            </a:r>
          </a:p>
          <a:p>
            <a:pPr marL="228600" indent="-228600">
              <a:buFont typeface="+mj-lt"/>
              <a:buAutoNum type="arabicPeriod"/>
            </a:pPr>
            <a:r>
              <a:rPr lang="en-GB" sz="1000" kern="1200" baseline="0" dirty="0">
                <a:solidFill>
                  <a:schemeClr val="tx1"/>
                </a:solidFill>
                <a:ea typeface="+mn-ea"/>
              </a:rPr>
              <a:t>Administrators can reset a password as often as needed.</a:t>
            </a:r>
          </a:p>
          <a:p>
            <a:pPr marL="228600" indent="-228600">
              <a:buFont typeface="+mj-lt"/>
              <a:buAutoNum type="arabicPeriod"/>
            </a:pPr>
            <a:r>
              <a:rPr lang="en-US" sz="1000" kern="1200" baseline="0" dirty="0">
                <a:solidFill>
                  <a:schemeClr val="tx1"/>
                </a:solidFill>
                <a:ea typeface="+mn-ea"/>
              </a:rPr>
              <a:t>The password policy setting requires a minimum 1 day password lifetime.</a:t>
            </a:r>
            <a:endParaRPr lang="en-GB" sz="1000" kern="1200" baseline="0" dirty="0">
              <a:solidFill>
                <a:schemeClr val="tx1"/>
              </a:solidFill>
              <a:ea typeface="+mn-ea"/>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943415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GB" dirty="0"/>
              <a:t>Point out that resetting</a:t>
            </a:r>
            <a:r>
              <a:rPr lang="en-GB" baseline="0" dirty="0"/>
              <a:t> a user’s</a:t>
            </a:r>
            <a:r>
              <a:rPr lang="en-GB" dirty="0"/>
              <a:t> password also unlocks the user, but with the added bonus that the user now has the chance of entering a new password - rather than getting the user to click on the link to say they have forgotten their password and being asked for their security question.</a:t>
            </a:r>
          </a:p>
          <a:p>
            <a:pPr marL="228600" indent="-228600">
              <a:buFont typeface="+mj-lt"/>
              <a:buAutoNum type="arabicPeriod"/>
            </a:pPr>
            <a:r>
              <a:rPr lang="en-GB" b="0" dirty="0">
                <a:solidFill>
                  <a:srgbClr val="000000"/>
                </a:solidFill>
                <a:ea typeface="Arial" pitchFamily="-112" charset="0"/>
                <a:cs typeface="Arial" pitchFamily="-112" charset="0"/>
                <a:sym typeface="Arial" pitchFamily="-112" charset="0"/>
              </a:rPr>
              <a:t>You will also have the option to obscure users’ secret answers when</a:t>
            </a:r>
            <a:r>
              <a:rPr lang="en-GB" b="0" baseline="0" dirty="0">
                <a:solidFill>
                  <a:srgbClr val="000000"/>
                </a:solidFill>
                <a:ea typeface="Arial" pitchFamily="-112" charset="0"/>
                <a:cs typeface="Arial" pitchFamily="-112" charset="0"/>
                <a:sym typeface="Arial" pitchFamily="-112" charset="0"/>
              </a:rPr>
              <a:t> they answer their security questions during  password resets.</a:t>
            </a:r>
          </a:p>
          <a:p>
            <a:pPr marL="22860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The following password options are available:</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Longer minimum password length (up to 50 characters).</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Uppercase and lowercase password complexity option.</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Minimum password lifetime option, which requires a minimum password lifetime to prevent multiple resets in short periods of time.</a:t>
            </a:r>
          </a:p>
          <a:p>
            <a:pPr marL="228600" lvl="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You can now set Password Policies and Session Timeout per profile. The Org-wide settings for Password Policies and Sessions will drive that on the Profiles, until a customization is made to those settings at the Profile level. Then the Org-wide settings will no longer apply to those Profiles that have customized Password Policies and Session settings.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8265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000" b="1" dirty="0"/>
              <a:t>Teaching Points</a:t>
            </a:r>
          </a:p>
          <a:p>
            <a:pPr marL="228600" indent="-228600">
              <a:buFont typeface="+mj-lt"/>
              <a:buAutoNum type="arabicPeriod"/>
            </a:pPr>
            <a:r>
              <a:rPr lang="en-US" dirty="0"/>
              <a:t>At Salesforce, we are</a:t>
            </a:r>
            <a:r>
              <a:rPr lang="en-US" baseline="0" dirty="0"/>
              <a:t> focused on helping you create 1-to-1 relationships with your customers. </a:t>
            </a:r>
          </a:p>
          <a:p>
            <a:pPr marL="228600" indent="-228600">
              <a:buFont typeface="+mj-lt"/>
              <a:buAutoNum type="arabicPeriod"/>
            </a:pPr>
            <a:r>
              <a:rPr lang="en-US" baseline="0" dirty="0"/>
              <a:t>This all starts with our Developer Success Platform, giving you the flexibility to customize and create trusted apps to fit your business, quickly. </a:t>
            </a:r>
          </a:p>
          <a:p>
            <a:pPr marL="228600" indent="-228600">
              <a:buFont typeface="+mj-lt"/>
              <a:buAutoNum type="arabicPeriod"/>
            </a:pPr>
            <a:r>
              <a:rPr lang="en-US" baseline="0" dirty="0"/>
              <a:t>With over 5.5 million apps built on the platform, we take care of infrastructure so you can focus on innovation. </a:t>
            </a:r>
          </a:p>
          <a:p>
            <a:pPr marL="228600" indent="-228600">
              <a:buFont typeface="+mj-lt"/>
              <a:buAutoNum type="arabicPeriod"/>
            </a:pPr>
            <a:r>
              <a:rPr lang="en-US" baseline="0" dirty="0"/>
              <a:t>This platform is also what powers our complete CRM; the Customer Success Platform provides the tools you need to connect to your customers across your entire business. </a:t>
            </a:r>
          </a:p>
          <a:p>
            <a:pPr marL="228600" indent="-228600">
              <a:buFont typeface="+mj-lt"/>
              <a:buAutoNum type="arabicPeriod"/>
            </a:pPr>
            <a:r>
              <a:rPr lang="en-US" baseline="0" dirty="0"/>
              <a:t>We have people and a robust ecosystem of partners to support you as part of our Customer Success Services.</a:t>
            </a:r>
            <a:endParaRPr lang="en-US" dirty="0"/>
          </a:p>
          <a:p>
            <a:endParaRPr lang="en-US" dirty="0"/>
          </a:p>
          <a:p>
            <a:endParaRPr lang="en-US" sz="1000" b="0" i="0" kern="1200" dirty="0">
              <a:solidFill>
                <a:schemeClr val="tx1"/>
              </a:solidFill>
              <a:effectLst/>
              <a:ea typeface="+mn-ea"/>
            </a:endParaRPr>
          </a:p>
          <a:p>
            <a:br>
              <a:rPr lang="en-US" sz="1000" b="0" i="0" kern="1200" dirty="0">
                <a:solidFill>
                  <a:schemeClr val="tx1"/>
                </a:solidFill>
                <a:effectLst/>
                <a:ea typeface="+mn-ea"/>
              </a:rPr>
            </a:b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04231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06943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724455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lnSpcReduction="10000"/>
          </a:bodyPr>
          <a:lstStyle/>
          <a:p>
            <a:r>
              <a:rPr lang="en-US" b="1" dirty="0"/>
              <a:t>Teaching Points</a:t>
            </a:r>
          </a:p>
          <a:p>
            <a:r>
              <a:rPr lang="en-US" sz="1000" dirty="0" err="1"/>
              <a:t>SalesforceA</a:t>
            </a:r>
            <a:r>
              <a:rPr lang="en-US" sz="1000" dirty="0"/>
              <a:t> is a mobile app just for </a:t>
            </a:r>
            <a:r>
              <a:rPr lang="en-US" sz="1000" dirty="0" err="1"/>
              <a:t>Admins</a:t>
            </a:r>
            <a:r>
              <a:rPr lang="en-US" sz="1000" dirty="0"/>
              <a:t>. </a:t>
            </a:r>
            <a:r>
              <a:rPr lang="en-US" sz="1000" dirty="0" err="1"/>
              <a:t>SalesforceA</a:t>
            </a:r>
            <a:r>
              <a:rPr lang="en-US" sz="1000" dirty="0"/>
              <a:t> provides administrators</a:t>
            </a:r>
            <a:r>
              <a:rPr lang="en-US" sz="1000" baseline="0" dirty="0"/>
              <a:t> the ability to m</a:t>
            </a:r>
            <a:r>
              <a:rPr lang="en-US" sz="1000" dirty="0"/>
              <a:t>anage users from their mobile device. </a:t>
            </a:r>
          </a:p>
          <a:p>
            <a:endParaRPr lang="en-US" sz="1000" b="0" baseline="0" dirty="0"/>
          </a:p>
          <a:p>
            <a:r>
              <a:rPr lang="en-US" sz="1000" b="0" baseline="0" dirty="0" err="1"/>
              <a:t>SalesforceA</a:t>
            </a:r>
            <a:r>
              <a:rPr lang="en-US" sz="1000" b="0" baseline="0" dirty="0"/>
              <a:t> is supported on Apple mobile devices, both iPhone and </a:t>
            </a:r>
            <a:r>
              <a:rPr lang="en-US" sz="1000" b="0" baseline="0" dirty="0" err="1"/>
              <a:t>iPad</a:t>
            </a:r>
            <a:r>
              <a:rPr lang="en-US" sz="1000" b="0" baseline="0" dirty="0"/>
              <a:t>, with </a:t>
            </a:r>
            <a:r>
              <a:rPr lang="en-US" sz="1000" b="0" baseline="0" dirty="0" err="1"/>
              <a:t>iOS</a:t>
            </a:r>
            <a:r>
              <a:rPr lang="en-US" sz="1000" b="0" baseline="0" dirty="0"/>
              <a:t> 8 or later and Android phones and tablets with Android 4.4 or later. </a:t>
            </a:r>
            <a:r>
              <a:rPr lang="en-US" sz="1000" b="0" baseline="0" dirty="0" err="1"/>
              <a:t>SalesforceA</a:t>
            </a:r>
            <a:r>
              <a:rPr lang="en-US" sz="1000" b="0" baseline="0" dirty="0"/>
              <a:t> is available as a downloadable app from both Google Play and the App Store. Click either link to download </a:t>
            </a:r>
            <a:r>
              <a:rPr lang="en-US" sz="1000" b="0" baseline="0" dirty="0" err="1"/>
              <a:t>SalesforceA</a:t>
            </a:r>
            <a:r>
              <a:rPr lang="en-US" sz="1000" b="0" baseline="0" dirty="0"/>
              <a:t>.</a:t>
            </a:r>
          </a:p>
          <a:p>
            <a:endParaRPr lang="en-US" sz="1000" b="0"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dirty="0"/>
              <a:t>With </a:t>
            </a:r>
            <a:r>
              <a:rPr lang="en-US" sz="1000" dirty="0" err="1"/>
              <a:t>SalesforceA</a:t>
            </a:r>
            <a:r>
              <a:rPr lang="en-US" sz="1000" dirty="0"/>
              <a:t> administrators can now perform essential user management tasks—including freezing a user, deactivating a user, unlocking a user, resetting  a user's password, viewing and editing a user's information, and assigning permission sets from their mobile device.</a:t>
            </a:r>
          </a:p>
          <a:p>
            <a:endParaRPr lang="en-US" sz="1000" b="0" baseline="0" dirty="0"/>
          </a:p>
          <a:p>
            <a:r>
              <a:rPr lang="en-US" sz="1000" b="0" i="0" u="none" strike="noStrike" kern="1200" baseline="0" dirty="0">
                <a:solidFill>
                  <a:schemeClr val="tx1"/>
                </a:solidFill>
                <a:ea typeface="+mn-ea"/>
              </a:rPr>
              <a:t>View System Status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 - Access the Salesforce system status site (trust.salesforce.com)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a:t>
            </a:r>
          </a:p>
          <a:p>
            <a:r>
              <a:rPr lang="en-US" sz="1000" b="0" i="0" u="none" strike="noStrike" kern="1200" baseline="0" dirty="0">
                <a:solidFill>
                  <a:schemeClr val="tx1"/>
                </a:solidFill>
                <a:ea typeface="+mn-ea"/>
              </a:rPr>
              <a:t>Switch between Accounts in Multiple Organizations- Now you can easily access multiple accounts in different organizations without having to log out and log in each time you need to switch to a different account.</a:t>
            </a:r>
          </a:p>
          <a:p>
            <a:r>
              <a:rPr lang="en-US" sz="1000" b="0" i="0" u="none" strike="noStrike" kern="1200" baseline="0" dirty="0">
                <a:solidFill>
                  <a:schemeClr val="tx1"/>
                </a:solidFill>
                <a:ea typeface="+mn-ea"/>
              </a:rPr>
              <a:t>Instead of clicking on the publisher action button (+ sign), user task buttons are now displayed as action icons and are available from the action bar at the bottom of the page.</a:t>
            </a:r>
          </a:p>
          <a:p>
            <a:endParaRPr lang="en-US" sz="1000" b="0" baseline="0"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052833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800600"/>
            <a:ext cx="6502400" cy="4249712"/>
          </a:xfrm>
          <a:prstGeom prst="rect">
            <a:avLst/>
          </a:prstGeom>
        </p:spPr>
        <p:txBody>
          <a:bodyPr>
            <a:normAutofit fontScale="85000" lnSpcReduction="20000"/>
          </a:bodyPr>
          <a:lstStyle/>
          <a:p>
            <a:r>
              <a:rPr lang="en-US" b="1" dirty="0"/>
              <a:t>Teaching Points</a:t>
            </a:r>
          </a:p>
          <a:p>
            <a:r>
              <a:rPr lang="en-US" sz="1000" b="0" i="0" kern="1200" dirty="0">
                <a:solidFill>
                  <a:schemeClr val="tx1"/>
                </a:solidFill>
                <a:ea typeface="+mn-ea"/>
              </a:rPr>
              <a:t>All English ADX201 classes must use the Knowledge Check Manager in place of this slide. </a:t>
            </a:r>
            <a:br>
              <a:rPr lang="en-US" dirty="0"/>
            </a:br>
            <a:br>
              <a:rPr lang="en-US" dirty="0"/>
            </a:br>
            <a:r>
              <a:rPr lang="en-US" sz="1000" b="0" i="0" kern="1200" dirty="0">
                <a:solidFill>
                  <a:schemeClr val="tx1"/>
                </a:solidFill>
                <a:ea typeface="+mn-ea"/>
              </a:rPr>
              <a:t>1. What is determined by the user's profile? </a:t>
            </a:r>
            <a:br>
              <a:rPr lang="en-US" dirty="0"/>
            </a:br>
            <a:r>
              <a:rPr lang="en-US" sz="1000" b="0" i="0" kern="1200" dirty="0">
                <a:solidFill>
                  <a:schemeClr val="tx1"/>
                </a:solidFill>
                <a:ea typeface="+mn-ea"/>
              </a:rPr>
              <a:t>A profile determines what tabs and apps are visible in the user interface, which record types and page layouts users see, and which fields users can view and edit. A profile also determines what users can do with records of a particular object and what tasks (such as running a report) users can perform. </a:t>
            </a:r>
            <a:br>
              <a:rPr lang="en-US" dirty="0"/>
            </a:br>
            <a:br>
              <a:rPr lang="en-US" dirty="0"/>
            </a:br>
            <a:r>
              <a:rPr lang="en-US" sz="1000" b="0" i="0" kern="1200" dirty="0">
                <a:solidFill>
                  <a:schemeClr val="tx1"/>
                </a:solidFill>
                <a:ea typeface="+mn-ea"/>
              </a:rPr>
              <a:t>2. What tasks can be performed by a user who is assigned to the standard System Administrator profile? </a:t>
            </a:r>
            <a:br>
              <a:rPr lang="en-US" dirty="0"/>
            </a:br>
            <a:r>
              <a:rPr lang="en-US" sz="1000" b="0" i="0" kern="1200" dirty="0">
                <a:solidFill>
                  <a:schemeClr val="tx1"/>
                </a:solidFill>
                <a:ea typeface="+mn-ea"/>
              </a:rPr>
              <a:t>A user who is assigned to the standard System Administrator profile can configure and customize the application, such as creating and assigning custom profiles to users. The user can also view and modify all data in the organization including resetting user passwords. </a:t>
            </a:r>
            <a:br>
              <a:rPr lang="en-US" dirty="0"/>
            </a:br>
            <a:br>
              <a:rPr lang="en-US" dirty="0"/>
            </a:br>
            <a:r>
              <a:rPr lang="en-US" sz="1000" b="0" i="0" kern="1200" dirty="0">
                <a:solidFill>
                  <a:schemeClr val="tx1"/>
                </a:solidFill>
                <a:ea typeface="+mn-ea"/>
              </a:rPr>
              <a:t>3. Support users at AW Computing can view, create, and edit accounts. However, the management team does not want support users to delete accounts in the organization. How can an administrator meet this requirement?</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br>
              <a:rPr lang="en-US" dirty="0"/>
            </a:br>
            <a:r>
              <a:rPr lang="en-US" sz="1000" b="0" i="0" kern="1200" dirty="0">
                <a:solidFill>
                  <a:schemeClr val="tx1"/>
                </a:solidFill>
                <a:ea typeface="+mn-ea"/>
              </a:rPr>
              <a:t>The Standard User, Solution Manager, Marketing User, and Contract Manager standard profiles have the Delete permission enabled for the account object. The Read Only standard profile has the Delete permission disabled for the account object, but it also has the Create and Edit permissions disabled for the account object. Since permissions on a standard profile cannot be modified, an administrator needs to create a custom profile that has the Delete permission disabled for the account object. The system administrator needs to assign this custom profile to support users. </a:t>
            </a:r>
            <a:br>
              <a:rPr lang="en-US" dirty="0"/>
            </a:br>
            <a:br>
              <a:rPr lang="en-US" dirty="0"/>
            </a:br>
            <a:r>
              <a:rPr lang="en-US" sz="1000" b="0" i="0" kern="1200" dirty="0">
                <a:solidFill>
                  <a:schemeClr val="tx1"/>
                </a:solidFill>
                <a:ea typeface="+mn-ea"/>
              </a:rPr>
              <a:t>4. When creating a new user, what information is captured on the user record? </a:t>
            </a:r>
            <a:br>
              <a:rPr lang="en-US" dirty="0"/>
            </a:br>
            <a:r>
              <a:rPr lang="en-US" sz="1000" b="0" i="0" kern="1200" dirty="0">
                <a:solidFill>
                  <a:schemeClr val="tx1"/>
                </a:solidFill>
                <a:ea typeface="+mn-ea"/>
              </a:rPr>
              <a:t>The user record contains personal information about the user, such as name, email, and address. The user record also contains security and access information, such as username, license (Salesforce, Chatter External, Chatter Free), profile, and role. Finally, the user record contains locale information, such as time zone, locale, language, and currency. </a:t>
            </a:r>
            <a:br>
              <a:rPr lang="en-US" dirty="0"/>
            </a:br>
            <a:br>
              <a:rPr lang="en-US" dirty="0"/>
            </a:br>
            <a:r>
              <a:rPr lang="en-US" sz="1000" b="0" i="0" kern="1200" dirty="0">
                <a:solidFill>
                  <a:schemeClr val="tx1"/>
                </a:solidFill>
                <a:ea typeface="+mn-ea"/>
              </a:rPr>
              <a:t>5. A user receives an error message when attempting to log in to Salesforce. What is the first step an administrator should take to troubleshoot the problem? </a:t>
            </a:r>
            <a:br>
              <a:rPr lang="en-US" dirty="0"/>
            </a:br>
            <a:r>
              <a:rPr lang="en-US" sz="1000" b="0" i="0" kern="1200" dirty="0">
                <a:solidFill>
                  <a:schemeClr val="tx1"/>
                </a:solidFill>
                <a:ea typeface="+mn-ea"/>
              </a:rPr>
              <a:t>An administrator should view the Login History related list on the user record to determine the root cause of the login issue. </a:t>
            </a:r>
            <a:br>
              <a:rPr lang="en-US" dirty="0"/>
            </a:br>
            <a:br>
              <a:rPr lang="en-US" dirty="0"/>
            </a:br>
            <a:r>
              <a:rPr lang="en-US" sz="1000" b="0" i="0" kern="1200" dirty="0">
                <a:solidFill>
                  <a:schemeClr val="tx1"/>
                </a:solidFill>
                <a:ea typeface="+mn-ea"/>
              </a:rPr>
              <a:t>6. An administrator is receiving a high volume of calls because users cannot log in to Salesforce. The administrator checks the Login History and notices that most users have a status of Password Lockout. What Password Policy settings can an administrator change to reduce the number of lockouts? </a:t>
            </a:r>
            <a:br>
              <a:rPr lang="en-US" dirty="0"/>
            </a:br>
            <a:r>
              <a:rPr lang="en-US" sz="1000" b="0" i="0" kern="1200" dirty="0">
                <a:solidFill>
                  <a:schemeClr val="tx1"/>
                </a:solidFill>
                <a:ea typeface="+mn-ea"/>
              </a:rPr>
              <a:t>An administrator can change the "Maximum invalid login attempts" and "Lockout effective period" settings to reduce the number of lockouts. The "Maximum invalid login attempts" setting is the number of login failures allowed for a user before they become locked out. The "Lockout effective period" setting is the duration of the login lockout.</a:t>
            </a:r>
            <a:endParaRPr lang="en-US" dirty="0"/>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626145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516207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160247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80348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861690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Think</a:t>
            </a:r>
            <a:r>
              <a:rPr lang="en-GB" b="0" baseline="0" dirty="0">
                <a:solidFill>
                  <a:srgbClr val="000000"/>
                </a:solidFill>
                <a:ea typeface="Arial" pitchFamily="-112" charset="0"/>
                <a:cs typeface="Arial" pitchFamily="-112" charset="0"/>
                <a:sym typeface="Arial" pitchFamily="-112" charset="0"/>
              </a:rPr>
              <a:t> of a Salesforce organization as a building with a number of rooms within rooms inside it. For example, there is a room for each object, and inside that room are a number of smaller rooms representing the records within that object. Each of these “record” rooms in turn have a number of smaller “field” rooms inside them. When setting up our security and access model we are essentially determining which users have access to these rooms. In order to access each room a user must have access to all of the rooms outside it.</a:t>
            </a:r>
          </a:p>
          <a:p>
            <a:r>
              <a:rPr lang="en-GB" b="0" baseline="0" dirty="0">
                <a:solidFill>
                  <a:srgbClr val="000000"/>
                </a:solidFill>
                <a:ea typeface="Arial" pitchFamily="-112" charset="0"/>
                <a:cs typeface="Arial" pitchFamily="-112" charset="0"/>
                <a:sym typeface="Arial" pitchFamily="-112" charset="0"/>
              </a:rPr>
              <a:t>For example: If sales user Phil Smith needs to view the Amount field on the ABC opportunity, he will need the following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Login access to the organization (login hours. IP ranges).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object (profile permissions).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ABC opportunity record (record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Amount field (field-level security).</a:t>
            </a:r>
          </a:p>
          <a:p>
            <a:r>
              <a:rPr lang="en-GB" dirty="0">
                <a:solidFill>
                  <a:srgbClr val="000000"/>
                </a:solidFill>
                <a:ea typeface="Arial" pitchFamily="-112" charset="0"/>
                <a:cs typeface="Arial" pitchFamily="-112" charset="0"/>
                <a:sym typeface="Arial" pitchFamily="-112" charset="0"/>
              </a:rPr>
              <a:t>In this module, we will look at how we can set access at each of these levels (“rooms”), and revisit this graphic at each level as we progress.</a:t>
            </a:r>
            <a:endParaRPr lang="en-GB" b="0" baseline="0" dirty="0">
              <a:solidFill>
                <a:srgbClr val="000000"/>
              </a:solidFill>
              <a:ea typeface="Arial" pitchFamily="-112" charset="0"/>
              <a:cs typeface="Arial" pitchFamily="-112" charset="0"/>
              <a:sym typeface="Arial" pitchFamily="-112" charset="0"/>
            </a:endParaRPr>
          </a:p>
          <a:p>
            <a:pPr marL="245334" indent="-245334">
              <a:buFont typeface="Arial" pitchFamily="-112" charset="0"/>
              <a:buAutoNum type="arabicPeriod"/>
            </a:pPr>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27101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Administrators</a:t>
            </a:r>
            <a:r>
              <a:rPr lang="en-GB" baseline="0" dirty="0"/>
              <a:t> can view which users are logged in from </a:t>
            </a:r>
            <a:r>
              <a:rPr lang="en-GB" b="1" baseline="0" dirty="0"/>
              <a:t>Setup | Settings | Security | Session Settings</a:t>
            </a:r>
            <a:r>
              <a:rPr lang="en-GB" b="0" baseline="0" dirty="0"/>
              <a:t>. From here they can select suspicious sessions and remove them to end them.</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baseline="0" dirty="0"/>
              <a:t>IP address was removed from identity confirmation. See </a:t>
            </a:r>
            <a:r>
              <a:rPr lang="en-US" sz="1000" b="0" i="0" u="sng" kern="1200" dirty="0">
                <a:solidFill>
                  <a:schemeClr val="tx1"/>
                </a:solidFill>
                <a:effectLst/>
                <a:latin typeface="Arial" pitchFamily="34" charset="0"/>
                <a:ea typeface="+mn-ea"/>
                <a:cs typeface="Arial" pitchFamily="34" charset="0"/>
                <a:hlinkClick r:id="rId3"/>
              </a:rPr>
              <a:t>https://help.salesforce.com/apex/HTViewSolution?id=000232553</a:t>
            </a:r>
            <a:r>
              <a:rPr lang="en-US" sz="1000" b="0" i="0" kern="1200" dirty="0">
                <a:solidFill>
                  <a:schemeClr val="tx1"/>
                </a:solidFill>
                <a:effectLst/>
                <a:latin typeface="Arial" pitchFamily="34" charset="0"/>
                <a:ea typeface="+mn-ea"/>
                <a:cs typeface="Arial" pitchFamily="34" charset="0"/>
              </a:rPr>
              <a:t> </a:t>
            </a:r>
            <a:r>
              <a:rPr lang="en-US" sz="1000" b="0" i="0" kern="1200" baseline="0" dirty="0">
                <a:solidFill>
                  <a:schemeClr val="tx1"/>
                </a:solidFill>
                <a:effectLst/>
                <a:latin typeface="Arial" pitchFamily="34" charset="0"/>
                <a:ea typeface="+mn-ea"/>
                <a:cs typeface="Arial" pitchFamily="34" charset="0"/>
              </a:rPr>
              <a:t>for more info and http://salesforce.vidyard.com/watch/3W9qYn7PNrIVJ9YN4xNiGg for a video.</a:t>
            </a:r>
            <a:endParaRPr lang="en-GB" dirty="0"/>
          </a:p>
          <a:p>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baseline="0" dirty="0">
                <a:solidFill>
                  <a:srgbClr val="000000"/>
                </a:solidFill>
                <a:ea typeface="Arial" pitchFamily="-112" charset="0"/>
                <a:cs typeface="Arial" pitchFamily="-112" charset="0"/>
                <a:sym typeface="Arial" pitchFamily="-112" charset="0"/>
              </a:rPr>
              <a:t>There are numerous updates made to Authentication and Identity settings including streamlined setup for SSO and two-factor verification.  If students would like more information, please direct them to the release notes: http://releasenotes.docs.salesforce.com/en-us/spring16/release-notes/rn_security_auth.htm</a:t>
            </a:r>
          </a:p>
          <a:p>
            <a:endParaRPr lang="en-US" b="0" baseline="0"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rgbClr val="000000"/>
                </a:solidFill>
                <a:ea typeface="Arial" pitchFamily="-112" charset="0"/>
                <a:cs typeface="Arial" pitchFamily="-112" charset="0"/>
                <a:sym typeface="Arial" pitchFamily="-112" charset="0"/>
              </a:rPr>
              <a:t>This help link very useful because it shows users how to keep the correct cookies: https://help.salesforce.com/apex/HTViewSolution?id=000232553</a:t>
            </a:r>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dirty="0"/>
              <a:t>Show students the Session Management Page. You will only see yourself there, but recommend</a:t>
            </a:r>
            <a:r>
              <a:rPr lang="en-US" baseline="0" dirty="0"/>
              <a:t> students use this to check for suspicious activity.</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142</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0258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697256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r>
              <a:rPr lang="en-GB" dirty="0"/>
              <a:t>When a user attempts to log in from an unrecognized IP address using a browser that does not have the Salesforce cookie, they are prompted to activate their computer.</a:t>
            </a:r>
            <a:br>
              <a:rPr lang="en-GB" dirty="0"/>
            </a:br>
            <a:r>
              <a:rPr lang="en-GB" dirty="0"/>
              <a:t>This process</a:t>
            </a:r>
            <a:r>
              <a:rPr lang="en-GB" baseline="0" dirty="0"/>
              <a:t> has traditionally used email to send the user a verification code, but starting in Winter ‘16, Salesforce automatically selects the highest priority method available to verify their </a:t>
            </a:r>
            <a:r>
              <a:rPr lang="en-GB" baseline="0"/>
              <a:t>identity.</a:t>
            </a:r>
            <a:br>
              <a:rPr lang="en-GB" baseline="0"/>
            </a:br>
            <a:r>
              <a:rPr lang="en-GB" baseline="0"/>
              <a:t>If </a:t>
            </a:r>
            <a:r>
              <a:rPr lang="en-GB" baseline="0" dirty="0"/>
              <a:t>needed, users can choose a different method to receive their verification code. </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pPr marL="228600" indent="-228600">
              <a:buAutoNum type="arabicPeriod"/>
            </a:pPr>
            <a:r>
              <a:rPr lang="en-US" dirty="0"/>
              <a:t>Identity confirmation is used to verify the identities of users coming from unknown devices, and adds an extra layer of security on top of the authentication and single-sign-on features. </a:t>
            </a:r>
          </a:p>
          <a:p>
            <a:pPr marL="228600" indent="-228600">
              <a:buAutoNum type="arabicPeriod"/>
            </a:pPr>
            <a:r>
              <a:rPr lang="en-US" dirty="0"/>
              <a:t>When a user comes from an unknown device with a new IP address, the user is challenged to provide an identity confirmation code delivered via email, SMS, or a mobile authenticator app. Once the user completes the identity confirmation challenge, the device (and client browser) is considered activated.</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Activations documentation: https://help.salesforce.com/articleView?id=security_activation_about.htm&amp;language=en_US&amp;type=0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Take</a:t>
            </a:r>
            <a:r>
              <a:rPr lang="en-US" baseline="0" dirty="0"/>
              <a:t> students to </a:t>
            </a:r>
            <a:r>
              <a:rPr lang="en-US" sz="1000" b="0" i="0" kern="1200" dirty="0">
                <a:solidFill>
                  <a:schemeClr val="tx1"/>
                </a:solidFill>
                <a:effectLst/>
                <a:ea typeface="+mn-ea"/>
              </a:rPr>
              <a:t>https://trust.salesforce.com/en/security/stay-current-security/</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aseline="0" dirty="0"/>
              <a:t>to show all the resources there around SMS and other security best practices.</a:t>
            </a:r>
          </a:p>
          <a:p>
            <a:endParaRPr lang="en-US" baseline="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286890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aseline="0" dirty="0"/>
          </a:p>
          <a:p>
            <a:endParaRPr lang="en-US" baseline="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286890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37076" eaLnBrk="0" fontAlgn="base" hangingPunct="0">
              <a:spcBef>
                <a:spcPct val="30000"/>
              </a:spcBef>
              <a:spcAft>
                <a:spcPct val="0"/>
              </a:spcAft>
              <a:defRPr/>
            </a:pPr>
            <a:r>
              <a:rPr lang="en-GB" dirty="0"/>
              <a:t>You can manually add trusted IP address ranges for your organization, from which users can always log in without having to activate their computers. This could be your office network or VPN. Note that users would still be able to log in from addresses outside these ranges through the activation process.</a:t>
            </a:r>
          </a:p>
          <a:p>
            <a:pPr defTabSz="937076" eaLnBrk="0" fontAlgn="base" hangingPunct="0">
              <a:spcBef>
                <a:spcPct val="30000"/>
              </a:spcBef>
              <a:spcAft>
                <a:spcPct val="0"/>
              </a:spcAft>
              <a:defRPr/>
            </a:pPr>
            <a:endParaRPr lang="en-GB" dirty="0"/>
          </a:p>
          <a:p>
            <a:pPr defTabSz="937076" eaLnBrk="0" fontAlgn="base" hangingPunct="0">
              <a:spcBef>
                <a:spcPct val="30000"/>
              </a:spcBef>
              <a:spcAft>
                <a:spcPct val="0"/>
              </a:spcAft>
              <a:defRPr/>
            </a:pPr>
            <a:r>
              <a:rPr lang="en-GB" dirty="0"/>
              <a:t>Click Path:</a:t>
            </a:r>
            <a:r>
              <a:rPr lang="en-GB" baseline="0" dirty="0"/>
              <a:t> </a:t>
            </a:r>
            <a:r>
              <a:rPr lang="en-GB" b="1" baseline="0" dirty="0"/>
              <a:t>Setup | Settings | Security | Network Access</a:t>
            </a:r>
            <a:endParaRPr lang="en-GB"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6896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This could be used to allow office-based users access only through the office network and during office hours, but give remote users 24/7 access through a VPN.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18865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If you want to allow for 24 hour access you need to specify that by using blanks. Choosing 12 AM – 12 AM effectively locks the user OUT.</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920162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If you are in the middle of editing and your login hour restrictions come up, you are logged out with NO warning and no "auto save.“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197551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fontScale="92500" lnSpcReduction="10000"/>
          </a:bodyPr>
          <a:lstStyle/>
          <a:p>
            <a:r>
              <a:rPr lang="en-US" b="1" dirty="0"/>
              <a:t>Teaching Points</a:t>
            </a:r>
          </a:p>
          <a:p>
            <a:r>
              <a:rPr lang="en-GB" b="0" baseline="0" dirty="0"/>
              <a:t>A</a:t>
            </a:r>
            <a:r>
              <a:rPr lang="en-GB" dirty="0"/>
              <a:t>dministrators</a:t>
            </a:r>
            <a:r>
              <a:rPr lang="en-GB" baseline="0" dirty="0"/>
              <a:t> can now control org security more closely with Health Check. </a:t>
            </a:r>
          </a:p>
          <a:p>
            <a:pPr marL="228600" indent="-228600">
              <a:buFont typeface="+mj-lt"/>
              <a:buNone/>
            </a:pPr>
            <a:r>
              <a:rPr lang="en-GB" baseline="0" dirty="0"/>
              <a:t> Access Health Check by </a:t>
            </a:r>
            <a:r>
              <a:rPr lang="en-GB" b="1" baseline="0" dirty="0"/>
              <a:t>Setup | Settings | Security | Health Check  </a:t>
            </a:r>
            <a:r>
              <a:rPr lang="en-GB" baseline="0" dirty="0"/>
              <a:t>or enter </a:t>
            </a:r>
            <a:r>
              <a:rPr lang="en-GB" baseline="0" dirty="0">
                <a:latin typeface="Courier New" panose="02070309020205020404" pitchFamily="49" charset="0"/>
                <a:cs typeface="Courier New" panose="02070309020205020404" pitchFamily="49" charset="0"/>
              </a:rPr>
              <a:t>Health </a:t>
            </a:r>
            <a:r>
              <a:rPr lang="en-GB" baseline="0" dirty="0"/>
              <a:t>in the Quick Find box to find and click on </a:t>
            </a:r>
            <a:r>
              <a:rPr lang="en-GB" b="1" baseline="0" dirty="0"/>
              <a:t>Health Check</a:t>
            </a:r>
            <a:r>
              <a:rPr lang="en-GB" baseline="0" dirty="0"/>
              <a:t>.</a:t>
            </a:r>
          </a:p>
          <a:p>
            <a:pPr marL="228600" indent="-228600">
              <a:buFont typeface="+mj-lt"/>
              <a:buAutoNum type="arabicPeriod"/>
            </a:pPr>
            <a:r>
              <a:rPr lang="en-US" sz="1000" b="0" i="0" kern="1200" dirty="0">
                <a:solidFill>
                  <a:schemeClr val="tx1"/>
                </a:solidFill>
                <a:ea typeface="+mn-ea"/>
              </a:rPr>
              <a:t>The Salesforce Baseline Standard is a melded recommended value for settings in the Session Settings, Password Policies and Network Access Settings. The Health Check score is calculated by a proprietary formula that measures how well your password policies, network access configuration, and session settings meet the Salesforce Baseline standard. Settings that meet or exceed the standard raise your score, and settings at risk lower your score.</a:t>
            </a:r>
          </a:p>
          <a:p>
            <a:pPr marL="228600" indent="-228600">
              <a:buFont typeface="+mj-lt"/>
              <a:buAutoNum type="arabicPeriod"/>
            </a:pPr>
            <a:r>
              <a:rPr lang="en-US" sz="1000" b="0" i="0" kern="1200" dirty="0">
                <a:solidFill>
                  <a:schemeClr val="tx1"/>
                </a:solidFill>
                <a:ea typeface="+mn-ea"/>
              </a:rPr>
              <a:t>Groups are listed</a:t>
            </a:r>
            <a:r>
              <a:rPr lang="en-US" sz="1000" b="0" i="0" kern="1200" baseline="0" dirty="0">
                <a:solidFill>
                  <a:schemeClr val="tx1"/>
                </a:solidFill>
                <a:ea typeface="+mn-ea"/>
              </a:rPr>
              <a:t> individually and your </a:t>
            </a:r>
            <a:r>
              <a:rPr lang="en-US" sz="1000" b="0" i="0" kern="1200" dirty="0">
                <a:solidFill>
                  <a:schemeClr val="tx1"/>
                </a:solidFill>
                <a:ea typeface="+mn-ea"/>
              </a:rPr>
              <a:t>high- and medium-risk settings are shown with information about how they compare against the standard value for that group.  </a:t>
            </a:r>
          </a:p>
          <a:p>
            <a:pPr marL="228600" indent="-228600">
              <a:buFont typeface="+mj-lt"/>
              <a:buAutoNum type="arabicPeriod"/>
            </a:pPr>
            <a:r>
              <a:rPr lang="en-US" sz="1000" b="0" i="0" kern="1200" dirty="0">
                <a:solidFill>
                  <a:schemeClr val="tx1"/>
                </a:solidFill>
                <a:ea typeface="+mn-ea"/>
              </a:rPr>
              <a:t>To remediate a risk, edit the setting and refresh your score to see whether it improved. </a:t>
            </a:r>
          </a:p>
          <a:p>
            <a:pPr marL="228600" indent="-228600">
              <a:buFont typeface="+mj-lt"/>
              <a:buAutoNum type="arabicPeriod"/>
            </a:pPr>
            <a:r>
              <a:rPr lang="en-US" sz="1000" b="0" i="0" kern="1200" dirty="0">
                <a:solidFill>
                  <a:schemeClr val="tx1"/>
                </a:solidFill>
                <a:ea typeface="+mn-ea"/>
              </a:rPr>
              <a:t>Your settings that meet the standard are listed at the bottom.</a:t>
            </a:r>
          </a:p>
          <a:p>
            <a:pPr marL="228600" indent="-228600">
              <a:buFont typeface="+mj-lt"/>
              <a:buAutoNum type="arabicPeriod"/>
            </a:pPr>
            <a:r>
              <a:rPr lang="en-US" sz="1000" b="0" i="0" kern="1200" dirty="0">
                <a:solidFill>
                  <a:schemeClr val="tx1"/>
                </a:solidFill>
                <a:ea typeface="+mn-ea"/>
              </a:rPr>
              <a:t>If you change settings to be less restrictive than what’s in the Salesforce Baseline standard, your health check score can decrease. </a:t>
            </a:r>
            <a:endParaRPr lang="en-GB" baseline="0" dirty="0"/>
          </a:p>
          <a:p>
            <a:r>
              <a:rPr lang="en-GB" baseline="0" dirty="0"/>
              <a:t> </a:t>
            </a:r>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sz="1000" b="0" i="0" kern="1200" dirty="0">
                <a:solidFill>
                  <a:schemeClr val="tx1"/>
                </a:solidFill>
                <a:ea typeface="+mn-ea"/>
              </a:rPr>
              <a:t>Fix Risks in Login Access Policies and Remote Site Settings with Health Check: </a:t>
            </a:r>
            <a:br>
              <a:rPr lang="en-US" dirty="0"/>
            </a:br>
            <a:r>
              <a:rPr lang="en-US" sz="1000" b="0" i="0" kern="1200" dirty="0">
                <a:solidFill>
                  <a:schemeClr val="tx1"/>
                </a:solidFill>
                <a:ea typeface="+mn-ea"/>
              </a:rPr>
              <a:t>This feature is available in both Lightning Experience and Salesforce Classic. See Release Notes</a:t>
            </a:r>
            <a:r>
              <a:rPr lang="en-US" sz="1000" b="0" i="0" kern="1200" baseline="0" dirty="0">
                <a:solidFill>
                  <a:schemeClr val="tx1"/>
                </a:solidFill>
                <a:ea typeface="+mn-ea"/>
              </a:rPr>
              <a:t> for more information:</a:t>
            </a:r>
            <a:br>
              <a:rPr lang="en-US" dirty="0"/>
            </a:br>
            <a:r>
              <a:rPr lang="en-US" sz="1000" b="0" i="0" kern="1200" dirty="0">
                <a:solidFill>
                  <a:schemeClr val="tx1"/>
                </a:solidFill>
                <a:ea typeface="+mn-ea"/>
                <a:hlinkClick r:id="rId3"/>
              </a:rPr>
              <a:t>http://releasenotes.docs.salesforce.com/en-us/summer16/release-notes/rn_security_ps_hcheck_addlsettings.htm</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1" i="0" kern="1200" dirty="0">
                <a:solidFill>
                  <a:schemeClr val="tx1"/>
                </a:solidFill>
                <a:ea typeface="+mn-ea"/>
              </a:rPr>
              <a:t>Example</a:t>
            </a:r>
          </a:p>
          <a:p>
            <a:r>
              <a:rPr lang="en-US" sz="1000" b="0" i="0" kern="1200" dirty="0">
                <a:solidFill>
                  <a:schemeClr val="tx1"/>
                </a:solidFill>
                <a:ea typeface="+mn-ea"/>
              </a:rPr>
              <a:t>Suppose that you changed your password minimum length from 8 (the default value) to 5, and changed other Password Policies settings to be less restrictive. These changes make your users’ passwords more vulnerable to guessing and other brute force attacks. As a result, your overall score decreases, and the settings are listed as risks.</a:t>
            </a:r>
          </a:p>
          <a:p>
            <a:endParaRPr lang="en-US" b="1" dirty="0">
              <a:solidFill>
                <a:srgbClr val="000000"/>
              </a:solidFill>
              <a:cs typeface="Arial" pitchFamily="-112" charset="0"/>
              <a:sym typeface="Arial" pitchFamily="-112"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085405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814668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45669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Object permissions</a:t>
            </a:r>
            <a:r>
              <a:rPr lang="en-GB" baseline="0" dirty="0"/>
              <a:t> have already been covered in Module 3 when we were setting up profiles, but we are revisiting them here as they form an important part of our security and access model. To avoid repetition, the examples here let us explore two different ways of setting permissions - updating profile permissions, and using permission sets to grant permissions to specific users without having to create new profiles or change existing ones.</a:t>
            </a:r>
          </a:p>
          <a:p>
            <a:endParaRPr lang="en-GB" baseline="0" dirty="0"/>
          </a:p>
          <a:p>
            <a:r>
              <a:rPr lang="en-GB" b="1" baseline="0" dirty="0"/>
              <a:t>Note:  </a:t>
            </a:r>
            <a:r>
              <a:rPr lang="en-GB" baseline="0" dirty="0"/>
              <a:t>We will be adding a permission set for Courtney Brown to delete accounts.</a:t>
            </a:r>
            <a:endParaRPr lang="en-US" dirty="0"/>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12737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  The AW Computing Story</a:t>
            </a:r>
          </a:p>
          <a:p>
            <a:pPr defTabSz="981334">
              <a:spcBef>
                <a:spcPts val="0"/>
              </a:spcBef>
              <a:buClrTx/>
              <a:defRPr/>
            </a:pPr>
            <a:r>
              <a:rPr lang="en-US" dirty="0"/>
              <a:t>AW Computing is a US-based, medium-sized company supplying office computing equipment (PCs, laptops, printers, accessories) mainly B2B. Up until recently, the main divisions in the company have used different systems, but now the company is expanding into international markets, and is growing its service and support division, they have decided to go for a more integrated solution: Salesforce.</a:t>
            </a:r>
          </a:p>
          <a:p>
            <a:pPr defTabSz="981334">
              <a:spcBef>
                <a:spcPts val="0"/>
              </a:spcBef>
              <a:buClrTx/>
              <a:defRPr/>
            </a:pPr>
            <a:r>
              <a:rPr lang="en-US" dirty="0"/>
              <a:t>The initial configuration, data migration, and implementation have been done by an outside consultant who is no longer working with AW. The student has been assigned the role of System Administrator, and he/she initially wants to gain an overview of Salesforce and its main features, learn to navigate, and understand what has been set up so far. She/he knows they will primarily be responsible for the day-to-day administration of Salesforce, such as dealing with login issues, bad data, and report requests, so they also want to explore those areas along the way. However, as the company expands, the student admin will also become increasingly involved in configuration as she/he scales Salesforce to meet the company’s increasing demands. This will include such things as setting up new currencies as the company expands internationally, building out the role hierarchy and creating new profiles as they onboard new users, and creating custom fields and page layouts for new data that needs to be tracked.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854083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In the previous section, we granted access to the Organization. Now we’ll look at granting access to specific objects.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75807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154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671027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This is the tool we will use for the first two requirements in the story.</a:t>
            </a:r>
          </a:p>
          <a:p>
            <a:endParaRPr lang="en-US" dirty="0"/>
          </a:p>
          <a:p>
            <a:r>
              <a:rPr lang="en-US" dirty="0"/>
              <a:t>Enhanced list views are available for profiles. Once you enable this feature, you can create lists of profiles and use them to compare profile settings as well as create, edit and delete custom list views. You can also print lists of profiles, and since you can load up to 200 profiles in a single list view, you can make mass updates across multiple profiles.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4262645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endParaRPr lang="en-GB" dirty="0"/>
          </a:p>
          <a:p>
            <a:pPr marL="228600" indent="-228600">
              <a:buFont typeface="+mj-lt"/>
              <a:buAutoNum type="arabicPeriod"/>
            </a:pPr>
            <a:r>
              <a:rPr lang="en-GB" dirty="0"/>
              <a:t>You can create up to 1,000 permission sets per organization. </a:t>
            </a:r>
          </a:p>
          <a:p>
            <a:pPr marL="228600" indent="-228600">
              <a:buFont typeface="+mj-lt"/>
              <a:buAutoNum type="arabicPeriod"/>
            </a:pPr>
            <a:r>
              <a:rPr lang="en-US" dirty="0">
                <a:ea typeface="MS PGothic" pitchFamily="34" charset="-128"/>
              </a:rPr>
              <a:t>App, tab, user, object, field, service provider, Apex class, and Visualforce permissions can be granted through a permission sets. </a:t>
            </a:r>
          </a:p>
          <a:p>
            <a:pPr marL="228600" indent="-228600">
              <a:buFont typeface="+mj-lt"/>
              <a:buAutoNum type="arabicPeriod"/>
            </a:pPr>
            <a:r>
              <a:rPr lang="en-US" dirty="0">
                <a:ea typeface="MS PGothic" pitchFamily="34" charset="-128"/>
              </a:rPr>
              <a:t>Settings such as page layouts, IP ranges, and several others must still be enabled through the profile.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dirty="0">
                <a:ea typeface="MS PGothic" pitchFamily="34" charset="-128"/>
              </a:rPr>
              <a:t>The User License </a:t>
            </a:r>
            <a:r>
              <a:rPr lang="en-US" dirty="0" err="1">
                <a:ea typeface="MS PGothic" pitchFamily="34" charset="-128"/>
              </a:rPr>
              <a:t>picklist</a:t>
            </a:r>
            <a:r>
              <a:rPr lang="en-US" baseline="0" dirty="0">
                <a:ea typeface="MS PGothic" pitchFamily="34" charset="-128"/>
              </a:rPr>
              <a:t> allows you to restrict the permission set to just users with a specific license. Select “None” if you want to assign it to users with different licenses.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baseline="0" dirty="0">
                <a:ea typeface="MS PGothic" pitchFamily="34" charset="-128"/>
              </a:rPr>
              <a:t>You can grant access to Lightning Experience with a permission set, without the need to create a new profile. </a:t>
            </a:r>
            <a:endParaRPr lang="en-US" dirty="0">
              <a:ea typeface="MS PGothic" pitchFamily="34" charset="-128"/>
            </a:endParaRPr>
          </a:p>
          <a:p>
            <a:pPr marL="228600" indent="-228600">
              <a:buFont typeface="+mj-lt"/>
              <a:buAutoNum type="arabicPeriod"/>
            </a:pPr>
            <a:endParaRPr lang="en-US" dirty="0">
              <a:latin typeface="Times New Roman" pitchFamily="18" charset="0"/>
              <a:ea typeface="MS PGothic" pitchFamily="34" charset="-128"/>
              <a:cs typeface="MS PGothic" charset="-128"/>
            </a:endParaRPr>
          </a:p>
          <a:p>
            <a:r>
              <a:rPr lang="en-US" b="1" dirty="0">
                <a:solidFill>
                  <a:srgbClr val="000000"/>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If students ask</a:t>
            </a:r>
            <a:r>
              <a:rPr lang="en-US" b="0" baseline="0" dirty="0">
                <a:solidFill>
                  <a:srgbClr val="000000"/>
                </a:solidFill>
                <a:ea typeface="Arial" pitchFamily="-112" charset="0"/>
                <a:cs typeface="Arial" pitchFamily="-112" charset="0"/>
                <a:sym typeface="Arial" pitchFamily="-112" charset="0"/>
              </a:rPr>
              <a:t> about Permission set licenses, you can relate this new Winter 17 functionality. </a:t>
            </a:r>
            <a:r>
              <a:rPr lang="en-US" sz="1000" b="0" i="0" kern="1200" dirty="0">
                <a:solidFill>
                  <a:schemeClr val="tx1"/>
                </a:solidFill>
                <a:effectLst/>
                <a:latin typeface="Salesforce Sans" panose="020B0505020202020203" pitchFamily="34" charset="0"/>
                <a:ea typeface="+mn-ea"/>
                <a:cs typeface="Arial" pitchFamily="34" charset="0"/>
              </a:rPr>
              <a:t>Easily Associate Permission Sets with Permission Set Licenses.</a:t>
            </a:r>
            <a:r>
              <a:rPr lang="en-US" sz="1000" b="0" i="0" kern="1200" baseline="0" dirty="0">
                <a:solidFill>
                  <a:schemeClr val="tx1"/>
                </a:solidFill>
                <a:effectLst/>
                <a:latin typeface="Salesforce Sans" panose="020B0505020202020203" pitchFamily="34" charset="0"/>
                <a:ea typeface="+mn-ea"/>
                <a:cs typeface="Arial" pitchFamily="34" charset="0"/>
              </a:rPr>
              <a:t>  In Winter 17 n</a:t>
            </a:r>
            <a:r>
              <a:rPr lang="en-US" sz="1000" b="0" i="0" kern="1200" dirty="0">
                <a:solidFill>
                  <a:schemeClr val="tx1"/>
                </a:solidFill>
                <a:effectLst/>
                <a:latin typeface="Salesforce Sans" panose="020B0505020202020203" pitchFamily="34" charset="0"/>
                <a:ea typeface="+mn-ea"/>
                <a:cs typeface="Arial" pitchFamily="34" charset="0"/>
              </a:rPr>
              <a:t>ow when you create a permission set, you can immediately associate it with an available permission set license and then assign them both at the same time to users. When you enable the permissions within these permission sets, only permissions available through the permission set license are visible, simplifying your life.</a:t>
            </a:r>
          </a:p>
          <a:p>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422537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marL="0" lvl="1" indent="0" defTabSz="937076" eaLnBrk="0" fontAlgn="base" hangingPunct="0">
              <a:spcBef>
                <a:spcPct val="30000"/>
              </a:spcBef>
              <a:spcAft>
                <a:spcPct val="0"/>
              </a:spcAft>
              <a:buNone/>
              <a:defRPr/>
            </a:pPr>
            <a:r>
              <a:rPr lang="en-GB" b="1" dirty="0">
                <a:latin typeface="Salesforce Sans" panose="020B0505020202020203" pitchFamily="34" charset="0"/>
              </a:rPr>
              <a:t>Teaching Points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The Manage Assignments option</a:t>
            </a:r>
            <a:r>
              <a:rPr lang="en-GB" baseline="0" dirty="0">
                <a:latin typeface="Salesforce Sans" panose="020B0505020202020203" pitchFamily="34" charset="0"/>
              </a:rPr>
              <a:t> on a permission set lets you mass assign a permission set to multiple users at the same time. You can continue to assign permission sets to individual users through the user record, which allows you to assign multiple permission sets at the same time. You can help students decide which method to use as follows: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one permission set to multiple users, use Manage Assignments.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multiple permission sets to an individual user, do it through the user record.</a:t>
            </a:r>
            <a:endParaRPr lang="en-GB" dirty="0">
              <a:latin typeface="Salesforce Sans" panose="020B0505020202020203" pitchFamily="34" charset="0"/>
            </a:endParaRP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Multiple permission sets can be “layered” one on top of the other. At run time, a user’s profile permissions and all their permission set permissions are added together to determine the user’s total access.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Note that you can use permission sets to </a:t>
            </a:r>
            <a:r>
              <a:rPr lang="en-GB" b="1" i="1" dirty="0">
                <a:latin typeface="Salesforce Sans" panose="020B0505020202020203" pitchFamily="34" charset="0"/>
              </a:rPr>
              <a:t>grant</a:t>
            </a:r>
            <a:r>
              <a:rPr lang="en-GB" dirty="0">
                <a:latin typeface="Salesforce Sans" panose="020B0505020202020203" pitchFamily="34" charset="0"/>
              </a:rPr>
              <a:t> additional permissions, but not to </a:t>
            </a:r>
            <a:r>
              <a:rPr lang="en-GB" b="1" i="1" dirty="0">
                <a:latin typeface="Salesforce Sans" panose="020B0505020202020203" pitchFamily="34" charset="0"/>
              </a:rPr>
              <a:t>deny</a:t>
            </a:r>
            <a:r>
              <a:rPr lang="en-GB" dirty="0">
                <a:latin typeface="Salesforce Sans" panose="020B0505020202020203" pitchFamily="34" charset="0"/>
              </a:rPr>
              <a:t> permissions. Permissions can only be revoked by removing them from a user’s profile, and from all assigned permission sets.</a:t>
            </a:r>
          </a:p>
          <a:p>
            <a:endParaRPr lang="en-GB"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311836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GB" b="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“Modify</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All</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Data” permission and delegated 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“View Setup and Configuration”</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permission can log in as any user without asking end users to grant access. </a:t>
            </a:r>
          </a:p>
          <a:p>
            <a:endParaRPr lang="en-GB" b="0" dirty="0">
              <a:solidFill>
                <a:srgbClr val="000000"/>
              </a:solidFill>
              <a:ea typeface="Arial" pitchFamily="-112" charset="0"/>
              <a:cs typeface="Arial" pitchFamily="-112" charset="0"/>
              <a:sym typeface="Arial" pitchFamily="-112" charset="0"/>
            </a:endParaRPr>
          </a:p>
          <a:p>
            <a:r>
              <a:rPr lang="en-GB" b="0" dirty="0">
                <a:solidFill>
                  <a:srgbClr val="000000"/>
                </a:solidFill>
                <a:ea typeface="Arial" pitchFamily="-112" charset="0"/>
                <a:cs typeface="Arial" pitchFamily="-112" charset="0"/>
                <a:sym typeface="Arial" pitchFamily="-112" charset="0"/>
              </a:rPr>
              <a:t>Only</a:t>
            </a:r>
            <a:r>
              <a:rPr lang="en-GB" b="0" baseline="0" dirty="0">
                <a:solidFill>
                  <a:srgbClr val="000000"/>
                </a:solidFill>
                <a:ea typeface="Arial" pitchFamily="-112" charset="0"/>
                <a:cs typeface="Arial" pitchFamily="-112" charset="0"/>
                <a:sym typeface="Arial" pitchFamily="-112" charset="0"/>
              </a:rPr>
              <a:t> users themselves can grant login access to an administrator. You will need to demo this through your own Settings menu, as you will not be able to log in as another user and access the grant login access page.</a:t>
            </a:r>
          </a:p>
          <a:p>
            <a:r>
              <a:rPr lang="en-GB" b="0" dirty="0">
                <a:solidFill>
                  <a:srgbClr val="000000"/>
                </a:solidFill>
                <a:ea typeface="Arial" pitchFamily="-112" charset="0"/>
                <a:cs typeface="Arial" pitchFamily="-112" charset="0"/>
                <a:sym typeface="Arial" pitchFamily="-112" charset="0"/>
              </a:rPr>
              <a:t>Point out</a:t>
            </a:r>
            <a:r>
              <a:rPr lang="en-GB" b="0" baseline="0" dirty="0">
                <a:solidFill>
                  <a:srgbClr val="000000"/>
                </a:solidFill>
                <a:ea typeface="Arial" pitchFamily="-112" charset="0"/>
                <a:cs typeface="Arial" pitchFamily="-112" charset="0"/>
                <a:sym typeface="Arial" pitchFamily="-112" charset="0"/>
              </a:rPr>
              <a:t> that </a:t>
            </a:r>
            <a:r>
              <a:rPr lang="en-GB" b="0" dirty="0">
                <a:solidFill>
                  <a:srgbClr val="000000"/>
                </a:solidFill>
                <a:ea typeface="Arial" pitchFamily="-112" charset="0"/>
                <a:cs typeface="Arial" pitchFamily="-112" charset="0"/>
                <a:sym typeface="Arial" pitchFamily="-112" charset="0"/>
              </a:rPr>
              <a:t>administrators can also log in as any user in their organization without asking end-users to grant login access.</a:t>
            </a:r>
          </a:p>
          <a:p>
            <a:r>
              <a:rPr lang="en-GB" b="0" dirty="0">
                <a:solidFill>
                  <a:srgbClr val="000000"/>
                </a:solidFill>
                <a:ea typeface="Arial" pitchFamily="-112" charset="0"/>
                <a:cs typeface="Arial" pitchFamily="-112" charset="0"/>
                <a:sym typeface="Arial" pitchFamily="-112" charset="0"/>
              </a:rPr>
              <a:t>Note: This feature doesn’t apply to portal users who have login access granted automatically, and Chatter Free users.</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https://help.salesforce.com/articleView?id=Enabling-Organization-Admins-Can-Login-as-Any-User&amp;type=1</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158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692353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create the</a:t>
            </a:r>
            <a:r>
              <a:rPr lang="en-US" baseline="0" dirty="0">
                <a:sym typeface="Arial" pitchFamily="-112" charset="0"/>
              </a:rPr>
              <a:t> profile view for the Account object but ALL OTHERS HAVE ALREADY BEEN CREATED.</a:t>
            </a:r>
          </a:p>
          <a:p>
            <a:r>
              <a:rPr lang="en-US" dirty="0">
                <a:sym typeface="Arial" pitchFamily="-112" charset="0"/>
              </a:rPr>
              <a:t>We only need to change the perms on the Account</a:t>
            </a:r>
            <a:r>
              <a:rPr lang="en-US" baseline="0" dirty="0">
                <a:sym typeface="Arial" pitchFamily="-112" charset="0"/>
              </a:rPr>
              <a:t>.  ALL OTHER PERMS ARE CORRECT.</a:t>
            </a:r>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 </a:t>
            </a: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4529829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990788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161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421036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83430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77500" lnSpcReduction="20000"/>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 AW Computing – The Team</a:t>
            </a:r>
          </a:p>
          <a:p>
            <a:pPr rtl="0" eaLnBrk="1" fontAlgn="t" latinLnBrk="0" hangingPunct="1"/>
            <a:r>
              <a:rPr lang="en-US" sz="1100" b="1" dirty="0"/>
              <a:t>John Wiseman, CEO</a:t>
            </a:r>
          </a:p>
          <a:p>
            <a:pPr rtl="0" eaLnBrk="1" fontAlgn="t" latinLnBrk="0" hangingPunct="1"/>
            <a:r>
              <a:rPr lang="en-US" sz="1100" dirty="0"/>
              <a:t>Started the company 10 years ago with Simon Adams (hence the AW name), whom he later bought out. An amiable chap on the surface, but underneath lurks a ruthless business mind. His main concern is making sure he’s getting big bangs for every buck he’s spending on Salesforce, so he’s very focused on adoption, maximizing revenue, and productivity gains. He’ll be breathing down the</a:t>
            </a:r>
            <a:r>
              <a:rPr lang="en-US" sz="1100" baseline="0" dirty="0"/>
              <a:t> Administrator’s</a:t>
            </a:r>
            <a:r>
              <a:rPr lang="en-US" sz="1100" dirty="0"/>
              <a:t> neck all the way.</a:t>
            </a:r>
          </a:p>
          <a:p>
            <a:pPr rtl="0" eaLnBrk="1" fontAlgn="t" latinLnBrk="0" hangingPunct="1"/>
            <a:r>
              <a:rPr lang="en-US" sz="1100" b="1" dirty="0"/>
              <a:t>Brent Bassi, VP of Finance</a:t>
            </a:r>
          </a:p>
          <a:p>
            <a:pPr rtl="0" eaLnBrk="1" fontAlgn="t" latinLnBrk="0" hangingPunct="1"/>
            <a:r>
              <a:rPr lang="en-US" sz="1100" dirty="0"/>
              <a:t>The accountant. He’s excited about integrating Salesforce with the existing billing system, and is eager to get his accounts receivables team up and running, with visibility into customer accounts. He’ll be going to the administrator to make sure the fiscal year is set up correctly, set up new currencies, and manage exchange rates.</a:t>
            </a:r>
          </a:p>
          <a:p>
            <a:pPr rtl="0" eaLnBrk="1" fontAlgn="t" latinLnBrk="0" hangingPunct="1"/>
            <a:r>
              <a:rPr lang="en-US" sz="1100" b="1" dirty="0"/>
              <a:t>Allison Wheeler, VP of Global Sales</a:t>
            </a:r>
          </a:p>
          <a:p>
            <a:pPr rtl="0" eaLnBrk="1" fontAlgn="t" latinLnBrk="0" hangingPunct="1"/>
            <a:r>
              <a:rPr lang="en-US" sz="1100" dirty="0"/>
              <a:t>Allison’s been in sales since she left school, and has a long, proven track record. She used Salesforce in her previous employment, so she knows what it can do. She’ll be making the most demands on the administrator, from ensuring that her (relatively young) sales teams across the globe are able to collaborate, through requests for custom fields to track her critical metrics, to detailed reports.  </a:t>
            </a:r>
          </a:p>
          <a:p>
            <a:pPr rtl="0" eaLnBrk="1" fontAlgn="t" latinLnBrk="0" hangingPunct="1"/>
            <a:r>
              <a:rPr lang="en-US" sz="1100" b="1" dirty="0"/>
              <a:t>Conner McCoy, VP of Marketing</a:t>
            </a:r>
          </a:p>
          <a:p>
            <a:pPr rtl="0" eaLnBrk="1" fontAlgn="t" latinLnBrk="0" hangingPunct="1"/>
            <a:r>
              <a:rPr lang="en-US" sz="1100" dirty="0"/>
              <a:t>Recently promoted to the position and with a lot to prove, Conner wants to use Salesforce to maximize the ROI on his marketing spend. He’ll be going to the administrator to load all of his existing leads, and new purchased leads onto the system, and he’ll be looking to the administrator to automate a large part of the lead management process.</a:t>
            </a:r>
          </a:p>
          <a:p>
            <a:pPr rtl="0" eaLnBrk="1" fontAlgn="t" latinLnBrk="0" hangingPunct="1"/>
            <a:r>
              <a:rPr lang="en-US" sz="1100" b="1" dirty="0"/>
              <a:t>Noah Larkin, VP of Services</a:t>
            </a:r>
          </a:p>
          <a:p>
            <a:pPr rtl="0" eaLnBrk="1" fontAlgn="t" latinLnBrk="0" hangingPunct="1"/>
            <a:r>
              <a:rPr lang="en-US" sz="1100" dirty="0"/>
              <a:t>As AW computing expands its customer base around the world, Noah is experiencing increasing demands on his teams. He’ll be looking to the administrator to ease some of this pain. He wants to make sure customers get the best “one and done” experience, so he’ll be going to the administrator to ensure his team has access to all the data they need: access to customer accounts, custom fields to track service information at the account level, and automation of the case management process.</a:t>
            </a:r>
          </a:p>
          <a:p>
            <a:pPr rtl="0" eaLnBrk="1" fontAlgn="t" latinLnBrk="0" hangingPunct="1"/>
            <a:r>
              <a:rPr lang="en-US" sz="1100" b="1" dirty="0"/>
              <a:t>Ling Wu, VP of Human Resources</a:t>
            </a:r>
          </a:p>
          <a:p>
            <a:pPr rtl="0" eaLnBrk="1" fontAlgn="t" latinLnBrk="0" hangingPunct="1"/>
            <a:r>
              <a:rPr lang="en-US" sz="1100" dirty="0"/>
              <a:t>The administrator’s relationship with Ling will be more of a collaborative one. He/she will be going to Ling for the information needed to set up new users, such as their personal details, languages and locales, and hours. But Ling will be making demands of the administrator too, as she needs to manage issues of compliance and confidentiality.</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448953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65332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It’s a good idea to have these requirements visible all the times as you go through the slides in this section. To do this, you could write up a table on the board or flipchart, similar to the one below, with the records in the first column. Then get students to help you fill in the View and Edit columns, using the information on this slide. Leave the last column blank initially.  As you go through the slides and learn about special ownership permissions, and OWDs, you can come back to this table and fill in the last column.</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pic>
        <p:nvPicPr>
          <p:cNvPr id="4098" name="Picture 2"/>
          <p:cNvPicPr>
            <a:picLocks noChangeAspect="1" noChangeArrowheads="1"/>
          </p:cNvPicPr>
          <p:nvPr/>
        </p:nvPicPr>
        <p:blipFill>
          <a:blip r:embed="rId3"/>
          <a:srcRect/>
          <a:stretch>
            <a:fillRect/>
          </a:stretch>
        </p:blipFill>
        <p:spPr bwMode="auto">
          <a:xfrm>
            <a:off x="2005635" y="6943304"/>
            <a:ext cx="3254024" cy="2113098"/>
          </a:xfrm>
          <a:prstGeom prst="rect">
            <a:avLst/>
          </a:prstGeom>
          <a:noFill/>
          <a:ln w="9525">
            <a:noFill/>
            <a:miter lim="800000"/>
            <a:headEnd/>
            <a:tailEnd/>
          </a:ln>
        </p:spPr>
      </p:pic>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391618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have established access to the organization and</a:t>
            </a:r>
            <a:r>
              <a:rPr lang="en-US" baseline="0" dirty="0">
                <a:sym typeface="Arial" pitchFamily="-112" charset="0"/>
              </a:rPr>
              <a:t> to specific objects. Now we’ll establish access to individual records.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837010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166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66183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The only way you can take this away is through</a:t>
            </a:r>
            <a:r>
              <a:rPr lang="en-GB" baseline="0" dirty="0"/>
              <a:t> the profile. Another way to phrase this is that the profile always wins. </a:t>
            </a:r>
          </a:p>
          <a:p>
            <a:r>
              <a:rPr lang="en-US" baseline="0" dirty="0"/>
              <a:t>Owners can change ownership AND can share records.  </a:t>
            </a:r>
          </a:p>
          <a:p>
            <a:r>
              <a:rPr lang="en-US" baseline="0" dirty="0"/>
              <a:t>Example of why you might want to restrict an owner’s permissions:  you have a data entry clerk, who creates records, but should not be able to delete them.</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838332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endParaRPr lang="en-US" dirty="0"/>
          </a:p>
          <a:p>
            <a:r>
              <a:rPr lang="en-US" b="0" dirty="0">
                <a:solidFill>
                  <a:srgbClr val="000000"/>
                </a:solidFill>
                <a:ea typeface="Arial" pitchFamily="-112" charset="0"/>
                <a:cs typeface="Arial" pitchFamily="-112" charset="0"/>
                <a:sym typeface="Arial" pitchFamily="-112" charset="0"/>
              </a:rPr>
              <a:t>Users</a:t>
            </a:r>
            <a:r>
              <a:rPr lang="en-US" b="0" baseline="0" dirty="0">
                <a:solidFill>
                  <a:srgbClr val="000000"/>
                </a:solidFill>
                <a:ea typeface="Arial" pitchFamily="-112" charset="0"/>
                <a:cs typeface="Arial" pitchFamily="-112" charset="0"/>
                <a:sym typeface="Arial" pitchFamily="-112" charset="0"/>
              </a:rPr>
              <a:t> must already have at least read-only access to an account in order to add contacts, cases, or opportunities to it.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331685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886534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Another way to phrase this question:</a:t>
            </a:r>
          </a:p>
          <a:p>
            <a:r>
              <a:rPr lang="en-US" dirty="0">
                <a:sym typeface="Arial" pitchFamily="-112" charset="0"/>
              </a:rPr>
              <a:t>If there is ONE record a user SHOULD NOT SEE, you cannot use a public model.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15208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Org-wide defaults are all about access to records you DON'T own.</a:t>
            </a:r>
          </a:p>
          <a:p>
            <a:pPr marL="228600" indent="-228600">
              <a:buFont typeface="+mj-lt"/>
              <a:buAutoNum type="arabicPeriod"/>
            </a:pPr>
            <a:r>
              <a:rPr lang="en-US" dirty="0">
                <a:sym typeface="Arial" pitchFamily="-112" charset="0"/>
              </a:rPr>
              <a:t>If you have ONE user who should not see ONE record you need to lock down access to the ENTIRE object via Org-wide defaults. THEN you open it back up via roles, sharing rules. </a:t>
            </a:r>
          </a:p>
          <a:p>
            <a:pPr marL="228600" indent="-228600">
              <a:buFont typeface="+mj-lt"/>
              <a:buAutoNum type="arabicPeriod"/>
            </a:pPr>
            <a:r>
              <a:rPr lang="en-US" dirty="0">
                <a:sym typeface="Arial" pitchFamily="-112" charset="0"/>
              </a:rPr>
              <a:t>The User object is now included in the sharing model. This feature is called </a:t>
            </a:r>
            <a:r>
              <a:rPr lang="en-GB" sz="1000" kern="1200" baseline="0" dirty="0">
                <a:solidFill>
                  <a:schemeClr val="tx1"/>
                </a:solidFill>
                <a:ea typeface="+mn-ea"/>
              </a:rPr>
              <a:t>User Sharing and enables you to show or hide an internal or external user from another user in your organization. You can:</a:t>
            </a:r>
          </a:p>
          <a:p>
            <a:pPr lvl="2"/>
            <a:r>
              <a:rPr lang="en-GB" kern="1200" baseline="0" dirty="0">
                <a:solidFill>
                  <a:schemeClr val="tx1"/>
                </a:solidFill>
                <a:latin typeface="Salesforce Sans" panose="020B0505020202020203" pitchFamily="34" charset="0"/>
                <a:ea typeface="+mn-ea"/>
              </a:rPr>
              <a:t>Set the organization-wide defaults for user records to Private or Public Read Only.</a:t>
            </a:r>
          </a:p>
          <a:p>
            <a:pPr lvl="2"/>
            <a:r>
              <a:rPr lang="en-GB" kern="1200" baseline="0" dirty="0">
                <a:solidFill>
                  <a:schemeClr val="tx1"/>
                </a:solidFill>
                <a:latin typeface="Salesforce Sans" panose="020B0505020202020203" pitchFamily="34" charset="0"/>
                <a:ea typeface="+mn-ea"/>
              </a:rPr>
              <a:t>Create user sharing rules based on group membership or other criteria.</a:t>
            </a:r>
          </a:p>
          <a:p>
            <a:pPr lvl="2"/>
            <a:r>
              <a:rPr lang="en-GB" kern="1200" baseline="0" dirty="0">
                <a:solidFill>
                  <a:schemeClr val="tx1"/>
                </a:solidFill>
                <a:latin typeface="Salesforce Sans" panose="020B0505020202020203" pitchFamily="34" charset="0"/>
                <a:ea typeface="+mn-ea"/>
              </a:rPr>
              <a:t>Create manual shares for user records to open access to individual users or groups.</a:t>
            </a:r>
          </a:p>
          <a:p>
            <a:pPr lvl="2"/>
            <a:r>
              <a:rPr lang="en-GB" kern="1200" baseline="0" dirty="0">
                <a:solidFill>
                  <a:schemeClr val="tx1"/>
                </a:solidFill>
                <a:latin typeface="Salesforce Sans" panose="020B0505020202020203" pitchFamily="34" charset="0"/>
                <a:ea typeface="+mn-ea"/>
              </a:rPr>
              <a:t>Control the visibility of external users in customer or partner portals and communities.</a:t>
            </a:r>
          </a:p>
          <a:p>
            <a:pPr lvl="2"/>
            <a:endParaRPr lang="en-GB" kern="1200" baseline="0" dirty="0">
              <a:solidFill>
                <a:schemeClr val="tx1"/>
              </a:solidFill>
              <a:latin typeface="Salesforce Sans" panose="020B0505020202020203" pitchFamily="34" charset="0"/>
              <a:ea typeface="+mn-ea"/>
            </a:endParaRPr>
          </a:p>
          <a:p>
            <a:pPr lvl="2">
              <a:buNone/>
            </a:pPr>
            <a:r>
              <a:rPr lang="en-US" kern="1200" baseline="0" dirty="0">
                <a:solidFill>
                  <a:schemeClr val="tx1"/>
                </a:solidFill>
                <a:latin typeface="Salesforce Sans" panose="020B0505020202020203" pitchFamily="34" charset="0"/>
                <a:ea typeface="+mn-ea"/>
              </a:rPr>
              <a:t>User Sharing is automatically enabled in all organizations. </a:t>
            </a:r>
            <a:endParaRPr lang="en-GB" kern="1200" baseline="0" dirty="0">
              <a:solidFill>
                <a:schemeClr val="tx1"/>
              </a:solidFill>
              <a:latin typeface="Salesforce Sans" panose="020B0505020202020203" pitchFamily="34" charset="0"/>
              <a:ea typeface="+mn-ea"/>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User</a:t>
            </a:r>
            <a:r>
              <a:rPr lang="en-US" b="0" baseline="0" dirty="0">
                <a:solidFill>
                  <a:srgbClr val="000000"/>
                </a:solidFill>
                <a:ea typeface="Arial" pitchFamily="-112" charset="0"/>
                <a:cs typeface="Arial" pitchFamily="-112" charset="0"/>
                <a:sym typeface="Arial" pitchFamily="-112" charset="0"/>
              </a:rPr>
              <a:t> Sharing is now enabled in our training orgs if you’d like to point it out to students.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r>
              <a:rPr lang="en-US" dirty="0">
                <a:ea typeface="MS PGothic" charset="-128"/>
              </a:rPr>
            </a:br>
            <a:endParaRPr lang="en-US" b="1" dirty="0">
              <a:ea typeface="MS PGothic" charset="-128"/>
            </a:endParaRPr>
          </a:p>
        </p:txBody>
      </p:sp>
      <p:sp>
        <p:nvSpPr>
          <p:cNvPr id="11" name="Slide Image Placeholder 10"/>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243001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**Note that Calendar OWD settings are different.</a:t>
            </a:r>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378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2058893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a:xfrm>
            <a:off x="3982720" y="9335255"/>
            <a:ext cx="3169920" cy="249663"/>
          </a:xfrm>
          <a:prstGeom prst="rect">
            <a:avLst/>
          </a:prstGeom>
        </p:spPr>
        <p:txBody>
          <a:bodyPr/>
          <a:lstStyle/>
          <a:p>
            <a:r>
              <a:rPr lang="en-US" dirty="0">
                <a:latin typeface="Salesforce Sans" panose="020B0505020202020203" pitchFamily="34" charset="0"/>
              </a:rPr>
              <a:t>Course Name</a:t>
            </a:r>
          </a:p>
          <a:p>
            <a:endParaRPr lang="en-US" dirty="0">
              <a:latin typeface="Salesforce Sans" panose="020B0505020202020203" pitchFamily="34" charset="0"/>
            </a:endParaRPr>
          </a:p>
        </p:txBody>
      </p:sp>
      <p:sp>
        <p:nvSpPr>
          <p:cNvPr id="5" name="Footer Placeholder 4"/>
          <p:cNvSpPr>
            <a:spLocks noGrp="1"/>
          </p:cNvSpPr>
          <p:nvPr>
            <p:ph type="ftr" sz="quarter" idx="11"/>
          </p:nvPr>
        </p:nvSpPr>
        <p:spPr>
          <a:xfrm>
            <a:off x="162561" y="9335254"/>
            <a:ext cx="3169920" cy="244293"/>
          </a:xfrm>
          <a:prstGeom prst="rect">
            <a:avLst/>
          </a:prstGeom>
        </p:spPr>
        <p:txBody>
          <a:bodyPr/>
          <a:lstStyle/>
          <a:p>
            <a:r>
              <a:rPr lang="en-US" dirty="0">
                <a:latin typeface="Salesforce Sans" panose="020B0505020202020203" pitchFamily="34" charset="0"/>
              </a:rPr>
              <a:t>© </a:t>
            </a:r>
            <a:r>
              <a:rPr lang="en-US">
                <a:latin typeface="Salesforce Sans" panose="020B0505020202020203" pitchFamily="34" charset="0"/>
              </a:rPr>
              <a:t>Copyright 2016 </a:t>
            </a:r>
            <a:r>
              <a:rPr lang="en-US" dirty="0">
                <a:latin typeface="Salesforce Sans" panose="020B0505020202020203" pitchFamily="34" charset="0"/>
              </a:rPr>
              <a:t>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a:xfrm>
            <a:off x="3413761" y="9335255"/>
            <a:ext cx="487680" cy="240194"/>
          </a:xfrm>
          <a:prstGeom prst="rect">
            <a:avLst/>
          </a:prstGeom>
        </p:spPr>
        <p:txBody>
          <a:bodyPr/>
          <a:lstStyle/>
          <a:p>
            <a:fld id="{B4ABCAC1-5A0E-4D41-9DFA-A4558277763A}" type="slidenum">
              <a:rPr lang="en-US" smtClean="0"/>
              <a:pPr/>
              <a:t>173</a:t>
            </a:fld>
            <a:endParaRPr lang="en-US" dirty="0"/>
          </a:p>
        </p:txBody>
      </p:sp>
      <p:sp>
        <p:nvSpPr>
          <p:cNvPr id="11" name="Slide Image Placeholder 10"/>
          <p:cNvSpPr>
            <a:spLocks noGrp="1" noRot="1" noChangeAspect="1"/>
          </p:cNvSpPr>
          <p:nvPr>
            <p:ph type="sldImg"/>
          </p:nvPr>
        </p:nvSpPr>
        <p:spPr>
          <a:xfrm>
            <a:off x="9525" y="528638"/>
            <a:ext cx="7308850" cy="4111625"/>
          </a:xfrm>
        </p:spPr>
      </p:sp>
    </p:spTree>
    <p:custDataLst>
      <p:tags r:id="rId1"/>
    </p:custDataLst>
    <p:extLst>
      <p:ext uri="{BB962C8B-B14F-4D97-AF65-F5344CB8AC3E}">
        <p14:creationId xmlns:p14="http://schemas.microsoft.com/office/powerpoint/2010/main" val="34516930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eaLnBrk="1" hangingPunct="1"/>
            <a:r>
              <a:rPr lang="en-US" baseline="0" dirty="0">
                <a:ea typeface="MS PGothic" charset="-128"/>
              </a:rPr>
              <a:t>The Job Application object does not appear, since it is in a master-detail relationship with both the Applicant and Position objects.</a:t>
            </a:r>
          </a:p>
          <a:p>
            <a:pPr eaLnBrk="1" hangingPunct="1"/>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GB" b="0" dirty="0">
                <a:solidFill>
                  <a:srgbClr val="000000"/>
                </a:solidFill>
                <a:cs typeface="Arial" pitchFamily="-112" charset="0"/>
                <a:sym typeface="Arial" pitchFamily="-112" charset="0"/>
              </a:rPr>
              <a:t>If</a:t>
            </a:r>
            <a:r>
              <a:rPr lang="en-GB" b="0" baseline="0" dirty="0">
                <a:solidFill>
                  <a:srgbClr val="000000"/>
                </a:solidFill>
                <a:cs typeface="Arial" pitchFamily="-112" charset="0"/>
                <a:sym typeface="Arial" pitchFamily="-112" charset="0"/>
              </a:rPr>
              <a:t> you had used the table suggested in the previous Story slide, you will already know what access levels to set when you get to this slide.</a:t>
            </a:r>
            <a:endParaRPr lang="en-US" b="0"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024863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1303126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6568055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The</a:t>
            </a:r>
            <a:r>
              <a:rPr lang="en-GB" b="0" baseline="0" dirty="0">
                <a:solidFill>
                  <a:srgbClr val="000000"/>
                </a:solidFill>
                <a:ea typeface="Arial" pitchFamily="-112" charset="0"/>
                <a:cs typeface="Arial" pitchFamily="-112" charset="0"/>
                <a:sym typeface="Arial" pitchFamily="-112" charset="0"/>
              </a:rPr>
              <a:t> organization-wide defaults that we have just set have satisfied our initial requirements. However, because they are “organization-wide” they affect all users, which often leads to the situation where you fix one problem, but in doing so you create another, as we can see here. So now we are going to look at how we can “fine tune” record access.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If you still have the table</a:t>
            </a:r>
            <a:r>
              <a:rPr lang="en-GB" baseline="0" dirty="0"/>
              <a:t> from the previous section on the board/flipchart, you can refer back to it here and talk about it alongside the organization chart slide from the first module, to show how we’ve effectively “locked out” VPs, directors, and managers from our company data.</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177</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52633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Role Hierarchy does not necessarily follow the HR Org chart. In this example, even</a:t>
            </a:r>
            <a:r>
              <a:rPr lang="en-US" baseline="0" dirty="0">
                <a:sym typeface="Arial" pitchFamily="-112" charset="0"/>
              </a:rPr>
              <a:t> though the Executive assistant would report up to the CEO, he/she needs the same visibility to records that the CEO does.</a:t>
            </a:r>
          </a:p>
          <a:p>
            <a:r>
              <a:rPr lang="en-US" dirty="0">
                <a:sym typeface="Arial" pitchFamily="-112" charset="0"/>
              </a:rPr>
              <a:t>Even though Sales Operations personnel</a:t>
            </a:r>
            <a:r>
              <a:rPr lang="en-US" baseline="0" dirty="0">
                <a:sym typeface="Arial" pitchFamily="-112" charset="0"/>
              </a:rPr>
              <a:t> would report up to the Director of Sales Ops, who would then report up to the VP of Global Sales, for visibility to Salesforce data, these rolls all need the same visibility, so should occupy the same place in the role hierarchy.</a:t>
            </a:r>
          </a:p>
          <a:p>
            <a:r>
              <a:rPr lang="en-US" baseline="0" dirty="0">
                <a:sym typeface="Arial" pitchFamily="-112" charset="0"/>
              </a:rPr>
              <a:t>In this section we will be moving the Dr. of Sales ops and all the Sales Ops personnel into the VP of Global Sales role, and renaming it.</a:t>
            </a:r>
          </a:p>
          <a:p>
            <a:r>
              <a:rPr lang="en-US" baseline="0" dirty="0">
                <a:sym typeface="Arial" pitchFamily="-112" charset="0"/>
              </a:rPr>
              <a:t>We will be creating roles for the APAC region, for Sales Engineers, and the Customer Support team.</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402738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manager we defined on the new user records is an ORG CHART manager and DIFFERENT from the manager ROLE we are defining here.</a:t>
            </a:r>
          </a:p>
          <a:p>
            <a:r>
              <a:rPr lang="en-US" dirty="0">
                <a:sym typeface="Arial" pitchFamily="-112" charset="0"/>
              </a:rPr>
              <a:t>Visibility rolls</a:t>
            </a:r>
            <a:r>
              <a:rPr lang="en-US" baseline="0" dirty="0">
                <a:sym typeface="Arial" pitchFamily="-112" charset="0"/>
              </a:rPr>
              <a:t> UP the hierarchy, </a:t>
            </a:r>
            <a:r>
              <a:rPr lang="en-US" dirty="0">
                <a:sym typeface="Arial" pitchFamily="-112" charset="0"/>
              </a:rPr>
              <a:t>not ACROSS it.  (Sharing rules allow us to provide visibility across the organization.)</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317806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075973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297658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51749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ym typeface="Arial" pitchFamily="-112" charset="0"/>
              </a:rPr>
              <a:t>We will NOT be uploading photos in class, as it takes too much time.</a:t>
            </a:r>
            <a:r>
              <a:rPr lang="en-US" baseline="0" dirty="0">
                <a:sym typeface="Arial" pitchFamily="-112" charset="0"/>
              </a:rPr>
              <a:t> But it is i</a:t>
            </a:r>
            <a:r>
              <a:rPr lang="en-US" dirty="0">
                <a:sym typeface="Arial" pitchFamily="-112" charset="0"/>
              </a:rPr>
              <a:t>mportant to stress that in a real Chatter community,</a:t>
            </a:r>
            <a:r>
              <a:rPr lang="en-US" baseline="0" dirty="0">
                <a:sym typeface="Arial" pitchFamily="-112" charset="0"/>
              </a:rPr>
              <a:t> photos are very important and should be a best practice for any Chatter users.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446881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9768565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The Sales Ops team (the director</a:t>
            </a:r>
            <a:r>
              <a:rPr lang="en-US" baseline="0" dirty="0">
                <a:sym typeface="Arial" pitchFamily="-112" charset="0"/>
              </a:rPr>
              <a:t> and the sales ops) provide support to all accounts worldwide. They need to the same visibility to records as the VP of Global Sales, so w</a:t>
            </a:r>
            <a:r>
              <a:rPr lang="en-US" dirty="0">
                <a:sym typeface="Arial" pitchFamily="-112" charset="0"/>
              </a:rPr>
              <a:t>e are moving the sales operations personnel up to the VP of</a:t>
            </a:r>
            <a:r>
              <a:rPr lang="en-US" baseline="0" dirty="0">
                <a:sym typeface="Arial" pitchFamily="-112" charset="0"/>
              </a:rPr>
              <a:t> Global Sales Role and then renaming it.</a:t>
            </a:r>
            <a:r>
              <a:rPr lang="en-US" dirty="0">
                <a:sym typeface="Arial" pitchFamily="-112" charset="0"/>
              </a:rPr>
              <a:t> Note: Janet Young is an INACTIVE user.</a:t>
            </a:r>
          </a:p>
          <a:p>
            <a:pPr marL="228600" indent="-228600">
              <a:buFont typeface="+mj-lt"/>
              <a:buAutoNum type="arabicPeriod"/>
            </a:pPr>
            <a:r>
              <a:rPr lang="en-US" dirty="0">
                <a:sym typeface="Arial" pitchFamily="-112" charset="0"/>
              </a:rPr>
              <a:t>When you create the first role in the exercise, explain the </a:t>
            </a:r>
            <a:r>
              <a:rPr lang="en-GB" b="1" dirty="0"/>
              <a:t>Role Name as displayed on reports </a:t>
            </a:r>
            <a:r>
              <a:rPr lang="en-GB" dirty="0"/>
              <a:t>field without going into too much detail. May sure you cover these key points:</a:t>
            </a:r>
          </a:p>
          <a:p>
            <a:pPr marL="460375" lvl="1" indent="-228600">
              <a:buFont typeface="+mj-lt"/>
              <a:buAutoNum type="alphaLcPeriod"/>
            </a:pPr>
            <a:r>
              <a:rPr lang="en-GB" dirty="0">
                <a:latin typeface="Salesforce Sans" panose="020B0505020202020203" pitchFamily="34" charset="0"/>
                <a:sym typeface="Arial" pitchFamily="-112" charset="0"/>
              </a:rPr>
              <a:t>The role labels are displayed at the top of opportunity reports as links, allowing viewers to click and drill down into the data visible to the users in different roles. The </a:t>
            </a:r>
            <a:r>
              <a:rPr lang="en-GB" b="1" dirty="0">
                <a:latin typeface="Salesforce Sans" panose="020B0505020202020203" pitchFamily="34" charset="0"/>
              </a:rPr>
              <a:t>Role Name as displayed on reports</a:t>
            </a:r>
            <a:r>
              <a:rPr lang="en-GB" b="1" dirty="0">
                <a:latin typeface="Salesforce Sans" panose="020B0505020202020203" pitchFamily="34" charset="0"/>
                <a:sym typeface="Arial" pitchFamily="-112" charset="0"/>
              </a:rPr>
              <a:t> </a:t>
            </a:r>
            <a:r>
              <a:rPr lang="en-GB" dirty="0">
                <a:latin typeface="Salesforce Sans" panose="020B0505020202020203" pitchFamily="34" charset="0"/>
                <a:sym typeface="Arial" pitchFamily="-112" charset="0"/>
              </a:rPr>
              <a:t>field allows you to provide a different name to be used for the role in these links. For example you could choose to display the VP of Global Sales role as “Global Sales”.</a:t>
            </a:r>
          </a:p>
          <a:p>
            <a:pPr marL="460375" lvl="1" indent="-228600">
              <a:buFont typeface="+mj-lt"/>
              <a:buAutoNum type="alphaLcPeriod"/>
            </a:pPr>
            <a:r>
              <a:rPr lang="en-GB" dirty="0">
                <a:latin typeface="Salesforce Sans" panose="020B0505020202020203" pitchFamily="34" charset="0"/>
                <a:sym typeface="Arial" pitchFamily="-112" charset="0"/>
              </a:rPr>
              <a:t>The </a:t>
            </a:r>
            <a:r>
              <a:rPr lang="en-GB" b="1" dirty="0">
                <a:latin typeface="Salesforce Sans" panose="020B0505020202020203" pitchFamily="34" charset="0"/>
              </a:rPr>
              <a:t>Role Name as displayed on reports </a:t>
            </a:r>
            <a:r>
              <a:rPr lang="en-GB" dirty="0">
                <a:latin typeface="Salesforce Sans" panose="020B0505020202020203" pitchFamily="34" charset="0"/>
              </a:rPr>
              <a:t>value is also used to populate the Owner Role field on reports. This can be confusing as you would expect this value to come from the user record. If </a:t>
            </a:r>
            <a:r>
              <a:rPr lang="en-GB" b="1" dirty="0">
                <a:latin typeface="Salesforce Sans" panose="020B0505020202020203" pitchFamily="34" charset="0"/>
              </a:rPr>
              <a:t>Role Name as displayed on reports </a:t>
            </a:r>
            <a:r>
              <a:rPr lang="en-GB" dirty="0">
                <a:latin typeface="Salesforce Sans" panose="020B0505020202020203" pitchFamily="34" charset="0"/>
              </a:rPr>
              <a:t>is left empty, the Owner Role field for users in the role will also be empty on reports. You have been warned!</a:t>
            </a:r>
            <a:endParaRPr lang="en-US" b="1" dirty="0">
              <a:latin typeface="Salesforce Sans" panose="020B0505020202020203" pitchFamily="34" charset="0"/>
              <a:sym typeface="Arial" pitchFamily="-112" charset="0"/>
            </a:endParaRPr>
          </a:p>
          <a:p>
            <a:pPr marL="460375" lvl="1" indent="-228600">
              <a:buFont typeface="+mj-lt"/>
              <a:buAutoNum type="alphaLcPeriod"/>
            </a:pPr>
            <a:endParaRPr lang="en-US" dirty="0">
              <a:latin typeface="Salesforce Sans" panose="020B0505020202020203" pitchFamily="34"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roles are needed.</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120951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GB" dirty="0"/>
              <a:t>The VP Global Sales/Sales Ops role will include the following users:</a:t>
            </a:r>
          </a:p>
          <a:p>
            <a:pPr defTabSz="981334">
              <a:defRPr/>
            </a:pPr>
            <a:r>
              <a:rPr lang="en-GB" dirty="0"/>
              <a:t>VP of Global Sales – Allison Wheeler</a:t>
            </a:r>
          </a:p>
          <a:p>
            <a:pPr defTabSz="981334">
              <a:defRPr/>
            </a:pPr>
            <a:r>
              <a:rPr lang="en-GB" dirty="0"/>
              <a:t>The Director</a:t>
            </a:r>
            <a:r>
              <a:rPr lang="en-GB" baseline="0" dirty="0"/>
              <a:t> of Sales Operations and all Sales Ops personnel – Yuko Ishikawa, Courtney Brown, and Tony Jenkins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568869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Why</a:t>
            </a:r>
            <a:r>
              <a:rPr lang="en-GB" b="0" baseline="0" dirty="0">
                <a:solidFill>
                  <a:srgbClr val="000000"/>
                </a:solidFill>
                <a:ea typeface="Arial" pitchFamily="-112" charset="0"/>
                <a:cs typeface="Arial" pitchFamily="-112" charset="0"/>
                <a:sym typeface="Arial" pitchFamily="-112" charset="0"/>
              </a:rPr>
              <a:t> are we doing task 3? When a user runs an opportunity report, their role and their subordinate roles appear as links at the top of the report. The user can click these links to drill down into different levels of the role hierarchy and display opportunities owned by users at those levels. It’s a good idea to put Admin in the top role, so that when you are building reports you’ll be able to test them by drilling down into different levels of the role hierarchy. If Admin is not in a role, these links will not appear at the top of opportunity reports.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888690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There will be some unassigned users. Ask your students if it  is a problem to have unassigned users if you have a role hierarchy?  </a:t>
            </a:r>
          </a:p>
          <a:p>
            <a:r>
              <a:rPr lang="en-US" dirty="0">
                <a:sym typeface="Arial" pitchFamily="-112" charset="0"/>
              </a:rPr>
              <a:t>The answer is,</a:t>
            </a:r>
            <a:r>
              <a:rPr lang="en-US" baseline="0" dirty="0">
                <a:sym typeface="Arial" pitchFamily="-112" charset="0"/>
              </a:rPr>
              <a:t> Probably. T</a:t>
            </a:r>
            <a:r>
              <a:rPr lang="en-US" dirty="0">
                <a:sym typeface="Arial" pitchFamily="-112" charset="0"/>
              </a:rPr>
              <a:t>heir records become "invisible" to users in the role hierarchy depending on OWD.</a:t>
            </a:r>
          </a:p>
          <a:p>
            <a:r>
              <a:rPr lang="en-US" dirty="0">
                <a:sym typeface="Arial" pitchFamily="-112" charset="0"/>
              </a:rPr>
              <a:t>Janet Young will also show up as an unassigned user. She is inactive.</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187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330525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347450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endParaRPr lang="en-US" dirty="0"/>
          </a:p>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515817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623490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88617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0289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GB" dirty="0"/>
              <a:t>Because locating</a:t>
            </a:r>
            <a:r>
              <a:rPr lang="en-GB" baseline="0" dirty="0"/>
              <a:t> photos or downloading avatars from the Documents tab in the org will be too time consuming, only the i</a:t>
            </a:r>
            <a:r>
              <a:rPr lang="en-GB" dirty="0"/>
              <a:t>nstructor</a:t>
            </a:r>
            <a:r>
              <a:rPr lang="en-GB" baseline="0" dirty="0"/>
              <a:t> will upload a photo. Students can be invited to upload a photo in their spare time, if desired. However, it is important to stress that in an actual Chatter community, profile pictures are necessary to humanize users to other members, and to promote familiarity with co workers.</a:t>
            </a:r>
            <a:endParaRPr lang="en-US" dirty="0"/>
          </a:p>
          <a:p>
            <a:pPr defTabSz="981334">
              <a:defRPr/>
            </a:pPr>
            <a:r>
              <a:rPr lang="en-US" dirty="0"/>
              <a:t>If the student does not have a web-accessible email account, provide a temporary Gmail account to enter here.</a:t>
            </a:r>
          </a:p>
          <a:p>
            <a:pPr defTabSz="981334">
              <a:defRPr/>
            </a:pPr>
            <a:r>
              <a:rPr lang="en-US" dirty="0"/>
              <a:t>Also important to stress that the ONLY reason we are turning off Chatter</a:t>
            </a:r>
            <a:r>
              <a:rPr lang="en-US" baseline="0" dirty="0"/>
              <a:t> emails  is so that we don’t get a lot of test org related emails into our personal  accounts. In the real world, most users would elect to receive (some) emails from Chatter, especially since they can respond to posts and approve records directly from the emails.</a:t>
            </a:r>
            <a:endParaRPr lang="en-US" dirty="0"/>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018168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fontAlgn="base">
              <a:spcBef>
                <a:spcPct val="30000"/>
              </a:spcBef>
              <a:spcAft>
                <a:spcPct val="0"/>
              </a:spcAft>
              <a:defRPr/>
            </a:pPr>
            <a:r>
              <a:rPr lang="en-US" dirty="0">
                <a:ea typeface="MS PGothic" charset="-128"/>
              </a:rPr>
              <a:t>For limits and field type exceptions, search Help &amp; Training for “Criteria-Based Sharing Rules Overview.”</a:t>
            </a:r>
          </a:p>
          <a:p>
            <a:pPr defTabSz="937076" fontAlgn="base">
              <a:spcBef>
                <a:spcPct val="30000"/>
              </a:spcBef>
              <a:spcAft>
                <a:spcPct val="0"/>
              </a:spcAft>
              <a:defRPr/>
            </a:pP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1829392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03670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dirty="0">
                <a:solidFill>
                  <a:prstClr val="black"/>
                </a:solidFill>
                <a:latin typeface="Salesforce Sans" panose="020B0505020202020203" pitchFamily="34" charset="0"/>
              </a:rPr>
              <a:t>© </a:t>
            </a:r>
            <a:r>
              <a:rPr lang="en-US">
                <a:solidFill>
                  <a:prstClr val="black"/>
                </a:solidFill>
                <a:latin typeface="Salesforce Sans" panose="020B0505020202020203" pitchFamily="34" charset="0"/>
              </a:rPr>
              <a:t>Copyright 2016 </a:t>
            </a:r>
            <a:r>
              <a:rPr lang="en-US" dirty="0">
                <a:solidFill>
                  <a:prstClr val="black"/>
                </a:solidFill>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mtClean="0">
                <a:solidFill>
                  <a:prstClr val="black"/>
                </a:solidFill>
              </a:rPr>
              <a:pPr/>
              <a:t>195</a:t>
            </a:fld>
            <a:endParaRPr lang="en-US"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r>
              <a:rPr lang="en-US" dirty="0">
                <a:solidFill>
                  <a:prstClr val="black"/>
                </a:solidFill>
                <a:latin typeface="Salesforce Sans" panose="020B0505020202020203" pitchFamily="34" charset="0"/>
              </a:rPr>
              <a:t>Using Analytics to Run Your Business</a:t>
            </a:r>
          </a:p>
        </p:txBody>
      </p:sp>
      <p:sp>
        <p:nvSpPr>
          <p:cNvPr id="10" name="Slide Image Placeholder 9"/>
          <p:cNvSpPr>
            <a:spLocks noGrp="1" noRot="1" noChangeAspect="1"/>
          </p:cNvSpPr>
          <p:nvPr>
            <p:ph type="sldImg"/>
          </p:nvPr>
        </p:nvSpPr>
        <p:spPr>
          <a:xfrm>
            <a:off x="457200" y="720725"/>
            <a:ext cx="6400800" cy="3600450"/>
          </a:xfrm>
        </p:spPr>
      </p:sp>
      <p:sp>
        <p:nvSpPr>
          <p:cNvPr id="11" name="Notes Placeholder 10"/>
          <p:cNvSpPr>
            <a:spLocks noGrp="1"/>
          </p:cNvSpPr>
          <p:nvPr>
            <p:ph type="body" idx="1"/>
          </p:nvPr>
        </p:nvSpPr>
        <p:spPr>
          <a:xfrm>
            <a:off x="732182" y="4559997"/>
            <a:ext cx="5850838" cy="4321031"/>
          </a:xfrm>
          <a:prstGeom prst="rect">
            <a:avLst/>
          </a:prstGeom>
        </p:spPr>
        <p:txBody>
          <a:bodyPr lIns="94668" tIns="47334" rIns="94668" bIns="47334"/>
          <a:lstStyle/>
          <a:p>
            <a:pPr defTabSz="966558">
              <a:defRPr/>
            </a:pPr>
            <a:r>
              <a:rPr lang="en-US" b="1" baseline="0" dirty="0"/>
              <a:t>Teaching Notes: </a:t>
            </a:r>
          </a:p>
          <a:p>
            <a:r>
              <a:rPr lang="en-US" b="0" i="0" baseline="0" dirty="0"/>
              <a:t>Salesforce introduces Manager Groups, which allow users to share records up or down their management chain, instead of all managers in the same role. </a:t>
            </a:r>
          </a:p>
          <a:p>
            <a:pPr marL="171450" indent="-171450">
              <a:buFont typeface="Wingdings" panose="05000000000000000000" pitchFamily="2" charset="2"/>
              <a:buChar char="§"/>
            </a:pPr>
            <a:endParaRPr lang="en-US" b="0" i="0" baseline="0" dirty="0"/>
          </a:p>
          <a:p>
            <a:pPr marL="171450" indent="-171450">
              <a:buFont typeface="Wingdings" panose="05000000000000000000" pitchFamily="2" charset="2"/>
              <a:buChar char="§"/>
            </a:pPr>
            <a:r>
              <a:rPr lang="en-US" b="0" i="0" baseline="0" dirty="0"/>
              <a:t>End users can share records to manager groups through manual sharing, sharing rules, and Apex managed </a:t>
            </a:r>
            <a:r>
              <a:rPr lang="en-US" b="0" baseline="0" dirty="0"/>
              <a:t>sharing.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For the end users to use this feature, administrators must enable Manager Groups by navigating to </a:t>
            </a:r>
            <a:r>
              <a:rPr lang="en-US" b="1" baseline="0" dirty="0"/>
              <a:t>Setup | Settings | Security | Sharing Settings </a:t>
            </a:r>
            <a:r>
              <a:rPr lang="en-US" b="0" baseline="0" dirty="0"/>
              <a:t>| </a:t>
            </a:r>
            <a:r>
              <a:rPr lang="en-US" b="1" baseline="0" dirty="0"/>
              <a:t>Edit</a:t>
            </a:r>
            <a:r>
              <a:rPr lang="en-US" b="0" baseline="0" dirty="0"/>
              <a:t>.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Manager Groups:</a:t>
            </a:r>
            <a:endParaRPr lang="en-US" b="0" i="1" baseline="0" dirty="0"/>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Cannot be added to other groups.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Do not include portal users.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Contain only Standard and Chatter Only users.</a:t>
            </a:r>
          </a:p>
          <a:p>
            <a:pPr marL="171450" indent="-171450">
              <a:buFont typeface="Wingdings" panose="05000000000000000000" pitchFamily="2" charset="2"/>
              <a:buChar char="§"/>
            </a:pPr>
            <a:endParaRPr lang="en-US" b="0" i="1" baseline="0" dirty="0"/>
          </a:p>
        </p:txBody>
      </p:sp>
    </p:spTree>
    <p:custDataLst>
      <p:tags r:id="rId1"/>
    </p:custDataLst>
    <p:extLst>
      <p:ext uri="{BB962C8B-B14F-4D97-AF65-F5344CB8AC3E}">
        <p14:creationId xmlns:p14="http://schemas.microsoft.com/office/powerpoint/2010/main" val="211782949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96431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As</a:t>
            </a:r>
            <a:r>
              <a:rPr lang="en-US" b="0" baseline="0" dirty="0">
                <a:solidFill>
                  <a:srgbClr val="000000"/>
                </a:solidFill>
                <a:ea typeface="Arial" pitchFamily="-112" charset="0"/>
                <a:cs typeface="Arial" pitchFamily="-112" charset="0"/>
                <a:sym typeface="Arial" pitchFamily="-112" charset="0"/>
              </a:rPr>
              <a:t> you will see in the exercise guide, for Step 4 we are including all VP roles except for the VP of Global Sales/Sales Ops, since that role includes users who are not VPs. We will add Allison Wheeler separately. </a:t>
            </a:r>
          </a:p>
          <a:p>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Review question for class: Why are we adding Allison Wheeler separately? </a:t>
            </a:r>
          </a:p>
          <a:p>
            <a:r>
              <a:rPr lang="en-US" b="0" baseline="0" dirty="0">
                <a:solidFill>
                  <a:srgbClr val="000000"/>
                </a:solidFill>
                <a:ea typeface="Arial" pitchFamily="-112" charset="0"/>
                <a:cs typeface="Arial" pitchFamily="-112" charset="0"/>
                <a:sym typeface="Arial" pitchFamily="-112" charset="0"/>
              </a:rPr>
              <a:t>Answer: Because her role includes Sales Ops, who should not have access to the applicant records.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rules are needed.</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827212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841690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Account team members have visibility to ALL records owned by the Account team leader, whereas with Opportunity teams, those users only have access to specific records (opportunities). </a:t>
            </a:r>
          </a:p>
          <a:p>
            <a:r>
              <a:rPr lang="en-US" dirty="0">
                <a:sym typeface="Arial" pitchFamily="-112" charset="0"/>
              </a:rPr>
              <a:t>This is actually an end user configurable setting, as opposed to what we've seen earlier which is all admin-only configuration. However, you may be asked to set up Account or Sales Teams en masse.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95842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Opportunity teams have an object which means you can customize opportunity team members to capture more information than just their role and level of access using:</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Custom fields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Validation rules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Page layouts (There are two types of page layout available: One for the team member detail page that you get to when you click a members name in the team related list; and one for the multi-line page you see when you manually add members through the team related list).</a:t>
            </a:r>
          </a:p>
          <a:p>
            <a:pPr>
              <a:buFont typeface="+mj-lt"/>
              <a:buNone/>
            </a:pPr>
            <a:r>
              <a:rPr lang="en-US" b="0" baseline="0" dirty="0">
                <a:solidFill>
                  <a:srgbClr val="000000"/>
                </a:solidFill>
                <a:ea typeface="Arial" pitchFamily="-112" charset="0"/>
                <a:cs typeface="Arial" pitchFamily="-112" charset="0"/>
                <a:sym typeface="Arial" pitchFamily="-112" charset="0"/>
              </a:rPr>
              <a:t>It is not necessary to go into too much detail here as we haven’t yet covered customization, but spend at least a minute or two going through the customizations, reminding students that we will be covering customization in the next module.</a:t>
            </a:r>
          </a:p>
          <a:p>
            <a:pPr>
              <a:buFont typeface="+mj-lt"/>
              <a:buNone/>
            </a:pPr>
            <a:r>
              <a:rPr lang="en-US" b="0" baseline="0" dirty="0">
                <a:solidFill>
                  <a:srgbClr val="000000"/>
                </a:solidFill>
                <a:ea typeface="Arial" pitchFamily="-112" charset="0"/>
                <a:cs typeface="Arial" pitchFamily="-112" charset="0"/>
                <a:sym typeface="Arial" pitchFamily="-112" charset="0"/>
              </a:rPr>
              <a:t>Point out that administrators can also create workflow rules for opportunity teams.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148642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The roles available under the teams are NOT related to the roles in the role hierarchy.  For example, Amy Daniels is</a:t>
            </a:r>
            <a:r>
              <a:rPr lang="en-US" baseline="0" dirty="0">
                <a:sym typeface="Arial" pitchFamily="-112" charset="0"/>
              </a:rPr>
              <a:t> a sales engineer but she acts as an Architect on all telecom deals.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Point out that administrators can optionally create custom fields, page layouts, validation rules, and, workflow rules when enabling opportunity teams.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rgbClr val="000000"/>
                </a:solidFill>
                <a:ea typeface="Arial" pitchFamily="-112" charset="0"/>
                <a:cs typeface="Arial" pitchFamily="-112" charset="0"/>
                <a:sym typeface="Arial" pitchFamily="-112" charset="0"/>
              </a:rPr>
              <a:t>Case Teams are not yet available in Lightning.</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22653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390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r>
              <a:rPr lang="en-US" b="1" dirty="0">
                <a:solidFill>
                  <a:schemeClr val="tx1"/>
                </a:solidFill>
              </a:rPr>
              <a:t>Description:</a:t>
            </a:r>
          </a:p>
          <a:p>
            <a:r>
              <a:rPr lang="en-US" dirty="0">
                <a:solidFill>
                  <a:schemeClr val="tx1"/>
                </a:solidFill>
              </a:rPr>
              <a:t>The copyright</a:t>
            </a:r>
            <a:r>
              <a:rPr lang="en-US" baseline="0" dirty="0">
                <a:solidFill>
                  <a:schemeClr val="tx1"/>
                </a:solidFill>
              </a:rPr>
              <a:t> page is pre-populated with the 2011 copyright information.</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1632478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AutoNum type="arabicPeriod"/>
            </a:pPr>
            <a:r>
              <a:rPr lang="en-US" sz="1000" b="0" i="0" kern="1200" dirty="0">
                <a:solidFill>
                  <a:schemeClr val="tx1"/>
                </a:solidFill>
                <a:ea typeface="+mn-ea"/>
              </a:rPr>
              <a:t>What is a “Customer Company”? </a:t>
            </a:r>
            <a:br>
              <a:rPr lang="en-US" dirty="0"/>
            </a:br>
            <a:r>
              <a:rPr lang="en-US" sz="1000" b="0" i="0" kern="1200" dirty="0">
                <a:solidFill>
                  <a:schemeClr val="tx1"/>
                </a:solidFill>
                <a:ea typeface="+mn-ea"/>
              </a:rPr>
              <a:t>A “Customer Company” connects with customers in new ways, using publicly available information about customers to empower employees to delight customers by knowing who they are and delivering an entirely new level of service. It includes customer social networks to allow companies to build stronger relationships with their customers on social channels like </a:t>
            </a:r>
            <a:r>
              <a:rPr lang="en-US" sz="1000" b="0" i="0" kern="1200" dirty="0" err="1">
                <a:solidFill>
                  <a:schemeClr val="tx1"/>
                </a:solidFill>
                <a:ea typeface="+mn-ea"/>
              </a:rPr>
              <a:t>Facebook</a:t>
            </a:r>
            <a:r>
              <a:rPr lang="en-US" sz="1000" b="0" i="0" kern="1200" dirty="0">
                <a:solidFill>
                  <a:schemeClr val="tx1"/>
                </a:solidFill>
                <a:ea typeface="+mn-ea"/>
              </a:rPr>
              <a:t> and Twitter, and employee social networks using Chatter so that employees can collaborate on ideas and information.</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Sales Cloud? </a:t>
            </a:r>
            <a:br>
              <a:rPr lang="en-US" dirty="0"/>
            </a:br>
            <a:r>
              <a:rPr lang="en-US" sz="1000" b="0" i="0" kern="1200" dirty="0">
                <a:solidFill>
                  <a:schemeClr val="tx1"/>
                </a:solidFill>
                <a:ea typeface="+mn-ea"/>
              </a:rPr>
              <a:t>The Sales Cloud represents the core CRM functionality for managing accounts, contacts and opportunities. It also includes marketing and campaigns features, lead management, and partner management.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Service Cloud? </a:t>
            </a:r>
            <a:br>
              <a:rPr lang="en-US" dirty="0"/>
            </a:br>
            <a:r>
              <a:rPr lang="en-US" sz="1000" b="0" i="0" kern="1200" dirty="0">
                <a:solidFill>
                  <a:schemeClr val="tx1"/>
                </a:solidFill>
                <a:ea typeface="+mn-ea"/>
              </a:rPr>
              <a:t>The Service Cloud represents functionality for managing cases and solutions, including the powerful Knowledge product, and the entitlements feature, and call scripting with Visual Workflow.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Marketing Cloud? </a:t>
            </a:r>
            <a:br>
              <a:rPr lang="en-US" dirty="0"/>
            </a:br>
            <a:r>
              <a:rPr lang="en-US" sz="1000" b="0" i="0" kern="1200" dirty="0">
                <a:solidFill>
                  <a:schemeClr val="tx1"/>
                </a:solidFill>
                <a:ea typeface="+mn-ea"/>
              </a:rPr>
              <a:t>The Marketing Cloud lets companies listen and engage customers on social media, and publish and advertise with social campaigns.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How long has AW </a:t>
            </a:r>
            <a:r>
              <a:rPr lang="en-US" sz="1000" b="0" i="0" kern="1200" dirty="0" err="1">
                <a:solidFill>
                  <a:schemeClr val="tx1"/>
                </a:solidFill>
                <a:ea typeface="+mn-ea"/>
              </a:rPr>
              <a:t>Computing’s</a:t>
            </a:r>
            <a:r>
              <a:rPr lang="en-US" sz="1000" b="0" i="0" kern="1200" dirty="0">
                <a:solidFill>
                  <a:schemeClr val="tx1"/>
                </a:solidFill>
                <a:ea typeface="+mn-ea"/>
              </a:rPr>
              <a:t> Salesforce org been in existence? </a:t>
            </a:r>
            <a:br>
              <a:rPr lang="en-US" dirty="0"/>
            </a:br>
            <a:r>
              <a:rPr lang="en-US" sz="1000" b="0" i="0" kern="1200" dirty="0">
                <a:solidFill>
                  <a:schemeClr val="tx1"/>
                </a:solidFill>
                <a:ea typeface="+mn-ea"/>
              </a:rPr>
              <a:t>Six months. The initial configuration was done by a consultant who is no longer working with AW Computing.</a:t>
            </a:r>
            <a:endParaRPr lang="en-US"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2964441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Remind </a:t>
            </a:r>
            <a:r>
              <a:rPr lang="en-US" b="0">
                <a:solidFill>
                  <a:srgbClr val="000000"/>
                </a:solidFill>
                <a:ea typeface="Arial" pitchFamily="-112" charset="0"/>
                <a:cs typeface="Arial" pitchFamily="-112" charset="0"/>
                <a:sym typeface="Arial" pitchFamily="-112" charset="0"/>
              </a:rPr>
              <a:t>students that </a:t>
            </a:r>
            <a:r>
              <a:rPr lang="en-US" b="0" baseline="0" dirty="0">
                <a:solidFill>
                  <a:srgbClr val="000000"/>
                </a:solidFill>
                <a:ea typeface="Arial" pitchFamily="-112" charset="0"/>
                <a:cs typeface="Arial" pitchFamily="-112" charset="0"/>
                <a:sym typeface="Arial" pitchFamily="-112" charset="0"/>
              </a:rPr>
              <a:t>sharing </a:t>
            </a:r>
            <a:r>
              <a:rPr lang="en-US" b="0" baseline="0">
                <a:solidFill>
                  <a:srgbClr val="000000"/>
                </a:solidFill>
                <a:ea typeface="Arial" pitchFamily="-112" charset="0"/>
                <a:cs typeface="Arial" pitchFamily="-112" charset="0"/>
                <a:sym typeface="Arial" pitchFamily="-112" charset="0"/>
              </a:rPr>
              <a:t>rules are available for User </a:t>
            </a:r>
            <a:r>
              <a:rPr lang="en-US" b="0" baseline="0" dirty="0">
                <a:solidFill>
                  <a:srgbClr val="000000"/>
                </a:solidFill>
                <a:ea typeface="Arial" pitchFamily="-112" charset="0"/>
                <a:cs typeface="Arial" pitchFamily="-112" charset="0"/>
                <a:sym typeface="Arial" pitchFamily="-112" charset="0"/>
              </a:rPr>
              <a:t>records, </a:t>
            </a:r>
            <a:r>
              <a:rPr lang="en-US" b="0" baseline="0">
                <a:solidFill>
                  <a:srgbClr val="000000"/>
                </a:solidFill>
                <a:ea typeface="Arial" pitchFamily="-112" charset="0"/>
                <a:cs typeface="Arial" pitchFamily="-112" charset="0"/>
                <a:sym typeface="Arial" pitchFamily="-112" charset="0"/>
              </a:rPr>
              <a:t>since all orgs have </a:t>
            </a:r>
            <a:r>
              <a:rPr lang="en-US" b="0" baseline="0" dirty="0">
                <a:solidFill>
                  <a:srgbClr val="000000"/>
                </a:solidFill>
                <a:ea typeface="Arial" pitchFamily="-112" charset="0"/>
                <a:cs typeface="Arial" pitchFamily="-112" charset="0"/>
                <a:sym typeface="Arial" pitchFamily="-112" charset="0"/>
              </a:rPr>
              <a:t>User Sharing automatically </a:t>
            </a:r>
            <a:r>
              <a:rPr lang="en-US" b="0" baseline="0">
                <a:solidFill>
                  <a:srgbClr val="000000"/>
                </a:solidFill>
                <a:ea typeface="Arial" pitchFamily="-112" charset="0"/>
                <a:cs typeface="Arial" pitchFamily="-112" charset="0"/>
                <a:sym typeface="Arial" pitchFamily="-112" charset="0"/>
              </a:rPr>
              <a:t>enabled.</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0" baseline="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a:solidFill>
                  <a:srgbClr val="000000"/>
                </a:solidFill>
                <a:ea typeface="Arial" pitchFamily="-112" charset="0"/>
                <a:cs typeface="Arial" pitchFamily="-112" charset="0"/>
                <a:sym typeface="Arial" pitchFamily="-112" charset="0"/>
              </a:rPr>
              <a:t>Currently (Spring 17), Sharing button can only be accessed from Classic.</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552968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GB" b="0" dirty="0">
                <a:solidFill>
                  <a:srgbClr val="000000"/>
                </a:solidFill>
                <a:ea typeface="Arial" pitchFamily="-112" charset="0"/>
                <a:cs typeface="Arial" pitchFamily="-112" charset="0"/>
                <a:sym typeface="Arial" pitchFamily="-112" charset="0"/>
              </a:rPr>
              <a:t>There</a:t>
            </a:r>
            <a:r>
              <a:rPr lang="en-GB" b="0" baseline="0" dirty="0">
                <a:solidFill>
                  <a:srgbClr val="000000"/>
                </a:solidFill>
                <a:ea typeface="Arial" pitchFamily="-112" charset="0"/>
                <a:cs typeface="Arial" pitchFamily="-112" charset="0"/>
                <a:sym typeface="Arial" pitchFamily="-112" charset="0"/>
              </a:rPr>
              <a:t> is a very useful PDF article called “</a:t>
            </a:r>
            <a:r>
              <a:rPr lang="en-US" b="0" dirty="0"/>
              <a:t>Using data access design patterns” (search</a:t>
            </a:r>
            <a:r>
              <a:rPr lang="en-US" b="0" baseline="0" dirty="0"/>
              <a:t> on </a:t>
            </a:r>
            <a:r>
              <a:rPr lang="en-US" b="0" dirty="0" err="1"/>
              <a:t>google</a:t>
            </a:r>
            <a:r>
              <a:rPr lang="en-US" b="0" baseline="0" dirty="0"/>
              <a:t>) </a:t>
            </a:r>
            <a:r>
              <a:rPr lang="en-US" b="0" dirty="0"/>
              <a:t>that</a:t>
            </a:r>
            <a:r>
              <a:rPr lang="en-US" b="0" baseline="0" dirty="0"/>
              <a:t> gives a good summary of everything discussed in this module, from profile object permission through to sharing and teams. Recommend that students download it and use it when configuring their own data access.</a:t>
            </a:r>
            <a:endParaRPr lang="en-US" b="0" dirty="0"/>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solidFill>
                  <a:srgbClr val="000000"/>
                </a:solidFill>
                <a:cs typeface="Arial" pitchFamily="-112" charset="0"/>
                <a:sym typeface="Arial" pitchFamily="-112" charset="0"/>
              </a:rPr>
              <a:t>Who Sees What? Video: </a:t>
            </a:r>
            <a:r>
              <a:rPr lang="en-US" dirty="0"/>
              <a:t>https://youtu.be/jDYfTfaqclk</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734511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23439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0782026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270267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t>Field-level security (FLS) cannot be used to make a field required. This is done from the Page Layout.</a:t>
            </a:r>
          </a:p>
          <a:p>
            <a:pPr marL="228600" indent="-228600">
              <a:buFont typeface="+mj-lt"/>
              <a:buAutoNum type="arabicPeriod"/>
            </a:pPr>
            <a:r>
              <a:rPr lang="en-US" dirty="0"/>
              <a:t>Field access settings can be defined using both field-level security and page layouts. However, the most restrictive field access setting of the two will always apply. For example, if a field is required on the page layout, but read-only in the field-level security settings, the field will be read-only.</a:t>
            </a:r>
          </a:p>
          <a:p>
            <a:pPr marL="228600" indent="-228600">
              <a:buFont typeface="+mj-lt"/>
              <a:buAutoNum type="arabicPeriod"/>
            </a:pPr>
            <a:r>
              <a:rPr lang="en-US" dirty="0"/>
              <a:t>Hiding a field from a user using FLS also hides that field from list views, search results, and reports.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74927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If you just have a few fields that need security, apply FLS field by field. If you have several profiles that need FLS than apply it through the profile settings.</a:t>
            </a:r>
          </a:p>
          <a:p>
            <a:pPr marL="228600" indent="-228600">
              <a:buFont typeface="+mj-lt"/>
              <a:buAutoNum type="arabicPeriod"/>
            </a:pPr>
            <a:r>
              <a:rPr lang="en-US" dirty="0">
                <a:sym typeface="Arial" pitchFamily="-112" charset="0"/>
              </a:rPr>
              <a:t>Point out that the second screenshot shows</a:t>
            </a:r>
            <a:r>
              <a:rPr lang="en-US" baseline="0" dirty="0">
                <a:sym typeface="Arial" pitchFamily="-112" charset="0"/>
              </a:rPr>
              <a:t> FLS when the enhanced profile UI is enabled. Point out how the options (Read and Edit) are different to those when setting FLS through the field.</a:t>
            </a:r>
          </a:p>
          <a:p>
            <a:pPr marL="228600" indent="-228600">
              <a:buFont typeface="+mj-lt"/>
              <a:buAutoNum type="arabicPeriod"/>
            </a:pPr>
            <a:r>
              <a:rPr lang="en-US" baseline="0" dirty="0">
                <a:sym typeface="Arial" pitchFamily="-112" charset="0"/>
              </a:rPr>
              <a:t>Point out that FLS applies to System Administrators as well. Without FLS access on, the System Administrator will not have access to the field.</a:t>
            </a:r>
            <a:endParaRPr lang="en-US" dirty="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937868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716364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570233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fontScale="70000" lnSpcReduction="20000"/>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i="0" kern="1200" dirty="0">
                <a:solidFill>
                  <a:schemeClr val="tx1"/>
                </a:solidFill>
                <a:ea typeface="+mn-ea"/>
              </a:rPr>
              <a:t>All English ADX201 classes must use the Knowledge Check Manager in place of this slide. </a:t>
            </a:r>
            <a:br>
              <a:rPr lang="en-US" dirty="0"/>
            </a:br>
            <a:br>
              <a:rPr lang="en-US" dirty="0"/>
            </a:br>
            <a:r>
              <a:rPr lang="en-US" b="0" i="0" kern="1200" dirty="0">
                <a:solidFill>
                  <a:schemeClr val="tx1"/>
                </a:solidFill>
                <a:ea typeface="+mn-ea"/>
              </a:rPr>
              <a:t>1. What does Salesforce authenticate before allowing a user to log in through the user interface? </a:t>
            </a:r>
            <a:br>
              <a:rPr lang="en-US" dirty="0"/>
            </a:br>
            <a:r>
              <a:rPr lang="en-US" b="0" i="0" kern="1200" dirty="0">
                <a:solidFill>
                  <a:schemeClr val="tx1"/>
                </a:solidFill>
                <a:ea typeface="+mn-ea"/>
              </a:rPr>
              <a:t>When a user tries to log in through the user interface, Salesforce authenticates whether the user's profile has login hour restrictions or login IP range restrictions. Users outside these hours or IP ranges will have their login denied. Salesforce also authenticates whether the organization has trusted IP addresses. Users within these IP ranges will bypass the activation process. </a:t>
            </a:r>
            <a:br>
              <a:rPr lang="en-US" dirty="0"/>
            </a:br>
            <a:br>
              <a:rPr lang="en-US" dirty="0"/>
            </a:br>
            <a:r>
              <a:rPr lang="en-US" b="0" i="0" kern="1200" dirty="0">
                <a:solidFill>
                  <a:schemeClr val="tx1"/>
                </a:solidFill>
                <a:ea typeface="+mn-ea"/>
              </a:rPr>
              <a:t>2. What feature sets the default level of access users have to records they do not own, in each object? </a:t>
            </a:r>
            <a:br>
              <a:rPr lang="en-US" dirty="0"/>
            </a:br>
            <a:r>
              <a:rPr lang="en-US" b="0" i="0" kern="1200" dirty="0">
                <a:solidFill>
                  <a:schemeClr val="tx1"/>
                </a:solidFill>
                <a:ea typeface="+mn-ea"/>
              </a:rPr>
              <a:t>Organization-wide defaults set the default level of access users have to records they do not own, in each object. The role hierarchy, sharing rules, teams, and manual sharing are used to open up access to records. In order to access a record, users must also have the appropriate object permission on their profile or a permission set.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br>
              <a:rPr lang="en-US" dirty="0"/>
            </a:br>
            <a:r>
              <a:rPr lang="en-US" sz="1000" b="0" i="0" kern="1200" dirty="0">
                <a:solidFill>
                  <a:schemeClr val="tx1"/>
                </a:solidFill>
                <a:ea typeface="+mn-ea"/>
              </a:rPr>
              <a:t>3. At AW Computing the organization-wide default for cases is set to Private. The management team wants several product specialists to assist with all cases that have been escalated. Only these product specialists need the ability to view and update all escalated cases. How can an administrator meet this requirement? </a:t>
            </a:r>
            <a:br>
              <a:rPr lang="en-US" dirty="0"/>
            </a:br>
            <a:r>
              <a:rPr lang="en-US" sz="1000" b="0" i="0" kern="1200" dirty="0">
                <a:solidFill>
                  <a:schemeClr val="tx1"/>
                </a:solidFill>
                <a:ea typeface="+mn-ea"/>
              </a:rPr>
              <a:t>An administrator can create a criteria-based sharing rule for cases that gives read/write access to a public group. The criteria would be set to only share records where Escalated equals True. The records would be shared with a public group that contains the product specialists.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i="0" kern="1200" dirty="0">
                <a:solidFill>
                  <a:schemeClr val="tx1"/>
                </a:solidFill>
                <a:ea typeface="+mn-ea"/>
              </a:rPr>
              <a:t>4. What does field-level security control? </a:t>
            </a:r>
            <a:br>
              <a:rPr lang="en-US" dirty="0"/>
            </a:br>
            <a:r>
              <a:rPr lang="en-US" sz="1000" b="0" i="0" kern="1200" dirty="0">
                <a:solidFill>
                  <a:schemeClr val="tx1"/>
                </a:solidFill>
                <a:ea typeface="+mn-ea"/>
              </a:rPr>
              <a:t>Field-level security lets you restrict what fields users can view and edit based on their profile. Field-level security restricts access to a field on record detail and edit pages, related lists, search results, reports, and list views.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i="0" kern="1200" dirty="0">
                <a:solidFill>
                  <a:schemeClr val="tx1"/>
                </a:solidFill>
                <a:ea typeface="+mn-ea"/>
              </a:rPr>
              <a:t>5. </a:t>
            </a:r>
            <a:r>
              <a:rPr lang="en-US" sz="1000" kern="1200" dirty="0">
                <a:solidFill>
                  <a:schemeClr val="tx1"/>
                </a:solidFill>
                <a:ea typeface="+mn-ea"/>
              </a:rPr>
              <a:t>In AW Computing, product managers do not have access to opportunities. How can a system administrator grant them access to opportunities if the product managers are assisting with a specific deal? </a:t>
            </a:r>
          </a:p>
          <a:p>
            <a:r>
              <a:rPr lang="en-US" b="0" i="0" kern="1200" dirty="0">
                <a:solidFill>
                  <a:schemeClr val="tx1"/>
                </a:solidFill>
                <a:ea typeface="+mn-ea"/>
              </a:rPr>
              <a:t>An administrator can add the product managers to the opportunity teams for specific opportunities. This will give the product managers access to just the opportunities that require their assistance. </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br>
              <a:rPr lang="en-US" dirty="0"/>
            </a:br>
            <a:r>
              <a:rPr lang="en-US" dirty="0"/>
              <a:t>6</a:t>
            </a:r>
            <a:r>
              <a:rPr lang="en-US" sz="1000" b="0" i="0" kern="1200" dirty="0">
                <a:solidFill>
                  <a:schemeClr val="tx1"/>
                </a:solidFill>
                <a:ea typeface="+mn-ea"/>
              </a:rPr>
              <a:t>. </a:t>
            </a:r>
            <a:r>
              <a:rPr lang="en-US" sz="1000" kern="1200" dirty="0">
                <a:solidFill>
                  <a:schemeClr val="tx1"/>
                </a:solidFill>
                <a:ea typeface="+mn-ea"/>
              </a:rPr>
              <a:t>How can the system administrator give the executive assistant the ability to view, edit, and transfer ownership of all records, but not allow her to delete the records?</a:t>
            </a:r>
          </a:p>
          <a:p>
            <a:r>
              <a:rPr lang="en-US" sz="1000" b="0" i="0" kern="1200" dirty="0">
                <a:solidFill>
                  <a:schemeClr val="tx1"/>
                </a:solidFill>
                <a:ea typeface="+mn-ea"/>
              </a:rPr>
              <a:t>To restrict the assistant from deleting records the executive assistant can access, the administrator can create a custom profile and assign it to the assistant. The custom profile will have the Delete object permission disabled for all objects. Moreover, she must be assigned the highest role in the role hierarchy. </a:t>
            </a:r>
            <a:br>
              <a:rPr lang="en-US" dirty="0"/>
            </a:br>
            <a:endParaRPr lang="en-US" dirty="0"/>
          </a:p>
          <a:p>
            <a:r>
              <a:rPr lang="en-US" b="1">
                <a:solidFill>
                  <a:srgbClr val="000000"/>
                </a:solidFill>
                <a:ea typeface="Arial" pitchFamily="-112" charset="0"/>
                <a:cs typeface="Arial" pitchFamily="-112" charset="0"/>
                <a:sym typeface="Arial" pitchFamily="-112" charset="0"/>
              </a:rPr>
              <a:t>Extra </a:t>
            </a:r>
            <a:r>
              <a:rPr lang="en-US" b="1" dirty="0">
                <a:solidFill>
                  <a:srgbClr val="000000"/>
                </a:solidFill>
                <a:ea typeface="Arial" pitchFamily="-112" charset="0"/>
                <a:cs typeface="Arial" pitchFamily="-112" charset="0"/>
                <a:sym typeface="Arial" pitchFamily="-112" charset="0"/>
              </a:rPr>
              <a:t>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18632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b="1"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6993174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5687102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1771310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a:ln>
                  <a:noFill/>
                </a:ln>
                <a:solidFill>
                  <a:prstClr val="black"/>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217</a:t>
            </a:fld>
            <a:endParaRPr kumimoji="0" lang="en-US" sz="900" b="0" i="0" u="none" strike="noStrike" kern="0" cap="none" spc="0" normalizeH="0" baseline="0" noProof="0" dirty="0">
              <a:ln>
                <a:noFill/>
              </a:ln>
              <a:solidFill>
                <a:prstClr val="black"/>
              </a:solidFill>
              <a:effectLst/>
              <a:uLnTx/>
              <a:uFillTx/>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prstClr val="black"/>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prstClr val="black"/>
              </a:solidFill>
              <a:effectLst/>
              <a:uLnTx/>
              <a:uFillTx/>
              <a:latin typeface="Salesforce Sans" panose="020B0505020202020203" pitchFamily="34" charset="0"/>
            </a:endParaRPr>
          </a:p>
        </p:txBody>
      </p:sp>
    </p:spTree>
    <p:extLst>
      <p:ext uri="{BB962C8B-B14F-4D97-AF65-F5344CB8AC3E}">
        <p14:creationId xmlns:p14="http://schemas.microsoft.com/office/powerpoint/2010/main" val="42297115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218</a:t>
            </a:fld>
            <a:endParaRPr kumimoji="0" lang="en-US" sz="900" b="0" i="0" u="none" strike="noStrike" kern="0" cap="none" spc="0" normalizeH="0" baseline="0" noProof="0" dirty="0">
              <a:ln>
                <a:noFill/>
              </a:ln>
              <a:solidFill>
                <a:sysClr val="windowText" lastClr="000000"/>
              </a:solidFill>
              <a:effectLst/>
              <a:uLnTx/>
              <a:uFillTx/>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32461555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9764266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8138127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8784240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222</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2370416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9808521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55906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49727334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As of Spring</a:t>
            </a:r>
            <a:r>
              <a:rPr lang="en-US" b="0" baseline="0" dirty="0">
                <a:solidFill>
                  <a:srgbClr val="000000"/>
                </a:solidFill>
                <a:ea typeface="Arial" pitchFamily="-112" charset="0"/>
                <a:cs typeface="Arial" pitchFamily="-112" charset="0"/>
                <a:sym typeface="Arial" pitchFamily="-112" charset="0"/>
              </a:rPr>
              <a:t> 17, Recycle Bin is not accessible in LEX, though deleted fields &amp; records still go there.</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264728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2696910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Capturing information, even something as simple as a checkbox, means that you can report on it, sort, and filter by its value.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2750498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228</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4766311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9953835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b="0" dirty="0"/>
              <a:t>Note:</a:t>
            </a:r>
            <a:r>
              <a:rPr lang="en-US" b="0" baseline="0" dirty="0"/>
              <a:t> What happens if you want to remove and/or change options on a </a:t>
            </a:r>
            <a:r>
              <a:rPr lang="en-US" b="0" baseline="0" dirty="0" err="1"/>
              <a:t>picklist</a:t>
            </a:r>
            <a:r>
              <a:rPr lang="en-US" b="0" baseline="0" dirty="0"/>
              <a:t>?</a:t>
            </a:r>
          </a:p>
          <a:p>
            <a:r>
              <a:rPr lang="en-US" b="0" baseline="0" dirty="0"/>
              <a:t>To do if </a:t>
            </a:r>
            <a:r>
              <a:rPr lang="en-US" b="0" baseline="0" dirty="0" err="1"/>
              <a:t>picklist</a:t>
            </a:r>
            <a:r>
              <a:rPr lang="en-US" b="0" baseline="0" dirty="0"/>
              <a:t> options are removed: </a:t>
            </a:r>
            <a:r>
              <a:rPr lang="en-US" sz="1000" b="0" i="0" kern="1200" dirty="0">
                <a:solidFill>
                  <a:schemeClr val="tx1"/>
                </a:solidFill>
                <a:ea typeface="+mn-ea"/>
              </a:rPr>
              <a:t>update existing records, archive old records, etc.</a:t>
            </a:r>
          </a:p>
          <a:p>
            <a:r>
              <a:rPr lang="en-US" sz="1000" b="0" i="0" kern="1200" dirty="0">
                <a:solidFill>
                  <a:schemeClr val="tx1"/>
                </a:solidFill>
                <a:ea typeface="+mn-ea"/>
              </a:rPr>
              <a:t>To</a:t>
            </a:r>
            <a:r>
              <a:rPr lang="en-US" sz="1000" b="0" i="0" kern="1200" baseline="0" dirty="0">
                <a:solidFill>
                  <a:schemeClr val="tx1"/>
                </a:solidFill>
                <a:ea typeface="+mn-ea"/>
              </a:rPr>
              <a:t> do if </a:t>
            </a:r>
            <a:r>
              <a:rPr lang="en-US" sz="1000" b="0" i="0" kern="1200" baseline="0" dirty="0" err="1">
                <a:solidFill>
                  <a:schemeClr val="tx1"/>
                </a:solidFill>
                <a:ea typeface="+mn-ea"/>
              </a:rPr>
              <a:t>picklist</a:t>
            </a:r>
            <a:r>
              <a:rPr lang="en-US" sz="1000" b="0" i="0" kern="1200" baseline="0" dirty="0">
                <a:solidFill>
                  <a:schemeClr val="tx1"/>
                </a:solidFill>
                <a:ea typeface="+mn-ea"/>
              </a:rPr>
              <a:t> options are changed: </a:t>
            </a:r>
            <a:r>
              <a:rPr lang="en-US" sz="1000" b="0" i="0" kern="1200" dirty="0">
                <a:solidFill>
                  <a:schemeClr val="tx1"/>
                </a:solidFill>
                <a:ea typeface="+mn-ea"/>
              </a:rPr>
              <a:t>use the Replace option on the </a:t>
            </a:r>
            <a:r>
              <a:rPr lang="en-US" sz="1000" b="0" i="0" kern="1200" dirty="0" err="1">
                <a:solidFill>
                  <a:schemeClr val="tx1"/>
                </a:solidFill>
                <a:ea typeface="+mn-ea"/>
              </a:rPr>
              <a:t>picklist</a:t>
            </a:r>
            <a:r>
              <a:rPr lang="en-US" sz="1000" b="0" i="0" kern="1200" dirty="0">
                <a:solidFill>
                  <a:schemeClr val="tx1"/>
                </a:solidFill>
                <a:ea typeface="+mn-ea"/>
              </a:rPr>
              <a:t>. </a:t>
            </a:r>
            <a:endParaRPr lang="en-US" b="0"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951727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kumimoji="0" lang="en-US" sz="1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Teaching Points</a:t>
            </a:r>
          </a:p>
          <a:p>
            <a:r>
              <a:rPr lang="en-US" dirty="0"/>
              <a:t>Global</a:t>
            </a:r>
            <a:r>
              <a:rPr lang="en-US" baseline="0" dirty="0"/>
              <a:t> picklist values are strictly enforced, even through the API.</a:t>
            </a:r>
            <a:endParaRPr lang="en-US" dirty="0"/>
          </a:p>
        </p:txBody>
      </p:sp>
      <p:sp>
        <p:nvSpPr>
          <p:cNvPr id="4" name="Footer Placeholder 3"/>
          <p:cNvSpPr>
            <a:spLocks noGrp="1"/>
          </p:cNvSpPr>
          <p:nvPr>
            <p:ph type="ftr" sz="quarter" idx="10"/>
          </p:nvPr>
        </p:nvSpPr>
        <p:spPr/>
        <p:txBody>
          <a:bodyPr/>
          <a:lstStyle/>
          <a:p>
            <a:r>
              <a:rPr lang="en-US" sz="900" dirty="0"/>
              <a:t>© </a:t>
            </a:r>
            <a:r>
              <a:rPr lang="en-US" sz="900"/>
              <a:t>Copyright 2016 </a:t>
            </a:r>
            <a:r>
              <a:rPr lang="en-US" sz="900" dirty="0"/>
              <a:t>salesforce.com, </a:t>
            </a:r>
            <a:r>
              <a:rPr lang="en-US" sz="900" dirty="0" err="1"/>
              <a:t>inc.</a:t>
            </a:r>
            <a:endParaRPr lang="en-US" sz="900" dirty="0"/>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231</a:t>
            </a:fld>
            <a:endParaRPr lang="en-US" sz="900" dirty="0"/>
          </a:p>
        </p:txBody>
      </p:sp>
      <p:sp>
        <p:nvSpPr>
          <p:cNvPr id="6" name="Header Placeholder 5"/>
          <p:cNvSpPr>
            <a:spLocks noGrp="1"/>
          </p:cNvSpPr>
          <p:nvPr>
            <p:ph type="hdr" sz="quarter" idx="12"/>
          </p:nvPr>
        </p:nvSpPr>
        <p:spPr/>
        <p:txBody>
          <a:bodyPr/>
          <a:lstStyle/>
          <a:p>
            <a:pPr algn="r"/>
            <a:r>
              <a:rPr lang="en-GB" sz="900"/>
              <a:t>Administration Essentials for New Admins</a:t>
            </a:r>
            <a:endParaRPr lang="en-US" sz="900" dirty="0"/>
          </a:p>
        </p:txBody>
      </p:sp>
    </p:spTree>
    <p:extLst>
      <p:ext uri="{BB962C8B-B14F-4D97-AF65-F5344CB8AC3E}">
        <p14:creationId xmlns:p14="http://schemas.microsoft.com/office/powerpoint/2010/main" val="44269269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Even though our exercise does not use any values more than once, it is important to note that the values do not need</a:t>
            </a:r>
            <a:r>
              <a:rPr lang="en-US" baseline="0" dirty="0">
                <a:sym typeface="Arial" pitchFamily="-112" charset="0"/>
              </a:rPr>
              <a:t> to be mutually exclusive. For example, you might have a Controlling picklist, “Operating System,” and a Dependent picklist, “Browser.” Some browser values may appear in more than one Operating System set of allowable values.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6832800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eaLnBrk="0" fontAlgn="base" hangingPunct="0">
              <a:spcBef>
                <a:spcPct val="30000"/>
              </a:spcBef>
              <a:spcAft>
                <a:spcPct val="0"/>
              </a:spcAft>
              <a:defRPr/>
            </a:pPr>
            <a:r>
              <a:rPr lang="en-GB" dirty="0"/>
              <a:t>Help: </a:t>
            </a:r>
            <a:r>
              <a:rPr lang="en-US" b="1" dirty="0"/>
              <a:t>Dependent Picklist Considerations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0849898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234</a:t>
            </a:fld>
            <a:endParaRPr lang="en-US" sz="900" dirty="0"/>
          </a:p>
        </p:txBody>
      </p:sp>
      <p:sp>
        <p:nvSpPr>
          <p:cNvPr id="9"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45311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79330657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to students that in Task 2 they are creating a multi-select picklist, NOT a standard picklist. It must be a multi-select picklist for 5-17 Your Turn to work correctly.</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8567421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6346031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that administrators can enable enhanced lookups for lookup fields that look up to the Account, Contact, Opportunity, User, and custom objects (</a:t>
            </a:r>
            <a:r>
              <a:rPr lang="en-US" b="1" baseline="0" dirty="0">
                <a:solidFill>
                  <a:srgbClr val="000000"/>
                </a:solidFill>
                <a:ea typeface="Arial" pitchFamily="-112" charset="0"/>
                <a:cs typeface="Arial" pitchFamily="-112" charset="0"/>
                <a:sym typeface="Arial" pitchFamily="-112" charset="0"/>
              </a:rPr>
              <a:t>Setup | Customize | Search | Search Settings</a:t>
            </a:r>
            <a:r>
              <a:rPr lang="en-US" b="0" baseline="0" dirty="0">
                <a:solidFill>
                  <a:srgbClr val="000000"/>
                </a:solidFill>
                <a:ea typeface="Arial" pitchFamily="-112" charset="0"/>
                <a:cs typeface="Arial" pitchFamily="-112" charset="0"/>
                <a:sym typeface="Arial" pitchFamily="-112" charset="0"/>
              </a:rPr>
              <a:t>). This gives users additional features in the lookup dialog, such as </a:t>
            </a:r>
            <a:r>
              <a:rPr lang="en-GB" sz="1000" b="0" i="0" kern="1200" dirty="0">
                <a:solidFill>
                  <a:schemeClr val="tx1"/>
                </a:solidFill>
                <a:ea typeface="+mn-ea"/>
              </a:rPr>
              <a:t>the ability to filter, sort, and page through results, as well as customize columns. </a:t>
            </a:r>
          </a:p>
          <a:p>
            <a:pPr marL="228600" indent="-228600">
              <a:buFont typeface="+mj-lt"/>
              <a:buAutoNum type="arabicPeriod"/>
            </a:pPr>
            <a:r>
              <a:rPr lang="en-GB" sz="1000" b="0" i="0" kern="1200" dirty="0">
                <a:solidFill>
                  <a:schemeClr val="tx1"/>
                </a:solidFill>
                <a:ea typeface="+mn-ea"/>
              </a:rPr>
              <a:t>You can customize</a:t>
            </a:r>
            <a:r>
              <a:rPr lang="en-GB" sz="1000" b="0" i="0" kern="1200" baseline="0" dirty="0">
                <a:solidFill>
                  <a:schemeClr val="tx1"/>
                </a:solidFill>
                <a:ea typeface="+mn-ea"/>
              </a:rPr>
              <a:t> what filters and columns  are available through </a:t>
            </a:r>
            <a:r>
              <a:rPr lang="en-US" b="1" baseline="0" dirty="0">
                <a:solidFill>
                  <a:srgbClr val="000000"/>
                </a:solidFill>
                <a:ea typeface="Arial" pitchFamily="-112" charset="0"/>
                <a:cs typeface="Arial" pitchFamily="-112" charset="0"/>
                <a:sym typeface="Arial" pitchFamily="-112" charset="0"/>
              </a:rPr>
              <a:t>Setup | Platform Tools | Objects and Fields | Object Manager | </a:t>
            </a:r>
            <a:r>
              <a:rPr lang="en-US" b="1" i="1" baseline="0" dirty="0">
                <a:solidFill>
                  <a:srgbClr val="000000"/>
                </a:solidFill>
                <a:ea typeface="Arial" pitchFamily="-112" charset="0"/>
                <a:cs typeface="Arial" pitchFamily="-112" charset="0"/>
                <a:sym typeface="Arial" pitchFamily="-112" charset="0"/>
              </a:rPr>
              <a:t>Name of Object </a:t>
            </a:r>
            <a:r>
              <a:rPr lang="en-US" b="1" baseline="0" dirty="0">
                <a:solidFill>
                  <a:srgbClr val="000000"/>
                </a:solidFill>
                <a:ea typeface="Arial" pitchFamily="-112" charset="0"/>
                <a:cs typeface="Arial" pitchFamily="-112" charset="0"/>
                <a:sym typeface="Arial" pitchFamily="-112" charset="0"/>
              </a:rPr>
              <a:t>| Search Layouts</a:t>
            </a:r>
            <a:r>
              <a:rPr lang="en-US" b="0" baseline="0" dirty="0">
                <a:solidFill>
                  <a:srgbClr val="000000"/>
                </a:solidFill>
                <a:ea typeface="Arial" pitchFamily="-112" charset="0"/>
                <a:cs typeface="Arial" pitchFamily="-112" charset="0"/>
                <a:sym typeface="Arial" pitchFamily="-112" charset="0"/>
              </a:rPr>
              <a:t>. </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All Fields option in enhanced lookup dialogs that allows users to search all searchable fields, rather than just Name fields.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Enhanced Lookups are not available in Lightning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372555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87851" indent="-87851"/>
            <a:r>
              <a:rPr lang="en-GB" dirty="0"/>
              <a:t>You can make the filter </a:t>
            </a:r>
            <a:r>
              <a:rPr lang="en-GB" b="1" dirty="0"/>
              <a:t>Required</a:t>
            </a:r>
            <a:r>
              <a:rPr lang="en-GB" dirty="0"/>
              <a:t> or </a:t>
            </a:r>
            <a:r>
              <a:rPr lang="en-GB" b="1" dirty="0"/>
              <a:t>Optional</a:t>
            </a:r>
            <a:r>
              <a:rPr lang="en-GB" dirty="0"/>
              <a:t>.</a:t>
            </a:r>
          </a:p>
          <a:p>
            <a:r>
              <a:rPr lang="en-GB" b="1" dirty="0"/>
              <a:t>Required: </a:t>
            </a:r>
            <a:r>
              <a:rPr lang="en-GB" dirty="0"/>
              <a:t>Only values that match the lookup filter criteria appear in the lookup dialog, and users will see an error message if they manually enter an invalid value. You can edit the default error message here.</a:t>
            </a:r>
          </a:p>
          <a:p>
            <a:r>
              <a:rPr lang="en-GB" b="1" dirty="0"/>
              <a:t>Optional:</a:t>
            </a:r>
            <a:r>
              <a:rPr lang="en-GB" dirty="0"/>
              <a:t> Only values that match the lookup filter criteria appear in the lookup dialog. However, users will be able to override this by clicking the </a:t>
            </a:r>
            <a:r>
              <a:rPr lang="en-GB" b="1" dirty="0"/>
              <a:t>Show all results </a:t>
            </a:r>
            <a:r>
              <a:rPr lang="en-GB" dirty="0"/>
              <a:t>link in the lookup dialog and selecting a value that does not match the filter criteria. An error message will not be displayed.</a:t>
            </a:r>
          </a:p>
          <a:p>
            <a:endParaRPr lang="en-GB" b="1" dirty="0"/>
          </a:p>
          <a:p>
            <a:r>
              <a:rPr lang="en-GB" dirty="0"/>
              <a:t>Lookup Filters are also available for master-detail and hierarchical relationship fields.</a:t>
            </a:r>
          </a:p>
          <a:p>
            <a:endParaRPr lang="en-US" dirty="0"/>
          </a:p>
          <a:p>
            <a:r>
              <a:rPr lang="en-GB" b="1" dirty="0"/>
              <a:t>Limits:</a:t>
            </a:r>
          </a:p>
          <a:p>
            <a:pPr marL="87851" indent="-87851" fontAlgn="ctr">
              <a:spcBef>
                <a:spcPct val="0"/>
              </a:spcBef>
              <a:spcAft>
                <a:spcPct val="25000"/>
              </a:spcAft>
              <a:buFont typeface="Wingdings" pitchFamily="2" charset="2"/>
              <a:buChar char="§"/>
            </a:pPr>
            <a:r>
              <a:rPr lang="en-US" dirty="0">
                <a:ea typeface="ＭＳ Ｐゴシック" pitchFamily="50" charset="-128"/>
              </a:rPr>
              <a:t>Limit of 5 required lookups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Unlimited number of optional filters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Available on lookups to Accounts, Assets, Contacts, Entitlements, Quotes, Service Contracts, Users, and Custom Objects, and </a:t>
            </a:r>
            <a:r>
              <a:rPr lang="en-GB" sz="1000" kern="1200" baseline="0" dirty="0">
                <a:solidFill>
                  <a:schemeClr val="tx1"/>
                </a:solidFill>
                <a:ea typeface="+mn-ea"/>
              </a:rPr>
              <a:t>Campaigns, Cases, Contracts, Ideas, Leads, Opportunities, Products, and Social Personas</a:t>
            </a:r>
            <a:endParaRPr lang="en-US" dirty="0">
              <a:ea typeface="ＭＳ Ｐゴシック" pitchFamily="50" charset="-128"/>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GB"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32404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pPr defTabSz="981206">
              <a:defRPr/>
            </a:pPr>
            <a:r>
              <a:rPr lang="en-US" sz="1200" b="1" dirty="0"/>
              <a:t>Teaching Points</a:t>
            </a:r>
          </a:p>
          <a:p>
            <a:endParaRPr lang="en-US" sz="1200"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Extra Material</a:t>
            </a:r>
          </a:p>
          <a:p>
            <a:endParaRPr lang="en-US" sz="1200"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Suggestions</a:t>
            </a:r>
          </a:p>
          <a:p>
            <a:r>
              <a:rPr lang="en-US" sz="1200" dirty="0">
                <a:solidFill>
                  <a:srgbClr val="000000"/>
                </a:solidFill>
                <a:cs typeface="Arial" pitchFamily="-112" charset="0"/>
                <a:sym typeface="Arial" pitchFamily="-112" charset="0"/>
              </a:rPr>
              <a:t>You can whiteboard the following tables to show how  dependent lookups work. In this example, Case Number C-101 would be saved (since contact ID and Account ID match) whereas Case Number C-102 would not be saved (Contact ID 234 matches Account 333, not Account 222). </a:t>
            </a:r>
            <a:endParaRPr lang="en-US" sz="1200" dirty="0"/>
          </a:p>
          <a:p>
            <a:endParaRPr lang="en-US" sz="1200" dirty="0"/>
          </a:p>
          <a:p>
            <a:endParaRPr lang="en-US" sz="1200" dirty="0"/>
          </a:p>
          <a:p>
            <a:endParaRPr lang="en-US" sz="120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239</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pic>
        <p:nvPicPr>
          <p:cNvPr id="1026" name="Picture 2"/>
          <p:cNvPicPr>
            <a:picLocks noChangeAspect="1" noChangeArrowheads="1"/>
          </p:cNvPicPr>
          <p:nvPr/>
        </p:nvPicPr>
        <p:blipFill>
          <a:blip r:embed="rId3"/>
          <a:srcRect/>
          <a:stretch>
            <a:fillRect/>
          </a:stretch>
        </p:blipFill>
        <p:spPr bwMode="auto">
          <a:xfrm>
            <a:off x="376061" y="6716521"/>
            <a:ext cx="2560484" cy="1081196"/>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1386520" y="8047911"/>
            <a:ext cx="4345955" cy="938228"/>
          </a:xfrm>
          <a:prstGeom prst="rect">
            <a:avLst/>
          </a:prstGeom>
          <a:noFill/>
          <a:ln w="9525">
            <a:noFill/>
            <a:miter lim="800000"/>
            <a:headEnd/>
            <a:tailEnd/>
          </a:ln>
        </p:spPr>
      </p:pic>
      <p:pic>
        <p:nvPicPr>
          <p:cNvPr id="1030" name="Picture 6"/>
          <p:cNvPicPr>
            <a:picLocks noChangeAspect="1" noChangeArrowheads="1"/>
          </p:cNvPicPr>
          <p:nvPr/>
        </p:nvPicPr>
        <p:blipFill>
          <a:blip r:embed="rId5"/>
          <a:srcRect/>
          <a:stretch>
            <a:fillRect/>
          </a:stretch>
        </p:blipFill>
        <p:spPr bwMode="auto">
          <a:xfrm>
            <a:off x="3176896" y="6698650"/>
            <a:ext cx="3884872" cy="1116938"/>
          </a:xfrm>
          <a:prstGeom prst="rect">
            <a:avLst/>
          </a:prstGeom>
          <a:noFill/>
          <a:ln w="9525">
            <a:noFill/>
            <a:miter lim="800000"/>
            <a:headEnd/>
            <a:tailEnd/>
          </a:ln>
        </p:spPr>
      </p:pic>
    </p:spTree>
    <p:extLst>
      <p:ext uri="{BB962C8B-B14F-4D97-AF65-F5344CB8AC3E}">
        <p14:creationId xmlns:p14="http://schemas.microsoft.com/office/powerpoint/2010/main" val="9976499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When you are testing the Backup Agent field in Task 4, point out that the error message will only</a:t>
            </a:r>
            <a:r>
              <a:rPr lang="en-GB" b="0" baseline="0" dirty="0">
                <a:solidFill>
                  <a:srgbClr val="000000"/>
                </a:solidFill>
                <a:ea typeface="Arial" pitchFamily="-112" charset="0"/>
                <a:cs typeface="Arial" pitchFamily="-112" charset="0"/>
                <a:sym typeface="Arial" pitchFamily="-112" charset="0"/>
              </a:rPr>
              <a:t> appear when you manually enter Allison Wheeler and then save, which is what the instructions tell you to do. You could also demonstrate that if you use the lookup to search for Allison Wheeler, you will get no results and no error message.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217709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Users in the VAR role can't refer leads. They're external and therefore not eligible for the referral scheme bonus.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481344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242</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13738958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243</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0255122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a:solidFill>
                  <a:srgbClr val="000000"/>
                </a:solidFill>
                <a:ea typeface="Arial" pitchFamily="-112" charset="0"/>
                <a:cs typeface="Arial" pitchFamily="-112" charset="0"/>
                <a:sym typeface="Arial" pitchFamily="-112" charset="0"/>
              </a:rPr>
              <a:t>There </a:t>
            </a:r>
            <a:r>
              <a:rPr lang="en-US" b="0" dirty="0">
                <a:solidFill>
                  <a:srgbClr val="000000"/>
                </a:solidFill>
                <a:ea typeface="Arial" pitchFamily="-112" charset="0"/>
                <a:cs typeface="Arial" pitchFamily="-112" charset="0"/>
                <a:sym typeface="Arial" pitchFamily="-112" charset="0"/>
              </a:rPr>
              <a:t>is </a:t>
            </a:r>
            <a:r>
              <a:rPr lang="en-US" b="0">
                <a:solidFill>
                  <a:srgbClr val="000000"/>
                </a:solidFill>
                <a:ea typeface="Arial" pitchFamily="-112" charset="0"/>
                <a:cs typeface="Arial" pitchFamily="-112" charset="0"/>
                <a:sym typeface="Arial" pitchFamily="-112" charset="0"/>
              </a:rPr>
              <a:t>a “Checkbox</a:t>
            </a:r>
            <a:r>
              <a:rPr lang="en-US" b="0" dirty="0">
                <a:solidFill>
                  <a:srgbClr val="000000"/>
                </a:solidFill>
                <a:ea typeface="Arial" pitchFamily="-112" charset="0"/>
                <a:cs typeface="Arial" pitchFamily="-112" charset="0"/>
                <a:sym typeface="Arial" pitchFamily="-112" charset="0"/>
              </a:rPr>
              <a:t>” return type</a:t>
            </a:r>
            <a:r>
              <a:rPr lang="en-US" b="0">
                <a:solidFill>
                  <a:srgbClr val="000000"/>
                </a:solidFill>
                <a:ea typeface="Arial" pitchFamily="-112" charset="0"/>
                <a:cs typeface="Arial" pitchFamily="-112" charset="0"/>
                <a:sym typeface="Arial" pitchFamily="-112" charset="0"/>
              </a:rPr>
              <a:t>.  If </a:t>
            </a:r>
            <a:r>
              <a:rPr lang="en-US" b="0" dirty="0">
                <a:solidFill>
                  <a:srgbClr val="000000"/>
                </a:solidFill>
                <a:ea typeface="Arial" pitchFamily="-112" charset="0"/>
                <a:cs typeface="Arial" pitchFamily="-112" charset="0"/>
                <a:sym typeface="Arial" pitchFamily="-112" charset="0"/>
              </a:rPr>
              <a:t>the formula returns “true” the field will display as a checked </a:t>
            </a:r>
            <a:r>
              <a:rPr lang="en-US" b="0" baseline="0" dirty="0">
                <a:solidFill>
                  <a:srgbClr val="000000"/>
                </a:solidFill>
                <a:ea typeface="Arial" pitchFamily="-112" charset="0"/>
                <a:cs typeface="Arial" pitchFamily="-112" charset="0"/>
                <a:sym typeface="Arial" pitchFamily="-112" charset="0"/>
              </a:rPr>
              <a:t>checkbox; if “false” as an unchecked checkbox.</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244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36632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9066" tIns="49533" rIns="99066" bIns="49533">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a:solidFill>
                  <a:prstClr val="black"/>
                </a:solidFill>
              </a:rPr>
              <a:pPr/>
              <a:t>24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2058163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Be sure to point out the "examples" of formulas link in the formula editor.  </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Recommend </a:t>
            </a:r>
            <a:r>
              <a:rPr lang="en-US" b="0" baseline="0" dirty="0">
                <a:solidFill>
                  <a:srgbClr val="000000"/>
                </a:solidFill>
                <a:ea typeface="Arial" pitchFamily="-112" charset="0"/>
                <a:cs typeface="Arial" pitchFamily="-112" charset="0"/>
                <a:sym typeface="Arial" pitchFamily="-112" charset="0"/>
              </a:rPr>
              <a:t>the following in Help:</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Formulas Quick Reference Guide </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Useful Formula Fields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solidFill>
                  <a:srgbClr val="000000"/>
                </a:solidFill>
                <a:cs typeface="Arial" pitchFamily="-112" charset="0"/>
                <a:sym typeface="Arial" pitchFamily="-112" charset="0"/>
              </a:rPr>
              <a:t>Trailhead:</a:t>
            </a:r>
          </a:p>
          <a:p>
            <a:r>
              <a:rPr lang="en-US" dirty="0"/>
              <a:t>https://trailhead.salesforce.com/en/modules/point_click_business_logic/units/formula_fields</a:t>
            </a:r>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245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292927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r>
              <a:rPr lang="en-US" b="0">
                <a:solidFill>
                  <a:srgbClr val="000000"/>
                </a:solidFill>
                <a:ea typeface="Arial" pitchFamily="-112" charset="0"/>
                <a:cs typeface="Arial" pitchFamily="-112" charset="0"/>
                <a:sym typeface="Arial" pitchFamily="-112" charset="0"/>
              </a:rPr>
              <a:t>You </a:t>
            </a:r>
            <a:r>
              <a:rPr lang="en-US" b="0" dirty="0">
                <a:solidFill>
                  <a:srgbClr val="000000"/>
                </a:solidFill>
                <a:ea typeface="Arial" pitchFamily="-112" charset="0"/>
                <a:cs typeface="Arial" pitchFamily="-112" charset="0"/>
                <a:sym typeface="Arial" pitchFamily="-112" charset="0"/>
              </a:rPr>
              <a:t>can access owner fields from parent objects in cross-object formulas. For example, you could create an</a:t>
            </a:r>
            <a:r>
              <a:rPr lang="en-US" b="0" baseline="0" dirty="0">
                <a:solidFill>
                  <a:srgbClr val="000000"/>
                </a:solidFill>
                <a:ea typeface="Arial" pitchFamily="-112" charset="0"/>
                <a:cs typeface="Arial" pitchFamily="-112" charset="0"/>
                <a:sym typeface="Arial" pitchFamily="-112" charset="0"/>
              </a:rPr>
              <a:t> opportunity formula field that references the Email field of the owner of the related account.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2554685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sz="1000" kern="1200">
                <a:solidFill>
                  <a:schemeClr val="tx1"/>
                </a:solidFill>
                <a:effectLst/>
                <a:latin typeface="Salesforce Sans" panose="020B0505020202020203" pitchFamily="34" charset="0"/>
                <a:ea typeface="+mn-ea"/>
                <a:cs typeface="Arial" pitchFamily="34" charset="0"/>
              </a:rPr>
              <a:t>NOTE:  If you don’t see</a:t>
            </a:r>
            <a:r>
              <a:rPr lang="en-US" sz="1000" kern="1200" baseline="0">
                <a:solidFill>
                  <a:schemeClr val="tx1"/>
                </a:solidFill>
                <a:effectLst/>
                <a:latin typeface="Salesforce Sans" panose="020B0505020202020203" pitchFamily="34" charset="0"/>
                <a:ea typeface="+mn-ea"/>
                <a:cs typeface="Arial" pitchFamily="34" charset="0"/>
              </a:rPr>
              <a:t> a</a:t>
            </a:r>
            <a:r>
              <a:rPr lang="en-US" sz="1000" kern="1200">
                <a:solidFill>
                  <a:schemeClr val="tx1"/>
                </a:solidFill>
                <a:effectLst/>
                <a:latin typeface="Salesforce Sans" panose="020B0505020202020203" pitchFamily="34" charset="0"/>
                <a:ea typeface="+mn-ea"/>
                <a:cs typeface="Arial" pitchFamily="34" charset="0"/>
              </a:rPr>
              <a:t> field that you’ve</a:t>
            </a:r>
            <a:r>
              <a:rPr lang="en-US" sz="1000" kern="1200" baseline="0">
                <a:solidFill>
                  <a:schemeClr val="tx1"/>
                </a:solidFill>
                <a:effectLst/>
                <a:latin typeface="Salesforce Sans" panose="020B0505020202020203" pitchFamily="34" charset="0"/>
                <a:ea typeface="+mn-ea"/>
                <a:cs typeface="Arial" pitchFamily="34" charset="0"/>
              </a:rPr>
              <a:t> just created </a:t>
            </a:r>
            <a:r>
              <a:rPr lang="en-US" sz="1000" kern="1200">
                <a:solidFill>
                  <a:schemeClr val="tx1"/>
                </a:solidFill>
                <a:effectLst/>
                <a:latin typeface="Salesforce Sans" panose="020B0505020202020203" pitchFamily="34" charset="0"/>
                <a:ea typeface="+mn-ea"/>
                <a:cs typeface="Arial" pitchFamily="34" charset="0"/>
              </a:rPr>
              <a:t>on a</a:t>
            </a:r>
            <a:r>
              <a:rPr lang="en-US" sz="1000" kern="1200" baseline="0">
                <a:solidFill>
                  <a:schemeClr val="tx1"/>
                </a:solidFill>
                <a:effectLst/>
                <a:latin typeface="Salesforce Sans" panose="020B0505020202020203" pitchFamily="34" charset="0"/>
                <a:ea typeface="+mn-ea"/>
                <a:cs typeface="Arial" pitchFamily="34" charset="0"/>
              </a:rPr>
              <a:t> record</a:t>
            </a:r>
            <a:r>
              <a:rPr lang="en-US" sz="1000" kern="1200">
                <a:solidFill>
                  <a:schemeClr val="tx1"/>
                </a:solidFill>
                <a:effectLst/>
                <a:latin typeface="Salesforce Sans" panose="020B0505020202020203" pitchFamily="34" charset="0"/>
                <a:ea typeface="+mn-ea"/>
                <a:cs typeface="Arial" pitchFamily="34" charset="0"/>
              </a:rPr>
              <a:t>, try refreshing the page.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686498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379564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249</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77076359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192925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530904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1"/>
            <a:ext cx="6502400" cy="4249712"/>
          </a:xfrm>
          <a:prstGeom prst="rect">
            <a:avLst/>
          </a:prstGeom>
        </p:spPr>
        <p:txBody>
          <a:bodyPr lIns="99066" tIns="49533" rIns="99066" bIns="49533">
            <a:normAutofit/>
          </a:bodyPr>
          <a:lstStyle/>
          <a:p>
            <a:pPr defTabSz="981206">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Have students watch the Page Layout editor video.</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When you create a new account, contact,</a:t>
            </a:r>
            <a:r>
              <a:rPr lang="en-US" b="0" baseline="0" dirty="0">
                <a:solidFill>
                  <a:srgbClr val="000000"/>
                </a:solidFill>
                <a:ea typeface="Arial" pitchFamily="-112" charset="0"/>
                <a:cs typeface="Arial" pitchFamily="-112" charset="0"/>
                <a:sym typeface="Arial" pitchFamily="-112" charset="0"/>
              </a:rPr>
              <a:t> lead, opportunity, or custom object page layout, and these objects have feed tracking enabled, you will have an option to create a feed-based page layout.  A feed-based layout allows users to see the Chatter feed for a record and its detail view on two separate tabs, rather than both on the same page.  We will not use this option in the exercises.</a:t>
            </a:r>
            <a:endParaRPr lang="en-US" b="0" dirty="0">
              <a:solidFill>
                <a:srgbClr val="000000"/>
              </a:solidFill>
              <a:ea typeface="Arial" pitchFamily="-112" charset="0"/>
              <a:cs typeface="Arial" pitchFamily="-112" charset="0"/>
              <a:sym typeface="Arial" pitchFamily="-112" charset="0"/>
            </a:endParaRP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the Report Charts option in the palette area.  This allows you embed up to two report charts in a page layout. You can change the properties of the chart on the page layout so that it is filtered for each record.  For example, you could add a pipeline report to the account page layout to show only opportunities for the account being viewed.</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2"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252</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75825785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One page layout, per object, per profile</a:t>
            </a:r>
            <a:r>
              <a:rPr lang="en-US">
                <a:sym typeface="Arial" pitchFamily="-112" charset="0"/>
              </a:rPr>
              <a:t>.  (</a:t>
            </a:r>
            <a:r>
              <a:rPr lang="en-US" dirty="0">
                <a:sym typeface="Arial" pitchFamily="-112" charset="0"/>
              </a:rPr>
              <a:t>Record types allow us to </a:t>
            </a:r>
            <a:r>
              <a:rPr lang="en-US">
                <a:sym typeface="Arial" pitchFamily="-112" charset="0"/>
              </a:rPr>
              <a:t>bypass this limitation;</a:t>
            </a:r>
            <a:r>
              <a:rPr lang="en-US" baseline="0">
                <a:sym typeface="Arial" pitchFamily="-112" charset="0"/>
              </a:rPr>
              <a:t>  this is </a:t>
            </a:r>
            <a:r>
              <a:rPr lang="en-US" baseline="0" dirty="0">
                <a:sym typeface="Arial" pitchFamily="-112" charset="0"/>
              </a:rPr>
              <a:t>covered later in this module.)</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600102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Cover the symbols in the editor: </a:t>
            </a:r>
          </a:p>
          <a:p>
            <a:pPr lvl="2">
              <a:spcBef>
                <a:spcPts val="443"/>
              </a:spcBef>
              <a:buClr>
                <a:srgbClr val="000000"/>
              </a:buClr>
              <a:buNone/>
            </a:pPr>
            <a:r>
              <a:rPr lang="en-US" dirty="0">
                <a:latin typeface="Salesforce Sans" panose="020B0505020202020203" pitchFamily="34" charset="0"/>
                <a:sym typeface="Arial" pitchFamily="-112" charset="0"/>
              </a:rPr>
              <a:t>-Dependent fields</a:t>
            </a:r>
          </a:p>
          <a:p>
            <a:pPr lvl="2">
              <a:spcBef>
                <a:spcPts val="443"/>
              </a:spcBef>
              <a:buClr>
                <a:srgbClr val="000000"/>
              </a:buClr>
              <a:buNone/>
            </a:pPr>
            <a:r>
              <a:rPr lang="en-US" dirty="0">
                <a:latin typeface="Salesforce Sans" panose="020B0505020202020203" pitchFamily="34" charset="0"/>
                <a:sym typeface="Arial" pitchFamily="-112" charset="0"/>
              </a:rPr>
              <a:t>-Non-removable fields (blue circle)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-Required (red asterisk)</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-X = delete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-Wrench icon</a:t>
            </a:r>
          </a:p>
          <a:p>
            <a:r>
              <a:rPr lang="en-GB" b="0" dirty="0">
                <a:solidFill>
                  <a:srgbClr val="000000"/>
                </a:solidFill>
                <a:ea typeface="Arial" pitchFamily="-112" charset="0"/>
                <a:cs typeface="Arial" pitchFamily="-112" charset="0"/>
                <a:sym typeface="Arial" pitchFamily="-112" charset="0"/>
              </a:rPr>
              <a:t>When</a:t>
            </a:r>
            <a:r>
              <a:rPr lang="en-GB" b="0" baseline="0" dirty="0">
                <a:solidFill>
                  <a:srgbClr val="000000"/>
                </a:solidFill>
                <a:ea typeface="Arial" pitchFamily="-112" charset="0"/>
                <a:cs typeface="Arial" pitchFamily="-112" charset="0"/>
                <a:sym typeface="Arial" pitchFamily="-112" charset="0"/>
              </a:rPr>
              <a:t> you do task 6, the Do Not Call column does not appear in the Contacts related list because it is not visible to any profile through field-level security. Troubleshoot this with students, then go and make it visible through FLS and test again.</a:t>
            </a:r>
          </a:p>
          <a:p>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44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45334" indent="-245334"/>
            <a:r>
              <a:rPr lang="en-US" dirty="0"/>
              <a:t>An object is like a table of data, similar to an excel spreadsheet.</a:t>
            </a:r>
          </a:p>
          <a:p>
            <a:pPr marL="245334" indent="-245334"/>
            <a:r>
              <a:rPr lang="en-US" b="0" dirty="0">
                <a:solidFill>
                  <a:srgbClr val="000000"/>
                </a:solidFill>
                <a:ea typeface="Arial" pitchFamily="-112" charset="0"/>
                <a:cs typeface="Arial" pitchFamily="-112" charset="0"/>
                <a:sym typeface="Arial" pitchFamily="-112" charset="0"/>
              </a:rPr>
              <a:t>Each row represents</a:t>
            </a:r>
            <a:r>
              <a:rPr lang="en-US" b="0" baseline="0" dirty="0">
                <a:solidFill>
                  <a:srgbClr val="000000"/>
                </a:solidFill>
                <a:ea typeface="Arial" pitchFamily="-112" charset="0"/>
                <a:cs typeface="Arial" pitchFamily="-112" charset="0"/>
                <a:sym typeface="Arial" pitchFamily="-112" charset="0"/>
              </a:rPr>
              <a:t> a unique, individual record</a:t>
            </a:r>
            <a:r>
              <a:rPr lang="en-US" b="0" dirty="0">
                <a:solidFill>
                  <a:srgbClr val="000000"/>
                </a:solidFill>
                <a:ea typeface="Arial" pitchFamily="-112" charset="0"/>
                <a:cs typeface="Arial" pitchFamily="-112" charset="0"/>
                <a:sym typeface="Arial" pitchFamily="-112" charset="0"/>
              </a:rPr>
              <a:t>.</a:t>
            </a:r>
          </a:p>
          <a:p>
            <a:pPr marL="245334" indent="-245334"/>
            <a:r>
              <a:rPr lang="en-US" b="0" dirty="0">
                <a:solidFill>
                  <a:srgbClr val="000000"/>
                </a:solidFill>
                <a:ea typeface="Arial" pitchFamily="-112" charset="0"/>
                <a:cs typeface="Arial" pitchFamily="-112" charset="0"/>
                <a:sym typeface="Arial" pitchFamily="-112" charset="0"/>
              </a:rPr>
              <a:t>Each columns represents a field.</a:t>
            </a:r>
          </a:p>
          <a:p>
            <a:pPr marL="245334" indent="-245334"/>
            <a:r>
              <a:rPr lang="en-US" b="0" dirty="0">
                <a:solidFill>
                  <a:srgbClr val="000000"/>
                </a:solidFill>
                <a:ea typeface="Arial" pitchFamily="-112" charset="0"/>
                <a:cs typeface="Arial" pitchFamily="-112" charset="0"/>
                <a:sym typeface="Arial" pitchFamily="-112" charset="0"/>
              </a:rPr>
              <a:t>Salesforce displays this information thru a customizable user interface (UI).</a:t>
            </a:r>
          </a:p>
          <a:p>
            <a:endParaRPr lang="en-US"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This worksheet shows Accounts, illustrating how the worksheet is an Object. </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Notice we show a 15 digit Account ID (and not an 18 digit ID), because that's what we point out in the Org. </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26468431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r>
              <a:rPr lang="en-US" dirty="0">
                <a:ea typeface="MS PGothic" charset="-128"/>
                <a:cs typeface="Times New Roman" pitchFamily="18" charset="0"/>
              </a:rPr>
              <a:t>If</a:t>
            </a:r>
            <a:r>
              <a:rPr lang="en-US" baseline="0" dirty="0">
                <a:ea typeface="MS PGothic" charset="-128"/>
                <a:cs typeface="Times New Roman" pitchFamily="18" charset="0"/>
              </a:rPr>
              <a:t> you are asked about the Feed-Based Layout option, explain that it </a:t>
            </a:r>
            <a:r>
              <a:rPr lang="en-US" dirty="0"/>
              <a:t>includes separate tabs for </a:t>
            </a:r>
            <a:r>
              <a:rPr lang="en-US"/>
              <a:t>the Chatter feed </a:t>
            </a:r>
            <a:r>
              <a:rPr lang="en-US" dirty="0"/>
              <a:t>and </a:t>
            </a:r>
            <a:r>
              <a:rPr lang="en-US"/>
              <a:t>detail view </a:t>
            </a:r>
            <a:r>
              <a:rPr lang="en-US" dirty="0"/>
              <a:t>of a record, and lets you customize both views. We will not be making a feed-based layout, and will leave the checkbox blank.</a:t>
            </a:r>
            <a:r>
              <a:rPr lang="en-US" baseline="0" dirty="0"/>
              <a:t>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GB" b="0" baseline="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r>
              <a:rPr lang="en-GB" b="0" baseline="0" dirty="0">
                <a:solidFill>
                  <a:srgbClr val="000000"/>
                </a:solidFill>
                <a:ea typeface="Arial" pitchFamily="-112" charset="0"/>
                <a:cs typeface="Arial" pitchFamily="-112" charset="0"/>
                <a:sym typeface="Arial" pitchFamily="-112" charset="0"/>
              </a:rPr>
              <a:t>Optional demo opportunity for instructors: log in as Rebecca Sanders, who has the Consulting User Profile. Look for the Do Not Call field on an account page. Ask students why they can’t see the field.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US" b="0" dirty="0">
              <a:solidFill>
                <a:srgbClr val="000000"/>
              </a:solidFill>
              <a:ea typeface="Arial" pitchFamily="-112" charset="0"/>
              <a:cs typeface="Arial" pitchFamily="-112" charset="0"/>
              <a:sym typeface="Arial" pitchFamily="-112" charset="0"/>
            </a:endParaRPr>
          </a:p>
          <a:p>
            <a:pPr eaLnBrk="1" hangingPunct="1">
              <a:buFontTx/>
              <a:buNone/>
            </a:pPr>
            <a:endParaRPr lang="en-US" dirty="0">
              <a:ea typeface="MS PGothic" charset="-128"/>
              <a:cs typeface="Times New Roman" pitchFamily="18" charset="0"/>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0768104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256</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54786299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8168951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baseline="0">
                <a:solidFill>
                  <a:srgbClr val="000000"/>
                </a:solidFill>
                <a:ea typeface="Arial" pitchFamily="-112" charset="0"/>
                <a:cs typeface="Arial" pitchFamily="-112" charset="0"/>
                <a:sym typeface="Arial" pitchFamily="-112" charset="0"/>
              </a:rPr>
              <a:t>Record </a:t>
            </a:r>
            <a:r>
              <a:rPr lang="en-US" b="0" baseline="0" dirty="0">
                <a:solidFill>
                  <a:srgbClr val="000000"/>
                </a:solidFill>
                <a:ea typeface="Arial" pitchFamily="-112" charset="0"/>
                <a:cs typeface="Arial" pitchFamily="-112" charset="0"/>
                <a:sym typeface="Arial" pitchFamily="-112" charset="0"/>
              </a:rPr>
              <a:t>types can also be assigned to users through permission sets. This allows you to assign record types to individual users, rather than simply all users in a particular profile.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4979512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3014519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260</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5644358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27517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2124883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For</a:t>
            </a:r>
            <a:r>
              <a:rPr lang="en-US" b="0" baseline="0" dirty="0">
                <a:solidFill>
                  <a:srgbClr val="000000"/>
                </a:solidFill>
                <a:ea typeface="Arial" pitchFamily="-112" charset="0"/>
                <a:cs typeface="Arial" pitchFamily="-112" charset="0"/>
                <a:sym typeface="Arial" pitchFamily="-112" charset="0"/>
              </a:rPr>
              <a:t> more information on forecasting categories, please search “Forecast Categories” on Help &amp; Training. </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0" i="0" kern="1200" dirty="0">
                <a:solidFill>
                  <a:schemeClr val="tx1"/>
                </a:solidFill>
                <a:ea typeface="+mn-ea"/>
              </a:rPr>
              <a:t>A business process describes the set of status values, or milestones, that a record goes through from the point in time it is “new” until it is “done.” The definition of 'done' varies with the type of record.</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197827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94692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r>
              <a:rPr lang="en-US" b="1" dirty="0">
                <a:solidFill>
                  <a:srgbClr val="000000"/>
                </a:solidFill>
                <a:ea typeface="Arial" pitchFamily="-112" charset="0"/>
                <a:cs typeface="Arial" pitchFamily="-112" charset="0"/>
                <a:sym typeface="Arial" pitchFamily="-112" charset="0"/>
              </a:rPr>
              <a:t>Teaching Points </a:t>
            </a:r>
            <a:r>
              <a:rPr lang="en-US" dirty="0">
                <a:solidFill>
                  <a:srgbClr val="000000"/>
                </a:solidFill>
                <a:ea typeface="Arial" pitchFamily="-112" charset="0"/>
                <a:cs typeface="Arial" pitchFamily="-112" charset="0"/>
                <a:sym typeface="Arial" pitchFamily="-112" charset="0"/>
              </a:rPr>
              <a:t>(Solution on next slide)</a:t>
            </a:r>
          </a:p>
          <a:p>
            <a:r>
              <a:rPr lang="en-US" b="0" dirty="0">
                <a:solidFill>
                  <a:srgbClr val="000000"/>
                </a:solidFill>
                <a:ea typeface="Arial" pitchFamily="-112" charset="0"/>
                <a:cs typeface="Arial" pitchFamily="-112" charset="0"/>
                <a:sym typeface="Arial" pitchFamily="-112" charset="0"/>
              </a:rPr>
              <a:t>Test what</a:t>
            </a:r>
            <a:r>
              <a:rPr lang="en-US" b="0" baseline="0" dirty="0">
                <a:solidFill>
                  <a:srgbClr val="000000"/>
                </a:solidFill>
                <a:ea typeface="Arial" pitchFamily="-112" charset="0"/>
                <a:cs typeface="Arial" pitchFamily="-112" charset="0"/>
                <a:sym typeface="Arial" pitchFamily="-112" charset="0"/>
              </a:rPr>
              <a:t> students have learned from the pre-requisites, focusing on just the standard objects to start.</a:t>
            </a:r>
          </a:p>
          <a:p>
            <a:r>
              <a:rPr lang="en-US" b="0" baseline="0" dirty="0">
                <a:solidFill>
                  <a:srgbClr val="000000"/>
                </a:solidFill>
                <a:ea typeface="Arial" pitchFamily="-112" charset="0"/>
                <a:cs typeface="Arial" pitchFamily="-112" charset="0"/>
                <a:sym typeface="Arial" pitchFamily="-112" charset="0"/>
              </a:rPr>
              <a:t>Fill in any gaps of basic terminology + concepts.</a:t>
            </a:r>
            <a:endParaRPr lang="en-US" b="1" dirty="0">
              <a:solidFill>
                <a:srgbClr val="000000"/>
              </a:solidFill>
              <a:ea typeface="Arial" pitchFamily="-112" charset="0"/>
              <a:cs typeface="Arial" pitchFamily="-112" charset="0"/>
              <a:sym typeface="Arial" pitchFamily="-112" charset="0"/>
            </a:endParaRPr>
          </a:p>
          <a:p>
            <a:r>
              <a:rPr lang="en-US" dirty="0">
                <a:sym typeface="Arial" pitchFamily="-112" charset="0"/>
              </a:rPr>
              <a:t>Define</a:t>
            </a:r>
            <a:r>
              <a:rPr lang="en-US" baseline="0" dirty="0">
                <a:sym typeface="Arial" pitchFamily="-112" charset="0"/>
              </a:rPr>
              <a:t> the following concepts:</a:t>
            </a:r>
          </a:p>
          <a:p>
            <a:r>
              <a:rPr lang="en-US" dirty="0">
                <a:sym typeface="Arial" pitchFamily="-112" charset="0"/>
              </a:rPr>
              <a:t>The account is a main object in Salesforce. All contacts and opportunities must belong to one (and only one) account.</a:t>
            </a:r>
          </a:p>
          <a:p>
            <a:r>
              <a:rPr lang="en-US" dirty="0">
                <a:sym typeface="Arial" pitchFamily="-112" charset="0"/>
              </a:rPr>
              <a:t>Contacts have a child-parent relationship</a:t>
            </a:r>
            <a:r>
              <a:rPr lang="en-US" baseline="0" dirty="0">
                <a:sym typeface="Arial" pitchFamily="-112" charset="0"/>
              </a:rPr>
              <a:t> with the account object.</a:t>
            </a:r>
          </a:p>
          <a:p>
            <a:r>
              <a:rPr lang="en-US" baseline="0" dirty="0">
                <a:sym typeface="Arial" pitchFamily="-112" charset="0"/>
              </a:rPr>
              <a:t>Opportunities have a child relationship to the account object.</a:t>
            </a:r>
          </a:p>
          <a:p>
            <a:r>
              <a:rPr lang="en-US" baseline="0" dirty="0">
                <a:sym typeface="Arial" pitchFamily="-112" charset="0"/>
              </a:rPr>
              <a:t>Leads, lead qualification and conversion:</a:t>
            </a:r>
            <a:endParaRPr lang="en-US" dirty="0">
              <a:sym typeface="Arial" pitchFamily="-112" charset="0"/>
            </a:endParaRPr>
          </a:p>
          <a:p>
            <a:r>
              <a:rPr lang="en-US" dirty="0">
                <a:sym typeface="Arial" pitchFamily="-112" charset="0"/>
              </a:rPr>
              <a:t>Campaigns are designed to create new leads which can then be converted into accounts, contacts, and opportunities.</a:t>
            </a:r>
          </a:p>
          <a:p>
            <a:r>
              <a:rPr lang="en-US" b="0" dirty="0">
                <a:solidFill>
                  <a:srgbClr val="000000"/>
                </a:solidFill>
                <a:ea typeface="Arial" pitchFamily="-112" charset="0"/>
                <a:cs typeface="Arial" pitchFamily="-112" charset="0"/>
                <a:sym typeface="Arial" pitchFamily="-112" charset="0"/>
              </a:rPr>
              <a:t>Cases have a child relationship to the account object and a lookup relationship to the Contact object.</a:t>
            </a:r>
          </a:p>
          <a:p>
            <a:r>
              <a:rPr lang="en-US" b="0" baseline="0" dirty="0">
                <a:solidFill>
                  <a:srgbClr val="000000"/>
                </a:solidFill>
                <a:ea typeface="Arial" pitchFamily="-112" charset="0"/>
                <a:cs typeface="Arial" pitchFamily="-112" charset="0"/>
                <a:sym typeface="Arial" pitchFamily="-112" charset="0"/>
              </a:rPr>
              <a:t>Discuss which objects belong to which clouds/apps, including how Chatter applies to all clouds.</a:t>
            </a:r>
          </a:p>
          <a:p>
            <a:r>
              <a:rPr lang="en-US" b="0" baseline="0" dirty="0">
                <a:solidFill>
                  <a:srgbClr val="000000"/>
                </a:solidFill>
                <a:ea typeface="Arial" pitchFamily="-112" charset="0"/>
                <a:cs typeface="Arial" pitchFamily="-112" charset="0"/>
                <a:sym typeface="Arial" pitchFamily="-112" charset="0"/>
              </a:rPr>
              <a:t>Related Lists – allow you to look/navigate down from</a:t>
            </a:r>
            <a:r>
              <a:rPr lang="en-US" b="0" dirty="0">
                <a:solidFill>
                  <a:srgbClr val="000000"/>
                </a:solidFill>
                <a:ea typeface="Arial" pitchFamily="-112" charset="0"/>
                <a:cs typeface="Arial" pitchFamily="-112" charset="0"/>
                <a:sym typeface="Arial" pitchFamily="-112" charset="0"/>
              </a:rPr>
              <a:t> a parent record to related child records.</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Lookup fields – allow</a:t>
            </a:r>
            <a:r>
              <a:rPr lang="en-US" b="0" dirty="0">
                <a:solidFill>
                  <a:srgbClr val="000000"/>
                </a:solidFill>
                <a:ea typeface="Arial" pitchFamily="-112" charset="0"/>
                <a:cs typeface="Arial" pitchFamily="-112" charset="0"/>
                <a:sym typeface="Arial" pitchFamily="-112" charset="0"/>
              </a:rPr>
              <a:t> you to look/navigate up from a chil</a:t>
            </a:r>
            <a:r>
              <a:rPr lang="en-US" dirty="0">
                <a:solidFill>
                  <a:srgbClr val="000000"/>
                </a:solidFill>
                <a:ea typeface="Arial" pitchFamily="-112" charset="0"/>
                <a:cs typeface="Arial" pitchFamily="-112" charset="0"/>
                <a:sym typeface="Arial" pitchFamily="-112" charset="0"/>
              </a:rPr>
              <a:t>d record to its parent record.</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Users, Owners (brief overview – covered in more detail in later modules).</a:t>
            </a:r>
          </a:p>
          <a:p>
            <a:r>
              <a:rPr lang="en-US" b="1" dirty="0">
                <a:solidFill>
                  <a:srgbClr val="000000"/>
                </a:solidFill>
                <a:ea typeface="Arial" pitchFamily="-112" charset="0"/>
                <a:cs typeface="Arial" pitchFamily="-112" charset="0"/>
                <a:sym typeface="Arial" pitchFamily="-112" charset="0"/>
              </a:rPr>
              <a:t>Extra Material</a:t>
            </a:r>
          </a:p>
          <a:p>
            <a:r>
              <a:rPr lang="en-US" dirty="0">
                <a:solidFill>
                  <a:srgbClr val="000000"/>
                </a:solidFill>
                <a:ea typeface="Arial" pitchFamily="-112" charset="0"/>
                <a:cs typeface="Arial" pitchFamily="-112" charset="0"/>
                <a:sym typeface="Arial" pitchFamily="-112" charset="0"/>
              </a:rPr>
              <a:t>Training &amp; Certification org:</a:t>
            </a:r>
            <a:endParaRPr lang="en-US" baseline="0"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See the Jon </a:t>
            </a:r>
            <a:r>
              <a:rPr lang="en-US" dirty="0" err="1">
                <a:solidFill>
                  <a:srgbClr val="000000"/>
                </a:solidFill>
                <a:ea typeface="Arial" pitchFamily="-112" charset="0"/>
                <a:cs typeface="Arial" pitchFamily="-112" charset="0"/>
                <a:sym typeface="Arial" pitchFamily="-112" charset="0"/>
              </a:rPr>
              <a:t>Oatham</a:t>
            </a:r>
            <a:r>
              <a:rPr lang="en-US" dirty="0">
                <a:solidFill>
                  <a:srgbClr val="000000"/>
                </a:solidFill>
                <a:ea typeface="Arial" pitchFamily="-112" charset="0"/>
                <a:cs typeface="Arial" pitchFamily="-112" charset="0"/>
                <a:sym typeface="Arial" pitchFamily="-112" charset="0"/>
              </a:rPr>
              <a:t> video</a:t>
            </a:r>
            <a:r>
              <a:rPr lang="en-US" baseline="0" dirty="0">
                <a:solidFill>
                  <a:srgbClr val="000000"/>
                </a:solidFill>
                <a:ea typeface="Arial" pitchFamily="-112" charset="0"/>
                <a:cs typeface="Arial" pitchFamily="-112" charset="0"/>
                <a:sym typeface="Arial" pitchFamily="-112" charset="0"/>
              </a:rPr>
              <a:t> titled “Object Cards for ADM201 V1” which can be found in the Group Files section of the ADM201 Chatter group in the T&amp;C org. </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Download the object cards.</a:t>
            </a:r>
          </a:p>
          <a:p>
            <a:r>
              <a:rPr lang="en-US" b="1" dirty="0">
                <a:solidFill>
                  <a:srgbClr val="000000"/>
                </a:solidFill>
                <a:ea typeface="Arial" pitchFamily="-112" charset="0"/>
                <a:cs typeface="Arial" pitchFamily="-112" charset="0"/>
                <a:sym typeface="Arial" pitchFamily="-112" charset="0"/>
              </a:rPr>
              <a:t>Suggestions</a:t>
            </a:r>
          </a:p>
          <a:p>
            <a:r>
              <a:rPr lang="en-US" b="0" dirty="0"/>
              <a:t>This can be presented using the magnetic cards</a:t>
            </a:r>
            <a:r>
              <a:rPr lang="en-US" b="0" baseline="0" dirty="0"/>
              <a:t> as a group exercise.</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26</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r>
              <a:rPr lang="en-US" sz="900" dirty="0">
                <a:solidFill>
                  <a:prstClr val="black"/>
                </a:solidFill>
              </a:rPr>
              <a:t> </a:t>
            </a:r>
          </a:p>
        </p:txBody>
      </p:sp>
    </p:spTree>
    <p:extLst>
      <p:ext uri="{BB962C8B-B14F-4D97-AF65-F5344CB8AC3E}">
        <p14:creationId xmlns:p14="http://schemas.microsoft.com/office/powerpoint/2010/main" val="408416093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3219996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545674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267</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7354905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3846748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type="body" idx="1"/>
          </p:nvPr>
        </p:nvSpPr>
        <p:spPr>
          <a:xfrm>
            <a:off x="406401" y="4800600"/>
            <a:ext cx="6502400" cy="4249712"/>
          </a:xfrm>
          <a:prstGeom prst="rect">
            <a:avLst/>
          </a:prstGeom>
        </p:spPr>
        <p:txBody>
          <a:bodyPr>
            <a:normAutofit lnSpcReduction="10000"/>
          </a:bodyPr>
          <a:lstStyle/>
          <a:p>
            <a:pPr defTabSz="981334">
              <a:defRPr/>
            </a:pPr>
            <a:r>
              <a:rPr lang="en-US" b="1" dirty="0"/>
              <a:t>Teaching Points</a:t>
            </a:r>
          </a:p>
          <a:p>
            <a:pPr defTabSz="981334">
              <a:defRPr/>
            </a:pPr>
            <a:r>
              <a:rPr lang="en-US" b="0" dirty="0"/>
              <a:t>You</a:t>
            </a:r>
            <a:r>
              <a:rPr lang="en-US" b="0" baseline="0" dirty="0"/>
              <a:t> can SET history tracking in LEX:</a:t>
            </a:r>
            <a:endParaRPr lang="en-US" b="0" dirty="0"/>
          </a:p>
          <a:p>
            <a:pPr rtl="1" eaLnBrk="1" hangingPunct="1">
              <a:buFontTx/>
              <a:buNone/>
            </a:pPr>
            <a:r>
              <a:rPr lang="en-US" b="1" dirty="0">
                <a:ea typeface="MS PGothic" charset="-128"/>
              </a:rPr>
              <a:t>    All Setup | Objects and Fields</a:t>
            </a:r>
            <a:r>
              <a:rPr lang="en-US" b="1" baseline="0" dirty="0">
                <a:ea typeface="MS PGothic" charset="-128"/>
              </a:rPr>
              <a:t> | </a:t>
            </a:r>
            <a:r>
              <a:rPr lang="en-US" b="1" dirty="0">
                <a:ea typeface="MS PGothic" charset="-128"/>
              </a:rPr>
              <a:t>Object Manager</a:t>
            </a:r>
            <a:r>
              <a:rPr lang="en-US" b="1" baseline="0" dirty="0">
                <a:ea typeface="MS PGothic" charset="-128"/>
              </a:rPr>
              <a:t> </a:t>
            </a:r>
            <a:r>
              <a:rPr lang="en-US" b="1" dirty="0">
                <a:ea typeface="MS PGothic" charset="-128"/>
              </a:rPr>
              <a:t>| </a:t>
            </a:r>
            <a:r>
              <a:rPr lang="en-US" b="1" i="1" dirty="0">
                <a:ea typeface="MS PGothic" charset="-128"/>
              </a:rPr>
              <a:t>Name of Object </a:t>
            </a:r>
            <a:r>
              <a:rPr lang="en-US" b="1" dirty="0">
                <a:ea typeface="MS PGothic" charset="-128"/>
              </a:rPr>
              <a:t>| Fields &amp; Relationships</a:t>
            </a:r>
            <a:r>
              <a:rPr lang="en-US" b="1" baseline="0" dirty="0">
                <a:ea typeface="MS PGothic" charset="-128"/>
              </a:rPr>
              <a:t> </a:t>
            </a:r>
            <a:r>
              <a:rPr lang="en-US" b="1" dirty="0">
                <a:ea typeface="MS PGothic" charset="-128"/>
              </a:rPr>
              <a:t>| Set History Tracking</a:t>
            </a:r>
          </a:p>
          <a:p>
            <a:pPr rtl="1" eaLnBrk="1" hangingPunct="1">
              <a:buFontTx/>
              <a:buNone/>
            </a:pPr>
            <a:r>
              <a:rPr lang="en-US" b="0" dirty="0">
                <a:ea typeface="MS PGothic" charset="-128"/>
              </a:rPr>
              <a:t>(Also make sure</a:t>
            </a:r>
            <a:r>
              <a:rPr lang="en-US" b="0" baseline="0" dirty="0">
                <a:ea typeface="MS PGothic" charset="-128"/>
              </a:rPr>
              <a:t> the object has set history tracking enabled.)</a:t>
            </a:r>
            <a:endParaRPr lang="en-US" b="0" dirty="0">
              <a:ea typeface="MS PGothic" charset="-128"/>
            </a:endParaRPr>
          </a:p>
          <a:p>
            <a:pPr rtl="1" eaLnBrk="1" hangingPunct="1">
              <a:buFontTx/>
              <a:buNone/>
            </a:pPr>
            <a:r>
              <a:rPr lang="en-US" b="0" dirty="0">
                <a:ea typeface="MS PGothic" charset="-128"/>
              </a:rPr>
              <a:t>You can also see</a:t>
            </a:r>
            <a:r>
              <a:rPr lang="en-US" b="0" baseline="0" dirty="0">
                <a:ea typeface="MS PGothic" charset="-128"/>
              </a:rPr>
              <a:t> this related list in LEX.</a:t>
            </a:r>
          </a:p>
          <a:p>
            <a:pPr rtl="1" eaLnBrk="1" hangingPunct="1">
              <a:buFontTx/>
              <a:buNone/>
            </a:pPr>
            <a:endParaRPr lang="en-US" b="0" dirty="0">
              <a:ea typeface="MS PGothic" charset="-128"/>
            </a:endParaRPr>
          </a:p>
          <a:p>
            <a:pPr rtl="1" eaLnBrk="1" hangingPunct="1">
              <a:buFontTx/>
              <a:buNone/>
            </a:pPr>
            <a:r>
              <a:rPr lang="en-US" b="0" dirty="0">
                <a:ea typeface="MS PGothic" charset="-128"/>
              </a:rPr>
              <a:t>History Tracking can be performed on all custom objects and the following standard objects:</a:t>
            </a:r>
          </a:p>
          <a:p>
            <a:pPr rtl="1" eaLnBrk="1" hangingPunct="1">
              <a:buFontTx/>
              <a:buNone/>
            </a:pPr>
            <a:r>
              <a:rPr lang="en-US" dirty="0">
                <a:ea typeface="MS PGothic" charset="-128"/>
              </a:rPr>
              <a:t>			Accounts</a:t>
            </a:r>
          </a:p>
          <a:p>
            <a:pPr rtl="1" eaLnBrk="1" hangingPunct="1">
              <a:buFontTx/>
              <a:buNone/>
            </a:pPr>
            <a:r>
              <a:rPr lang="en-US" dirty="0">
                <a:ea typeface="MS PGothic" charset="-128"/>
              </a:rPr>
              <a:t>Contacts</a:t>
            </a:r>
          </a:p>
          <a:p>
            <a:pPr rtl="1" eaLnBrk="1" hangingPunct="1">
              <a:buFontTx/>
              <a:buNone/>
            </a:pPr>
            <a:r>
              <a:rPr lang="en-US" dirty="0">
                <a:ea typeface="MS PGothic" charset="-128"/>
              </a:rPr>
              <a:t>leads</a:t>
            </a:r>
          </a:p>
          <a:p>
            <a:pPr rtl="1" eaLnBrk="1" hangingPunct="1">
              <a:buFontTx/>
              <a:buNone/>
            </a:pPr>
            <a:r>
              <a:rPr lang="en-US" dirty="0">
                <a:ea typeface="MS PGothic" charset="-128"/>
              </a:rPr>
              <a:t>Cases</a:t>
            </a:r>
          </a:p>
          <a:p>
            <a:pPr rtl="1" eaLnBrk="1" hangingPunct="1">
              <a:buFontTx/>
              <a:buNone/>
            </a:pPr>
            <a:r>
              <a:rPr lang="en-US" dirty="0">
                <a:ea typeface="MS PGothic" charset="-128"/>
              </a:rPr>
              <a:t>Solutions</a:t>
            </a:r>
          </a:p>
          <a:p>
            <a:pPr rtl="1" eaLnBrk="1" hangingPunct="1">
              <a:buFontTx/>
              <a:buNone/>
            </a:pPr>
            <a:r>
              <a:rPr lang="en-US" dirty="0">
                <a:ea typeface="MS PGothic" charset="-128"/>
              </a:rPr>
              <a:t>Contracts</a:t>
            </a:r>
          </a:p>
          <a:p>
            <a:pPr rtl="1" eaLnBrk="1" hangingPunct="1">
              <a:buFontTx/>
              <a:buNone/>
            </a:pPr>
            <a:r>
              <a:rPr lang="en-US" dirty="0">
                <a:ea typeface="MS PGothic" charset="-128"/>
              </a:rPr>
              <a:t>Opportunities</a:t>
            </a:r>
          </a:p>
          <a:p>
            <a:pPr rtl="1"/>
            <a:r>
              <a:rPr lang="en-US" b="1" dirty="0">
                <a:ea typeface="MS PGothic" charset="-128"/>
              </a:rPr>
              <a:t>Important:</a:t>
            </a:r>
            <a:r>
              <a:rPr lang="en-US" b="0" baseline="0" dirty="0">
                <a:ea typeface="MS PGothic" charset="-128"/>
              </a:rPr>
              <a:t>  </a:t>
            </a:r>
            <a:r>
              <a:rPr lang="en-GB" b="0" baseline="0" dirty="0">
                <a:ea typeface="+mn-ea"/>
              </a:rPr>
              <a:t>F</a:t>
            </a:r>
            <a:r>
              <a:rPr lang="en-GB" dirty="0"/>
              <a:t>ield history data does not count against your storage limit, but field history data that is 18 months or older is deleted for organizations created after 12:00 A.M. on June 2, 2011.  This can be disabled by contacting salesforce.com support. </a:t>
            </a:r>
          </a:p>
          <a:p>
            <a:pPr rtl="1" eaLnBrk="1" hangingPunct="1"/>
            <a:r>
              <a:rPr lang="en-US" dirty="0">
                <a:ea typeface="MS PGothic" charset="-128"/>
              </a:rPr>
              <a:t>For more information see online Help + Training topic  “Tracking Field History”.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3392741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dirty="0">
                <a:solidFill>
                  <a:srgbClr val="000000"/>
                </a:solidFill>
                <a:ea typeface="Arial" pitchFamily="-112" charset="0"/>
                <a:cs typeface="Arial" pitchFamily="-112" charset="0"/>
                <a:sym typeface="Arial" pitchFamily="-112" charset="0"/>
              </a:rPr>
              <a:t>In this exercise, you</a:t>
            </a:r>
            <a:r>
              <a:rPr lang="en-GB" b="0" baseline="0" dirty="0">
                <a:solidFill>
                  <a:srgbClr val="000000"/>
                </a:solidFill>
                <a:ea typeface="Arial" pitchFamily="-112" charset="0"/>
                <a:cs typeface="Arial" pitchFamily="-112" charset="0"/>
                <a:sym typeface="Arial" pitchFamily="-112" charset="0"/>
              </a:rPr>
              <a:t> will add the Account History related list to the Customer Account page layout. Before you start get students to go to </a:t>
            </a:r>
            <a:r>
              <a:rPr lang="en-US" b="1">
                <a:ea typeface="MS PGothic" charset="-128"/>
                <a:cs typeface="Times New Roman" pitchFamily="18" charset="0"/>
              </a:rPr>
              <a:t>Setup | Platform Tools | Objects and Fields | Object Manager | Accounts |  Page Layouts | Page Layout Assignment</a:t>
            </a:r>
            <a:r>
              <a:rPr lang="en-GB" b="1" baseline="0">
                <a:solidFill>
                  <a:srgbClr val="000000"/>
                </a:solidFill>
                <a:ea typeface="Arial" pitchFamily="-112" charset="0"/>
                <a:cs typeface="Arial" pitchFamily="-112" charset="0"/>
                <a:sym typeface="Arial" pitchFamily="-112" charset="0"/>
              </a:rPr>
              <a:t> </a:t>
            </a:r>
            <a:r>
              <a:rPr lang="en-GB" b="0" baseline="0" dirty="0">
                <a:solidFill>
                  <a:srgbClr val="000000"/>
                </a:solidFill>
                <a:ea typeface="Arial" pitchFamily="-112" charset="0"/>
                <a:cs typeface="Arial" pitchFamily="-112" charset="0"/>
                <a:sym typeface="Arial" pitchFamily="-112" charset="0"/>
              </a:rPr>
              <a:t>to check that they have the Customer Account page layout assigned as the Master to the Sys Admin profile, and to change it if it’s not. They will not be able to complete Task 2 if they have the wrong page layout assigned to their profiles.</a:t>
            </a:r>
          </a:p>
          <a:p>
            <a:r>
              <a:rPr lang="en-GB" b="0" baseline="0" dirty="0">
                <a:solidFill>
                  <a:srgbClr val="000000"/>
                </a:solidFill>
                <a:ea typeface="Arial" pitchFamily="-112" charset="0"/>
                <a:cs typeface="Arial" pitchFamily="-112" charset="0"/>
                <a:sym typeface="Arial" pitchFamily="-112" charset="0"/>
              </a:rPr>
              <a:t>The reason they might have the wrong layout is that in </a:t>
            </a:r>
            <a:r>
              <a:rPr lang="en-US" b="0" dirty="0"/>
              <a:t>5-10 Your Turn: Create a Partner Account Page Layout, they were instructed to  assign the Partner Account layout to their profile to</a:t>
            </a:r>
            <a:r>
              <a:rPr lang="en-US" b="0" baseline="0" dirty="0"/>
              <a:t> test it, but then to change it back again to the Customer Account layout. If they did not complete this last step, they will have the wrong layout assigned.</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pPr>
              <a:defRPr/>
            </a:pPr>
            <a:r>
              <a:rPr lang="en-US" sz="900" kern="0" dirty="0">
                <a:solidFill>
                  <a:sysClr val="windowText" lastClr="000000"/>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defRPr/>
            </a:pPr>
            <a:fld id="{1106E636-74D1-4F76-97EA-8A06AB44A63A}" type="slidenum">
              <a:rPr lang="en-US" sz="900" kern="0" smtClean="0">
                <a:solidFill>
                  <a:sysClr val="windowText" lastClr="000000"/>
                </a:solidFill>
              </a:rPr>
              <a:pPr>
                <a:defRPr/>
              </a:pPr>
              <a:t>270</a:t>
            </a:fld>
            <a:endParaRPr lang="en-US" sz="900" kern="0" dirty="0">
              <a:solidFill>
                <a:sysClr val="windowText" lastClr="000000"/>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lnSpc>
                <a:spcPct val="100000"/>
              </a:lnSpc>
              <a:defRPr/>
            </a:pPr>
            <a:r>
              <a:rPr lang="en-GB" sz="900" kern="0" dirty="0">
                <a:solidFill>
                  <a:sysClr val="windowText" lastClr="000000"/>
                </a:solidFill>
              </a:rPr>
              <a:t>Administration Essentials for New </a:t>
            </a:r>
            <a:r>
              <a:rPr lang="en-GB" sz="900" kern="0" dirty="0" err="1">
                <a:solidFill>
                  <a:sysClr val="windowText" lastClr="000000"/>
                </a:solidFill>
              </a:rPr>
              <a:t>Admins</a:t>
            </a:r>
            <a:endParaRPr lang="en-US" sz="900" kern="0" dirty="0">
              <a:solidFill>
                <a:sysClr val="windowText" lastClr="000000"/>
              </a:solidFill>
            </a:endParaRPr>
          </a:p>
        </p:txBody>
      </p:sp>
    </p:spTree>
    <p:extLst>
      <p:ext uri="{BB962C8B-B14F-4D97-AF65-F5344CB8AC3E}">
        <p14:creationId xmlns:p14="http://schemas.microsoft.com/office/powerpoint/2010/main" val="232426066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It is possible to get 2 sets of error messages: the first when system validation is triggered and the second when custom validation rules are</a:t>
            </a:r>
            <a:r>
              <a:rPr lang="en-US" b="0" baseline="0" dirty="0">
                <a:solidFill>
                  <a:srgbClr val="000000"/>
                </a:solidFill>
                <a:ea typeface="Arial" pitchFamily="-112" charset="0"/>
                <a:cs typeface="Arial" pitchFamily="-112" charset="0"/>
                <a:sym typeface="Arial" pitchFamily="-112" charset="0"/>
              </a:rPr>
              <a:t> triggered.</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6362720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Checkboxes and Long</a:t>
            </a:r>
            <a:r>
              <a:rPr lang="en-US" b="0" baseline="0" dirty="0">
                <a:solidFill>
                  <a:srgbClr val="000000"/>
                </a:solidFill>
                <a:ea typeface="Arial" pitchFamily="-112" charset="0"/>
                <a:cs typeface="Arial" pitchFamily="-112" charset="0"/>
                <a:sym typeface="Arial" pitchFamily="-112" charset="0"/>
              </a:rPr>
              <a:t> Text Area fields (as all other fields) can be made required on page layouts. This level of requirement is solely enforced through the UI (not the API). Validation rules could also be used to UNIVERSALLY enforce all fields (including </a:t>
            </a:r>
            <a:r>
              <a:rPr lang="en-US" b="0" baseline="0" dirty="0" err="1">
                <a:solidFill>
                  <a:srgbClr val="000000"/>
                </a:solidFill>
                <a:ea typeface="Arial" pitchFamily="-112" charset="0"/>
                <a:cs typeface="Arial" pitchFamily="-112" charset="0"/>
                <a:sym typeface="Arial" pitchFamily="-112" charset="0"/>
              </a:rPr>
              <a:t>picklists</a:t>
            </a:r>
            <a:r>
              <a:rPr lang="en-US" b="0" baseline="0" dirty="0">
                <a:solidFill>
                  <a:srgbClr val="000000"/>
                </a:solidFill>
                <a:ea typeface="Arial" pitchFamily="-112" charset="0"/>
                <a:cs typeface="Arial" pitchFamily="-112" charset="0"/>
                <a:sym typeface="Arial" pitchFamily="-112" charset="0"/>
              </a:rPr>
              <a:t> and long text area fields), which is covered in Custom Validation rules. </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8838732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0674599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You could write up some of these error conditions</a:t>
            </a:r>
            <a:r>
              <a:rPr lang="en-GB" b="0" baseline="0" dirty="0">
                <a:solidFill>
                  <a:srgbClr val="000000"/>
                </a:solidFill>
                <a:ea typeface="Arial" pitchFamily="-112" charset="0"/>
                <a:cs typeface="Arial" pitchFamily="-112" charset="0"/>
                <a:sym typeface="Arial" pitchFamily="-112" charset="0"/>
              </a:rPr>
              <a:t> in their Boolean form, to give real-world examples, but also to reassure students that validation rules are very often quite simple. For example, the</a:t>
            </a:r>
            <a:r>
              <a:rPr lang="en-US" baseline="0" dirty="0">
                <a:ea typeface="MS PGothic" charset="-128"/>
                <a:cs typeface="Times New Roman" pitchFamily="18" charset="0"/>
              </a:rPr>
              <a:t> Boolean form for the CC number example is the following: 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t>The</a:t>
            </a:r>
            <a:r>
              <a:rPr lang="en-US" b="0" baseline="0" dirty="0"/>
              <a:t> Boolean form for the example seen earlier is the following:</a:t>
            </a:r>
            <a:endParaRPr lang="en-US" b="0" dirty="0"/>
          </a:p>
          <a:p>
            <a:pPr marL="245334" marR="0" lvl="0" indent="-245334"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GB" dirty="0"/>
              <a:t>ISPICKVAL(</a:t>
            </a:r>
            <a:r>
              <a:rPr lang="en-GB" dirty="0" err="1"/>
              <a:t>StageName</a:t>
            </a:r>
            <a:r>
              <a:rPr lang="en-GB" dirty="0"/>
              <a:t>, “Closed Lost")&amp;&amp; ISPICKVAL(</a:t>
            </a:r>
            <a:r>
              <a:rPr lang="en-US" dirty="0" err="1"/>
              <a:t>Close_Reason__c</a:t>
            </a:r>
            <a:r>
              <a:rPr lang="en-GB" dirty="0"/>
              <a:t> "")</a:t>
            </a:r>
          </a:p>
          <a:p>
            <a:pPr marL="245334" indent="-245334">
              <a:buFont typeface="Arial" pitchFamily="-112" charset="0"/>
              <a:buAutoNum type="arabicPeriod"/>
            </a:pPr>
            <a:r>
              <a:rPr lang="en-GB" dirty="0" err="1"/>
              <a:t>Closedate</a:t>
            </a:r>
            <a:r>
              <a:rPr lang="en-GB" dirty="0"/>
              <a:t> &lt; TODAY() </a:t>
            </a:r>
          </a:p>
          <a:p>
            <a:pPr marL="245334" indent="-245334">
              <a:buFont typeface="Arial" pitchFamily="-112" charset="0"/>
              <a:buAutoNum type="arabicPeriod"/>
            </a:pPr>
            <a:r>
              <a:rPr lang="en-US" baseline="0" dirty="0">
                <a:ea typeface="MS PGothic" charset="-128"/>
                <a:cs typeface="Times New Roman" pitchFamily="18" charset="0"/>
              </a:rPr>
              <a:t>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98178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and the next 2 (the schema exercise and the objects graphic) can be covered in whatever order the instructor finds most useful.</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Solutions are only available in</a:t>
            </a:r>
            <a:r>
              <a:rPr lang="en-US" baseline="0" dirty="0">
                <a:solidFill>
                  <a:srgbClr val="000000"/>
                </a:solidFill>
                <a:ea typeface="Arial" pitchFamily="-112" charset="0"/>
                <a:cs typeface="Arial" pitchFamily="-112" charset="0"/>
                <a:sym typeface="Arial" pitchFamily="-112" charset="0"/>
              </a:rPr>
              <a:t> Salesforce Classic.</a:t>
            </a:r>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27</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9741297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t>Because</a:t>
            </a:r>
            <a:r>
              <a:rPr lang="en-US" b="0" baseline="0" dirty="0"/>
              <a:t> data validation is based on “IS TRUE” you’re going to try to find the things you DON’T want.</a:t>
            </a:r>
            <a:endParaRPr lang="en-US" b="0" dirty="0"/>
          </a:p>
          <a:p>
            <a:r>
              <a:rPr lang="en-US" b="1" dirty="0"/>
              <a:t>Follow the Data Validation Design Methodology when building Rules. </a:t>
            </a:r>
          </a:p>
          <a:p>
            <a:r>
              <a:rPr lang="en-US" dirty="0"/>
              <a:t>A poorly designed Data Validation Rule can stop users from saving valid data.</a:t>
            </a:r>
          </a:p>
          <a:p>
            <a:r>
              <a:rPr lang="en-US" dirty="0"/>
              <a:t>When creating a validation rule consider all settings in your organization that can make a data validation rule fail such as assignment rules, field level security or fields being hidden on a page layout.</a:t>
            </a:r>
          </a:p>
          <a:p>
            <a:r>
              <a:rPr lang="en-US" dirty="0"/>
              <a:t>Be careful not to create two conflicting validation rules on the same field as users will not be able to save data.</a:t>
            </a:r>
          </a:p>
          <a:p>
            <a:endParaRPr lang="en-US" dirty="0"/>
          </a:p>
          <a:p>
            <a:r>
              <a:rPr lang="en-US" b="1" dirty="0"/>
              <a:t>Note:  </a:t>
            </a:r>
            <a:r>
              <a:rPr lang="en-US" dirty="0"/>
              <a:t>Step 3.  The expressions:	</a:t>
            </a:r>
            <a:r>
              <a:rPr lang="en-US" dirty="0" err="1"/>
              <a:t>Has_Support_Plan</a:t>
            </a:r>
            <a:r>
              <a:rPr lang="en-US" dirty="0"/>
              <a:t> __c = True</a:t>
            </a:r>
          </a:p>
          <a:p>
            <a:r>
              <a:rPr lang="en-US" dirty="0"/>
              <a:t>		</a:t>
            </a:r>
            <a:r>
              <a:rPr lang="en-US" baseline="0" dirty="0"/>
              <a:t>  </a:t>
            </a:r>
            <a:r>
              <a:rPr lang="en-US" dirty="0"/>
              <a:t>	</a:t>
            </a:r>
            <a:r>
              <a:rPr lang="en-US" dirty="0" err="1"/>
              <a:t>Has_Support_Plan</a:t>
            </a:r>
            <a:r>
              <a:rPr lang="en-US" dirty="0"/>
              <a:t> __c    are the same and return the same results.  </a:t>
            </a:r>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273408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when a validation rule involves a date field and you choose</a:t>
            </a:r>
            <a:r>
              <a:rPr lang="en-GB" b="0" baseline="0" dirty="0">
                <a:solidFill>
                  <a:srgbClr val="000000"/>
                </a:solidFill>
                <a:ea typeface="Arial" pitchFamily="-112" charset="0"/>
                <a:cs typeface="Arial" pitchFamily="-112" charset="0"/>
                <a:sym typeface="Arial" pitchFamily="-112" charset="0"/>
              </a:rPr>
              <a:t> to display the error message next to the date field, the error message may be obscured by the date picker that pops up next to the date field. In this exercise, you will display the error message next to the Support Plan Expiration Date field, so you can demonstrate this issue.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5428816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the previous</a:t>
            </a:r>
            <a:r>
              <a:rPr lang="en-GB" b="0" baseline="0" dirty="0">
                <a:solidFill>
                  <a:srgbClr val="000000"/>
                </a:solidFill>
                <a:ea typeface="Arial" pitchFamily="-112" charset="0"/>
                <a:cs typeface="Arial" pitchFamily="-112" charset="0"/>
                <a:sym typeface="Arial" pitchFamily="-112" charset="0"/>
              </a:rPr>
              <a:t> </a:t>
            </a:r>
            <a:r>
              <a:rPr lang="en-GB" b="0" dirty="0">
                <a:solidFill>
                  <a:srgbClr val="000000"/>
                </a:solidFill>
                <a:ea typeface="Arial" pitchFamily="-112" charset="0"/>
                <a:cs typeface="Arial" pitchFamily="-112" charset="0"/>
                <a:sym typeface="Arial" pitchFamily="-112" charset="0"/>
              </a:rPr>
              <a:t>exercise and this one </a:t>
            </a:r>
            <a:r>
              <a:rPr lang="en-GB" b="0" baseline="0" dirty="0">
                <a:solidFill>
                  <a:srgbClr val="000000"/>
                </a:solidFill>
                <a:ea typeface="Arial" pitchFamily="-112" charset="0"/>
                <a:cs typeface="Arial" pitchFamily="-112" charset="0"/>
                <a:sym typeface="Arial" pitchFamily="-112" charset="0"/>
              </a:rPr>
              <a:t>use ISBLANK to check for a value in a date field and here in a multi-select picklist. However, </a:t>
            </a:r>
            <a:r>
              <a:rPr lang="en-GB" dirty="0"/>
              <a:t>ISBLANK does not work with single select picklists! </a:t>
            </a:r>
          </a:p>
          <a:p>
            <a:r>
              <a:rPr lang="en-GB" dirty="0"/>
              <a:t>Use the following example for conditionally required picklists: </a:t>
            </a:r>
            <a:br>
              <a:rPr lang="en-GB" dirty="0"/>
            </a:br>
            <a:r>
              <a:rPr lang="en-GB" dirty="0"/>
              <a:t>ISPICKVAL(StageName, “Prospecting") &amp;&amp; </a:t>
            </a:r>
            <a:br>
              <a:rPr lang="en-GB" dirty="0"/>
            </a:br>
            <a:r>
              <a:rPr lang="en-GB" dirty="0"/>
              <a:t>ISPICKVAL(Type, "") </a:t>
            </a:r>
          </a:p>
          <a:p>
            <a:r>
              <a:rPr lang="en-GB" dirty="0"/>
              <a:t>Be sure to point out there are no spaces in between the "" or it will be seen as a value.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5142675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891145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a typeface="+mn-ea"/>
              </a:rPr>
              <a:t>All English ADX201 classes must use the Knowledge Check Manager in place of this slide. </a:t>
            </a:r>
            <a:br>
              <a:rPr lang="en-US" dirty="0"/>
            </a:br>
            <a:br>
              <a:rPr lang="en-US" dirty="0"/>
            </a:br>
            <a:r>
              <a:rPr lang="en-US" sz="1000" b="0" i="0" kern="1200" dirty="0">
                <a:solidFill>
                  <a:schemeClr val="tx1"/>
                </a:solidFill>
                <a:ea typeface="+mn-ea"/>
              </a:rPr>
              <a:t>1. Support agents at AW Computing need to track the product type and series when creating cases. How can an administrator ensure that the product type selected determines the values available for the series? </a:t>
            </a:r>
            <a:br>
              <a:rPr lang="en-US" dirty="0"/>
            </a:br>
            <a:r>
              <a:rPr lang="en-US" sz="1000" b="0" i="0" kern="1200" dirty="0">
                <a:solidFill>
                  <a:schemeClr val="tx1"/>
                </a:solidFill>
                <a:ea typeface="+mn-ea"/>
              </a:rPr>
              <a:t>An administrator can create two </a:t>
            </a:r>
            <a:r>
              <a:rPr lang="en-US" sz="1000" b="0" i="0" kern="1200" dirty="0" err="1">
                <a:solidFill>
                  <a:schemeClr val="tx1"/>
                </a:solidFill>
                <a:ea typeface="+mn-ea"/>
              </a:rPr>
              <a:t>picklists</a:t>
            </a:r>
            <a:r>
              <a:rPr lang="en-US" sz="1000" b="0" i="0" kern="1200" dirty="0">
                <a:solidFill>
                  <a:schemeClr val="tx1"/>
                </a:solidFill>
                <a:ea typeface="+mn-ea"/>
              </a:rPr>
              <a:t> and then link the </a:t>
            </a:r>
            <a:r>
              <a:rPr lang="en-US" sz="1000" b="0" i="0" kern="1200" dirty="0" err="1">
                <a:solidFill>
                  <a:schemeClr val="tx1"/>
                </a:solidFill>
                <a:ea typeface="+mn-ea"/>
              </a:rPr>
              <a:t>picklists</a:t>
            </a:r>
            <a:r>
              <a:rPr lang="en-US" sz="1000" b="0" i="0" kern="1200" dirty="0">
                <a:solidFill>
                  <a:schemeClr val="tx1"/>
                </a:solidFill>
                <a:ea typeface="+mn-ea"/>
              </a:rPr>
              <a:t> together to create a controlling-dependent relationship. The product type field will be the controlling picklist and the series field will be the dependent picklist. </a:t>
            </a:r>
            <a:br>
              <a:rPr lang="en-US" dirty="0"/>
            </a:br>
            <a:br>
              <a:rPr lang="en-US" dirty="0"/>
            </a:br>
            <a:r>
              <a:rPr lang="en-US" sz="1000" b="0" i="0" kern="1200" dirty="0">
                <a:solidFill>
                  <a:schemeClr val="tx1"/>
                </a:solidFill>
                <a:ea typeface="+mn-ea"/>
              </a:rPr>
              <a:t>2. AW Computing populates the Industry field on each account record. The sales team wants the industry information displayed on related opportunity records and updated when the value is updated on the account record. How can an administrator meet this requirement? </a:t>
            </a:r>
            <a:br>
              <a:rPr lang="en-US" dirty="0"/>
            </a:br>
            <a:r>
              <a:rPr lang="en-US" sz="1000" b="0" i="0" kern="1200" dirty="0">
                <a:solidFill>
                  <a:schemeClr val="tx1"/>
                </a:solidFill>
                <a:ea typeface="+mn-ea"/>
              </a:rPr>
              <a:t>The administrator can create a cross-object formula field on the opportunity that references the Industry field from the parent account. When the Industry field is updated on the account, the formula field will automatically display the new value on the opportunity. </a:t>
            </a:r>
            <a:br>
              <a:rPr lang="en-US" dirty="0"/>
            </a:br>
            <a:br>
              <a:rPr lang="en-US" dirty="0"/>
            </a:br>
            <a:r>
              <a:rPr lang="en-US" sz="1000" b="0" i="0" kern="1200" dirty="0">
                <a:solidFill>
                  <a:schemeClr val="tx1"/>
                </a:solidFill>
                <a:ea typeface="+mn-ea"/>
              </a:rPr>
              <a:t>3. What automatically occurs when a custom field is deleted? </a:t>
            </a:r>
            <a:br>
              <a:rPr lang="en-US" dirty="0"/>
            </a:br>
            <a:r>
              <a:rPr lang="en-US" sz="1000" b="0" i="0" kern="1200" dirty="0">
                <a:solidFill>
                  <a:schemeClr val="tx1"/>
                </a:solidFill>
                <a:ea typeface="+mn-ea"/>
              </a:rPr>
              <a:t>When a custom field is deleted, the field is removed from associated page layouts and all field data is deleted. Deleted fields and their data are stored for a maximum of 15 days, during which they can be undeleted or permanently erased. </a:t>
            </a:r>
            <a:br>
              <a:rPr lang="en-US" dirty="0"/>
            </a:b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653306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r>
              <a:rPr lang="en-US" sz="1000" b="0" i="0" kern="1200" dirty="0">
                <a:solidFill>
                  <a:schemeClr val="tx1"/>
                </a:solidFill>
                <a:ea typeface="+mn-ea"/>
              </a:rPr>
              <a:t>4. An administrator at AW Computing created custom fields on the Opportunity object for Discount Percentage and Amount after Discount. The sales team wants these fields to be grouped together on the opportunity record. How can an administrator meet this requirement? </a:t>
            </a:r>
            <a:br>
              <a:rPr lang="en-US" dirty="0"/>
            </a:br>
            <a:r>
              <a:rPr lang="en-US" sz="1000" b="0" i="0" kern="1200" dirty="0">
                <a:solidFill>
                  <a:schemeClr val="tx1"/>
                </a:solidFill>
                <a:ea typeface="+mn-ea"/>
              </a:rPr>
              <a:t>The page layout controls the fields, sections, related lists, and buttons that appear when users view or edit a record. An administrator can create a new section on the opportunity page layout and add the custom fields to the section. </a:t>
            </a:r>
            <a:br>
              <a:rPr lang="en-US" dirty="0"/>
            </a:br>
            <a:br>
              <a:rPr lang="en-US" dirty="0"/>
            </a:br>
            <a:r>
              <a:rPr lang="en-US" sz="1000" b="0" i="0" kern="1200" dirty="0">
                <a:solidFill>
                  <a:schemeClr val="tx1"/>
                </a:solidFill>
                <a:ea typeface="+mn-ea"/>
              </a:rPr>
              <a:t>5. The support team at AW Computing wants two different business processes for cases: one for tracking feature requests and one for tracking customer support issues. Each process needs to have a different set of case statuses. How can an administrator meet this requirement? </a:t>
            </a:r>
            <a:br>
              <a:rPr lang="en-US" dirty="0"/>
            </a:br>
            <a:r>
              <a:rPr lang="en-US" sz="1000" b="0" i="0" kern="1200" dirty="0">
                <a:solidFill>
                  <a:schemeClr val="tx1"/>
                </a:solidFill>
                <a:ea typeface="+mn-ea"/>
              </a:rPr>
              <a:t>An administrator can create one record type and support process for feature requests. The support process would only have the case statuses specific to feature requests. The administrator can create another record type and support process for customer support issues. The support process would only have the case statuses specific to customer support issues. </a:t>
            </a:r>
            <a:br>
              <a:rPr lang="en-US" dirty="0"/>
            </a:br>
            <a:br>
              <a:rPr lang="en-US" dirty="0"/>
            </a:br>
            <a:r>
              <a:rPr lang="en-US" sz="1000" b="0" i="0" kern="1200" dirty="0">
                <a:solidFill>
                  <a:schemeClr val="tx1"/>
                </a:solidFill>
                <a:ea typeface="+mn-ea"/>
              </a:rPr>
              <a:t>6. An administrator created a validation rule to ensure that users do not change the Close Date of an opportunity to a day in the past. What happens when a users tries to save an opportunity that has a Close Date from last month? </a:t>
            </a:r>
            <a:br>
              <a:rPr lang="en-US" dirty="0"/>
            </a:br>
            <a:r>
              <a:rPr lang="en-US" sz="1000" b="0" i="0" kern="1200" dirty="0">
                <a:solidFill>
                  <a:schemeClr val="tx1"/>
                </a:solidFill>
                <a:ea typeface="+mn-ea"/>
              </a:rPr>
              <a:t>A validation rule allows you to specify your own business-specific criteria to prevent users from saving invalid data in one or more fields. If a user enters an invalid Close Date, the error message defined in the validation rule displays on the record and the record will not save.</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5440545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9003965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282</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90303848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a:solidFill>
                  <a:srgbClr val="000000"/>
                </a:solidFill>
                <a:ea typeface="Arial" pitchFamily="-112" charset="0"/>
                <a:cs typeface="Arial" pitchFamily="-112" charset="0"/>
                <a:sym typeface="Arial" pitchFamily="-112" charset="0"/>
              </a:rPr>
              <a:t>Teaching Points</a:t>
            </a:r>
          </a:p>
          <a:p>
            <a:r>
              <a:rPr lang="en-US" b="0">
                <a:solidFill>
                  <a:srgbClr val="000000"/>
                </a:solidFill>
                <a:ea typeface="Arial" pitchFamily="-112" charset="0"/>
                <a:cs typeface="Arial" pitchFamily="-112" charset="0"/>
                <a:sym typeface="Arial" pitchFamily="-112" charset="0"/>
              </a:rPr>
              <a:t>Click</a:t>
            </a:r>
            <a:r>
              <a:rPr lang="en-US" b="0" baseline="0">
                <a:solidFill>
                  <a:srgbClr val="000000"/>
                </a:solidFill>
                <a:ea typeface="Arial" pitchFamily="-112" charset="0"/>
                <a:cs typeface="Arial" pitchFamily="-112" charset="0"/>
                <a:sym typeface="Arial" pitchFamily="-112" charset="0"/>
              </a:rPr>
              <a:t> on the file icon to view it;  then you can download it.</a:t>
            </a:r>
            <a:endParaRPr lang="en-US" b="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127155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baseline="0" dirty="0">
                <a:solidFill>
                  <a:schemeClr val="tx1"/>
                </a:solidFill>
              </a:rPr>
              <a:t>The Data Import Wizard is enabled in all organizations.</a:t>
            </a:r>
          </a:p>
          <a:p>
            <a:pPr marL="228600" indent="-228600" defTabSz="981334">
              <a:spcBef>
                <a:spcPts val="0"/>
              </a:spcBef>
              <a:buClrTx/>
              <a:buFont typeface="+mj-lt"/>
              <a:buAutoNum type="arabicPeriod"/>
              <a:defRPr/>
            </a:pPr>
            <a:r>
              <a:rPr lang="en-US" baseline="0" dirty="0">
                <a:solidFill>
                  <a:schemeClr val="tx1"/>
                </a:solidFill>
              </a:rPr>
              <a:t>Users with the “Import Personal Contacts,”  “Import Leads,” or “Import Solutions” permissions will also be able to access the Data Import Wizard in Settings. </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There is a new user Profile permission to import custom objects entitled “Import Custom Objects.”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1" baseline="0" dirty="0">
                <a:solidFill>
                  <a:schemeClr val="tx1"/>
                </a:solidFill>
              </a:rPr>
              <a:t>The individual person account import wizard remains accessible only from the Legacy Data Import Tools </a:t>
            </a:r>
            <a:r>
              <a:rPr lang="en-US" baseline="0" dirty="0">
                <a:solidFill>
                  <a:schemeClr val="tx1"/>
                </a:solidFill>
              </a:rPr>
              <a:t>page until it's officially retired.  </a:t>
            </a:r>
            <a:br>
              <a:rPr lang="en-US" baseline="0" dirty="0">
                <a:solidFill>
                  <a:schemeClr val="tx1"/>
                </a:solidFill>
              </a:rPr>
            </a:br>
            <a:r>
              <a:rPr lang="en-US" baseline="0" dirty="0">
                <a:solidFill>
                  <a:schemeClr val="tx1"/>
                </a:solidFill>
              </a:rPr>
              <a:t>From Setup, click </a:t>
            </a:r>
            <a:r>
              <a:rPr lang="en-US" b="1" baseline="0" dirty="0">
                <a:solidFill>
                  <a:schemeClr val="tx1"/>
                </a:solidFill>
              </a:rPr>
              <a:t>Data Management | Data Import Wizard</a:t>
            </a:r>
            <a:r>
              <a:rPr lang="en-US" baseline="0" dirty="0">
                <a:solidFill>
                  <a:schemeClr val="tx1"/>
                </a:solidFill>
              </a:rPr>
              <a:t>. On the Data Import Wizard Home page, click </a:t>
            </a:r>
            <a:r>
              <a:rPr lang="en-US" b="1" baseline="0" dirty="0">
                <a:solidFill>
                  <a:schemeClr val="tx1"/>
                </a:solidFill>
              </a:rPr>
              <a:t>Legacy Data Import Tools</a:t>
            </a:r>
            <a:r>
              <a:rPr lang="en-US" baseline="0" dirty="0">
                <a:solidFill>
                  <a:schemeClr val="tx1"/>
                </a:solidFill>
              </a:rPr>
              <a:t>.</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Campaign Member Status has been added as a data update option. Importing contacts and person accounts as campaign members is also available.</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The Data Import Wizard is also available from the Tools list on the following object homepages (available in both Classic and Lightning Experience):</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Contacts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Leads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Custom Objects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Person Accounts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Knowledge Articles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sz="1000" b="0" i="0" kern="1200" dirty="0">
                <a:solidFill>
                  <a:schemeClr val="tx1"/>
                </a:solidFill>
                <a:ea typeface="+mn-ea"/>
              </a:rPr>
              <a:t>The Data Import Wizard is supported in these browsers:</a:t>
            </a:r>
          </a:p>
          <a:p>
            <a:pPr marL="517525" marR="0" lvl="1" indent="-28575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Google Chrome™ version 29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Mozilla® Firefox® version 23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Microsoft® Internet Explorer® version 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Apple® Safari® version 5 and later</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0" dirty="0">
              <a:solidFill>
                <a:schemeClr val="tx1"/>
              </a:solidFill>
            </a:endParaRPr>
          </a:p>
          <a:p>
            <a:pPr defTabSz="981334">
              <a:spcBef>
                <a:spcPts val="0"/>
              </a:spcBef>
              <a:buClrTx/>
              <a:defRPr/>
            </a:pPr>
            <a:r>
              <a:rPr lang="en-US" b="0" dirty="0">
                <a:solidFill>
                  <a:schemeClr val="tx1"/>
                </a:solidFill>
              </a:rPr>
              <a:t>Accounts</a:t>
            </a:r>
            <a:r>
              <a:rPr lang="en-US" b="0" baseline="0" dirty="0">
                <a:solidFill>
                  <a:schemeClr val="tx1"/>
                </a:solidFill>
              </a:rPr>
              <a:t>, Contacts and Leads have the option to add these records to campaigns when a user adds or updates a record.</a:t>
            </a:r>
            <a:endParaRPr lang="en-US" b="0"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60736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ffectLst/>
                <a:latin typeface="Salesforce Sans" panose="020B0505020202020203" pitchFamily="34" charset="0"/>
                <a:ea typeface="+mn-ea"/>
                <a:cs typeface="Arial" pitchFamily="34" charset="0"/>
              </a:rPr>
              <a:t>As of Winter 2017, contacts can be added to multiple accounts if the "Allow users to relate a contact to multiple accounts" setting is turned on in the</a:t>
            </a:r>
            <a:r>
              <a:rPr lang="en-US" sz="1000" b="0" i="0" kern="1200" baseline="0" dirty="0">
                <a:solidFill>
                  <a:schemeClr val="tx1"/>
                </a:solidFill>
                <a:effectLst/>
                <a:latin typeface="Salesforce Sans" panose="020B0505020202020203" pitchFamily="34" charset="0"/>
                <a:ea typeface="+mn-ea"/>
                <a:cs typeface="Arial" pitchFamily="34" charset="0"/>
              </a:rPr>
              <a:t> a</a:t>
            </a:r>
            <a:r>
              <a:rPr lang="en-US" sz="1000" b="0" i="0" kern="1200" dirty="0">
                <a:solidFill>
                  <a:schemeClr val="tx1"/>
                </a:solidFill>
                <a:effectLst/>
                <a:latin typeface="Salesforce Sans" panose="020B0505020202020203" pitchFamily="34" charset="0"/>
                <a:ea typeface="+mn-ea"/>
                <a:cs typeface="Arial" pitchFamily="34" charset="0"/>
              </a:rPr>
              <a:t>ccount settings.  Admin needs to Customize both the Account and Contact Page Layouts to</a:t>
            </a:r>
            <a:r>
              <a:rPr lang="en-US" sz="1000" b="0" i="0" kern="1200" baseline="0" dirty="0">
                <a:solidFill>
                  <a:schemeClr val="tx1"/>
                </a:solidFill>
                <a:effectLst/>
                <a:latin typeface="Salesforce Sans" panose="020B0505020202020203" pitchFamily="34" charset="0"/>
                <a:ea typeface="+mn-ea"/>
                <a:cs typeface="Arial" pitchFamily="34" charset="0"/>
              </a:rPr>
              <a:t> display the related contacts related list instead of or in additional to the contacts related list</a:t>
            </a:r>
            <a:r>
              <a:rPr lang="en-US" sz="1000" b="0" i="0" kern="1200" dirty="0">
                <a:solidFill>
                  <a:schemeClr val="tx1"/>
                </a:solidFill>
                <a:effectLst/>
                <a:latin typeface="Salesforce Sans" panose="020B0505020202020203" pitchFamily="34" charset="0"/>
                <a:ea typeface="+mn-ea"/>
                <a:cs typeface="Arial" pitchFamily="34" charset="0"/>
              </a:rPr>
              <a:t>.  Please see help and training for the nuances to multiple contacts to accounts.</a:t>
            </a:r>
            <a:endParaRPr lang="en-US" dirty="0">
              <a:sym typeface="Arial" pitchFamily="-112" charset="0"/>
            </a:endParaRPr>
          </a:p>
          <a:p>
            <a:pPr defTabSz="981334">
              <a:defRPr/>
            </a:pPr>
            <a:r>
              <a:rPr lang="en-GB" dirty="0">
                <a:sym typeface="Arial" pitchFamily="-112" charset="0"/>
              </a:rPr>
              <a:t>Explain that the headings along the top (Marketing, Sales, Call </a:t>
            </a:r>
            <a:r>
              <a:rPr lang="en-GB" dirty="0" err="1">
                <a:sym typeface="Arial" pitchFamily="-112" charset="0"/>
              </a:rPr>
              <a:t>Center</a:t>
            </a:r>
            <a:r>
              <a:rPr lang="en-GB" dirty="0">
                <a:sym typeface="Arial" pitchFamily="-112" charset="0"/>
              </a:rPr>
              <a:t>) are called apps – logical groupings of objects and tabs – which align</a:t>
            </a:r>
            <a:r>
              <a:rPr lang="en-GB" baseline="0" dirty="0">
                <a:sym typeface="Arial" pitchFamily="-112" charset="0"/>
              </a:rPr>
              <a:t> with the clouds we talked about in the previous module. Notice that there is some overlap, with some objects featuring in more than one app/cloud.</a:t>
            </a:r>
            <a:r>
              <a:rPr lang="en-US" baseline="0" dirty="0">
                <a:sym typeface="Arial" pitchFamily="-112" charset="0"/>
              </a:rPr>
              <a:t> </a:t>
            </a:r>
            <a:r>
              <a:rPr lang="en-US" dirty="0">
                <a:sym typeface="Arial" pitchFamily="-112" charset="0"/>
              </a:rPr>
              <a:t>For example, support reps will want to see account and contact information, and sales reps will need</a:t>
            </a:r>
            <a:r>
              <a:rPr lang="en-US" baseline="0" dirty="0">
                <a:sym typeface="Arial" pitchFamily="-112" charset="0"/>
              </a:rPr>
              <a:t> to see leads t</a:t>
            </a:r>
            <a:r>
              <a:rPr lang="en-US" dirty="0">
                <a:sym typeface="Arial" pitchFamily="-112" charset="0"/>
              </a:rPr>
              <a:t>o be aware of any marketing campaigns going on. This is the Salesforce 360 degree view, that allows people working in different functions, teams and departments to see data from other areas, so they get a complete view of the customer, no matter the capacity they are working in.</a:t>
            </a:r>
          </a:p>
          <a:p>
            <a:pPr defTabSz="981334">
              <a:defRPr/>
            </a:pPr>
            <a:r>
              <a:rPr lang="en-GB" dirty="0">
                <a:sym typeface="Arial" pitchFamily="-112" charset="0"/>
              </a:rPr>
              <a:t>At this point you can introduce</a:t>
            </a:r>
            <a:r>
              <a:rPr lang="en-GB" baseline="0" dirty="0">
                <a:sym typeface="Arial" pitchFamily="-112" charset="0"/>
              </a:rPr>
              <a:t> the custom recruiting objects and the idea of a custom app under which to group them. Without going into a lot of detail, explain how the Job Application object is a junction object with two master-detail relationship fields (special type of lookup) that allows many-to-many relationships – an applicant can apply to many positions, and a position can have many applicants.</a:t>
            </a:r>
            <a:endParaRPr lang="en-US" dirty="0">
              <a:sym typeface="Arial" pitchFamily="-112" charset="0"/>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a:t>
            </a:fld>
            <a:endParaRPr lang="en-US" dirty="0"/>
          </a:p>
        </p:txBody>
      </p:sp>
    </p:spTree>
    <p:extLst>
      <p:ext uri="{BB962C8B-B14F-4D97-AF65-F5344CB8AC3E}">
        <p14:creationId xmlns:p14="http://schemas.microsoft.com/office/powerpoint/2010/main" val="40532564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This</a:t>
            </a:r>
            <a:r>
              <a:rPr lang="en-US" baseline="0" dirty="0">
                <a:solidFill>
                  <a:schemeClr val="tx1"/>
                </a:solidFill>
              </a:rPr>
              <a:t> is the same image used to describe an object in Salesforce in module 1.  </a:t>
            </a:r>
          </a:p>
          <a:p>
            <a:pPr defTabSz="981334">
              <a:spcBef>
                <a:spcPts val="0"/>
              </a:spcBef>
              <a:buClrTx/>
              <a:defRPr/>
            </a:pPr>
            <a:r>
              <a:rPr lang="en-US" baseline="0" dirty="0">
                <a:solidFill>
                  <a:schemeClr val="tx1"/>
                </a:solidFill>
              </a:rPr>
              <a:t>If columns in the import file do not exist as fields in Salesforce, they need to be created prior to import.</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a list view to illustrate</a:t>
            </a:r>
            <a:r>
              <a:rPr lang="en-US" baseline="0" dirty="0">
                <a:solidFill>
                  <a:schemeClr val="tx1"/>
                </a:solidFill>
              </a:rPr>
              <a:t> what a data file could/should look like.</a:t>
            </a:r>
            <a:endParaRPr lang="en-US" dirty="0">
              <a:solidFill>
                <a:schemeClr val="tx1"/>
              </a:solidFill>
            </a:endParaRPr>
          </a:p>
          <a:p>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8960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7521944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“(New Records)” indicates that the behavior described only applies when new records are created during an import, not when existing records are being updated</a:t>
            </a:r>
            <a:r>
              <a:rPr lang="en-US" baseline="0" dirty="0">
                <a:solidFill>
                  <a:schemeClr val="tx1"/>
                </a:solidFill>
              </a:rPr>
              <a:t> only.</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288</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261995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Point out that the Salesforce.com ID can be used to match any object, but don’t go into detail. The Salesforce record ID will be covered</a:t>
            </a:r>
            <a:r>
              <a:rPr lang="en-US" baseline="0" dirty="0">
                <a:solidFill>
                  <a:schemeClr val="tx1"/>
                </a:solidFill>
              </a:rPr>
              <a:t> in detail in the next topic.</a:t>
            </a:r>
            <a:endParaRPr lang="en-US" dirty="0">
              <a:solidFill>
                <a:schemeClr val="tx1"/>
              </a:solidFill>
            </a:endParaRPr>
          </a:p>
          <a:p>
            <a:pPr defTabSz="981334">
              <a:spcBef>
                <a:spcPts val="0"/>
              </a:spcBef>
              <a:buClrTx/>
              <a:defRPr/>
            </a:pPr>
            <a:r>
              <a:rPr lang="en-US" b="0" dirty="0">
                <a:solidFill>
                  <a:schemeClr val="tx1"/>
                </a:solidFill>
              </a:rPr>
              <a:t>Campaign Members does</a:t>
            </a:r>
            <a:r>
              <a:rPr lang="en-US" b="0" baseline="0" dirty="0">
                <a:solidFill>
                  <a:schemeClr val="tx1"/>
                </a:solidFill>
              </a:rPr>
              <a:t> not have options for import – update only.</a:t>
            </a:r>
            <a:endParaRPr lang="en-US" b="0"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4512513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050437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If students can’t see the </a:t>
            </a:r>
            <a:r>
              <a:rPr lang="en-US" b="1" dirty="0"/>
              <a:t>Map</a:t>
            </a:r>
            <a:r>
              <a:rPr lang="en-US" baseline="0" dirty="0"/>
              <a:t> </a:t>
            </a:r>
            <a:r>
              <a:rPr lang="en-US" dirty="0"/>
              <a:t>button in the pop-up</a:t>
            </a:r>
            <a:r>
              <a:rPr lang="en-US" baseline="0" dirty="0"/>
              <a:t> screen, have them zoom out of their browser, and they should be able to see it (</a:t>
            </a:r>
            <a:r>
              <a:rPr lang="en-US" b="1" baseline="0" dirty="0"/>
              <a:t>CTRL - </a:t>
            </a:r>
            <a:r>
              <a:rPr lang="en-US" baseline="0" dirty="0"/>
              <a:t>). </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7582096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292</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142764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7918553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b="0" dirty="0"/>
              <a:t>You can use a text formula with the expression "CASESAFEID (Id)" to get the 18 digit ID and a recommendation to use the 18 digit ID for all integrations and data manipulations.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4480249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40896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b="0" dirty="0"/>
              <a:t>We’ll take a quick look at some of the key features of the Lightning Salesforce interface.</a:t>
            </a:r>
          </a:p>
          <a:p>
            <a:pPr marL="177502" indent="-177502">
              <a:buFont typeface="Wingdings" panose="05000000000000000000" pitchFamily="2" charset="2"/>
              <a:buChar char="§"/>
            </a:pPr>
            <a:r>
              <a:rPr lang="en-US" b="0" dirty="0"/>
              <a:t>Home: Start the day on the new, intelligent Home page. Monitor performance to goal, and get insights on key accounts. Stay on track by seeing exactly what needs doing in the Assistant.</a:t>
            </a:r>
          </a:p>
          <a:p>
            <a:pPr marL="177502" indent="-177502">
              <a:buFont typeface="Wingdings" panose="05000000000000000000" pitchFamily="2" charset="2"/>
              <a:buChar char="§"/>
            </a:pPr>
            <a:r>
              <a:rPr lang="en-US" b="0" dirty="0"/>
              <a:t>Path: Get your users to adopt and adhere to your company’s processes by using Path. For instance, when sales reps work in the opportunity workspace and the lead workspace, the sales path appears with the stages and guidance you set up. Reps mark stages complete when they’re ready to move to the next one. </a:t>
            </a:r>
          </a:p>
          <a:p>
            <a:pPr marL="177502" indent="-177502">
              <a:buFont typeface="Wingdings" panose="05000000000000000000" pitchFamily="2" charset="2"/>
              <a:buChar char="§"/>
            </a:pPr>
            <a:r>
              <a:rPr lang="en-US" b="0" dirty="0"/>
              <a:t>Search: Find records faster with improved search, which includes recent records and top results.</a:t>
            </a:r>
          </a:p>
          <a:p>
            <a:pPr marL="177502" indent="-177502">
              <a:buFont typeface="Wingdings" panose="05000000000000000000" pitchFamily="2" charset="2"/>
              <a:buChar char="§"/>
            </a:pPr>
            <a:r>
              <a:rPr lang="en-US" b="0" dirty="0"/>
              <a:t>Favorites – new in Spring ‘17. </a:t>
            </a:r>
            <a:r>
              <a:rPr lang="en-US" dirty="0"/>
              <a:t>Favorites let you quickly access important records, lists, groups, dashboards, and other frequently used pages in Salesforce. They’re similar to bookmarks in a web browser but better because your favorites are available no matter which device or browser you use to log into Lightning Experience. Click the star ( ) to add the current page—for example, all open leads—to your favorites. A highlighted star means you’re on a favorite page. To remove a favorite, click the highlighted star. Your saved favorites are just a click away in your favorites list, where you can find and manage all your favorites. </a:t>
            </a:r>
          </a:p>
          <a:p>
            <a:pPr marL="177502" indent="-177502">
              <a:buFont typeface="Wingdings" panose="05000000000000000000" pitchFamily="2" charset="2"/>
              <a:buChar char="§"/>
            </a:pPr>
            <a:r>
              <a:rPr lang="en-US" b="0" dirty="0"/>
              <a:t>Details – See all the record</a:t>
            </a:r>
            <a:r>
              <a:rPr lang="en-US" b="0" baseline="0" dirty="0"/>
              <a:t> Details</a:t>
            </a: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29</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316222071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Even though we</a:t>
            </a:r>
            <a:r>
              <a:rPr lang="en-GB" baseline="0" dirty="0">
                <a:solidFill>
                  <a:schemeClr val="tx1"/>
                </a:solidFill>
              </a:rPr>
              <a:t> don’t go into a lot of detail here, it might be worth saying a few words about the security token, and how they can reset it.</a:t>
            </a:r>
            <a:endParaRPr lang="en-US" dirty="0">
              <a:solidFill>
                <a:schemeClr val="tx1"/>
              </a:solidFill>
            </a:endParaRPr>
          </a:p>
          <a:p>
            <a:pPr defTabSz="981334">
              <a:spcBef>
                <a:spcPts val="0"/>
              </a:spcBef>
              <a:buClrTx/>
              <a:defRPr/>
            </a:pPr>
            <a:endParaRPr lang="en-US" dirty="0">
              <a:solidFill>
                <a:schemeClr val="tx1"/>
              </a:solidFill>
            </a:endParaRPr>
          </a:p>
          <a:p>
            <a:r>
              <a:rPr lang="en-US" sz="1000" b="0" i="0" kern="1200" dirty="0">
                <a:solidFill>
                  <a:schemeClr val="tx1"/>
                </a:solidFill>
                <a:ea typeface="+mn-ea"/>
              </a:rPr>
              <a:t>For access via the API or a client, </a:t>
            </a:r>
            <a:r>
              <a:rPr lang="en-US" sz="1000" b="0" i="0" kern="1200">
                <a:solidFill>
                  <a:schemeClr val="tx1"/>
                </a:solidFill>
                <a:ea typeface="+mn-ea"/>
              </a:rPr>
              <a:t>users MIGHT HAVE TO  </a:t>
            </a:r>
            <a:r>
              <a:rPr lang="en-US" sz="1000" b="0" i="0" kern="1200" dirty="0">
                <a:solidFill>
                  <a:schemeClr val="tx1"/>
                </a:solidFill>
                <a:ea typeface="+mn-ea"/>
              </a:rPr>
              <a:t>add their security token (or time-based token if </a:t>
            </a:r>
            <a:r>
              <a:rPr lang="en-US" sz="1000" b="1" i="0" kern="1200" dirty="0">
                <a:solidFill>
                  <a:schemeClr val="tx1"/>
                </a:solidFill>
                <a:ea typeface="+mn-ea"/>
              </a:rPr>
              <a:t>Two-Factor Authentication on API Logins</a:t>
            </a:r>
            <a:r>
              <a:rPr lang="en-US" sz="1000" b="0" i="0" kern="1200" dirty="0">
                <a:solidFill>
                  <a:schemeClr val="tx1"/>
                </a:solidFill>
                <a:ea typeface="+mn-ea"/>
              </a:rPr>
              <a:t> is set on the user’s profile and the user has added a time-based token to his or her account) to the end of their password in order to log in.</a:t>
            </a:r>
          </a:p>
          <a:p>
            <a:endParaRPr lang="en-US" sz="1000" b="0" i="0" kern="1200" dirty="0">
              <a:solidFill>
                <a:schemeClr val="tx1"/>
              </a:solidFill>
              <a:ea typeface="+mn-ea"/>
            </a:endParaRPr>
          </a:p>
          <a:p>
            <a:r>
              <a:rPr lang="en-US" sz="1000" b="0" i="0" kern="1200" dirty="0">
                <a:solidFill>
                  <a:schemeClr val="tx1"/>
                </a:solidFill>
                <a:ea typeface="+mn-ea"/>
              </a:rPr>
              <a:t>A security token is an automatically-generated key from </a:t>
            </a:r>
            <a:r>
              <a:rPr lang="en-US" sz="1000" b="0" i="0" kern="1200" dirty="0" err="1">
                <a:solidFill>
                  <a:schemeClr val="tx1"/>
                </a:solidFill>
                <a:ea typeface="+mn-ea"/>
              </a:rPr>
              <a:t>Salesforce</a:t>
            </a:r>
            <a:r>
              <a:rPr lang="en-US" sz="1000" b="0" i="0" kern="1200" dirty="0">
                <a:solidFill>
                  <a:schemeClr val="tx1"/>
                </a:solidFill>
                <a:ea typeface="+mn-ea"/>
              </a:rPr>
              <a:t>. For example, if a user’s password is </a:t>
            </a:r>
            <a:r>
              <a:rPr lang="en-US" sz="1000" b="0" i="0" kern="1200" dirty="0" err="1">
                <a:solidFill>
                  <a:schemeClr val="tx1"/>
                </a:solidFill>
                <a:ea typeface="+mn-ea"/>
              </a:rPr>
              <a:t>mypassword</a:t>
            </a:r>
            <a:r>
              <a:rPr lang="en-US" sz="1000" b="0" i="0" kern="1200" dirty="0">
                <a:solidFill>
                  <a:schemeClr val="tx1"/>
                </a:solidFill>
                <a:ea typeface="+mn-ea"/>
              </a:rPr>
              <a:t>, and the security token is</a:t>
            </a:r>
            <a:r>
              <a:rPr lang="en-US" sz="1000" b="0" i="0" kern="1200">
                <a:solidFill>
                  <a:schemeClr val="tx1"/>
                </a:solidFill>
                <a:ea typeface="+mn-ea"/>
              </a:rPr>
              <a:t> XXXXX</a:t>
            </a:r>
            <a:r>
              <a:rPr lang="en-US" sz="1000" b="0" i="0" kern="1200" dirty="0">
                <a:solidFill>
                  <a:schemeClr val="tx1"/>
                </a:solidFill>
                <a:ea typeface="+mn-ea"/>
              </a:rPr>
              <a:t>, then the user must enter</a:t>
            </a:r>
            <a:r>
              <a:rPr lang="en-US" sz="1000" b="0" i="0" kern="1200">
                <a:solidFill>
                  <a:schemeClr val="tx1"/>
                </a:solidFill>
                <a:ea typeface="+mn-ea"/>
              </a:rPr>
              <a:t> mypasswordXXXXX</a:t>
            </a:r>
            <a:r>
              <a:rPr lang="en-US" sz="1000" b="0" i="0" kern="1200" dirty="0">
                <a:solidFill>
                  <a:schemeClr val="tx1"/>
                </a:solidFill>
                <a:ea typeface="+mn-ea"/>
              </a:rPr>
              <a:t> to log in.</a:t>
            </a:r>
          </a:p>
          <a:p>
            <a:endParaRPr lang="en-US" sz="1000" b="0" i="0" kern="1200" dirty="0">
              <a:solidFill>
                <a:schemeClr val="tx1"/>
              </a:solidFill>
              <a:ea typeface="+mn-ea"/>
            </a:endParaRPr>
          </a:p>
          <a:p>
            <a:r>
              <a:rPr lang="en-US" sz="1000" b="0" i="0" kern="1200" dirty="0">
                <a:solidFill>
                  <a:schemeClr val="tx1"/>
                </a:solidFill>
                <a:ea typeface="+mn-ea"/>
              </a:rPr>
              <a:t>Users can obtain their security token by changing their password or resetting their security token via the </a:t>
            </a:r>
            <a:r>
              <a:rPr lang="en-US" sz="1000" b="0" i="0" kern="1200" dirty="0" err="1">
                <a:solidFill>
                  <a:schemeClr val="tx1"/>
                </a:solidFill>
                <a:ea typeface="+mn-ea"/>
              </a:rPr>
              <a:t>Salesforce</a:t>
            </a:r>
            <a:r>
              <a:rPr lang="en-US" sz="1000" b="0" i="0" kern="1200" dirty="0">
                <a:solidFill>
                  <a:schemeClr val="tx1"/>
                </a:solidFill>
                <a:ea typeface="+mn-ea"/>
              </a:rPr>
              <a:t> user interface. When a user changes their password or resets their security token, </a:t>
            </a:r>
            <a:r>
              <a:rPr lang="en-US" sz="1000" b="0" i="0" kern="1200" dirty="0" err="1">
                <a:solidFill>
                  <a:schemeClr val="tx1"/>
                </a:solidFill>
                <a:ea typeface="+mn-ea"/>
              </a:rPr>
              <a:t>Salesforce</a:t>
            </a:r>
            <a:r>
              <a:rPr lang="en-US" sz="1000" b="0" i="0" kern="1200" dirty="0">
                <a:solidFill>
                  <a:schemeClr val="tx1"/>
                </a:solidFill>
                <a:ea typeface="+mn-ea"/>
              </a:rPr>
              <a:t> sends a new security token to the email address on the user’s </a:t>
            </a:r>
            <a:r>
              <a:rPr lang="en-US" sz="1000" b="0" i="0" kern="1200" dirty="0" err="1">
                <a:solidFill>
                  <a:schemeClr val="tx1"/>
                </a:solidFill>
                <a:ea typeface="+mn-ea"/>
              </a:rPr>
              <a:t>Salesforce</a:t>
            </a:r>
            <a:r>
              <a:rPr lang="en-US" sz="1000" b="0" i="0" kern="1200" dirty="0">
                <a:solidFill>
                  <a:schemeClr val="tx1"/>
                </a:solidFill>
                <a:ea typeface="+mn-ea"/>
              </a:rPr>
              <a:t> record. The security token is valid until a user resets their security token, changes their password, or has their password reset.</a:t>
            </a:r>
          </a:p>
          <a:p>
            <a:pPr defTabSz="981334">
              <a:spcBef>
                <a:spcPts val="0"/>
              </a:spcBef>
              <a:buClrTx/>
              <a:defRPr/>
            </a:pPr>
            <a:endParaRPr lang="en-US" dirty="0">
              <a:solidFill>
                <a:schemeClr val="tx1"/>
              </a:solidFill>
            </a:endParaRPr>
          </a:p>
          <a:p>
            <a:pPr defTabSz="981334">
              <a:spcBef>
                <a:spcPts val="0"/>
              </a:spcBef>
              <a:buClrTx/>
              <a:defRPr/>
            </a:pPr>
            <a:r>
              <a:rPr lang="en-US" dirty="0">
                <a:solidFill>
                  <a:schemeClr val="tx1"/>
                </a:solidFill>
              </a:rPr>
              <a:t>More information on security tokens can be found in Help &amp; </a:t>
            </a:r>
            <a:r>
              <a:rPr lang="en-US">
                <a:solidFill>
                  <a:schemeClr val="tx1"/>
                </a:solidFill>
              </a:rPr>
              <a:t>Training.</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5274013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0" dirty="0">
                <a:solidFill>
                  <a:schemeClr val="tx1"/>
                </a:solidFill>
              </a:rPr>
              <a:t>“Import Wizards” here</a:t>
            </a:r>
            <a:r>
              <a:rPr lang="en-US" b="0" baseline="0" dirty="0">
                <a:solidFill>
                  <a:schemeClr val="tx1"/>
                </a:solidFill>
              </a:rPr>
              <a:t> refers to the separate wizards and the Data Import Wizard, as they share similar characteristics. Make the following points:</a:t>
            </a:r>
          </a:p>
          <a:p>
            <a:pPr marL="228600" indent="-228600" defTabSz="981334">
              <a:spcBef>
                <a:spcPts val="0"/>
              </a:spcBef>
              <a:buClrTx/>
              <a:buFont typeface="+mj-lt"/>
              <a:buAutoNum type="arabicPeriod"/>
              <a:defRPr/>
            </a:pPr>
            <a:r>
              <a:rPr lang="en-US" b="0" baseline="0" dirty="0">
                <a:solidFill>
                  <a:schemeClr val="tx1"/>
                </a:solidFill>
              </a:rPr>
              <a:t>Preventing duplicates – Because the wizards allow you to select a matching type when importing new records, you can avoid duplicates. The data loader does not allow you to select a matching type.</a:t>
            </a:r>
          </a:p>
          <a:p>
            <a:pPr marL="228600" indent="-228600" defTabSz="981334">
              <a:spcBef>
                <a:spcPts val="0"/>
              </a:spcBef>
              <a:buClrTx/>
              <a:buFont typeface="+mj-lt"/>
              <a:buAutoNum type="arabicPeriod"/>
              <a:defRPr/>
            </a:pPr>
            <a:r>
              <a:rPr lang="en-US" b="0" baseline="0" dirty="0">
                <a:solidFill>
                  <a:schemeClr val="tx1"/>
                </a:solidFill>
              </a:rPr>
              <a:t>Triggering workflow rules – In additions to being able to choose whether to trigger workflow rules, the wizards give you additional options not available in the data loader, such as selecting a source, assignment rule, and record type for leads.</a:t>
            </a:r>
          </a:p>
          <a:p>
            <a:pPr marL="228600" indent="-228600" defTabSz="981334">
              <a:spcBef>
                <a:spcPts val="0"/>
              </a:spcBef>
              <a:buClrTx/>
              <a:buFont typeface="+mj-lt"/>
              <a:buAutoNum type="arabicPeriod"/>
              <a:defRPr/>
            </a:pPr>
            <a:r>
              <a:rPr lang="en-US" b="0" baseline="0" dirty="0">
                <a:solidFill>
                  <a:schemeClr val="tx1"/>
                </a:solidFill>
              </a:rPr>
              <a:t>Schedule imports – You can s</a:t>
            </a:r>
            <a:r>
              <a:rPr lang="en-US" dirty="0"/>
              <a:t>chedule regular data loads such as nightly feeds.</a:t>
            </a:r>
          </a:p>
          <a:p>
            <a:pPr marL="228600" indent="-228600" defTabSz="981334">
              <a:spcBef>
                <a:spcPts val="0"/>
              </a:spcBef>
              <a:buClrTx/>
              <a:buFont typeface="+mj-lt"/>
              <a:buAutoNum type="arabicPeriod"/>
              <a:defRPr/>
            </a:pPr>
            <a:r>
              <a:rPr lang="en-US" sz="1000" dirty="0"/>
              <a:t>Export</a:t>
            </a:r>
            <a:r>
              <a:rPr lang="en-US" sz="1000" baseline="0" dirty="0"/>
              <a:t> or delete </a:t>
            </a:r>
            <a:r>
              <a:rPr lang="en-US" sz="1000" dirty="0"/>
              <a:t>data – You can e</a:t>
            </a:r>
            <a:r>
              <a:rPr lang="en-US" dirty="0"/>
              <a:t>xport data for backup. </a:t>
            </a:r>
          </a:p>
          <a:p>
            <a:pPr marL="228600" indent="-228600" defTabSz="981334">
              <a:spcBef>
                <a:spcPts val="0"/>
              </a:spcBef>
              <a:buClrTx/>
              <a:buFont typeface="+mj-lt"/>
              <a:buAutoNum type="arabicPeriod"/>
              <a:defRPr/>
            </a:pPr>
            <a:r>
              <a:rPr lang="en-US" dirty="0"/>
              <a:t>The data loader supports importing from and exporting data to Comma Separated Value (CSV).</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marL="245334" lvl="1">
              <a:buNone/>
            </a:pPr>
            <a:endParaRPr lang="en-US" dirty="0">
              <a:latin typeface="Salesforce Sans" panose="020B0505020202020203" pitchFamily="34"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2514155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In real life you would probably never do this. You would do an export with the correct Salesforce IDs and column headers and provide that to Yuko for her team to fill in, so you don’t have to do this matching process.  However, there was no convenient way to simulate this in the classroom and we wanted to keep this exercise very easy and clear.</a:t>
            </a:r>
          </a:p>
          <a:p>
            <a:pPr defTabSz="981334">
              <a:spcBef>
                <a:spcPts val="0"/>
              </a:spcBef>
              <a:buClrTx/>
              <a:defRPr/>
            </a:pPr>
            <a:endParaRPr lang="en-US" dirty="0">
              <a:solidFill>
                <a:schemeClr val="tx1"/>
              </a:solidFill>
            </a:endParaRPr>
          </a:p>
          <a:p>
            <a:pPr defTabSz="981334">
              <a:spcBef>
                <a:spcPts val="0"/>
              </a:spcBef>
              <a:buClrTx/>
              <a:defRPr/>
            </a:pPr>
            <a:r>
              <a:rPr lang="en-US" baseline="0" dirty="0">
                <a:solidFill>
                  <a:schemeClr val="tx1"/>
                </a:solidFill>
              </a:rPr>
              <a:t>There are now two options when a user chooses an action in the Data Loader -  Default or Standard.  </a:t>
            </a:r>
          </a:p>
          <a:p>
            <a:pPr defTabSz="981334">
              <a:spcBef>
                <a:spcPts val="0"/>
              </a:spcBef>
              <a:buClrTx/>
              <a:defRPr/>
            </a:pPr>
            <a:endParaRPr lang="en-US" baseline="0" dirty="0">
              <a:solidFill>
                <a:schemeClr val="tx1"/>
              </a:solidFill>
            </a:endParaRPr>
          </a:p>
          <a:p>
            <a:pPr defTabSz="981334">
              <a:spcBef>
                <a:spcPts val="0"/>
              </a:spcBef>
              <a:buClrTx/>
              <a:defRPr/>
            </a:pPr>
            <a:r>
              <a:rPr lang="en-US" dirty="0">
                <a:solidFill>
                  <a:schemeClr val="tx1"/>
                </a:solidFill>
              </a:rPr>
              <a:t>The Default setting allows login to Production OR Sandbox and requires </a:t>
            </a:r>
            <a:r>
              <a:rPr lang="en-US" dirty="0" err="1">
                <a:solidFill>
                  <a:schemeClr val="tx1"/>
                </a:solidFill>
              </a:rPr>
              <a:t>oAuth</a:t>
            </a:r>
            <a:r>
              <a:rPr lang="en-US" dirty="0">
                <a:solidFill>
                  <a:schemeClr val="tx1"/>
                </a:solidFill>
              </a:rPr>
              <a:t>,</a:t>
            </a:r>
            <a:r>
              <a:rPr lang="en-US" baseline="0" dirty="0">
                <a:solidFill>
                  <a:schemeClr val="tx1"/>
                </a:solidFill>
              </a:rPr>
              <a:t> St</a:t>
            </a:r>
            <a:r>
              <a:rPr lang="en-US" dirty="0">
                <a:solidFill>
                  <a:schemeClr val="tx1"/>
                </a:solidFill>
              </a:rPr>
              <a:t>andard is without. If</a:t>
            </a:r>
            <a:r>
              <a:rPr lang="en-US" baseline="0" dirty="0">
                <a:solidFill>
                  <a:schemeClr val="tx1"/>
                </a:solidFill>
              </a:rPr>
              <a:t> a student has </a:t>
            </a:r>
            <a:r>
              <a:rPr lang="en-US" dirty="0">
                <a:solidFill>
                  <a:schemeClr val="tx1"/>
                </a:solidFill>
              </a:rPr>
              <a:t>implemented </a:t>
            </a:r>
            <a:r>
              <a:rPr lang="en-US" dirty="0" err="1">
                <a:solidFill>
                  <a:schemeClr val="tx1"/>
                </a:solidFill>
              </a:rPr>
              <a:t>oAuth</a:t>
            </a:r>
            <a:r>
              <a:rPr lang="en-US" dirty="0">
                <a:solidFill>
                  <a:schemeClr val="tx1"/>
                </a:solidFill>
              </a:rPr>
              <a:t> for their org, Data</a:t>
            </a:r>
            <a:r>
              <a:rPr lang="en-US" baseline="0" dirty="0">
                <a:solidFill>
                  <a:schemeClr val="tx1"/>
                </a:solidFill>
              </a:rPr>
              <a:t> Loader now </a:t>
            </a:r>
            <a:r>
              <a:rPr lang="en-US" dirty="0">
                <a:solidFill>
                  <a:schemeClr val="tx1"/>
                </a:solidFill>
              </a:rPr>
              <a:t>supports it too.</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3941338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8914155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r>
              <a:rPr lang="en-US" dirty="0"/>
              <a:t>Data loader is a "brute force" tool.  If you ask it to update 65,000 records it WILL do so, without giving you warnings, or guiding you in anyway.  It assumes you know what you are doing.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528101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0673435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302</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59114642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1967547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t>When you change record ownership, some associated items that are owned by the current record owner are also transferred to the new owner.</a:t>
            </a:r>
            <a:endParaRPr lang="en-US" dirty="0">
              <a:solidFill>
                <a:schemeClr val="tx1"/>
              </a:solidFill>
            </a:endParaRPr>
          </a:p>
          <a:p>
            <a:pPr defTabSz="981334">
              <a:spcBef>
                <a:spcPts val="0"/>
              </a:spcBef>
              <a:buClrTx/>
              <a:defRPr/>
            </a:pPr>
            <a:r>
              <a:rPr lang="en-US" dirty="0">
                <a:solidFill>
                  <a:schemeClr val="tx1"/>
                </a:solidFill>
              </a:rPr>
              <a:t>Accounts: Contacts (on business accounts only), attachments, notes, open activities, open opportunities owned by the current account owner, and optionally, closed opportunities and open opportunities owned by other users. </a:t>
            </a:r>
          </a:p>
          <a:p>
            <a:pPr defTabSz="981334">
              <a:spcBef>
                <a:spcPts val="0"/>
              </a:spcBef>
              <a:buClrTx/>
              <a:defRPr/>
            </a:pPr>
            <a:r>
              <a:rPr lang="en-US" dirty="0">
                <a:solidFill>
                  <a:schemeClr val="tx1"/>
                </a:solidFill>
              </a:rPr>
              <a:t>Leads: Open activities. When transferring leads to a queue, open activities are not transferred.</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dirty="0">
                <a:solidFill>
                  <a:schemeClr val="tx1"/>
                </a:solidFill>
              </a:rPr>
              <a:t>Service</a:t>
            </a:r>
            <a:r>
              <a:rPr lang="en-US" baseline="0" dirty="0">
                <a:solidFill>
                  <a:schemeClr val="tx1"/>
                </a:solidFill>
              </a:rPr>
              <a:t> contracts are part of entitlement management.  They must be enabled through entitlement management which is why we don’t see them in our classroom org.  More information on service contracts and entitlement management can be found in ADM-261.</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latin typeface="Myriad Pro" pitchFamily="34" charset="0"/>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304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450106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solidFill>
                  <a:schemeClr val="tx1"/>
                </a:solidFill>
              </a:rPr>
              <a:t>The </a:t>
            </a:r>
            <a:r>
              <a:rPr lang="en-US" b="1" dirty="0">
                <a:solidFill>
                  <a:schemeClr val="tx1"/>
                </a:solidFill>
              </a:rPr>
              <a:t>Freeze</a:t>
            </a:r>
            <a:r>
              <a:rPr lang="en-US" dirty="0">
                <a:solidFill>
                  <a:schemeClr val="tx1"/>
                </a:solidFill>
              </a:rPr>
              <a:t> </a:t>
            </a:r>
            <a:r>
              <a:rPr lang="en-US">
                <a:solidFill>
                  <a:schemeClr val="tx1"/>
                </a:solidFill>
              </a:rPr>
              <a:t>button is </a:t>
            </a:r>
            <a:r>
              <a:rPr lang="en-US" dirty="0">
                <a:solidFill>
                  <a:schemeClr val="tx1"/>
                </a:solidFill>
              </a:rPr>
              <a:t>useful if you are prevented from deactivating a user that is used</a:t>
            </a:r>
            <a:r>
              <a:rPr lang="en-US" baseline="0" dirty="0">
                <a:solidFill>
                  <a:schemeClr val="tx1"/>
                </a:solidFill>
              </a:rPr>
              <a:t> by the system – the default lead owner for example</a:t>
            </a:r>
            <a:r>
              <a:rPr lang="en-US" baseline="0">
                <a:solidFill>
                  <a:schemeClr val="tx1"/>
                </a:solidFill>
              </a:rPr>
              <a:t>.  You </a:t>
            </a:r>
            <a:r>
              <a:rPr lang="en-US" baseline="0" dirty="0">
                <a:solidFill>
                  <a:schemeClr val="tx1"/>
                </a:solidFill>
              </a:rPr>
              <a:t>can freeze the user temporarily, change the default lead owner, and then deactivate the </a:t>
            </a:r>
            <a:r>
              <a:rPr lang="en-US" baseline="0">
                <a:solidFill>
                  <a:schemeClr val="tx1"/>
                </a:solidFill>
              </a:rPr>
              <a:t>user.  You’ll see the button on the User record </a:t>
            </a:r>
            <a:r>
              <a:rPr lang="en-US" b="1" baseline="0">
                <a:solidFill>
                  <a:schemeClr val="tx1"/>
                </a:solidFill>
              </a:rPr>
              <a:t>before</a:t>
            </a:r>
            <a:r>
              <a:rPr lang="en-US" baseline="0">
                <a:solidFill>
                  <a:schemeClr val="tx1"/>
                </a:solidFill>
              </a:rPr>
              <a:t> you click Edit.</a:t>
            </a:r>
            <a:endParaRPr lang="en-US" baseline="0" dirty="0">
              <a:solidFill>
                <a:schemeClr val="tx1"/>
              </a:solidFill>
            </a:endParaRPr>
          </a:p>
          <a:p>
            <a:pPr marL="228600" indent="-228600" defTabSz="981334">
              <a:spcBef>
                <a:spcPts val="0"/>
              </a:spcBef>
              <a:buClrTx/>
              <a:buFont typeface="+mj-lt"/>
              <a:buAutoNum type="arabicPeriod"/>
              <a:defRPr/>
            </a:pPr>
            <a:r>
              <a:rPr lang="en-US" baseline="0">
                <a:solidFill>
                  <a:schemeClr val="tx1"/>
                </a:solidFill>
              </a:rPr>
              <a:t>An </a:t>
            </a:r>
            <a:r>
              <a:rPr lang="en-US" b="1" baseline="0" dirty="0">
                <a:solidFill>
                  <a:schemeClr val="tx1"/>
                </a:solidFill>
              </a:rPr>
              <a:t>Is</a:t>
            </a:r>
            <a:r>
              <a:rPr lang="en-US" baseline="0" dirty="0">
                <a:solidFill>
                  <a:schemeClr val="tx1"/>
                </a:solidFill>
              </a:rPr>
              <a:t> </a:t>
            </a:r>
            <a:r>
              <a:rPr lang="en-US" b="1" baseline="0" dirty="0">
                <a:solidFill>
                  <a:schemeClr val="tx1"/>
                </a:solidFill>
              </a:rPr>
              <a:t>Frozen</a:t>
            </a:r>
            <a:r>
              <a:rPr lang="en-US" baseline="0" dirty="0">
                <a:solidFill>
                  <a:schemeClr val="tx1"/>
                </a:solidFill>
              </a:rPr>
              <a:t> field is available for filters and columns in User list views, allowing you to create a list view of frozen users, for example.</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644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pPr defTabSz="981334">
              <a:spcBef>
                <a:spcPts val="0"/>
              </a:spcBef>
              <a:buClrTx/>
              <a:defRPr/>
            </a:pPr>
            <a:r>
              <a:rPr lang="en-US" b="1" dirty="0">
                <a:solidFill>
                  <a:schemeClr val="tx1"/>
                </a:solidFill>
              </a:rPr>
              <a:t>Description:</a:t>
            </a:r>
          </a:p>
          <a:p>
            <a:pPr defTabSz="981334">
              <a:spcBef>
                <a:spcPts val="0"/>
              </a:spcBef>
              <a:buClrTx/>
              <a:defRPr/>
            </a:pPr>
            <a:r>
              <a:rPr lang="en-US" dirty="0">
                <a:solidFill>
                  <a:schemeClr val="tx1"/>
                </a:solidFill>
              </a:rPr>
              <a:t>This</a:t>
            </a:r>
            <a:r>
              <a:rPr lang="en-US" baseline="0" dirty="0">
                <a:solidFill>
                  <a:schemeClr val="tx1"/>
                </a:solidFill>
              </a:rPr>
              <a:t> is the safe harbor statement.</a:t>
            </a:r>
            <a:endParaRPr lang="en-US" dirty="0">
              <a:solidFill>
                <a:schemeClr val="tx1"/>
              </a:solidFill>
            </a:endParaRPr>
          </a:p>
          <a:p>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3552787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b="1" dirty="0">
              <a:sym typeface="Arial" pitchFamily="-112" charset="0"/>
            </a:endParaRPr>
          </a:p>
        </p:txBody>
      </p:sp>
      <p:sp>
        <p:nvSpPr>
          <p:cNvPr id="4" name="Footer Placeholder 3"/>
          <p:cNvSpPr>
            <a:spLocks noGrp="1"/>
          </p:cNvSpPr>
          <p:nvPr>
            <p:ph type="ftr" sz="quarter" idx="10"/>
          </p:nvPr>
        </p:nvSpPr>
        <p:spPr/>
        <p:txBody>
          <a:bodyPr/>
          <a:lstStyle/>
          <a:p>
            <a:r>
              <a:rPr lang="en-US" dirty="0">
                <a:latin typeface="Salesforce Sans" panose="020B0505020202020203" pitchFamily="34" charset="0"/>
              </a:rPr>
              <a:t>© Copyright 2015 salesforce.com, inc.</a:t>
            </a:r>
          </a:p>
        </p:txBody>
      </p:sp>
      <p:sp>
        <p:nvSpPr>
          <p:cNvPr id="5" name="Slide Number Placeholder 4"/>
          <p:cNvSpPr>
            <a:spLocks noGrp="1"/>
          </p:cNvSpPr>
          <p:nvPr>
            <p:ph type="sldNum" sz="quarter" idx="11"/>
          </p:nvPr>
        </p:nvSpPr>
        <p:spPr/>
        <p:txBody>
          <a:bodyPr/>
          <a:lstStyle/>
          <a:p>
            <a:fld id="{1106E636-74D1-4F76-97EA-8A06AB44A63A}" type="slidenum">
              <a:rPr lang="en-US" smtClean="0"/>
              <a:pPr/>
              <a:t>30</a:t>
            </a:fld>
            <a:endParaRPr lang="en-US" dirty="0"/>
          </a:p>
        </p:txBody>
      </p:sp>
      <p:sp>
        <p:nvSpPr>
          <p:cNvPr id="6" name="Header Placeholder 5"/>
          <p:cNvSpPr>
            <a:spLocks noGrp="1"/>
          </p:cNvSpPr>
          <p:nvPr>
            <p:ph type="hdr" sz="quarter" idx="12"/>
          </p:nvPr>
        </p:nvSpPr>
        <p:spPr/>
        <p:txBody>
          <a:bodyPr/>
          <a:lstStyle/>
          <a:p>
            <a:r>
              <a:rPr lang="en-US" dirty="0"/>
              <a:t>Service Cloud Administration</a:t>
            </a:r>
          </a:p>
        </p:txBody>
      </p:sp>
      <p:sp>
        <p:nvSpPr>
          <p:cNvPr id="16" name="Slide Image Placeholder 15"/>
          <p:cNvSpPr>
            <a:spLocks noGrp="1" noRot="1" noChangeAspect="1"/>
          </p:cNvSpPr>
          <p:nvPr>
            <p:ph type="sldImg"/>
          </p:nvPr>
        </p:nvSpPr>
        <p:spPr>
          <a:xfrm>
            <a:off x="190500" y="82550"/>
            <a:ext cx="5345113" cy="3006725"/>
          </a:xfrm>
        </p:spPr>
      </p:sp>
    </p:spTree>
    <p:extLst>
      <p:ext uri="{BB962C8B-B14F-4D97-AF65-F5344CB8AC3E}">
        <p14:creationId xmlns:p14="http://schemas.microsoft.com/office/powerpoint/2010/main" val="327411273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689670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307</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01007188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6201092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008060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dirty="0"/>
              <a:t>Weekly export available in</a:t>
            </a:r>
            <a:r>
              <a:rPr lang="en-US" b="0" dirty="0"/>
              <a:t>: Enterprise, Performance, and Unlimited </a:t>
            </a:r>
            <a:r>
              <a:rPr lang="en-US" dirty="0"/>
              <a:t>Editions</a:t>
            </a:r>
          </a:p>
          <a:p>
            <a:r>
              <a:rPr lang="en-US" dirty="0"/>
              <a:t>Monthly export available in: All editions</a:t>
            </a:r>
          </a:p>
          <a:p>
            <a:pPr defTabSz="981334">
              <a:spcBef>
                <a:spcPts val="0"/>
              </a:spcBef>
              <a:buClrTx/>
              <a:defRPr/>
            </a:pPr>
            <a:r>
              <a:rPr lang="en-US" dirty="0"/>
              <a:t>Search for “Exporting Backup Data” in Help + Training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739881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Discourage any students who might want to follow along with you during this exercise, as they will continue to receive notifications after the course. Since</a:t>
            </a:r>
            <a:r>
              <a:rPr lang="en-GB" baseline="0" dirty="0">
                <a:solidFill>
                  <a:schemeClr val="tx1"/>
                </a:solidFill>
              </a:rPr>
              <a:t> you can </a:t>
            </a:r>
            <a:r>
              <a:rPr lang="en-GB" baseline="0">
                <a:solidFill>
                  <a:schemeClr val="tx1"/>
                </a:solidFill>
              </a:rPr>
              <a:t>not delete </a:t>
            </a:r>
            <a:r>
              <a:rPr lang="en-GB" baseline="0" dirty="0">
                <a:solidFill>
                  <a:schemeClr val="tx1"/>
                </a:solidFill>
              </a:rPr>
              <a:t>the schedule once it’s saved, you might want to cancel out of the weekly backup instead of saving it.</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399358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312</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50112357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6369711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aseline="0" dirty="0">
                <a:solidFill>
                  <a:schemeClr val="tx1"/>
                </a:solidFill>
              </a:rPr>
              <a:t>Mass Delete Records will delete accounts, leads, activities, contacts, cases, solutions and products.</a:t>
            </a:r>
          </a:p>
          <a:p>
            <a:pPr defTabSz="981334">
              <a:spcBef>
                <a:spcPts val="0"/>
              </a:spcBef>
              <a:buClrTx/>
              <a:defRPr/>
            </a:pPr>
            <a:r>
              <a:rPr lang="en-US" dirty="0">
                <a:solidFill>
                  <a:schemeClr val="tx1"/>
                </a:solidFill>
              </a:rPr>
              <a:t>When</a:t>
            </a:r>
            <a:r>
              <a:rPr lang="en-US" baseline="0" dirty="0">
                <a:solidFill>
                  <a:schemeClr val="tx1"/>
                </a:solidFill>
              </a:rPr>
              <a:t> deleting objects, related objects are deleted as well.  Review the relationship between accounts, contacts, opportunities, activities, and notes.</a:t>
            </a:r>
            <a:endParaRPr lang="en-US" dirty="0">
              <a:solidFill>
                <a:schemeClr val="tx1"/>
              </a:solidFill>
            </a:endParaRPr>
          </a:p>
          <a:p>
            <a:pPr defTabSz="981334">
              <a:spcBef>
                <a:spcPts val="0"/>
              </a:spcBef>
              <a:buClrTx/>
              <a:defRPr/>
            </a:pPr>
            <a:endParaRPr lang="en-GB" dirty="0">
              <a:solidFill>
                <a:schemeClr val="tx1"/>
              </a:solidFill>
            </a:endParaRPr>
          </a:p>
          <a:p>
            <a:pPr defTabSz="981334">
              <a:spcBef>
                <a:spcPts val="0"/>
              </a:spcBef>
              <a:buClrTx/>
              <a:defRPr/>
            </a:pPr>
            <a:r>
              <a:rPr lang="en-GB" dirty="0">
                <a:solidFill>
                  <a:schemeClr val="tx1"/>
                </a:solidFill>
              </a:rPr>
              <a:t>Best</a:t>
            </a:r>
            <a:r>
              <a:rPr lang="en-GB" baseline="0" dirty="0">
                <a:solidFill>
                  <a:schemeClr val="tx1"/>
                </a:solidFill>
              </a:rPr>
              <a:t> practice: Discuss with students that when deleting imported records in a scenario like this it is important to make use of the filter to ensure the correct records are deleted. For example:</a:t>
            </a:r>
            <a:br>
              <a:rPr lang="en-GB" baseline="0" dirty="0">
                <a:solidFill>
                  <a:schemeClr val="tx1"/>
                </a:solidFill>
              </a:rPr>
            </a:br>
            <a:r>
              <a:rPr lang="en-GB" baseline="0" dirty="0">
                <a:solidFill>
                  <a:schemeClr val="tx1"/>
                </a:solidFill>
              </a:rPr>
              <a:t>1. Filter on the created date and time.</a:t>
            </a:r>
          </a:p>
          <a:p>
            <a:pPr defTabSz="981334">
              <a:spcBef>
                <a:spcPts val="0"/>
              </a:spcBef>
              <a:buClrTx/>
              <a:defRPr/>
            </a:pPr>
            <a:r>
              <a:rPr lang="en-GB" baseline="0" dirty="0">
                <a:solidFill>
                  <a:schemeClr val="tx1"/>
                </a:solidFill>
              </a:rPr>
              <a:t>2. Create a hidden custom “batch number” field on the object you import into and populate this field in your import file. You can then also filter on this batch number if you need to delete the imported records.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the data model cards to review the parent child relationship,</a:t>
            </a:r>
            <a:r>
              <a:rPr lang="en-US" baseline="0" dirty="0">
                <a:solidFill>
                  <a:schemeClr val="tx1"/>
                </a:solidFill>
              </a:rPr>
              <a:t> and discuss what related objects are deleted.</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3872486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t>Your recycle bin record limit is 25 times the Megabytes (MBs) in your storage. For example, if your organization has 1 GB of storage then your limit is 25 times 1000 MB or 25,000 records. If your organization reaches its Recycle Bin limit, Salesforce automatically removes the oldest records if they have been in the Recycle Bin for at least two hours.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23078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fontAlgn="base"/>
            <a:r>
              <a:rPr lang="en-US" sz="1000" b="1" i="0" kern="1200" dirty="0">
                <a:solidFill>
                  <a:schemeClr val="tx1"/>
                </a:solidFill>
                <a:effectLst/>
                <a:latin typeface="Salesforce Sans" panose="020B0505020202020203" pitchFamily="34" charset="0"/>
                <a:ea typeface="+mn-ea"/>
                <a:cs typeface="Arial" pitchFamily="34" charset="0"/>
              </a:rPr>
              <a:t>Teaching Points:</a:t>
            </a:r>
          </a:p>
          <a:p>
            <a:pPr fontAlgn="base"/>
            <a:endParaRPr lang="en-US" sz="1000" b="1"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The Kanban view displays a visual summary for a selection of records. By seeing all your records at once, you can more effectively monitor your work and keep deals moving forward.</a:t>
            </a:r>
          </a:p>
          <a:p>
            <a:pPr fontAlgn="base"/>
            <a:endParaRPr lang="en-US" sz="1000" b="0"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This slide describes Opportunities as an example.</a:t>
            </a:r>
          </a:p>
          <a:p>
            <a:pPr fontAlgn="base"/>
            <a:endParaRPr lang="en-US" sz="1000" b="0"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If</a:t>
            </a:r>
            <a:r>
              <a:rPr lang="en-US" sz="1000" b="0" i="0" kern="1200" baseline="0" dirty="0">
                <a:solidFill>
                  <a:schemeClr val="tx1"/>
                </a:solidFill>
                <a:effectLst/>
                <a:latin typeface="Salesforce Sans" panose="020B0505020202020203" pitchFamily="34" charset="0"/>
                <a:ea typeface="+mn-ea"/>
                <a:cs typeface="Arial" pitchFamily="34" charset="0"/>
              </a:rPr>
              <a:t> you</a:t>
            </a:r>
            <a:r>
              <a:rPr lang="en-US" sz="1000" b="0" i="0" kern="1200" dirty="0">
                <a:solidFill>
                  <a:schemeClr val="tx1"/>
                </a:solidFill>
                <a:effectLst/>
                <a:latin typeface="Salesforce Sans" panose="020B0505020202020203" pitchFamily="34" charset="0"/>
                <a:ea typeface="+mn-ea"/>
                <a:cs typeface="Arial" pitchFamily="34" charset="0"/>
              </a:rPr>
              <a:t> switch to Kanban for an object that does not have a path, switching to Kanban prompts you to create a grouping. If you would like to change the grouping you have to go to the gear box List View Controls and change the Kanban settings.</a:t>
            </a:r>
          </a:p>
          <a:p>
            <a:br>
              <a:rPr lang="en-US" dirty="0"/>
            </a:br>
            <a:endParaRPr lang="en-US" dirty="0"/>
          </a:p>
        </p:txBody>
      </p:sp>
      <p:sp>
        <p:nvSpPr>
          <p:cNvPr id="4" name="Footer Placeholder 3"/>
          <p:cNvSpPr>
            <a:spLocks noGrp="1"/>
          </p:cNvSpPr>
          <p:nvPr>
            <p:ph type="ftr" sz="quarter" idx="10"/>
          </p:nvPr>
        </p:nvSpPr>
        <p:spPr/>
        <p:txBody>
          <a:bodyPr/>
          <a:lstStyle/>
          <a:p>
            <a:r>
              <a:rPr lang="en-US" dirty="0">
                <a:latin typeface="Salesforce Sans" panose="020B0505020202020203" pitchFamily="34" charset="0"/>
              </a:rPr>
              <a:t>© Copyright 2015 salesforce.com, inc.</a:t>
            </a:r>
          </a:p>
        </p:txBody>
      </p:sp>
      <p:sp>
        <p:nvSpPr>
          <p:cNvPr id="5" name="Slide Number Placeholder 4"/>
          <p:cNvSpPr>
            <a:spLocks noGrp="1"/>
          </p:cNvSpPr>
          <p:nvPr>
            <p:ph type="sldNum" sz="quarter" idx="11"/>
          </p:nvPr>
        </p:nvSpPr>
        <p:spPr/>
        <p:txBody>
          <a:bodyPr/>
          <a:lstStyle/>
          <a:p>
            <a:fld id="{1106E636-74D1-4F76-97EA-8A06AB44A63A}" type="slidenum">
              <a:rPr lang="en-US" smtClean="0"/>
              <a:pPr/>
              <a:t>31</a:t>
            </a:fld>
            <a:endParaRPr lang="en-US" dirty="0"/>
          </a:p>
        </p:txBody>
      </p:sp>
      <p:sp>
        <p:nvSpPr>
          <p:cNvPr id="6" name="Header Placeholder 5"/>
          <p:cNvSpPr>
            <a:spLocks noGrp="1"/>
          </p:cNvSpPr>
          <p:nvPr>
            <p:ph type="hdr" sz="quarter" idx="12"/>
          </p:nvPr>
        </p:nvSpPr>
        <p:spPr/>
        <p:txBody>
          <a:bodyPr/>
          <a:lstStyle/>
          <a:p>
            <a:r>
              <a:rPr lang="en-US" dirty="0"/>
              <a:t>Service Cloud Administration</a:t>
            </a:r>
          </a:p>
        </p:txBody>
      </p:sp>
      <p:sp>
        <p:nvSpPr>
          <p:cNvPr id="16" name="Slide Image Placeholder 15"/>
          <p:cNvSpPr>
            <a:spLocks noGrp="1" noRot="1" noChangeAspect="1"/>
          </p:cNvSpPr>
          <p:nvPr>
            <p:ph type="sldImg"/>
          </p:nvPr>
        </p:nvSpPr>
        <p:spPr>
          <a:xfrm>
            <a:off x="190500" y="82550"/>
            <a:ext cx="5345113" cy="3006725"/>
          </a:xfrm>
        </p:spPr>
      </p:sp>
    </p:spTree>
    <p:extLst>
      <p:ext uri="{BB962C8B-B14F-4D97-AF65-F5344CB8AC3E}">
        <p14:creationId xmlns:p14="http://schemas.microsoft.com/office/powerpoint/2010/main" val="93013718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180056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85000" lnSpcReduction="20000"/>
          </a:bodyPr>
          <a:lstStyle/>
          <a:p>
            <a:pPr defTabSz="981334">
              <a:spcBef>
                <a:spcPts val="0"/>
              </a:spcBef>
              <a:buClrTx/>
              <a:defRPr/>
            </a:pPr>
            <a:r>
              <a:rPr lang="en-US" b="1" dirty="0"/>
              <a:t>Teaching Points</a:t>
            </a:r>
          </a:p>
          <a:p>
            <a:r>
              <a:rPr lang="en-US" sz="1000" b="0" i="0" kern="1200" dirty="0">
                <a:solidFill>
                  <a:schemeClr val="tx1"/>
                </a:solidFill>
                <a:ea typeface="+mn-ea"/>
              </a:rPr>
              <a:t>All English ADX201 classes must use the Knowledge Check Manager in place of this slide. </a:t>
            </a:r>
            <a:br>
              <a:rPr lang="en-US" dirty="0"/>
            </a:br>
            <a:br>
              <a:rPr lang="en-US" dirty="0"/>
            </a:br>
            <a:r>
              <a:rPr lang="en-US" sz="1000" b="0" i="0" kern="1200" dirty="0">
                <a:solidFill>
                  <a:schemeClr val="tx1"/>
                </a:solidFill>
                <a:ea typeface="+mn-ea"/>
              </a:rPr>
              <a:t>1. When importing records using the Data Import Wizard, what conditions will cause a record to not be imported? </a:t>
            </a:r>
            <a:br>
              <a:rPr lang="en-US" dirty="0"/>
            </a:br>
            <a:r>
              <a:rPr lang="en-US" sz="1000" b="0" i="0" kern="1200" dirty="0">
                <a:solidFill>
                  <a:schemeClr val="tx1"/>
                </a:solidFill>
                <a:ea typeface="+mn-ea"/>
              </a:rPr>
              <a:t>When using the Data Import Wizard, a record will not be imported if the value of a field doesn't meet the data validation criteria or a universally required field is left blank. </a:t>
            </a:r>
            <a:br>
              <a:rPr lang="en-US" dirty="0"/>
            </a:br>
            <a:br>
              <a:rPr lang="en-US" dirty="0"/>
            </a:br>
            <a:r>
              <a:rPr lang="en-US" sz="1000" b="0" i="0" kern="1200" dirty="0">
                <a:solidFill>
                  <a:schemeClr val="tx1"/>
                </a:solidFill>
                <a:ea typeface="+mn-ea"/>
              </a:rPr>
              <a:t>2. What are the benefits of using the Data Import Wizard to import data into Salesforce? </a:t>
            </a:r>
            <a:br>
              <a:rPr lang="en-US" dirty="0"/>
            </a:br>
            <a:r>
              <a:rPr lang="en-US" sz="1000" b="0" i="0" kern="1200" dirty="0">
                <a:solidFill>
                  <a:schemeClr val="tx1"/>
                </a:solidFill>
                <a:ea typeface="+mn-ea"/>
              </a:rPr>
              <a:t>The Data Import Wizard can be used to: </a:t>
            </a:r>
            <a:br>
              <a:rPr lang="en-US" dirty="0"/>
            </a:br>
            <a:r>
              <a:rPr lang="en-US" sz="1000" b="0" i="0" kern="1200" dirty="0">
                <a:solidFill>
                  <a:schemeClr val="tx1"/>
                </a:solidFill>
                <a:ea typeface="+mn-ea"/>
              </a:rPr>
              <a:t>Import contacts, accounts, leads, solutions, and records for custom objects; </a:t>
            </a:r>
            <a:br>
              <a:rPr lang="en-US" dirty="0"/>
            </a:br>
            <a:r>
              <a:rPr lang="en-US" sz="1000" b="0" i="0" kern="1200" dirty="0">
                <a:solidFill>
                  <a:schemeClr val="tx1"/>
                </a:solidFill>
                <a:ea typeface="+mn-ea"/>
              </a:rPr>
              <a:t>Import fewer than 50,000 records; </a:t>
            </a:r>
            <a:br>
              <a:rPr lang="en-US" dirty="0"/>
            </a:br>
            <a:r>
              <a:rPr lang="en-US" sz="1000" b="0" i="0" kern="1200" dirty="0">
                <a:solidFill>
                  <a:schemeClr val="tx1"/>
                </a:solidFill>
                <a:ea typeface="+mn-ea"/>
              </a:rPr>
              <a:t>Choose whether or not to trigger workflow rules; </a:t>
            </a:r>
            <a:br>
              <a:rPr lang="en-US" dirty="0"/>
            </a:br>
            <a:r>
              <a:rPr lang="en-US" sz="1000" b="0" i="0" kern="1200" dirty="0">
                <a:solidFill>
                  <a:schemeClr val="tx1"/>
                </a:solidFill>
                <a:ea typeface="+mn-ea"/>
              </a:rPr>
              <a:t>Prevent</a:t>
            </a:r>
            <a:r>
              <a:rPr lang="en-US" sz="1000" b="0" i="0" kern="1200" baseline="0" dirty="0">
                <a:solidFill>
                  <a:schemeClr val="tx1"/>
                </a:solidFill>
                <a:ea typeface="+mn-ea"/>
              </a:rPr>
              <a:t> duplicate records from entering the system</a:t>
            </a:r>
            <a:r>
              <a:rPr lang="en-US" sz="1000" b="0" i="0" kern="1200" dirty="0">
                <a:solidFill>
                  <a:schemeClr val="tx1"/>
                </a:solidFill>
                <a:ea typeface="+mn-ea"/>
              </a:rPr>
              <a:t>. </a:t>
            </a:r>
            <a:br>
              <a:rPr lang="en-US" dirty="0"/>
            </a:br>
            <a:br>
              <a:rPr lang="en-US" dirty="0"/>
            </a:br>
            <a:r>
              <a:rPr lang="en-US" sz="1000" b="0" i="0" kern="1200" dirty="0">
                <a:solidFill>
                  <a:schemeClr val="tx1"/>
                </a:solidFill>
                <a:ea typeface="+mn-ea"/>
              </a:rPr>
              <a:t>3. Why would a user choose data loader instead of the Data Import Wizard? </a:t>
            </a:r>
            <a:br>
              <a:rPr lang="en-US" dirty="0"/>
            </a:br>
            <a:r>
              <a:rPr lang="en-US" sz="1000" b="0" i="0" kern="1200" dirty="0">
                <a:solidFill>
                  <a:schemeClr val="tx1"/>
                </a:solidFill>
                <a:ea typeface="+mn-ea"/>
              </a:rPr>
              <a:t>The data loader can be used to: </a:t>
            </a:r>
            <a:br>
              <a:rPr lang="en-US" dirty="0"/>
            </a:br>
            <a:r>
              <a:rPr lang="en-US" sz="1000" b="0" i="0" kern="1200" dirty="0">
                <a:solidFill>
                  <a:schemeClr val="tx1"/>
                </a:solidFill>
                <a:ea typeface="+mn-ea"/>
              </a:rPr>
              <a:t>Import files that contain up to 5,000,000 records; </a:t>
            </a:r>
            <a:br>
              <a:rPr lang="en-US" dirty="0"/>
            </a:br>
            <a:r>
              <a:rPr lang="en-US" sz="1000" b="0" i="0" kern="1200" dirty="0">
                <a:solidFill>
                  <a:schemeClr val="tx1"/>
                </a:solidFill>
                <a:ea typeface="+mn-ea"/>
              </a:rPr>
              <a:t>Load certain standard objects, such as products or opportunities; </a:t>
            </a:r>
            <a:br>
              <a:rPr lang="en-US" dirty="0"/>
            </a:br>
            <a:r>
              <a:rPr lang="en-US" sz="1000" b="0" i="0" kern="1200" dirty="0">
                <a:solidFill>
                  <a:schemeClr val="tx1"/>
                </a:solidFill>
                <a:ea typeface="+mn-ea"/>
              </a:rPr>
              <a:t>Schedule imports; </a:t>
            </a:r>
            <a:br>
              <a:rPr lang="en-US" dirty="0"/>
            </a:br>
            <a:r>
              <a:rPr lang="en-US" sz="1000" b="0" i="0" kern="1200" dirty="0">
                <a:solidFill>
                  <a:schemeClr val="tx1"/>
                </a:solidFill>
                <a:ea typeface="+mn-ea"/>
              </a:rPr>
              <a:t>Save field mappings for later use; </a:t>
            </a:r>
            <a:br>
              <a:rPr lang="en-US" dirty="0"/>
            </a:br>
            <a:r>
              <a:rPr lang="en-US" sz="1000" b="0" i="0" kern="1200" dirty="0">
                <a:solidFill>
                  <a:schemeClr val="tx1"/>
                </a:solidFill>
                <a:ea typeface="+mn-ea"/>
              </a:rPr>
              <a:t>Export or delete data. </a:t>
            </a:r>
            <a:br>
              <a:rPr lang="en-US" dirty="0"/>
            </a:br>
            <a:br>
              <a:rPr lang="en-US" dirty="0"/>
            </a:br>
            <a:r>
              <a:rPr lang="en-US" sz="1000" b="0" i="0" kern="1200" dirty="0">
                <a:solidFill>
                  <a:schemeClr val="tx1"/>
                </a:solidFill>
                <a:ea typeface="+mn-ea"/>
              </a:rPr>
              <a:t>4. How can an administrator prevent a former employee from logging in to the company's Salesforce organization and free up a user license? </a:t>
            </a:r>
            <a:br>
              <a:rPr lang="en-US" dirty="0"/>
            </a:br>
            <a:r>
              <a:rPr lang="en-US" sz="1000" b="0" i="0" kern="1200" dirty="0">
                <a:solidFill>
                  <a:schemeClr val="tx1"/>
                </a:solidFill>
                <a:ea typeface="+mn-ea"/>
              </a:rPr>
              <a:t>An administrator can deactivate the user record and maintain the inactive record. Deactivating a user record maintains the integrity of historic data, prevents the user from accessing Salesforce, and frees up a user license. Record ownership can be transferred to new owners using the mass transfer tool. </a:t>
            </a:r>
            <a:br>
              <a:rPr lang="en-US" dirty="0"/>
            </a:br>
            <a:br>
              <a:rPr lang="en-US" dirty="0"/>
            </a:br>
            <a:r>
              <a:rPr lang="en-US" sz="1000" b="0" i="0" kern="1200" dirty="0">
                <a:solidFill>
                  <a:schemeClr val="tx1"/>
                </a:solidFill>
                <a:ea typeface="+mn-ea"/>
              </a:rPr>
              <a:t>5. What feature provides an automated way to obtain a complete set of Salesforce data for archiving? </a:t>
            </a:r>
            <a:br>
              <a:rPr lang="en-US" dirty="0"/>
            </a:br>
            <a:r>
              <a:rPr lang="en-US" sz="1000" b="0" i="0" kern="1200" dirty="0">
                <a:solidFill>
                  <a:schemeClr val="tx1"/>
                </a:solidFill>
                <a:ea typeface="+mn-ea"/>
              </a:rPr>
              <a:t>The data export service is an automated way of receiving a zip file of CSVs of all of your Salesforce data. The data export service is available within the application and can be scheduled. The data export service emails you when the zip files are ready. In order to use data loader to obtain data for archiving, you must create batch files and schedule them to run using Windows functionality.</a:t>
            </a:r>
            <a:br>
              <a:rPr lang="en-US" dirty="0"/>
            </a:br>
            <a:br>
              <a:rPr lang="en-US" dirty="0"/>
            </a:br>
            <a:r>
              <a:rPr lang="en-US" sz="1000" b="0" i="0" kern="1200" dirty="0">
                <a:solidFill>
                  <a:schemeClr val="tx1"/>
                </a:solidFill>
                <a:ea typeface="+mn-ea"/>
              </a:rPr>
              <a:t>6. An administrator at AW Computing incorrectly imported a set of records into Salesforce. Which tools can the administrator use to remove the records from Salesforce? </a:t>
            </a:r>
            <a:br>
              <a:rPr lang="en-US" dirty="0"/>
            </a:br>
            <a:r>
              <a:rPr lang="en-US" sz="1000" b="0" i="0" kern="1200" dirty="0">
                <a:solidFill>
                  <a:schemeClr val="tx1"/>
                </a:solidFill>
                <a:ea typeface="+mn-ea"/>
              </a:rPr>
              <a:t>An administrator can delete records using data loader or mass delete records. As a best practice, an administrator should perform a back up before deleting records.</a:t>
            </a:r>
            <a:endParaRPr lang="en-US" b="1"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885978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318</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98058500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319</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95086176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320</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43097176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r>
              <a:rPr lang="en-GB" sz="1000" kern="1200" baseline="0" dirty="0">
                <a:solidFill>
                  <a:srgbClr val="000000"/>
                </a:solidFill>
                <a:ea typeface="Arial" pitchFamily="-112" charset="0"/>
                <a:cs typeface="Arial" pitchFamily="-112" charset="0"/>
                <a:sym typeface="Arial" pitchFamily="-112" charset="0"/>
              </a:rPr>
              <a:t>When working with reports we have choices before we start to build.</a:t>
            </a:r>
          </a:p>
          <a:p>
            <a:pPr eaLnBrk="1" hangingPunct="1"/>
            <a:endParaRPr lang="en-GB" sz="1000" kern="1200" baseline="0" dirty="0">
              <a:solidFill>
                <a:srgbClr val="000000"/>
              </a:solidFill>
              <a:ea typeface="Arial" pitchFamily="-112" charset="0"/>
              <a:cs typeface="Arial" pitchFamily="-112" charset="0"/>
              <a:sym typeface="Arial" pitchFamily="-112" charset="0"/>
            </a:endParaRPr>
          </a:p>
          <a:p>
            <a:pPr eaLnBrk="1" hangingPunct="1"/>
            <a:r>
              <a:rPr lang="en-GB" sz="1000" kern="1200" baseline="0" dirty="0">
                <a:solidFill>
                  <a:srgbClr val="000000"/>
                </a:solidFill>
                <a:ea typeface="Arial" pitchFamily="-112" charset="0"/>
                <a:cs typeface="Arial" pitchFamily="-112" charset="0"/>
                <a:sym typeface="Arial" pitchFamily="-112" charset="0"/>
              </a:rPr>
              <a:t>Does a Standard report exist and does it meet my requirement? (Run a standard report)</a:t>
            </a:r>
          </a:p>
          <a:p>
            <a:pPr eaLnBrk="1" hangingPunct="1"/>
            <a:r>
              <a:rPr lang="en-GB" sz="1000" kern="1200" baseline="0" dirty="0">
                <a:solidFill>
                  <a:srgbClr val="000000"/>
                </a:solidFill>
                <a:ea typeface="Arial" pitchFamily="-112" charset="0"/>
                <a:cs typeface="Arial" pitchFamily="-112" charset="0"/>
                <a:sym typeface="Arial" pitchFamily="-112" charset="0"/>
              </a:rPr>
              <a:t>Does a Standard report exist and just needs some minor changes to meet my report requirement? (Customize a Standard Report and save as new Report)</a:t>
            </a:r>
          </a:p>
          <a:p>
            <a:pPr eaLnBrk="1" hangingPunct="1"/>
            <a:r>
              <a:rPr lang="en-GB" sz="1000" kern="1200" baseline="0" dirty="0">
                <a:solidFill>
                  <a:srgbClr val="000000"/>
                </a:solidFill>
                <a:ea typeface="Arial" pitchFamily="-112" charset="0"/>
                <a:cs typeface="Arial" pitchFamily="-112" charset="0"/>
                <a:sym typeface="Arial" pitchFamily="-112" charset="0"/>
              </a:rPr>
              <a:t>Do I have to create a report from scratch? (Custom Report)</a:t>
            </a:r>
          </a:p>
          <a:p>
            <a:pPr eaLnBrk="1" hangingPunct="1"/>
            <a:endParaRPr lang="en-GB" sz="1000" kern="1200" baseline="0" dirty="0">
              <a:solidFill>
                <a:srgbClr val="000000"/>
              </a:solidFill>
              <a:ea typeface="Arial" pitchFamily="-112" charset="0"/>
              <a:cs typeface="Arial" pitchFamily="-112" charset="0"/>
              <a:sym typeface="Arial" pitchFamily="-112" charset="0"/>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r>
              <a:rPr lang="en-US" dirty="0"/>
              <a:t>These</a:t>
            </a:r>
            <a:r>
              <a:rPr lang="en-US" baseline="0" dirty="0"/>
              <a:t> choices could be written on the board and referenced later for slide “How do we meet Allison’s Requirement”.</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321</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55803615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394582" y="5117306"/>
            <a:ext cx="6313311" cy="4530075"/>
          </a:xfrm>
          <a:prstGeom prst="rect">
            <a:avLst/>
          </a:prstGeom>
        </p:spPr>
        <p:txBody>
          <a:bodyPr>
            <a:normAutofit/>
          </a:bodyPr>
          <a:lstStyle/>
          <a:p>
            <a:r>
              <a:rPr lang="en-US" b="1" dirty="0"/>
              <a:t>Teaching Points</a:t>
            </a:r>
            <a:endParaRPr lang="en-GB" dirty="0"/>
          </a:p>
          <a:p>
            <a:r>
              <a:rPr lang="en-GB" dirty="0"/>
              <a:t>In Lightning,</a:t>
            </a:r>
            <a:r>
              <a:rPr lang="en-GB" baseline="0" dirty="0"/>
              <a:t> Reports and Dashboards have their own tabs. </a:t>
            </a:r>
          </a:p>
          <a:p>
            <a:endParaRPr lang="en-GB" baseline="0" dirty="0"/>
          </a:p>
          <a:p>
            <a:r>
              <a:rPr lang="en-GB" baseline="0" dirty="0"/>
              <a:t>In Lightning, users can:</a:t>
            </a:r>
          </a:p>
          <a:p>
            <a:pPr marL="171450" indent="-171450">
              <a:buFont typeface="Arial" panose="020B0604020202020204" pitchFamily="34" charset="0"/>
              <a:buChar char="•"/>
            </a:pPr>
            <a:r>
              <a:rPr lang="en-US" baseline="0" dirty="0"/>
              <a:t>Access folders and reports that were created in Classic</a:t>
            </a:r>
          </a:p>
          <a:p>
            <a:pPr marL="171450" indent="-171450">
              <a:buFont typeface="Arial" panose="020B0604020202020204" pitchFamily="34" charset="0"/>
              <a:buChar char="•"/>
            </a:pPr>
            <a:r>
              <a:rPr lang="en-US" baseline="0" dirty="0"/>
              <a:t>Save reports to existing folders</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None/>
              <a:tabLst/>
              <a:defRPr/>
            </a:pPr>
            <a:r>
              <a:rPr lang="en-GB" baseline="0" dirty="0"/>
              <a:t>In Lightning, users cannot:</a:t>
            </a:r>
          </a:p>
          <a:p>
            <a:pPr marL="171450" marR="0"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GB" baseline="0" dirty="0"/>
              <a:t>Access standard folders</a:t>
            </a:r>
          </a:p>
          <a:p>
            <a:pPr marL="171450" marR="0"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GB" baseline="0" dirty="0"/>
              <a:t>Move Reports and Dashboards between Folders</a:t>
            </a:r>
          </a:p>
          <a:p>
            <a:pPr marL="0" indent="0">
              <a:buFont typeface="Arial" panose="020B0604020202020204" pitchFamily="34" charset="0"/>
              <a:buNone/>
            </a:pPr>
            <a:endParaRPr lang="en-US" baseline="0" dirty="0"/>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28600" indent="-228600">
              <a:buFont typeface="+mj-lt"/>
              <a:buAutoNum type="arabicPeriod"/>
            </a:pPr>
            <a:r>
              <a:rPr lang="en-GB" dirty="0"/>
              <a:t>Go through all this functionality</a:t>
            </a:r>
            <a:r>
              <a:rPr lang="en-GB" baseline="0" dirty="0"/>
              <a:t> in the org, rather than on this slide, and then come back to this slide to point out to students that they have it all here for reference purposes.</a:t>
            </a:r>
            <a:endParaRPr lang="en-US" dirty="0"/>
          </a:p>
          <a:p>
            <a:pPr marL="228600" indent="-228600">
              <a:buFont typeface="+mj-lt"/>
              <a:buAutoNum type="arabicPeriod"/>
            </a:pPr>
            <a:r>
              <a:rPr lang="en-US" dirty="0"/>
              <a:t>The last point, iii.,</a:t>
            </a:r>
            <a:r>
              <a:rPr lang="en-US" baseline="0" dirty="0"/>
              <a:t> mentions Standard Report folders, this is a good lead in to reference the next slide (Report and Dashboard Folders).</a:t>
            </a:r>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322</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11734927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Teaching</a:t>
            </a:r>
            <a:r>
              <a:rPr lang="en-US" baseline="0" dirty="0"/>
              <a:t> Points:</a:t>
            </a:r>
          </a:p>
          <a:p>
            <a:endParaRPr lang="en-US" b="1" baseline="0" dirty="0"/>
          </a:p>
          <a:p>
            <a:r>
              <a:rPr lang="en-US" b="1" baseline="0" dirty="0"/>
              <a:t>Move Reports between Folders: </a:t>
            </a:r>
            <a:r>
              <a:rPr lang="en-US" sz="1050" dirty="0">
                <a:effectLst/>
              </a:rPr>
              <a:t>Users can move dashboards between folders from the Lightning Experience dashboard editor, but must switch to Salesforce Classic to move reports.</a:t>
            </a:r>
            <a:br>
              <a:rPr lang="en-US" sz="1050" dirty="0"/>
            </a:br>
            <a:endParaRPr lang="en-US" sz="1050" b="0" i="0" kern="1200" dirty="0">
              <a:solidFill>
                <a:schemeClr val="tx1"/>
              </a:solidFill>
              <a:effectLst/>
              <a:latin typeface="Salesforce Sans" panose="020B0505020202020203" pitchFamily="34" charset="0"/>
              <a:ea typeface="+mn-ea"/>
              <a:cs typeface="Arial" pitchFamily="34" charset="0"/>
            </a:endParaRPr>
          </a:p>
          <a:p>
            <a:r>
              <a:rPr lang="en-US" sz="1000" b="1" i="0" kern="1200" dirty="0">
                <a:solidFill>
                  <a:schemeClr val="tx1"/>
                </a:solidFill>
                <a:effectLst/>
                <a:latin typeface="Salesforce Sans" panose="020B0505020202020203" pitchFamily="34" charset="0"/>
                <a:ea typeface="+mn-ea"/>
                <a:cs typeface="Arial" pitchFamily="34" charset="0"/>
              </a:rPr>
              <a:t>Share Report and Dashboard Folders: </a:t>
            </a:r>
            <a:r>
              <a:rPr lang="en-US" sz="1050" dirty="0">
                <a:effectLst/>
              </a:rPr>
              <a:t>Sharing permissions set on folders in Salesforce Classic are obeyed in Lightning Experience, but sharing permissions can’t be set nor changed.</a:t>
            </a:r>
            <a:br>
              <a:rPr lang="en-US" sz="1050" dirty="0"/>
            </a:br>
            <a:endParaRPr lang="en-US" sz="1050" b="0" i="0" kern="1200" baseline="0" dirty="0">
              <a:solidFill>
                <a:schemeClr val="tx1"/>
              </a:solidFill>
              <a:effectLst/>
              <a:latin typeface="Salesforce Sans" panose="020B0505020202020203" pitchFamily="34" charset="0"/>
              <a:ea typeface="+mn-ea"/>
              <a:cs typeface="Arial" pitchFamily="34" charset="0"/>
            </a:endParaRPr>
          </a:p>
          <a:p>
            <a:pPr fontAlgn="base"/>
            <a:r>
              <a:rPr lang="en-US" b="1" dirty="0">
                <a:effectLst/>
              </a:rPr>
              <a:t>Search for Report and Dashboard Folders: </a:t>
            </a:r>
            <a:r>
              <a:rPr lang="en-US" dirty="0">
                <a:effectLst/>
              </a:rPr>
              <a:t>Users can’t search for report and dashboard folders in Lightning Experience. Global search results include reports and dashboards, but not report and dashboard folders.</a:t>
            </a:r>
          </a:p>
          <a:p>
            <a:br>
              <a:rPr lang="en-US" dirty="0">
                <a:effectLst/>
              </a:rPr>
            </a:br>
            <a:br>
              <a:rPr lang="en-US" dirty="0"/>
            </a:br>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Course Name</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323</a:t>
            </a:fld>
            <a:endParaRPr lang="en-US" dirty="0">
              <a:solidFill>
                <a:prstClr val="black"/>
              </a:solidFill>
            </a:endParaRPr>
          </a:p>
        </p:txBody>
      </p:sp>
    </p:spTree>
    <p:extLst>
      <p:ext uri="{BB962C8B-B14F-4D97-AF65-F5344CB8AC3E}">
        <p14:creationId xmlns:p14="http://schemas.microsoft.com/office/powerpoint/2010/main" val="945987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lnSpcReduction="10000"/>
          </a:bodyPr>
          <a:lstStyle/>
          <a:p>
            <a:r>
              <a:rPr lang="en-US" b="1" dirty="0">
                <a:solidFill>
                  <a:srgbClr val="000000"/>
                </a:solidFill>
                <a:ea typeface="Arial" pitchFamily="-112" charset="0"/>
                <a:cs typeface="Arial" pitchFamily="-112" charset="0"/>
                <a:sym typeface="Arial" pitchFamily="-112" charset="0"/>
              </a:rPr>
              <a:t>Teaching Points</a:t>
            </a:r>
          </a:p>
          <a:p>
            <a:pPr marL="245334" indent="-245334" defTabSz="981334">
              <a:spcBef>
                <a:spcPts val="475"/>
              </a:spcBef>
              <a:buFont typeface="+mj-lt"/>
              <a:buAutoNum type="arabicPeriod"/>
              <a:defRPr/>
            </a:pPr>
            <a:r>
              <a:rPr lang="en-GB" sz="1100" dirty="0">
                <a:solidFill>
                  <a:srgbClr val="000000"/>
                </a:solidFill>
                <a:ea typeface="Arial" pitchFamily="-112" charset="0"/>
                <a:sym typeface="Arial" pitchFamily="-112" charset="0"/>
              </a:rPr>
              <a:t>We will use enhanced report and dashboard folder sharing in this module.</a:t>
            </a:r>
            <a:endParaRPr lang="en-US" b="0" baseline="0" dirty="0">
              <a:solidFill>
                <a:srgbClr val="000000"/>
              </a:solidFill>
              <a:ea typeface="Arial" pitchFamily="-112" charset="0"/>
              <a:cs typeface="Arial" pitchFamily="-112" charset="0"/>
              <a:sym typeface="Arial" pitchFamily="-112" charset="0"/>
            </a:endParaRPr>
          </a:p>
          <a:p>
            <a:pPr marL="245334" indent="-245334">
              <a:buFont typeface="+mj-lt"/>
              <a:buAutoNum type="arabicPeriod"/>
            </a:pPr>
            <a:r>
              <a:rPr lang="en-US" b="0" dirty="0">
                <a:solidFill>
                  <a:srgbClr val="000000"/>
                </a:solidFill>
                <a:ea typeface="Arial" pitchFamily="-112" charset="0"/>
                <a:cs typeface="Arial" pitchFamily="-112" charset="0"/>
                <a:sym typeface="Arial" pitchFamily="-112" charset="0"/>
              </a:rPr>
              <a:t>Enhanced</a:t>
            </a:r>
            <a:r>
              <a:rPr lang="en-US" b="0" baseline="0" dirty="0">
                <a:solidFill>
                  <a:srgbClr val="000000"/>
                </a:solidFill>
                <a:ea typeface="Arial" pitchFamily="-112" charset="0"/>
                <a:cs typeface="Arial" pitchFamily="-112" charset="0"/>
                <a:sym typeface="Arial" pitchFamily="-112" charset="0"/>
              </a:rPr>
              <a:t> report and dashboard folder sharing is enabled by default for new organizations. For other organizations it must first be enabled by administrators before it can be used.</a:t>
            </a:r>
          </a:p>
          <a:p>
            <a:pPr marL="245334" indent="-245334">
              <a:buFont typeface="+mj-lt"/>
              <a:buAutoNum type="arabicPeriod"/>
            </a:pPr>
            <a:r>
              <a:rPr lang="en-US" b="0" baseline="0" dirty="0">
                <a:solidFill>
                  <a:srgbClr val="000000"/>
                </a:solidFill>
                <a:ea typeface="Arial" pitchFamily="-112" charset="0"/>
                <a:cs typeface="Arial" pitchFamily="-112" charset="0"/>
                <a:sym typeface="Arial" pitchFamily="-112" charset="0"/>
              </a:rPr>
              <a:t>It resolves two main issues with the existing folder sharing:</a:t>
            </a:r>
          </a:p>
          <a:p>
            <a:pPr marL="555408" lvl="1" indent="-306667">
              <a:buFont typeface="+mj-lt"/>
              <a:buAutoNum type="romanLcPeriod"/>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You can share with individual users. To do this with a traditional folder would require creating a public group for the individual you want to share with.</a:t>
            </a:r>
          </a:p>
          <a:p>
            <a:pPr marL="555408" lvl="1" indent="-306667">
              <a:buFont typeface="+mj-lt"/>
              <a:buAutoNum type="romanLcPeriod"/>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Different users or groups of users can have different levels of access to the same folder. This used to require the use of multiple folders.</a:t>
            </a:r>
          </a:p>
          <a:p>
            <a:pPr marL="245334" indent="-245334" defTabSz="981334" fontAlgn="base">
              <a:spcBef>
                <a:spcPct val="30000"/>
              </a:spcBef>
              <a:spcAft>
                <a:spcPct val="0"/>
              </a:spcAft>
              <a:buClrTx/>
              <a:buFont typeface="+mj-lt"/>
              <a:buAutoNum type="arabicPeriod"/>
              <a:defRPr/>
            </a:pPr>
            <a:r>
              <a:rPr lang="en-US" b="0" baseline="0" dirty="0">
                <a:solidFill>
                  <a:srgbClr val="000000"/>
                </a:solidFill>
                <a:ea typeface="Arial" pitchFamily="-112" charset="0"/>
                <a:cs typeface="Arial" pitchFamily="-112" charset="0"/>
                <a:sym typeface="Arial" pitchFamily="-112" charset="0"/>
              </a:rPr>
              <a:t>Users with </a:t>
            </a:r>
            <a:r>
              <a:rPr lang="en-GB" sz="1100" dirty="0"/>
              <a:t>Viewer access can see the data in the folder’s reports or dashboards, but can’t do anything with it.</a:t>
            </a:r>
          </a:p>
          <a:p>
            <a:pPr marL="245334" indent="-245334" defTabSz="981334" fontAlgn="base">
              <a:spcBef>
                <a:spcPct val="30000"/>
              </a:spcBef>
              <a:spcAft>
                <a:spcPct val="0"/>
              </a:spcAft>
              <a:buClrTx/>
              <a:buFont typeface="+mj-lt"/>
              <a:buAutoNum type="arabicPeriod"/>
              <a:defRPr/>
            </a:pPr>
            <a:r>
              <a:rPr lang="en-GB" sz="1100" dirty="0"/>
              <a:t>Users with Editor access can see data, modify the reports or dashboards, and move them to other folders where they have Editor access.</a:t>
            </a:r>
          </a:p>
          <a:p>
            <a:pPr marL="245334" indent="-245334" defTabSz="981334" fontAlgn="base">
              <a:spcBef>
                <a:spcPct val="30000"/>
              </a:spcBef>
              <a:spcAft>
                <a:spcPct val="0"/>
              </a:spcAft>
              <a:buClrTx/>
              <a:buFont typeface="+mj-lt"/>
              <a:buAutoNum type="arabicPeriod"/>
              <a:defRPr/>
            </a:pPr>
            <a:r>
              <a:rPr lang="en-GB" sz="1100" dirty="0"/>
              <a:t>Users with Manager access have the same rights as Editors, and additionally control the access that other users have to the folder.</a:t>
            </a:r>
          </a:p>
          <a:p>
            <a:pPr marL="245334" indent="-245334" defTabSz="981334" fontAlgn="base">
              <a:spcBef>
                <a:spcPct val="30000"/>
              </a:spcBef>
              <a:spcAft>
                <a:spcPct val="0"/>
              </a:spcAft>
              <a:buClrTx/>
              <a:buFont typeface="+mj-lt"/>
              <a:buAutoNum type="arabicPeriod"/>
              <a:defRPr/>
            </a:pPr>
            <a:r>
              <a:rPr lang="en-GB" sz="1100" dirty="0"/>
              <a:t>Warn students that enabling enhanced folder sharing may change the existing access that some users have to reports and dashboards, depending on their user permissions. It also creates new permissions. Recommend that they read the Summer </a:t>
            </a:r>
            <a:r>
              <a:rPr lang="en-US" dirty="0"/>
              <a:t>’</a:t>
            </a:r>
            <a:r>
              <a:rPr lang="en-GB" sz="1100" dirty="0"/>
              <a:t>13 Release Notes for more information about the implications of the transition, and how to prepare for it.</a:t>
            </a:r>
          </a:p>
          <a:p>
            <a:pPr marL="285750" lvl="0" indent="-285750">
              <a:buFont typeface="+mj-lt"/>
              <a:buNone/>
            </a:pPr>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324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rPr>
              <a:t>Implementing an Analytics Strategy for the Sales Cloud</a:t>
            </a:r>
          </a:p>
        </p:txBody>
      </p:sp>
    </p:spTree>
    <p:extLst>
      <p:ext uri="{BB962C8B-B14F-4D97-AF65-F5344CB8AC3E}">
        <p14:creationId xmlns:p14="http://schemas.microsoft.com/office/powerpoint/2010/main" val="202560450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325</a:t>
            </a:fld>
            <a:endParaRPr lang="en-US" dirty="0">
              <a:solidFill>
                <a:prstClr val="black"/>
              </a:solidFill>
            </a:endParaRPr>
          </a:p>
        </p:txBody>
      </p:sp>
    </p:spTree>
    <p:extLst>
      <p:ext uri="{BB962C8B-B14F-4D97-AF65-F5344CB8AC3E}">
        <p14:creationId xmlns:p14="http://schemas.microsoft.com/office/powerpoint/2010/main" val="85256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b="1" dirty="0">
                <a:sym typeface="Arial" pitchFamily="-112" charset="0"/>
              </a:rPr>
              <a:t>Teaching Points</a:t>
            </a:r>
          </a:p>
          <a:p>
            <a:pPr marL="342900" indent="-342900">
              <a:buFont typeface="+mj-lt"/>
              <a:buAutoNum type="arabicParenBoth"/>
            </a:pPr>
            <a:r>
              <a:rPr lang="en-US" sz="1300" b="0" i="0" kern="1200" dirty="0">
                <a:solidFill>
                  <a:schemeClr val="tx1"/>
                </a:solidFill>
                <a:effectLst/>
                <a:ea typeface="+mn-ea"/>
              </a:rPr>
              <a:t>The Kanban board displays most list views, </a:t>
            </a:r>
            <a:r>
              <a:rPr lang="en-US" sz="1400" kern="0" dirty="0"/>
              <a:t>leads, opportunities, quotes, and custom object</a:t>
            </a:r>
            <a:r>
              <a:rPr lang="en-US" sz="1400" kern="0" baseline="0" dirty="0"/>
              <a:t> records </a:t>
            </a:r>
            <a:r>
              <a:rPr lang="en-US" sz="1300" b="0" i="0" kern="1200" dirty="0">
                <a:solidFill>
                  <a:schemeClr val="tx1"/>
                </a:solidFill>
                <a:effectLst/>
                <a:ea typeface="+mn-ea"/>
              </a:rPr>
              <a:t>from a particular path. These are sorted by stage and include the sum of the all opportunities for that stage.</a:t>
            </a:r>
          </a:p>
          <a:p>
            <a:pPr marL="342900" indent="-342900">
              <a:buFont typeface="+mj-lt"/>
              <a:buAutoNum type="arabicParenBoth"/>
            </a:pPr>
            <a:r>
              <a:rPr lang="en-US" sz="1300" b="0" i="0" kern="1200" dirty="0">
                <a:solidFill>
                  <a:schemeClr val="tx1"/>
                </a:solidFill>
                <a:effectLst/>
                <a:ea typeface="+mn-ea"/>
              </a:rPr>
              <a:t>The fields shown on the card are the first four fields on the corresponding list view.</a:t>
            </a:r>
          </a:p>
          <a:p>
            <a:pPr marL="342900" indent="-342900">
              <a:buFont typeface="+mj-lt"/>
              <a:buAutoNum type="arabicParenBoth"/>
            </a:pPr>
            <a:r>
              <a:rPr lang="en-US" sz="1300" b="0" i="0" kern="1200" dirty="0">
                <a:solidFill>
                  <a:schemeClr val="tx1"/>
                </a:solidFill>
                <a:effectLst/>
                <a:ea typeface="+mn-ea"/>
              </a:rPr>
              <a:t>Easily move an record by dragging the card to the next stage. </a:t>
            </a:r>
          </a:p>
          <a:p>
            <a:pPr marL="342900" indent="-342900">
              <a:buFont typeface="+mj-lt"/>
              <a:buAutoNum type="arabicParenBoth"/>
            </a:pPr>
            <a:r>
              <a:rPr lang="en-US" sz="1300" b="0" i="0" kern="1200" dirty="0">
                <a:solidFill>
                  <a:schemeClr val="tx1"/>
                </a:solidFill>
                <a:effectLst/>
                <a:ea typeface="+mn-ea"/>
              </a:rPr>
              <a:t>Alerts tell how to keep a deal on track; for example, create a task or event on an opportunity that doesn’t have any open activities. You can then create an activity without navigating away from this view.</a:t>
            </a:r>
          </a:p>
          <a:p>
            <a:pPr marL="342900" indent="-342900">
              <a:buFont typeface="+mj-lt"/>
              <a:buAutoNum type="arabicParenBoth"/>
            </a:pPr>
            <a:r>
              <a:rPr lang="en-US" sz="1300" b="0" i="0" kern="1200" dirty="0">
                <a:solidFill>
                  <a:schemeClr val="tx1"/>
                </a:solidFill>
                <a:effectLst/>
                <a:ea typeface="+mn-ea"/>
              </a:rPr>
              <a:t>Easily toggle between board view and grid view. </a:t>
            </a:r>
          </a:p>
          <a:p>
            <a:pPr marL="342900" indent="-342900">
              <a:buFont typeface="+mj-lt"/>
              <a:buAutoNum type="arabicParenBoth"/>
            </a:pPr>
            <a:r>
              <a:rPr lang="en-US" sz="1300" b="0" i="0" kern="1200" dirty="0">
                <a:solidFill>
                  <a:schemeClr val="tx1"/>
                </a:solidFill>
                <a:effectLst/>
                <a:ea typeface="+mn-ea"/>
              </a:rPr>
              <a:t>Quickly add a chart and/or filter the view to see a specific set of opportunities.</a:t>
            </a:r>
          </a:p>
          <a:p>
            <a:pPr marL="342900" indent="-342900">
              <a:buFont typeface="+mj-lt"/>
              <a:buAutoNum type="arabicParenBoth"/>
            </a:pPr>
            <a:endParaRPr lang="en-US" sz="1300" b="0" i="0" kern="1200" dirty="0">
              <a:solidFill>
                <a:schemeClr val="tx1"/>
              </a:solidFill>
              <a:effectLst/>
              <a:ea typeface="+mn-ea"/>
            </a:endParaRPr>
          </a:p>
          <a:p>
            <a:pPr marL="0" indent="0">
              <a:buFont typeface="+mj-lt"/>
              <a:buNone/>
            </a:pPr>
            <a:r>
              <a:rPr lang="en-US" sz="1300" b="1" i="0" kern="1200" dirty="0">
                <a:solidFill>
                  <a:schemeClr val="tx1"/>
                </a:solidFill>
                <a:effectLst/>
                <a:ea typeface="+mn-ea"/>
              </a:rPr>
              <a:t>NOTES:</a:t>
            </a:r>
          </a:p>
          <a:p>
            <a:pPr marL="285750" indent="-285750">
              <a:buFont typeface="Arial" panose="020B0604020202020204" pitchFamily="34" charset="0"/>
              <a:buChar char="•"/>
            </a:pPr>
            <a:r>
              <a:rPr lang="en-US" sz="1300" b="0" i="0" kern="1200" dirty="0">
                <a:solidFill>
                  <a:schemeClr val="tx1"/>
                </a:solidFill>
                <a:effectLst/>
                <a:ea typeface="+mn-ea"/>
              </a:rPr>
              <a:t>The Kanban is not available from the Recently Viewed list view. Users must select another list view before they can switch to the Kanban.</a:t>
            </a:r>
          </a:p>
          <a:p>
            <a:pPr marL="285750" indent="-285750">
              <a:buFont typeface="Arial" panose="020B0604020202020204" pitchFamily="34" charset="0"/>
              <a:buChar char="•"/>
            </a:pPr>
            <a:r>
              <a:rPr lang="en-US" sz="1300" b="0" i="0" kern="1200" dirty="0">
                <a:solidFill>
                  <a:schemeClr val="tx1"/>
                </a:solidFill>
                <a:effectLst/>
                <a:ea typeface="+mn-ea"/>
              </a:rPr>
              <a:t>The Kanban shows the opportunities for only 1 sales path at a time. If your organization uses multiple sales paths, create a separate list view for each and filter it by record type. Make the new list views public so your users can access them.</a:t>
            </a:r>
          </a:p>
          <a:p>
            <a:pPr marL="285750" indent="-285750">
              <a:buFont typeface="Arial" panose="020B0604020202020204" pitchFamily="34" charset="0"/>
              <a:buChar char="•"/>
            </a:pPr>
            <a:r>
              <a:rPr lang="en-US" sz="1300" b="0" i="0" kern="1200" dirty="0">
                <a:solidFill>
                  <a:schemeClr val="tx1"/>
                </a:solidFill>
                <a:effectLst/>
                <a:ea typeface="+mn-ea"/>
              </a:rPr>
              <a:t>The Kanban doesn’t let users specify a reason when they change an opportunity’s stage to Closed Lost. If your organization requires users to include a reason, they can still move opportunities to Closed Lost from the Kanban; however, when they switch back to Salesforce Classic, they’ll be prompted for a reason.</a:t>
            </a:r>
          </a:p>
          <a:p>
            <a:pPr marL="285750" indent="-285750">
              <a:buFont typeface="Arial" panose="020B0604020202020204" pitchFamily="34" charset="0"/>
              <a:buChar char="•"/>
            </a:pPr>
            <a:r>
              <a:rPr lang="en-US" sz="1300" b="0" i="0" kern="1200" dirty="0">
                <a:solidFill>
                  <a:schemeClr val="tx1"/>
                </a:solidFill>
                <a:effectLst/>
                <a:ea typeface="+mn-ea"/>
              </a:rPr>
              <a:t>Users receive alerts on opportunities with overdue tasks, no open activities, or no activity in the last 30 days. The alert isn’t customizable.</a:t>
            </a:r>
          </a:p>
          <a:p>
            <a:pPr marL="285750" indent="-285750">
              <a:buFont typeface="Arial" panose="020B0604020202020204" pitchFamily="34" charset="0"/>
              <a:buChar char="•"/>
            </a:pPr>
            <a:r>
              <a:rPr lang="en-US" sz="1300" b="0" i="0" kern="1200" dirty="0">
                <a:solidFill>
                  <a:schemeClr val="tx1"/>
                </a:solidFill>
                <a:effectLst/>
                <a:ea typeface="+mn-ea"/>
              </a:rPr>
              <a:t>Validation rules still apply when changing the stage of an opportunity using the Kanban view, but users must navigate to the opportunity workspace to address any validation rules.</a:t>
            </a:r>
          </a:p>
          <a:p>
            <a:pPr marL="285750" indent="-285750">
              <a:buFont typeface="Arial" panose="020B0604020202020204" pitchFamily="34" charset="0"/>
              <a:buChar char="•"/>
            </a:pPr>
            <a:r>
              <a:rPr lang="en-US" sz="1300" b="0" i="0" kern="1200" dirty="0">
                <a:solidFill>
                  <a:schemeClr val="tx1"/>
                </a:solidFill>
                <a:effectLst/>
                <a:ea typeface="+mn-ea"/>
              </a:rPr>
              <a:t>Dependent picklist fields are ignored when using the Kanban view. Users must navigate to the opportunity workspace to address any dependent fields.</a:t>
            </a:r>
          </a:p>
          <a:p>
            <a:pPr marL="0" indent="0">
              <a:buFont typeface="+mj-lt"/>
              <a:buNone/>
            </a:pPr>
            <a:endParaRPr lang="en-US" sz="1300" b="1" i="0" kern="1200" dirty="0">
              <a:solidFill>
                <a:schemeClr val="tx1"/>
              </a:solidFill>
              <a:effectLst/>
              <a:ea typeface="+mn-ea"/>
            </a:endParaRPr>
          </a:p>
        </p:txBody>
      </p:sp>
      <p:sp>
        <p:nvSpPr>
          <p:cNvPr id="4" name="Footer Placeholder 3"/>
          <p:cNvSpPr>
            <a:spLocks noGrp="1"/>
          </p:cNvSpPr>
          <p:nvPr>
            <p:ph type="ftr" sz="quarter" idx="10"/>
          </p:nvPr>
        </p:nvSpPr>
        <p:spPr/>
        <p:txBody>
          <a:bodyPr/>
          <a:lstStyle/>
          <a:p>
            <a:r>
              <a:rPr lang="en-US" dirty="0">
                <a:latin typeface="Salesforce Sans" panose="020B0505020202020203" pitchFamily="34" charset="0"/>
              </a:rPr>
              <a:t>© Copyright 2015 salesforce.com, inc.</a:t>
            </a:r>
          </a:p>
        </p:txBody>
      </p:sp>
      <p:sp>
        <p:nvSpPr>
          <p:cNvPr id="5" name="Slide Number Placeholder 4"/>
          <p:cNvSpPr>
            <a:spLocks noGrp="1"/>
          </p:cNvSpPr>
          <p:nvPr>
            <p:ph type="sldNum" sz="quarter" idx="11"/>
          </p:nvPr>
        </p:nvSpPr>
        <p:spPr/>
        <p:txBody>
          <a:bodyPr/>
          <a:lstStyle/>
          <a:p>
            <a:fld id="{1106E636-74D1-4F76-97EA-8A06AB44A63A}" type="slidenum">
              <a:rPr lang="en-US" smtClean="0"/>
              <a:pPr/>
              <a:t>32</a:t>
            </a:fld>
            <a:endParaRPr lang="en-US" dirty="0"/>
          </a:p>
        </p:txBody>
      </p:sp>
      <p:sp>
        <p:nvSpPr>
          <p:cNvPr id="6" name="Header Placeholder 5"/>
          <p:cNvSpPr>
            <a:spLocks noGrp="1"/>
          </p:cNvSpPr>
          <p:nvPr>
            <p:ph type="hdr" sz="quarter" idx="12"/>
          </p:nvPr>
        </p:nvSpPr>
        <p:spPr/>
        <p:txBody>
          <a:bodyPr/>
          <a:lstStyle/>
          <a:p>
            <a:r>
              <a:rPr lang="en-US" dirty="0"/>
              <a:t>Service Cloud Administration</a:t>
            </a:r>
          </a:p>
        </p:txBody>
      </p:sp>
      <p:sp>
        <p:nvSpPr>
          <p:cNvPr id="16" name="Slide Image Placeholder 15"/>
          <p:cNvSpPr>
            <a:spLocks noGrp="1" noRot="1" noChangeAspect="1"/>
          </p:cNvSpPr>
          <p:nvPr>
            <p:ph type="sldImg"/>
          </p:nvPr>
        </p:nvSpPr>
        <p:spPr>
          <a:xfrm>
            <a:off x="190500" y="82550"/>
            <a:ext cx="5345113" cy="3006725"/>
          </a:xfrm>
        </p:spPr>
      </p:sp>
    </p:spTree>
    <p:extLst>
      <p:ext uri="{BB962C8B-B14F-4D97-AF65-F5344CB8AC3E}">
        <p14:creationId xmlns:p14="http://schemas.microsoft.com/office/powerpoint/2010/main" val="44928206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spect="1" noChangeArrowheads="1" noTextEdit="1"/>
          </p:cNvSpPr>
          <p:nvPr>
            <p:ph type="sldImg"/>
          </p:nvPr>
        </p:nvSpPr>
        <p:spPr>
          <a:xfrm>
            <a:off x="-93663" y="814388"/>
            <a:ext cx="7289801" cy="4100512"/>
          </a:xfrm>
          <a:prstGeom prst="rect">
            <a:avLst/>
          </a:prstGeom>
          <a:ln/>
        </p:spPr>
      </p:sp>
      <p:sp>
        <p:nvSpPr>
          <p:cNvPr id="20484" name="Rectangle 3"/>
          <p:cNvSpPr>
            <a:spLocks noGrp="1" noChangeArrowheads="1"/>
          </p:cNvSpPr>
          <p:nvPr>
            <p:ph type="body" idx="1"/>
          </p:nvPr>
        </p:nvSpPr>
        <p:spPr>
          <a:xfrm>
            <a:off x="394582" y="5117306"/>
            <a:ext cx="6313311" cy="4530075"/>
          </a:xfrm>
          <a:prstGeom prst="rect">
            <a:avLst/>
          </a:prstGeom>
          <a:noFill/>
          <a:ln/>
        </p:spPr>
        <p:txBody>
          <a:bodyPr/>
          <a:lstStyle/>
          <a:p>
            <a:pPr defTabSz="981334">
              <a:spcBef>
                <a:spcPts val="0"/>
              </a:spcBef>
              <a:buClrTx/>
              <a:defRPr/>
            </a:pPr>
            <a:r>
              <a:rPr lang="en-US" b="1" dirty="0"/>
              <a:t>Teaching Point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kern="1200" baseline="0" dirty="0">
                <a:solidFill>
                  <a:srgbClr val="000000"/>
                </a:solidFill>
                <a:ea typeface="Arial" pitchFamily="-112" charset="0"/>
                <a:cs typeface="Arial" pitchFamily="-112" charset="0"/>
                <a:sym typeface="Arial" pitchFamily="-112" charset="0"/>
              </a:rPr>
              <a:t>Allison wants a report that shows </a:t>
            </a:r>
            <a:r>
              <a:rPr lang="en-GB" sz="1000" dirty="0">
                <a:latin typeface="Segoe UI Semibold" pitchFamily="34" charset="0"/>
                <a:ea typeface="Segoe UI" pitchFamily="34" charset="0"/>
                <a:cs typeface="Segoe UI" pitchFamily="34" charset="0"/>
              </a:rPr>
              <a:t>all of her team’s opportunities that have been won this year.</a:t>
            </a:r>
            <a:r>
              <a:rPr lang="en-GB" sz="1000" baseline="0" dirty="0">
                <a:latin typeface="Segoe UI Semibold" pitchFamily="34" charset="0"/>
                <a:ea typeface="Segoe UI" pitchFamily="34" charset="0"/>
                <a:cs typeface="Segoe UI" pitchFamily="34" charset="0"/>
              </a:rPr>
              <a:t> We can use </a:t>
            </a:r>
            <a:r>
              <a:rPr lang="en-GB" dirty="0">
                <a:latin typeface="Segoe UI Semibold" pitchFamily="34" charset="0"/>
                <a:ea typeface="Segoe UI" pitchFamily="34" charset="0"/>
                <a:cs typeface="Segoe UI" pitchFamily="34" charset="0"/>
              </a:rPr>
              <a:t>Closed Opportunity </a:t>
            </a:r>
            <a:r>
              <a:rPr lang="en-GB" sz="1000" baseline="0" dirty="0">
                <a:latin typeface="Segoe UI Semibold" pitchFamily="34" charset="0"/>
                <a:ea typeface="Segoe UI" pitchFamily="34" charset="0"/>
                <a:cs typeface="Segoe UI" pitchFamily="34" charset="0"/>
              </a:rPr>
              <a:t>report and make some quick amendments to meet her requirement.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defTabSz="981334">
              <a:spcBef>
                <a:spcPts val="0"/>
              </a:spcBef>
              <a:buClrTx/>
              <a:defRPr/>
            </a:pPr>
            <a:r>
              <a:rPr lang="en-US" b="1" dirty="0"/>
              <a:t>Extra Material</a:t>
            </a:r>
          </a:p>
          <a:p>
            <a:pPr eaLnBrk="1" hangingPunct="1"/>
            <a:r>
              <a:rPr lang="en-GB" dirty="0">
                <a:ea typeface="MS PGothic" charset="-128"/>
              </a:rPr>
              <a:t>Have</a:t>
            </a:r>
            <a:r>
              <a:rPr lang="en-GB" baseline="0" dirty="0">
                <a:ea typeface="MS PGothic" charset="-128"/>
              </a:rPr>
              <a:t> a discussion about this before you start write up:</a:t>
            </a:r>
          </a:p>
          <a:p>
            <a:pPr eaLnBrk="1" hangingPunct="1"/>
            <a:r>
              <a:rPr lang="en-GB" baseline="0" dirty="0">
                <a:ea typeface="MS PGothic" charset="-128"/>
              </a:rPr>
              <a:t>How?</a:t>
            </a:r>
          </a:p>
          <a:p>
            <a:pPr eaLnBrk="1" hangingPunct="1"/>
            <a:r>
              <a:rPr lang="en-GB" baseline="0" dirty="0">
                <a:ea typeface="MS PGothic" charset="-128"/>
              </a:rPr>
              <a:t>Whose?</a:t>
            </a:r>
          </a:p>
          <a:p>
            <a:pPr eaLnBrk="1" hangingPunct="1"/>
            <a:r>
              <a:rPr lang="en-GB" baseline="0" dirty="0">
                <a:ea typeface="MS PGothic" charset="-128"/>
              </a:rPr>
              <a:t>When?</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ea typeface="MS PGothic" charset="-128"/>
              </a:rPr>
              <a:t>What?</a:t>
            </a:r>
          </a:p>
          <a:p>
            <a:pPr eaLnBrk="1" hangingPunct="1"/>
            <a:r>
              <a:rPr lang="en-GB" baseline="0" dirty="0">
                <a:ea typeface="MS PGothic" charset="-128"/>
              </a:rPr>
              <a:t>Then see if they can answer the questions using the information in the request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How? -  Opportunity Owner</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When? – Current FY</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Whose? – All Opportunities [no change]</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What? – Closed Won [no change]</a:t>
            </a:r>
            <a:endParaRPr lang="en-GB" sz="1000" dirty="0">
              <a:latin typeface="Segoe UI Semibold" pitchFamily="34" charset="0"/>
              <a:ea typeface="Segoe UI" pitchFamily="34" charset="0"/>
              <a:cs typeface="Segoe UI" pitchFamily="34" charset="0"/>
            </a:endParaRP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t>Suggestions</a:t>
            </a:r>
          </a:p>
        </p:txBody>
      </p:sp>
      <p:sp>
        <p:nvSpPr>
          <p:cNvPr id="5"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326</a:t>
            </a:fld>
            <a:endParaRPr lang="en-US" sz="900" dirty="0">
              <a:solidFill>
                <a:prstClr val="black"/>
              </a:solidFill>
            </a:endParaRPr>
          </a:p>
        </p:txBody>
      </p:sp>
      <p:sp>
        <p:nvSpPr>
          <p:cNvPr id="7"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96243135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8138" y="393700"/>
            <a:ext cx="7791451" cy="4383088"/>
          </a:xfrm>
          <a:prstGeom prst="rect">
            <a:avLst/>
          </a:prstGeom>
        </p:spPr>
      </p:sp>
      <p:sp>
        <p:nvSpPr>
          <p:cNvPr id="3" name="Notes Placeholder 2"/>
          <p:cNvSpPr>
            <a:spLocks noGrp="1"/>
          </p:cNvSpPr>
          <p:nvPr>
            <p:ph type="body" idx="1"/>
          </p:nvPr>
        </p:nvSpPr>
        <p:spPr>
          <a:xfrm>
            <a:off x="709613" y="4860925"/>
            <a:ext cx="5683250" cy="4605338"/>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r>
              <a:rPr lang="en-GB" b="0" baseline="0" dirty="0">
                <a:ea typeface="MS PGothic" charset="-128"/>
              </a:rPr>
              <a:t>This slide has animation.  </a:t>
            </a:r>
          </a:p>
          <a:p>
            <a:pPr eaLnBrk="1" hangingPunct="1"/>
            <a:endParaRPr lang="en-GB" b="0" baseline="0" dirty="0">
              <a:ea typeface="MS PGothic" charset="-128"/>
            </a:endParaRPr>
          </a:p>
          <a:p>
            <a:pPr eaLnBrk="1" hangingPunct="1"/>
            <a:r>
              <a:rPr lang="en-GB" b="0" baseline="0" dirty="0">
                <a:ea typeface="MS PGothic" charset="-128"/>
              </a:rPr>
              <a:t>Refer back to Slide “What are Reports” (or Board) to elicit form the students what the report options are.  They should be able to come up with the three options for getting the information needed.</a:t>
            </a:r>
          </a:p>
          <a:p>
            <a:pPr eaLnBrk="1" hangingPunct="1"/>
            <a:endParaRPr lang="en-GB" b="0" baseline="0" dirty="0">
              <a:ea typeface="MS PGothic" charset="-128"/>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baseline="0" dirty="0">
                <a:ea typeface="MS PGothic" charset="-128"/>
              </a:rPr>
              <a:t>Browse for a Standard Report? </a:t>
            </a:r>
            <a:r>
              <a:rPr lang="en-GB" dirty="0"/>
              <a:t>A</a:t>
            </a:r>
            <a:r>
              <a:rPr lang="en-GB" baseline="0" dirty="0"/>
              <a:t> Closed Opportunity Standard Report exists in the Standard Opportunity Reports Folder (</a:t>
            </a:r>
            <a:r>
              <a:rPr lang="en-US" b="0" baseline="0" dirty="0">
                <a:ea typeface="MS PGothic" charset="-128"/>
              </a:rPr>
              <a:t>if you would like to browse standard folders you have to switch to Classic). </a:t>
            </a:r>
            <a:r>
              <a:rPr lang="en-GB" baseline="0" dirty="0"/>
              <a:t>However, this is only for the current FQ.</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Customize a Standard Report?  Modify the Closed opportunity Standard Report and save as new report.  Could have the discussion if this requirement is a one off or a permanent report that Allison needs to access and refer to.</a:t>
            </a:r>
            <a:endParaRPr lang="en-GB" dirty="0"/>
          </a:p>
          <a:p>
            <a:pPr eaLnBrk="1" hangingPunct="1"/>
            <a:r>
              <a:rPr lang="en-GB" b="0" baseline="0" dirty="0">
                <a:ea typeface="MS PGothic" charset="-128"/>
              </a:rPr>
              <a:t>Create a Custom report from Scratch?  Build a new Custom Report from Scratch.   </a:t>
            </a:r>
          </a:p>
          <a:p>
            <a:pPr eaLnBrk="1" hangingPunct="1"/>
            <a:endParaRPr lang="en-GB" b="0" baseline="0" dirty="0">
              <a:ea typeface="MS PGothic" charset="-128"/>
            </a:endParaRPr>
          </a:p>
          <a:p>
            <a:pPr eaLnBrk="1" hangingPunct="1"/>
            <a:r>
              <a:rPr lang="en-GB" b="0" baseline="0" dirty="0">
                <a:ea typeface="MS PGothic" charset="-128"/>
              </a:rPr>
              <a:t>All three options are feasible but we will look at the middle option first for this module.  We will be looking at creating reports from scratch with the Report builder in the next module.</a:t>
            </a:r>
          </a:p>
          <a:p>
            <a:pPr eaLnBrk="1" hangingPunct="1"/>
            <a:endParaRPr lang="en-GB" b="0" baseline="0" dirty="0">
              <a:ea typeface="MS PGothic" charset="-128"/>
            </a:endParaRPr>
          </a:p>
          <a:p>
            <a:pPr eaLnBrk="1" hangingPunct="1"/>
            <a:r>
              <a:rPr lang="en-GB" b="0" baseline="0" dirty="0">
                <a:ea typeface="MS PGothic" charset="-128"/>
              </a:rPr>
              <a:t>Note that standard reports are not available in Lightning Edition.</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GB" dirty="0"/>
          </a:p>
        </p:txBody>
      </p:sp>
      <p:sp>
        <p:nvSpPr>
          <p:cNvPr id="4" name="Footer Placeholder 3"/>
          <p:cNvSpPr>
            <a:spLocks noGrp="1"/>
          </p:cNvSpPr>
          <p:nvPr>
            <p:ph type="ftr" sz="quarter" idx="10"/>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327</a:t>
            </a:fld>
            <a:endParaRPr lang="en-US" sz="900" dirty="0">
              <a:solidFill>
                <a:prstClr val="black"/>
              </a:solidFill>
            </a:endParaRPr>
          </a:p>
        </p:txBody>
      </p:sp>
      <p:sp>
        <p:nvSpPr>
          <p:cNvPr id="6" name="Header Placeholder 5"/>
          <p:cNvSpPr>
            <a:spLocks noGrp="1"/>
          </p:cNvSpPr>
          <p:nvPr>
            <p:ph type="hdr" sz="quarter" idx="12"/>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83895274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b="1" dirty="0">
              <a:ea typeface="MS PGothic" charset="-128"/>
            </a:endParaRPr>
          </a:p>
          <a:p>
            <a:pPr eaLnBrk="1" hangingPunct="1"/>
            <a:r>
              <a:rPr lang="en-GB" dirty="0">
                <a:ea typeface="MS PGothic" charset="-128"/>
              </a:rPr>
              <a:t>Have</a:t>
            </a:r>
            <a:r>
              <a:rPr lang="en-GB" baseline="0" dirty="0">
                <a:ea typeface="MS PGothic" charset="-128"/>
              </a:rPr>
              <a:t> a discussion about this before you start. Based on the previous slide, write up:</a:t>
            </a:r>
          </a:p>
          <a:p>
            <a:pPr eaLnBrk="1" hangingPunct="1"/>
            <a:r>
              <a:rPr lang="en-GB" baseline="0" dirty="0">
                <a:ea typeface="MS PGothic" charset="-128"/>
              </a:rPr>
              <a:t>What?</a:t>
            </a:r>
          </a:p>
          <a:p>
            <a:pPr eaLnBrk="1" hangingPunct="1"/>
            <a:r>
              <a:rPr lang="en-GB" baseline="0" dirty="0">
                <a:ea typeface="MS PGothic" charset="-128"/>
              </a:rPr>
              <a:t>Whose?</a:t>
            </a:r>
          </a:p>
          <a:p>
            <a:pPr eaLnBrk="1" hangingPunct="1"/>
            <a:r>
              <a:rPr lang="en-GB" baseline="0" dirty="0">
                <a:ea typeface="MS PGothic" charset="-128"/>
              </a:rPr>
              <a:t>When?</a:t>
            </a:r>
          </a:p>
          <a:p>
            <a:pPr eaLnBrk="1" hangingPunct="1"/>
            <a:r>
              <a:rPr lang="en-GB" baseline="0" dirty="0">
                <a:ea typeface="MS PGothic" charset="-128"/>
              </a:rPr>
              <a:t>Then see if they can answer the questions using the information in the request.</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328</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7355221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r>
              <a:rPr lang="en-GB" b="0" baseline="0" dirty="0">
                <a:ea typeface="MS PGothic" charset="-128"/>
              </a:rPr>
              <a:t>Point out although that we could use the Opportunity Pipeline Standard Report (in Salesforce Classic) and modify it to create a new custom report.  In this example we are going to build the report from scratch using the report builder.</a:t>
            </a:r>
          </a:p>
          <a:p>
            <a:pPr eaLnBrk="1" hangingPunct="1"/>
            <a:endParaRPr lang="en-GB" b="0" baseline="0" dirty="0">
              <a:ea typeface="MS PGothic" charset="-128"/>
            </a:endParaRPr>
          </a:p>
          <a:p>
            <a:pPr eaLnBrk="1" hangingPunct="1"/>
            <a:r>
              <a:rPr lang="en-GB" b="1" baseline="0" dirty="0">
                <a:ea typeface="MS PGothic" charset="-128"/>
              </a:rPr>
              <a:t>Extra Materials</a:t>
            </a:r>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329</a:t>
            </a:fld>
            <a:endParaRPr lang="en-US" dirty="0">
              <a:solidFill>
                <a:prstClr val="black"/>
              </a:solidFill>
            </a:endParaRPr>
          </a:p>
        </p:txBody>
      </p:sp>
    </p:spTree>
    <p:extLst>
      <p:ext uri="{BB962C8B-B14F-4D97-AF65-F5344CB8AC3E}">
        <p14:creationId xmlns:p14="http://schemas.microsoft.com/office/powerpoint/2010/main" val="242052031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330</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16134183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5738" y="374650"/>
            <a:ext cx="7234238" cy="4070350"/>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b="0" i="0" kern="1200" dirty="0" err="1">
                <a:solidFill>
                  <a:schemeClr val="tx1"/>
                </a:solidFill>
                <a:effectLst/>
                <a:ea typeface="+mn-ea"/>
              </a:rPr>
              <a:t>Multimetric</a:t>
            </a:r>
            <a:r>
              <a:rPr lang="en-GB" sz="1000" b="0" i="0" kern="1200" dirty="0">
                <a:solidFill>
                  <a:schemeClr val="tx1"/>
                </a:solidFill>
                <a:effectLst/>
                <a:ea typeface="+mn-ea"/>
              </a:rPr>
              <a:t> charts from Salesforce Classic show only one metric when viewed in Lightning Experience. For example, line bar charts (a type of </a:t>
            </a:r>
            <a:r>
              <a:rPr lang="en-GB" sz="1000" b="0" i="0" kern="1200" dirty="0" err="1">
                <a:solidFill>
                  <a:schemeClr val="tx1"/>
                </a:solidFill>
                <a:effectLst/>
                <a:ea typeface="+mn-ea"/>
              </a:rPr>
              <a:t>multimetric</a:t>
            </a:r>
            <a:r>
              <a:rPr lang="en-GB" sz="1000" b="0" i="0" kern="1200" dirty="0">
                <a:solidFill>
                  <a:schemeClr val="tx1"/>
                </a:solidFill>
                <a:effectLst/>
                <a:ea typeface="+mn-ea"/>
              </a:rPr>
              <a:t> chart) display as bar charts.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i="0" kern="1200" dirty="0">
                <a:solidFill>
                  <a:schemeClr val="tx1"/>
                </a:solidFill>
                <a:effectLst/>
                <a:ea typeface="+mn-ea"/>
              </a:rPr>
              <a:t>You can’t set up folder sharing in Lightning Experience; however, folders that were created in Salesforce Classic inherit all assigned permissions when viewed in Lightning Experience.</a:t>
            </a:r>
            <a:r>
              <a:rPr lang="en-US" sz="1300" b="0" i="0" kern="1200" baseline="0" dirty="0">
                <a:solidFill>
                  <a:schemeClr val="tx1"/>
                </a:solidFill>
                <a:effectLst/>
                <a:ea typeface="+mn-ea"/>
              </a:rPr>
              <a:t> </a:t>
            </a:r>
            <a:r>
              <a:rPr lang="en-US" sz="1000" b="0" i="0" kern="1200" dirty="0">
                <a:solidFill>
                  <a:schemeClr val="tx1"/>
                </a:solidFill>
                <a:effectLst/>
                <a:ea typeface="+mn-ea"/>
              </a:rPr>
              <a:t>You can create the folders in Lightning and then switch to Classic to establish sharing.</a:t>
            </a:r>
            <a:endParaRPr lang="en-GB" sz="1000" b="0" i="0" kern="1200" dirty="0">
              <a:solidFill>
                <a:schemeClr val="tx1"/>
              </a:solidFill>
              <a:effectLst/>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1106E636-74D1-4F76-97EA-8A06AB44A63A}" type="slidenum">
              <a:rPr lang="en-US" smtClean="0">
                <a:solidFill>
                  <a:prstClr val="black"/>
                </a:solidFill>
              </a:rPr>
              <a:pPr/>
              <a:t>331</a:t>
            </a:fld>
            <a:endParaRPr lang="en-US" dirty="0">
              <a:solidFill>
                <a:prstClr val="black"/>
              </a:solidFill>
            </a:endParaRPr>
          </a:p>
        </p:txBody>
      </p:sp>
      <p:sp>
        <p:nvSpPr>
          <p:cNvPr id="5" name="Header Placeholder 4"/>
          <p:cNvSpPr>
            <a:spLocks noGrp="1"/>
          </p:cNvSpPr>
          <p:nvPr>
            <p:ph type="hdr" sz="quarter" idx="11"/>
          </p:nvPr>
        </p:nvSpPr>
        <p:spPr/>
        <p:txBody>
          <a:bodyPr/>
          <a:lstStyle/>
          <a:p>
            <a:pPr algn="r"/>
            <a:r>
              <a:rPr lang="en-US" dirty="0">
                <a:solidFill>
                  <a:prstClr val="black"/>
                </a:solidFill>
              </a:rPr>
              <a:t>Implementing a Reporting Strategy for the Sales Cloud</a:t>
            </a:r>
          </a:p>
        </p:txBody>
      </p:sp>
      <p:sp>
        <p:nvSpPr>
          <p:cNvPr id="6" name="Footer Placeholder 5"/>
          <p:cNvSpPr>
            <a:spLocks noGrp="1"/>
          </p:cNvSpPr>
          <p:nvPr>
            <p:ph type="ftr" sz="quarter" idx="12"/>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8221088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394582" y="5117306"/>
            <a:ext cx="6313311" cy="4530075"/>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r>
              <a:rPr lang="en-GB" b="0" baseline="0" dirty="0">
                <a:ea typeface="MS PGothic" charset="-128"/>
              </a:rPr>
              <a:t>There are four types of report formats: Tabular, Summary, Matrix and Joined. </a:t>
            </a:r>
            <a:r>
              <a:rPr lang="en-GB" b="1" baseline="0" dirty="0">
                <a:ea typeface="MS PGothic" charset="-128"/>
              </a:rPr>
              <a:t>Note: Joined reports are not available for Professional Edition customers or in Lightning Edition.</a:t>
            </a:r>
            <a:r>
              <a:rPr lang="en-GB" b="0" baseline="0" dirty="0">
                <a:ea typeface="MS PGothic" charset="-128"/>
              </a:rPr>
              <a:t> We do not look at Joined reports in this class but do in the STR301 “Implementing an Analytics Strategy for the Sales Cloud.”   </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332</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355638693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93663" y="814388"/>
            <a:ext cx="7289801" cy="4100512"/>
          </a:xfrm>
          <a:prstGeom prst="rect">
            <a:avLst/>
          </a:prstGeom>
        </p:spPr>
      </p:sp>
      <p:sp>
        <p:nvSpPr>
          <p:cNvPr id="8" name="Notes Placeholder 7"/>
          <p:cNvSpPr>
            <a:spLocks noGrp="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pPr marL="234269" indent="-234269"/>
            <a:r>
              <a:rPr lang="en-GB" dirty="0">
                <a:ea typeface="MS PGothic" charset="-128"/>
              </a:rPr>
              <a:t>All new reports that you create in the report builder will </a:t>
            </a:r>
            <a:r>
              <a:rPr lang="en-GB" u="sng" dirty="0">
                <a:ea typeface="MS PGothic" charset="-128"/>
              </a:rPr>
              <a:t>initially</a:t>
            </a:r>
            <a:r>
              <a:rPr lang="en-GB" dirty="0">
                <a:ea typeface="MS PGothic" charset="-128"/>
              </a:rPr>
              <a:t> be in tabular format.  </a:t>
            </a:r>
          </a:p>
          <a:p>
            <a:pPr marL="234269" indent="-234269"/>
            <a:r>
              <a:rPr lang="en-GB" baseline="0" dirty="0">
                <a:ea typeface="MS PGothic" charset="-128"/>
              </a:rPr>
              <a:t>Typically tabular reports are used to create mailing lists.</a:t>
            </a:r>
            <a:endParaRPr lang="en-US" dirty="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34269" indent="-234269"/>
            <a:endParaRPr lang="en-US" dirty="0">
              <a:ea typeface="MS PGothic" charset="-128"/>
            </a:endParaRPr>
          </a:p>
        </p:txBody>
      </p:sp>
      <p:sp>
        <p:nvSpPr>
          <p:cNvPr id="12"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333</a:t>
            </a:fld>
            <a:endParaRPr lang="en-US" sz="900" dirty="0">
              <a:solidFill>
                <a:prstClr val="black"/>
              </a:solidFill>
            </a:endParaRPr>
          </a:p>
        </p:txBody>
      </p:sp>
      <p:sp>
        <p:nvSpPr>
          <p:cNvPr id="14"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398686663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5"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b="0" dirty="0">
              <a:solidFill>
                <a:schemeClr val="tx1"/>
              </a:solidFill>
            </a:endParaRPr>
          </a:p>
          <a:p>
            <a:pPr defTabSz="981334">
              <a:spcBef>
                <a:spcPts val="0"/>
              </a:spcBef>
              <a:buClrTx/>
              <a:defRPr/>
            </a:pPr>
            <a:r>
              <a:rPr lang="en-US" b="0" dirty="0">
                <a:solidFill>
                  <a:schemeClr val="tx1"/>
                </a:solidFill>
              </a:rPr>
              <a:t>You could</a:t>
            </a:r>
            <a:r>
              <a:rPr lang="en-US" b="0" baseline="0" dirty="0">
                <a:solidFill>
                  <a:schemeClr val="tx1"/>
                </a:solidFill>
              </a:rPr>
              <a:t> make the following points about the grouping sort feature for </a:t>
            </a:r>
            <a:r>
              <a:rPr lang="en-US" b="0" baseline="0">
                <a:solidFill>
                  <a:schemeClr val="tx1"/>
                </a:solidFill>
              </a:rPr>
              <a:t>summary reports:</a:t>
            </a:r>
            <a:endParaRPr lang="en-US" b="0" baseline="0" dirty="0">
              <a:solidFill>
                <a:schemeClr val="tx1"/>
              </a:solidFill>
            </a:endParaRPr>
          </a:p>
          <a:p>
            <a:pPr marL="228600" indent="-228600" defTabSz="981334">
              <a:spcBef>
                <a:spcPts val="0"/>
              </a:spcBef>
              <a:buClrTx/>
              <a:buFont typeface="+mj-lt"/>
              <a:buAutoNum type="arabicPeriod"/>
              <a:defRPr/>
            </a:pPr>
            <a:r>
              <a:rPr lang="en-US" b="0" baseline="0" dirty="0">
                <a:solidFill>
                  <a:schemeClr val="tx1"/>
                </a:solidFill>
              </a:rPr>
              <a:t>The Sorted By option only appears when the report is run, NOT in the report builder.</a:t>
            </a:r>
          </a:p>
          <a:p>
            <a:pPr marL="228600" indent="-228600" defTabSz="981334">
              <a:spcBef>
                <a:spcPts val="0"/>
              </a:spcBef>
              <a:buClrTx/>
              <a:buFont typeface="+mj-lt"/>
              <a:buAutoNum type="arabicPeriod"/>
              <a:defRPr/>
            </a:pPr>
            <a:r>
              <a:rPr lang="en-US" b="0" baseline="0" dirty="0">
                <a:solidFill>
                  <a:schemeClr val="tx1"/>
                </a:solidFill>
              </a:rPr>
              <a:t>It allows users to sort the groupings, NOT the individual records in the groupings. To sort the records within each grouping, users can still click the column headers.</a:t>
            </a:r>
          </a:p>
          <a:p>
            <a:pPr marL="228600" indent="-228600" defTabSz="981334">
              <a:spcBef>
                <a:spcPts val="0"/>
              </a:spcBef>
              <a:buClrTx/>
              <a:buFont typeface="+mj-lt"/>
              <a:buAutoNum type="arabicPeriod"/>
              <a:defRPr/>
            </a:pPr>
            <a:r>
              <a:rPr lang="en-US" b="0" baseline="0" dirty="0">
                <a:solidFill>
                  <a:schemeClr val="tx1"/>
                </a:solidFill>
              </a:rPr>
              <a:t>Users can sort by the Grouped By field, any summarized field or custom summary formula in the summary row, or record count.</a:t>
            </a:r>
          </a:p>
          <a:p>
            <a:pPr marL="228600" indent="-228600" defTabSz="981334">
              <a:spcBef>
                <a:spcPts val="0"/>
              </a:spcBef>
              <a:buClrTx/>
              <a:buFont typeface="+mj-lt"/>
              <a:buAutoNum type="arabicPeriod"/>
              <a:defRPr/>
            </a:pPr>
            <a:r>
              <a:rPr lang="en-US" b="0" baseline="0" dirty="0">
                <a:solidFill>
                  <a:schemeClr val="tx1"/>
                </a:solidFill>
              </a:rPr>
              <a:t>Clicking the Sorted By drop down field (not the arrow part) lets users toggle between ascending and descending.</a:t>
            </a:r>
          </a:p>
          <a:p>
            <a:pPr marL="228600" indent="-228600" defTabSz="981334">
              <a:spcBef>
                <a:spcPts val="0"/>
              </a:spcBef>
              <a:buClrTx/>
              <a:buFont typeface="+mj-lt"/>
              <a:buAutoNum type="arabicPeriod"/>
              <a:defRPr/>
            </a:pPr>
            <a:r>
              <a:rPr lang="en-US" b="0" baseline="0" dirty="0">
                <a:solidFill>
                  <a:schemeClr val="tx1"/>
                </a:solidFill>
              </a:rPr>
              <a:t>If there is more than one level of grouping on the report, the Sorted By option will appear for each level. For example, in an opportunity by stage and owner report, you could sort the Stage groupings in ascending order by Stage (the order they appear in the picklist) and the owner groupings in descending order by Amount to show the owners with the greatest opportunity value first at each Stage.  </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334</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23244217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335</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528981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Teaching Points</a:t>
            </a:r>
          </a:p>
          <a:p>
            <a:endParaRPr lang="en-US" dirty="0"/>
          </a:p>
          <a:p>
            <a:r>
              <a:rPr lang="en-US" dirty="0"/>
              <a:t>Increase productivity by attaching Salesforce Files to a record, right from the files card. No Chatter? No problem! You can attach Files Connect files and library files too. This change applies to Lightning Experience only. </a:t>
            </a:r>
          </a:p>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Administration Essentials for New Admins</a:t>
            </a:r>
          </a:p>
          <a:p>
            <a:pPr>
              <a:defRPr/>
            </a:pPr>
            <a:r>
              <a:rPr lang="en-US">
                <a:solidFill>
                  <a:prstClr val="black"/>
                </a:solidFill>
              </a:rPr>
              <a:t>(Enterprise, Performance, and Unlimited Editions)</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latin typeface="Salesforce Sans" panose="020B0505020202020203" pitchFamily="34" charset="0"/>
              </a:rPr>
              <a:t>© Copyright 2017 salesforce.com, 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260941337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baseline="0" dirty="0"/>
              <a:t>There is a </a:t>
            </a:r>
            <a:r>
              <a:rPr lang="en-US" b="1" baseline="0" dirty="0"/>
              <a:t>Select Report Types to Hide </a:t>
            </a:r>
            <a:r>
              <a:rPr lang="en-US" baseline="0" dirty="0"/>
              <a:t>checkbox on the </a:t>
            </a:r>
            <a:r>
              <a:rPr lang="en-GB" sz="1000" kern="1200" baseline="0" dirty="0">
                <a:solidFill>
                  <a:schemeClr val="tx1"/>
                </a:solidFill>
                <a:ea typeface="+mn-ea"/>
              </a:rPr>
              <a:t>Create New Report page</a:t>
            </a:r>
            <a:r>
              <a:rPr lang="en-US" baseline="0" dirty="0"/>
              <a:t>. Point it out to students and make the following points:</a:t>
            </a:r>
          </a:p>
          <a:p>
            <a:pPr marL="228600" indent="-228600" defTabSz="981334">
              <a:spcBef>
                <a:spcPts val="0"/>
              </a:spcBef>
              <a:buClrTx/>
              <a:buFont typeface="+mj-lt"/>
              <a:buAutoNum type="arabicPeriod"/>
              <a:defRPr/>
            </a:pPr>
            <a:r>
              <a:rPr lang="en-US" baseline="0" dirty="0" err="1"/>
              <a:t>Admins</a:t>
            </a:r>
            <a:r>
              <a:rPr lang="en-US" baseline="0" dirty="0"/>
              <a:t> can use this option to hide report types that users won’t need, reducing clutter on this page.</a:t>
            </a:r>
          </a:p>
          <a:p>
            <a:pPr marL="228600" indent="-228600" defTabSz="981334">
              <a:spcBef>
                <a:spcPts val="0"/>
              </a:spcBef>
              <a:buClrTx/>
              <a:buFont typeface="+mj-lt"/>
              <a:buAutoNum type="arabicPeriod"/>
              <a:defRPr/>
            </a:pPr>
            <a:r>
              <a:rPr lang="en-US" baseline="0" dirty="0"/>
              <a:t>You can check the box, then open a folder and click each report type that you want to hide. Hidden report types are shown with an “X”.</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If you hide all the report types in a folder, the folder is hidden too.</a:t>
            </a:r>
            <a:endParaRPr lang="en-US" sz="1000" kern="1200" baseline="0" dirty="0">
              <a:solidFill>
                <a:schemeClr val="tx1"/>
              </a:solidFill>
              <a:ea typeface="+mn-ea"/>
            </a:endParaRP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Hidden report types don’t show up when you use the search box on the Create New Report page.</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336</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43274069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337</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87237906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338</a:t>
            </a:fld>
            <a:endParaRPr lang="en-US" dirty="0">
              <a:solidFill>
                <a:prstClr val="black"/>
              </a:solidFill>
            </a:endParaRPr>
          </a:p>
        </p:txBody>
      </p:sp>
    </p:spTree>
    <p:extLst>
      <p:ext uri="{BB962C8B-B14F-4D97-AF65-F5344CB8AC3E}">
        <p14:creationId xmlns:p14="http://schemas.microsoft.com/office/powerpoint/2010/main" val="179690253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A matrix</a:t>
            </a:r>
            <a:r>
              <a:rPr lang="en-US" baseline="0" dirty="0">
                <a:solidFill>
                  <a:schemeClr val="tx1"/>
                </a:solidFill>
              </a:rPr>
              <a:t> report summarizes data in a grid with horizontal and vertical groupings similar to an Excel pivot table. They can be useful when you want to compare up to four groupings. </a:t>
            </a:r>
            <a:r>
              <a:rPr lang="en-US" b="0" baseline="0" dirty="0">
                <a:solidFill>
                  <a:srgbClr val="000000"/>
                </a:solidFill>
                <a:ea typeface="Arial" pitchFamily="-112" charset="0"/>
                <a:cs typeface="Arial" pitchFamily="-112" charset="0"/>
                <a:sym typeface="Arial" pitchFamily="-112" charset="0"/>
              </a:rPr>
              <a:t>Make the grouping that you want to compare a column grouping.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339</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324058219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93663" y="814388"/>
            <a:ext cx="7289801" cy="4100512"/>
          </a:xfrm>
          <a:prstGeom prst="rect">
            <a:avLst/>
          </a:prstGeom>
        </p:spPr>
      </p:sp>
      <p:sp>
        <p:nvSpPr>
          <p:cNvPr id="8" name="Notes Placeholder 7"/>
          <p:cNvSpPr>
            <a:spLocks noGrp="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340</a:t>
            </a:fld>
            <a:endParaRPr lang="en-US" sz="900" dirty="0">
              <a:solidFill>
                <a:prstClr val="black"/>
              </a:solidFill>
            </a:endParaRPr>
          </a:p>
        </p:txBody>
      </p:sp>
      <p:sp>
        <p:nvSpPr>
          <p:cNvPr id="14"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388275991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341</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24803331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342</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62337536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343</a:t>
            </a:fld>
            <a:endParaRPr lang="en-US" dirty="0">
              <a:solidFill>
                <a:prstClr val="black"/>
              </a:solidFill>
            </a:endParaRPr>
          </a:p>
        </p:txBody>
      </p:sp>
    </p:spTree>
    <p:extLst>
      <p:ext uri="{BB962C8B-B14F-4D97-AF65-F5344CB8AC3E}">
        <p14:creationId xmlns:p14="http://schemas.microsoft.com/office/powerpoint/2010/main" val="152692402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93663" y="814388"/>
            <a:ext cx="7289801" cy="4100512"/>
          </a:xfrm>
          <a:prstGeom prst="rect">
            <a:avLst/>
          </a:prstGeom>
        </p:spPr>
      </p:sp>
      <p:sp>
        <p:nvSpPr>
          <p:cNvPr id="8" name="Notes Placeholder 7"/>
          <p:cNvSpPr>
            <a:spLocks noGrp="1"/>
          </p:cNvSpPr>
          <p:nvPr>
            <p:ph type="body" idx="1"/>
          </p:nvPr>
        </p:nvSpPr>
        <p:spPr>
          <a:xfrm>
            <a:off x="394582" y="5117306"/>
            <a:ext cx="6313311" cy="4530075"/>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r>
              <a:rPr lang="en-GB" b="0" baseline="0" dirty="0">
                <a:ea typeface="MS PGothic" charset="-128"/>
              </a:rPr>
              <a:t>Point out that if you delete a filter when you have filter logic, you will need to change the filter logic. An undo link appears next to deleted filters when you have logic.</a:t>
            </a:r>
          </a:p>
          <a:p>
            <a:pPr eaLnBrk="1" hangingPunct="1"/>
            <a:r>
              <a:rPr lang="en-US" b="0" baseline="0" dirty="0">
                <a:ea typeface="MS PGothic" charset="-128"/>
              </a:rPr>
              <a:t>You can lock filters in Lightning.</a:t>
            </a:r>
            <a:endParaRPr lang="en-GB" b="0" baseline="0" dirty="0">
              <a:ea typeface="MS PGothic" charset="-128"/>
            </a:endParaRP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dirty="0"/>
          </a:p>
        </p:txBody>
      </p:sp>
      <p:sp>
        <p:nvSpPr>
          <p:cNvPr id="12"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344</a:t>
            </a:fld>
            <a:endParaRPr lang="en-US" sz="900" dirty="0">
              <a:solidFill>
                <a:prstClr val="black"/>
              </a:solidFill>
            </a:endParaRPr>
          </a:p>
        </p:txBody>
      </p:sp>
      <p:sp>
        <p:nvSpPr>
          <p:cNvPr id="14"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6687656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345</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215256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Use</a:t>
            </a:r>
            <a:r>
              <a:rPr lang="en-US" b="0" baseline="0" dirty="0">
                <a:solidFill>
                  <a:srgbClr val="000000"/>
                </a:solidFill>
                <a:ea typeface="Arial" pitchFamily="-112" charset="0"/>
                <a:cs typeface="Arial" pitchFamily="-112" charset="0"/>
                <a:sym typeface="Arial" pitchFamily="-112" charset="0"/>
              </a:rPr>
              <a:t> the tour to reinforce the terms and concepts just covered and set the students up for the next exercise (treasure hunt). Keep the tour brief, since all terms and concepts will be covered later in the course as well.</a:t>
            </a:r>
            <a:endParaRPr lang="en-US" b="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16557293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346</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29534432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347</a:t>
            </a:fld>
            <a:endParaRPr lang="en-US" dirty="0">
              <a:solidFill>
                <a:prstClr val="black"/>
              </a:solidFill>
            </a:endParaRPr>
          </a:p>
        </p:txBody>
      </p:sp>
    </p:spTree>
    <p:extLst>
      <p:ext uri="{BB962C8B-B14F-4D97-AF65-F5344CB8AC3E}">
        <p14:creationId xmlns:p14="http://schemas.microsoft.com/office/powerpoint/2010/main" val="254522135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indent="-228600" defTabSz="981334">
              <a:spcBef>
                <a:spcPts val="0"/>
              </a:spcBef>
              <a:buClrTx/>
              <a:buAutoNum type="arabicPeriod"/>
              <a:defRPr/>
            </a:pPr>
            <a:r>
              <a:rPr lang="en-GB" dirty="0"/>
              <a:t>Relative </a:t>
            </a:r>
            <a:r>
              <a:rPr lang="en-GB" baseline="0" dirty="0"/>
              <a:t>date values are not case sensitive and depend on the users language setting.</a:t>
            </a:r>
          </a:p>
          <a:p>
            <a:pPr marL="460375" lvl="1" indent="-228600" defTabSz="981334">
              <a:spcBef>
                <a:spcPts val="0"/>
              </a:spcBef>
              <a:buClrTx/>
              <a:buFont typeface="+mj-lt"/>
              <a:buAutoNum type="alphaLcPeriod"/>
              <a:defRPr/>
            </a:pPr>
            <a:r>
              <a:rPr lang="en-GB" baseline="0" dirty="0">
                <a:latin typeface="Salesforce Sans" panose="020B0505020202020203" pitchFamily="34" charset="0"/>
              </a:rPr>
              <a:t>For example in English it’s “last week” and in Spanish it’s “la </a:t>
            </a:r>
            <a:r>
              <a:rPr lang="en-GB" baseline="0" dirty="0" err="1">
                <a:latin typeface="Salesforce Sans" panose="020B0505020202020203" pitchFamily="34" charset="0"/>
              </a:rPr>
              <a:t>semana</a:t>
            </a:r>
            <a:r>
              <a:rPr lang="en-GB" baseline="0" dirty="0">
                <a:latin typeface="Salesforce Sans" panose="020B0505020202020203" pitchFamily="34" charset="0"/>
              </a:rPr>
              <a:t> </a:t>
            </a:r>
            <a:r>
              <a:rPr lang="en-GB" baseline="0" dirty="0" err="1">
                <a:latin typeface="Salesforce Sans" panose="020B0505020202020203" pitchFamily="34" charset="0"/>
              </a:rPr>
              <a:t>pasada</a:t>
            </a:r>
            <a:r>
              <a:rPr lang="en-GB" baseline="0" dirty="0">
                <a:latin typeface="Salesforce Sans" panose="020B0505020202020203" pitchFamily="34" charset="0"/>
              </a:rPr>
              <a:t>.” </a:t>
            </a:r>
          </a:p>
          <a:p>
            <a:pPr marL="228600" indent="-228600" defTabSz="981334">
              <a:spcBef>
                <a:spcPts val="0"/>
              </a:spcBef>
              <a:buClrTx/>
              <a:buAutoNum type="arabicPeriod"/>
              <a:defRPr/>
            </a:pPr>
            <a:r>
              <a:rPr lang="en-GB" baseline="0" dirty="0"/>
              <a:t>There are additional values, such as last/next </a:t>
            </a:r>
            <a:r>
              <a:rPr lang="en-GB" i="1" baseline="0" dirty="0"/>
              <a:t>n </a:t>
            </a:r>
            <a:r>
              <a:rPr lang="en-GB" i="0" baseline="0" dirty="0"/>
              <a:t>weeks/months, and the “ago” option. Here’s the complete list of additions:</a:t>
            </a: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YEARS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QUARTERS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YEARS AGO</a:t>
            </a:r>
            <a:endParaRPr lang="en-US" sz="1000" b="0" i="0" u="none" strike="noStrike" kern="1200" dirty="0">
              <a:solidFill>
                <a:schemeClr val="tx1"/>
              </a:solidFill>
              <a:latin typeface="Salesforce Sans" panose="020B0505020202020203" pitchFamily="34" charset="0"/>
              <a:ea typeface="+mn-ea"/>
            </a:endParaRPr>
          </a:p>
          <a:p>
            <a:pPr lvl="2" rtl="0" eaLnBrk="1" fontAlgn="base"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QUARTERS AGO</a:t>
            </a:r>
            <a:endParaRPr lang="en-US" sz="1000" b="1" i="1" u="none" strike="noStrike" kern="1200" baseline="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 </a:t>
            </a:r>
            <a:r>
              <a:rPr lang="en-US" sz="1000" b="0" i="0" u="none" strike="noStrike" kern="1200" baseline="0" dirty="0">
                <a:solidFill>
                  <a:schemeClr val="tx1"/>
                </a:solidFill>
                <a:latin typeface="Salesforce Sans" panose="020B0505020202020203" pitchFamily="34" charset="0"/>
                <a:ea typeface="+mn-ea"/>
              </a:rPr>
              <a:t>WEEKS AGO</a:t>
            </a:r>
            <a:endParaRPr lang="en-US" sz="1000" b="0" i="0" u="none" strike="noStrike" kern="1200" dirty="0">
              <a:solidFill>
                <a:schemeClr val="tx1"/>
              </a:solidFill>
              <a:latin typeface="Salesforce Sans" panose="020B0505020202020203" pitchFamily="34" charset="0"/>
              <a:ea typeface="+mn-ea"/>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r>
              <a:rPr lang="en-GB" dirty="0"/>
              <a:t>For a complete list of relative date values and their exact ranges, search Help &amp; Training for “Relative Date Values for Filter Criteria”.</a:t>
            </a:r>
          </a:p>
          <a:p>
            <a:pPr defTabSz="981334">
              <a:spcBef>
                <a:spcPts val="0"/>
              </a:spcBef>
              <a:buClrTx/>
              <a:defRPr/>
            </a:pPr>
            <a:endParaRPr lang="en-US" dirty="0"/>
          </a:p>
          <a:p>
            <a:pPr defTabSz="981334">
              <a:spcBef>
                <a:spcPts val="0"/>
              </a:spcBef>
              <a:buClrTx/>
              <a:defRPr/>
            </a:pPr>
            <a:r>
              <a:rPr lang="en-US" b="1" dirty="0"/>
              <a:t>Suggestions</a:t>
            </a:r>
          </a:p>
          <a:p>
            <a:endParaRPr lang="en-GB" b="0" baseline="0" dirty="0"/>
          </a:p>
          <a:p>
            <a:endParaRPr lang="en-GB" b="0" baseline="0"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348</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49756248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kumimoji="0" lang="en-US" altLang="en-US" sz="1000" b="1" i="0" u="none" strike="noStrike" kern="1200" cap="none" normalizeH="0" baseline="0" dirty="0">
                <a:ln>
                  <a:noFill/>
                </a:ln>
                <a:solidFill>
                  <a:srgbClr val="3C3D3E"/>
                </a:solidFill>
                <a:effectLst/>
                <a:latin typeface="Salesforce Sans" panose="020B0505020202020203" pitchFamily="34" charset="0"/>
                <a:ea typeface="+mn-ea"/>
                <a:cs typeface="Arial" pitchFamily="34" charset="0"/>
              </a:rPr>
              <a:t>Teaching Notes:  </a:t>
            </a:r>
            <a:r>
              <a:rPr kumimoji="0" lang="en-US" altLang="en-US" sz="1000" b="0" i="0" u="none" strike="noStrike" kern="1200" cap="none" normalizeH="0" baseline="0" dirty="0">
                <a:ln>
                  <a:noFill/>
                </a:ln>
                <a:solidFill>
                  <a:srgbClr val="3C3D3E"/>
                </a:solidFill>
                <a:effectLst/>
                <a:latin typeface="Salesforce Sans" panose="020B0505020202020203" pitchFamily="34" charset="0"/>
                <a:ea typeface="+mn-ea"/>
                <a:cs typeface="Arial" pitchFamily="34" charset="0"/>
              </a:rPr>
              <a:t>In addition to being easy to understand, you don't have to remember to update your report filter once 2017 rolls around.</a:t>
            </a:r>
            <a:r>
              <a:rPr kumimoji="0" lang="en-US" altLang="en-US" sz="1000" b="0" i="0" u="none" strike="noStrike" kern="1200" cap="none" normalizeH="0" baseline="0" dirty="0">
                <a:ln>
                  <a:noFill/>
                </a:ln>
                <a:solidFill>
                  <a:schemeClr val="tx1"/>
                </a:solidFill>
                <a:effectLst/>
                <a:latin typeface="Salesforce Sans" panose="020B0505020202020203" pitchFamily="34" charset="0"/>
                <a:ea typeface="+mn-ea"/>
                <a:cs typeface="Arial" pitchFamily="34" charset="0"/>
              </a:rPr>
              <a:t> </a:t>
            </a:r>
          </a:p>
          <a:p>
            <a:endParaRPr lang="en-US" b="1" dirty="0"/>
          </a:p>
        </p:txBody>
      </p:sp>
      <p:sp>
        <p:nvSpPr>
          <p:cNvPr id="4" name="Header Placeholder 3"/>
          <p:cNvSpPr>
            <a:spLocks noGrp="1"/>
          </p:cNvSpPr>
          <p:nvPr>
            <p:ph type="hdr" sz="quarter" idx="10"/>
          </p:nvPr>
        </p:nvSpPr>
        <p:spPr/>
        <p:txBody>
          <a:bodyPr/>
          <a:lstStyle/>
          <a:p>
            <a:pPr>
              <a:defRPr/>
            </a:pPr>
            <a:r>
              <a:rPr lang="en-US">
                <a:solidFill>
                  <a:prstClr val="black"/>
                </a:solidFill>
              </a:rPr>
              <a:t>Reporting Fundamentals</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349</a:t>
            </a:fld>
            <a:endParaRPr lang="en-US" dirty="0">
              <a:solidFill>
                <a:prstClr val="black"/>
              </a:solidFill>
            </a:endParaRPr>
          </a:p>
        </p:txBody>
      </p:sp>
    </p:spTree>
    <p:extLst>
      <p:ext uri="{BB962C8B-B14F-4D97-AF65-F5344CB8AC3E}">
        <p14:creationId xmlns:p14="http://schemas.microsoft.com/office/powerpoint/2010/main" val="75821728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350</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1662073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351</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44333217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352</a:t>
            </a:fld>
            <a:endParaRPr lang="en-US" dirty="0">
              <a:solidFill>
                <a:prstClr val="black"/>
              </a:solidFill>
            </a:endParaRPr>
          </a:p>
        </p:txBody>
      </p:sp>
    </p:spTree>
    <p:extLst>
      <p:ext uri="{BB962C8B-B14F-4D97-AF65-F5344CB8AC3E}">
        <p14:creationId xmlns:p14="http://schemas.microsoft.com/office/powerpoint/2010/main" val="305676956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r>
              <a:rPr lang="en-US" dirty="0"/>
              <a:t>For more information about custom summary formulas, search Help &amp; Training for Building Custom Summary Formulas.</a:t>
            </a:r>
            <a:endParaRPr lang="en-US" b="1" dirty="0"/>
          </a:p>
          <a:p>
            <a:pPr defTabSz="981334">
              <a:spcBef>
                <a:spcPts val="0"/>
              </a:spcBef>
              <a:buClrTx/>
              <a:defRPr/>
            </a:pPr>
            <a:endParaRPr lang="en-US" dirty="0"/>
          </a:p>
          <a:p>
            <a:pPr defTabSz="981334">
              <a:spcBef>
                <a:spcPts val="0"/>
              </a:spcBef>
              <a:buClrTx/>
              <a:defRPr/>
            </a:pPr>
            <a:r>
              <a:rPr lang="en-US" b="1" dirty="0"/>
              <a:t>Suggestions</a:t>
            </a:r>
          </a:p>
          <a:p>
            <a:endParaRPr lang="en-GB" b="1"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353</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98159748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354</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29680131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355</a:t>
            </a:fld>
            <a:endParaRPr lang="en-US" dirty="0">
              <a:solidFill>
                <a:prstClr val="black"/>
              </a:solidFill>
            </a:endParaRPr>
          </a:p>
        </p:txBody>
      </p:sp>
    </p:spTree>
    <p:extLst>
      <p:ext uri="{BB962C8B-B14F-4D97-AF65-F5344CB8AC3E}">
        <p14:creationId xmlns:p14="http://schemas.microsoft.com/office/powerpoint/2010/main" val="23856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These are some questions you can use to get this contest going.  Have students</a:t>
            </a:r>
            <a:r>
              <a:rPr lang="en-US" baseline="0" dirty="0">
                <a:solidFill>
                  <a:srgbClr val="000000"/>
                </a:solidFill>
                <a:ea typeface="Arial" pitchFamily="-112" charset="0"/>
                <a:cs typeface="Arial" pitchFamily="-112" charset="0"/>
                <a:sym typeface="Arial" pitchFamily="-112" charset="0"/>
              </a:rPr>
              <a:t> work alone, or in groups, or call them up one at a time.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How many accounts begin with the letter “A”?  12</a:t>
            </a:r>
          </a:p>
          <a:p>
            <a:r>
              <a:rPr lang="en-US" dirty="0">
                <a:solidFill>
                  <a:srgbClr val="000000"/>
                </a:solidFill>
                <a:ea typeface="Arial" pitchFamily="-112" charset="0"/>
                <a:cs typeface="Arial" pitchFamily="-112" charset="0"/>
                <a:sym typeface="Arial" pitchFamily="-112" charset="0"/>
              </a:rPr>
              <a:t>How many accounts begin with the letter “U”?    3</a:t>
            </a:r>
          </a:p>
          <a:p>
            <a:r>
              <a:rPr lang="en-US" dirty="0">
                <a:solidFill>
                  <a:srgbClr val="000000"/>
                </a:solidFill>
                <a:ea typeface="Arial" pitchFamily="-112" charset="0"/>
                <a:cs typeface="Arial" pitchFamily="-112" charset="0"/>
                <a:sym typeface="Arial" pitchFamily="-112" charset="0"/>
              </a:rPr>
              <a:t>Where did Allison Wheeler get her business degree?  Haas School of Business, 1980</a:t>
            </a:r>
          </a:p>
          <a:p>
            <a:r>
              <a:rPr lang="en-US" dirty="0">
                <a:solidFill>
                  <a:srgbClr val="000000"/>
                </a:solidFill>
                <a:ea typeface="Arial" pitchFamily="-112" charset="0"/>
                <a:cs typeface="Arial" pitchFamily="-112" charset="0"/>
                <a:sym typeface="Arial" pitchFamily="-112" charset="0"/>
              </a:rPr>
              <a:t>What did Ling Wu do before she started at AW Computing?  She worked at our main competitor, Targas, for 4 years.</a:t>
            </a:r>
          </a:p>
          <a:p>
            <a:r>
              <a:rPr lang="en-US" dirty="0">
                <a:solidFill>
                  <a:srgbClr val="000000"/>
                </a:solidFill>
                <a:ea typeface="Arial" pitchFamily="-112" charset="0"/>
                <a:cs typeface="Arial" pitchFamily="-112" charset="0"/>
                <a:sym typeface="Arial" pitchFamily="-112" charset="0"/>
              </a:rPr>
              <a:t>How many members are in the “Beat</a:t>
            </a:r>
            <a:r>
              <a:rPr lang="en-US" baseline="0" dirty="0">
                <a:solidFill>
                  <a:srgbClr val="000000"/>
                </a:solidFill>
                <a:ea typeface="Arial" pitchFamily="-112" charset="0"/>
                <a:cs typeface="Arial" pitchFamily="-112" charset="0"/>
                <a:sym typeface="Arial" pitchFamily="-112" charset="0"/>
              </a:rPr>
              <a:t> Targas!” group?  8</a:t>
            </a:r>
          </a:p>
          <a:p>
            <a:r>
              <a:rPr lang="en-US" baseline="0" dirty="0">
                <a:solidFill>
                  <a:srgbClr val="000000"/>
                </a:solidFill>
                <a:ea typeface="Arial" pitchFamily="-112" charset="0"/>
                <a:cs typeface="Arial" pitchFamily="-112" charset="0"/>
                <a:sym typeface="Arial" pitchFamily="-112" charset="0"/>
              </a:rPr>
              <a:t>What department/division are they in?  Everyone (except the admin) is in Global Sales.</a:t>
            </a:r>
          </a:p>
          <a:p>
            <a:r>
              <a:rPr lang="en-US" baseline="0" dirty="0">
                <a:solidFill>
                  <a:srgbClr val="000000"/>
                </a:solidFill>
                <a:ea typeface="Arial" pitchFamily="-112" charset="0"/>
                <a:cs typeface="Arial" pitchFamily="-112" charset="0"/>
                <a:sym typeface="Arial" pitchFamily="-112" charset="0"/>
              </a:rPr>
              <a:t>How many people are following you in Chatter?   8</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sz="1000" b="0" dirty="0">
                <a:solidFill>
                  <a:srgbClr val="000000"/>
                </a:solidFill>
                <a:ea typeface="Arial" pitchFamily="-112" charset="0"/>
                <a:cs typeface="Arial" pitchFamily="-112" charset="0"/>
                <a:sym typeface="Arial" pitchFamily="-112" charset="0"/>
              </a:rPr>
              <a:t>Which new fields in Yuko Ishikawa requesting for her Accounts page layout? Region</a:t>
            </a:r>
            <a:r>
              <a:rPr lang="en-GB" sz="1000" b="0" baseline="0" dirty="0">
                <a:solidFill>
                  <a:srgbClr val="000000"/>
                </a:solidFill>
                <a:ea typeface="Arial" pitchFamily="-112" charset="0"/>
                <a:cs typeface="Arial" pitchFamily="-112" charset="0"/>
                <a:sym typeface="Arial" pitchFamily="-112" charset="0"/>
              </a:rPr>
              <a:t> &amp; Zone fields</a:t>
            </a:r>
            <a:endParaRPr lang="en-GB" sz="1000" b="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sz="1000" b="0" dirty="0">
                <a:solidFill>
                  <a:srgbClr val="000000"/>
                </a:solidFill>
                <a:ea typeface="Arial" pitchFamily="-112" charset="0"/>
                <a:cs typeface="Arial" pitchFamily="-112" charset="0"/>
                <a:sym typeface="Arial" pitchFamily="-112" charset="0"/>
              </a:rPr>
              <a:t>What is Noah Larkin’s question?</a:t>
            </a:r>
            <a:r>
              <a:rPr lang="en-GB" sz="1000" b="0" baseline="0" dirty="0">
                <a:solidFill>
                  <a:srgbClr val="000000"/>
                </a:solidFill>
                <a:ea typeface="Arial" pitchFamily="-112" charset="0"/>
                <a:cs typeface="Arial" pitchFamily="-112" charset="0"/>
                <a:sym typeface="Arial" pitchFamily="-112" charset="0"/>
              </a:rPr>
              <a:t> He wants to know if it’s possible to automate the renewal process for support plans and assign the support reps a task to follow up a month before the support expires. </a:t>
            </a:r>
            <a:endParaRPr lang="en-US" baseline="0" dirty="0">
              <a:solidFill>
                <a:srgbClr val="000000"/>
              </a:solidFill>
              <a:ea typeface="Arial" pitchFamily="-112" charset="0"/>
              <a:cs typeface="Arial" pitchFamily="-112" charset="0"/>
              <a:sym typeface="Arial" pitchFamily="-112" charset="0"/>
            </a:endParaRPr>
          </a:p>
          <a:p>
            <a:r>
              <a:rPr lang="en-US" baseline="0" dirty="0">
                <a:solidFill>
                  <a:srgbClr val="000000"/>
                </a:solidFill>
                <a:ea typeface="Arial" pitchFamily="-112" charset="0"/>
                <a:cs typeface="Arial" pitchFamily="-112" charset="0"/>
                <a:sym typeface="Arial" pitchFamily="-112" charset="0"/>
              </a:rPr>
              <a:t>Do you own any files that have been uploaded into the org?   No</a:t>
            </a:r>
          </a:p>
          <a:p>
            <a:r>
              <a:rPr lang="en-US" baseline="0" dirty="0">
                <a:solidFill>
                  <a:srgbClr val="000000"/>
                </a:solidFill>
                <a:ea typeface="Arial" pitchFamily="-112" charset="0"/>
                <a:cs typeface="Arial" pitchFamily="-112" charset="0"/>
                <a:sym typeface="Arial" pitchFamily="-112" charset="0"/>
              </a:rPr>
              <a:t>Have any files been shared with you?   Yes</a:t>
            </a:r>
          </a:p>
          <a:p>
            <a:r>
              <a:rPr lang="en-US" baseline="0" dirty="0">
                <a:solidFill>
                  <a:srgbClr val="000000"/>
                </a:solidFill>
                <a:ea typeface="Arial" pitchFamily="-112" charset="0"/>
                <a:cs typeface="Arial" pitchFamily="-112" charset="0"/>
                <a:sym typeface="Arial" pitchFamily="-112" charset="0"/>
              </a:rPr>
              <a:t>How many?  3</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dirty="0">
                <a:solidFill>
                  <a:srgbClr val="000000"/>
                </a:solidFill>
                <a:cs typeface="Arial" pitchFamily="-112" charset="0"/>
                <a:sym typeface="Arial" pitchFamily="-112" charset="0"/>
              </a:rPr>
              <a:t>What functions are available with shared files? Share, Download, File Details, Upload</a:t>
            </a:r>
            <a:r>
              <a:rPr lang="en-GB" b="0" baseline="0" dirty="0">
                <a:solidFill>
                  <a:srgbClr val="000000"/>
                </a:solidFill>
                <a:cs typeface="Arial" pitchFamily="-112" charset="0"/>
                <a:sym typeface="Arial" pitchFamily="-112" charset="0"/>
              </a:rPr>
              <a:t> New Version, Edit File Details, Delete</a:t>
            </a:r>
            <a:endParaRPr lang="en-US" sz="1000" dirty="0"/>
          </a:p>
          <a:p>
            <a:endParaRPr lang="en-US" baseline="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4839996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US" dirty="0"/>
              <a:t>You can use conditional highlighting for summary and matrix reports. You can choose up to three number ranges and colors to conditionally highlight summary data in your report. If you do not want to highlight a particular range, choose “no highlight” as the color for that conditional highlighting.</a:t>
            </a:r>
          </a:p>
          <a:p>
            <a:pPr lvl="1"/>
            <a:r>
              <a:rPr lang="en-US" dirty="0">
                <a:latin typeface="Salesforce Sans" panose="020B0505020202020203" pitchFamily="34" charset="0"/>
              </a:rPr>
              <a:t>3 conditions maximum per report</a:t>
            </a:r>
          </a:p>
          <a:p>
            <a:pPr lvl="1"/>
            <a:r>
              <a:rPr lang="en-US" dirty="0">
                <a:latin typeface="Salesforce Sans" panose="020B0505020202020203" pitchFamily="34" charset="0"/>
              </a:rPr>
              <a:t>Only apply to summary rows</a:t>
            </a:r>
          </a:p>
          <a:p>
            <a:pPr lvl="1"/>
            <a:r>
              <a:rPr lang="en-US" dirty="0">
                <a:latin typeface="Salesforce Sans" panose="020B0505020202020203" pitchFamily="34" charset="0"/>
              </a:rPr>
              <a:t>Numerical analysis only</a:t>
            </a:r>
          </a:p>
          <a:p>
            <a:pPr lvl="1"/>
            <a:r>
              <a:rPr lang="en-US" dirty="0">
                <a:latin typeface="Salesforce Sans" panose="020B0505020202020203" pitchFamily="34" charset="0"/>
              </a:rPr>
              <a:t>First condition is &lt;; second condition &lt;, third condition &gt;=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356</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26788987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8"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b="0" baseline="0" dirty="0">
                <a:solidFill>
                  <a:srgbClr val="000000"/>
                </a:solidFill>
                <a:ea typeface="Arial" pitchFamily="-112" charset="0"/>
                <a:cs typeface="Arial" pitchFamily="-112" charset="0"/>
                <a:sym typeface="Arial" pitchFamily="-112" charset="0"/>
              </a:rPr>
              <a:t>Administrators can embed report charts in page layouts. Any summary or matrix reports with charts reports are available in the palette area of the page layout editor, from where they can be dragged onto the page layout. All users viewing the page layout must have access to the report’s folder, otherwise they will see an error. Administrators can select not to show charts that produce an error through the chart’s properties in the page layout editor.</a:t>
            </a:r>
          </a:p>
          <a:p>
            <a:pPr defTabSz="981334">
              <a:spcBef>
                <a:spcPts val="0"/>
              </a:spcBef>
              <a:buClrTx/>
              <a:defRPr/>
            </a:pPr>
            <a:endParaRPr lang="en-US" b="0" baseline="0" dirty="0">
              <a:solidFill>
                <a:srgbClr val="000000"/>
              </a:solidFill>
              <a:cs typeface="Arial" pitchFamily="-112" charset="0"/>
              <a:sym typeface="Arial" pitchFamily="-112" charset="0"/>
            </a:endParaRPr>
          </a:p>
          <a:p>
            <a:pPr defTabSz="981334">
              <a:spcBef>
                <a:spcPts val="0"/>
              </a:spcBef>
              <a:buClrTx/>
              <a:defRPr/>
            </a:pPr>
            <a:r>
              <a:rPr lang="en-US" dirty="0"/>
              <a:t>Report charts on detail pages don't show in Lightning - you have to edit the page from the record detail page to get a report chart component.</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357</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08811954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type="body" idx="1"/>
          </p:nvPr>
        </p:nvSpPr>
        <p:spPr>
          <a:xfrm>
            <a:off x="381000" y="4648200"/>
            <a:ext cx="6096000" cy="4114800"/>
          </a:xfrm>
          <a:prstGeom prst="rect">
            <a:avLst/>
          </a:prstGeom>
        </p:spPr>
        <p:txBody>
          <a:bodyPr>
            <a:normAutofit fontScale="92500"/>
          </a:bodyPr>
          <a:lstStyle/>
          <a:p>
            <a:pPr defTabSz="914309">
              <a:defRPr/>
            </a:pPr>
            <a:r>
              <a:rPr lang="en-US" b="1" dirty="0"/>
              <a:t>Teaching Points: </a:t>
            </a:r>
          </a:p>
          <a:p>
            <a:pPr defTabSz="914309">
              <a:defRPr/>
            </a:pPr>
            <a:r>
              <a:rPr lang="en-GB" kern="0" dirty="0"/>
              <a:t>Pie charts are converted into donut charts and bar charts are automatically added to reports once the report is saved.</a:t>
            </a:r>
            <a:r>
              <a:rPr lang="en-GB" kern="0" baseline="0" dirty="0"/>
              <a:t> </a:t>
            </a:r>
            <a:r>
              <a:rPr lang="en-US" dirty="0"/>
              <a:t>When choosing a chart type</a:t>
            </a:r>
            <a:r>
              <a:rPr lang="en-US" baseline="0" dirty="0"/>
              <a:t> it is important to consider how best to display the data. The information in the brackets reminds us how best we can display our report data that has a single grouping. Which chart you use depends on how we are analyzing the data.</a:t>
            </a:r>
            <a:endParaRPr lang="en-US" dirty="0"/>
          </a:p>
          <a:p>
            <a:pPr defTabSz="914309">
              <a:defRPr/>
            </a:pPr>
            <a:endParaRPr lang="en-US" b="1" baseline="0" dirty="0"/>
          </a:p>
          <a:p>
            <a:pPr defTabSz="914309">
              <a:defRPr/>
            </a:pPr>
            <a:r>
              <a:rPr lang="en-US" b="1" baseline="0" dirty="0"/>
              <a:t>Winter ’17 Chart Improvement in Lightning Experience:</a:t>
            </a:r>
          </a:p>
          <a:p>
            <a:pPr defTabSz="914309">
              <a:defRPr/>
            </a:pPr>
            <a:endParaRPr lang="en-US" b="1" baseline="0" dirty="0"/>
          </a:p>
          <a:p>
            <a:pPr marL="171450" indent="-171450" defTabSz="914309">
              <a:buFont typeface="Arial" panose="020B0604020202020204" pitchFamily="34" charset="0"/>
              <a:buChar char="•"/>
              <a:defRPr/>
            </a:pPr>
            <a:r>
              <a:rPr lang="en-US" b="1" dirty="0"/>
              <a:t>Add Tables to Dashboards in Lightning Experience:</a:t>
            </a:r>
            <a:r>
              <a:rPr lang="en-US" b="1" baseline="0" dirty="0"/>
              <a:t> </a:t>
            </a:r>
            <a:r>
              <a:rPr lang="en-US" dirty="0"/>
              <a:t>From the Lightning Experience dashboard editor, you can now add table components and sort columns from the component editor. Tables in Lightning Experience dashboards show conditional highlighting and Chatter photos, but to configure conditional highlighting and Chatter photos, switch to Salesforce Classic.</a:t>
            </a:r>
          </a:p>
          <a:p>
            <a:pPr marL="171450" indent="-171450" defTabSz="914309">
              <a:buFont typeface="Arial" panose="020B0604020202020204" pitchFamily="34" charset="0"/>
              <a:buChar char="•"/>
              <a:defRPr/>
            </a:pPr>
            <a:r>
              <a:rPr lang="en-US" b="1" dirty="0"/>
              <a:t>Gauge Charts Display Percentages: </a:t>
            </a:r>
            <a:r>
              <a:rPr lang="en-US" dirty="0"/>
              <a:t>Gauge charts added to Lightning Experience dashboards now show percentages by default. Gauge charts configured to show percentages in Salesforce Classic now also show the percentage in Lightning Experience.</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Stack Bar Charts to 100%: </a:t>
            </a:r>
            <a:r>
              <a:rPr lang="en-US" dirty="0"/>
              <a:t>Stacked bar charts are wonderful for comparing absolute values side by side. Stacking a bar chart to 100% enables you to compare relative values side by side. For example, instead of comparing opportunities by stage and </a:t>
            </a:r>
            <a:r>
              <a:rPr lang="en-US" i="1" dirty="0">
                <a:effectLst/>
              </a:rPr>
              <a:t>total</a:t>
            </a:r>
            <a:r>
              <a:rPr lang="en-US" dirty="0"/>
              <a:t> opportunity amount, stacking lets you compare the </a:t>
            </a:r>
            <a:r>
              <a:rPr lang="en-US" i="1" dirty="0">
                <a:effectLst/>
              </a:rPr>
              <a:t>proportion</a:t>
            </a:r>
            <a:r>
              <a:rPr lang="en-US" dirty="0"/>
              <a:t> of opportunity amounts by stage. </a:t>
            </a:r>
            <a:r>
              <a:rPr lang="en-US" dirty="0">
                <a:effectLst/>
              </a:rPr>
              <a:t>To stack a bar chart to 100%, your report must have at least two groupings, and one of the groupings must be a number.</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Plot Report Data on a Scatter Chart:</a:t>
            </a:r>
            <a:r>
              <a:rPr lang="en-US" b="1" baseline="0" dirty="0"/>
              <a:t> </a:t>
            </a:r>
            <a:r>
              <a:rPr lang="en-US" dirty="0"/>
              <a:t>Scatter charts make it easy to see how opportunity age affects opportunity </a:t>
            </a:r>
            <a:r>
              <a:rPr lang="en-US" dirty="0" err="1"/>
              <a:t>amount.</a:t>
            </a:r>
            <a:r>
              <a:rPr lang="en-US" dirty="0" err="1">
                <a:effectLst/>
              </a:rPr>
              <a:t>To</a:t>
            </a:r>
            <a:r>
              <a:rPr lang="en-US" dirty="0">
                <a:effectLst/>
              </a:rPr>
              <a:t> plot report data on a scatter chart, your report must have at least two summarized fields.</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Graph Report Data in a Cumulative Line Chart: </a:t>
            </a:r>
            <a:r>
              <a:rPr lang="en-US" dirty="0"/>
              <a:t>Now you can make your line charts on reports cumulative and really highlight revenue growth over time.</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View Combination Charts on Reports in Lightning Experience: </a:t>
            </a:r>
            <a:r>
              <a:rPr lang="en-US" dirty="0"/>
              <a:t>Previously, combination charts added to reports in Salesforce Classic appeared as bar or donut charts in Lightning Experience. Now, combination charts that you add to your report in Salesforce Classic appear above your report in Lightning Experience.</a:t>
            </a:r>
            <a:endParaRPr lang="en-US" dirty="0">
              <a:effectLst/>
            </a:endParaRPr>
          </a:p>
          <a:p>
            <a:pPr marL="171450" indent="-171450" defTabSz="914309">
              <a:buFont typeface="Arial" panose="020B0604020202020204" pitchFamily="34" charset="0"/>
              <a:buChar char="•"/>
              <a:defRPr/>
            </a:pPr>
            <a:endParaRPr lang="en-US" b="1" baseline="0" dirty="0"/>
          </a:p>
          <a:p>
            <a:pPr defTabSz="914309">
              <a:defRPr/>
            </a:pPr>
            <a:endParaRPr lang="en-US" b="1" dirty="0"/>
          </a:p>
        </p:txBody>
      </p:sp>
      <p:sp>
        <p:nvSpPr>
          <p:cNvPr id="10" name="Slide Image Placeholder 9"/>
          <p:cNvSpPr>
            <a:spLocks noGrp="1" noRot="1" noChangeAspect="1"/>
          </p:cNvSpPr>
          <p:nvPr>
            <p:ph type="sldImg"/>
          </p:nvPr>
        </p:nvSpPr>
        <p:spPr>
          <a:xfrm>
            <a:off x="119063" y="739775"/>
            <a:ext cx="6619875" cy="3724275"/>
          </a:xfrm>
        </p:spPr>
      </p:sp>
      <p:sp>
        <p:nvSpPr>
          <p:cNvPr id="7" name="Footer Placeholder 3"/>
          <p:cNvSpPr>
            <a:spLocks noGrp="1"/>
          </p:cNvSpPr>
          <p:nvPr>
            <p:ph type="ftr" sz="quarter" idx="4"/>
          </p:nvPr>
        </p:nvSpPr>
        <p:spPr>
          <a:xfrm>
            <a:off x="152401" y="9038897"/>
            <a:ext cx="2971800" cy="236538"/>
          </a:xfrm>
          <a:prstGeom prst="rect">
            <a:avLst/>
          </a:prstGeom>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8" name="Slide Number Placeholder 4"/>
          <p:cNvSpPr>
            <a:spLocks noGrp="1"/>
          </p:cNvSpPr>
          <p:nvPr>
            <p:ph type="sldNum" sz="quarter" idx="5"/>
          </p:nvPr>
        </p:nvSpPr>
        <p:spPr>
          <a:xfrm>
            <a:off x="3200400" y="9038898"/>
            <a:ext cx="457200" cy="232569"/>
          </a:xfrm>
        </p:spPr>
        <p:txBody>
          <a:bodyPr/>
          <a:lstStyle/>
          <a:p>
            <a:fld id="{1106E636-74D1-4F76-97EA-8A06AB44A63A}" type="slidenum">
              <a:rPr lang="en-US" smtClean="0">
                <a:solidFill>
                  <a:prstClr val="black"/>
                </a:solidFill>
              </a:rPr>
              <a:pPr/>
              <a:t>358</a:t>
            </a:fld>
            <a:endParaRPr lang="en-US" dirty="0">
              <a:solidFill>
                <a:prstClr val="black"/>
              </a:solidFill>
            </a:endParaRPr>
          </a:p>
        </p:txBody>
      </p:sp>
      <p:sp>
        <p:nvSpPr>
          <p:cNvPr id="9" name="Header Placeholder 5"/>
          <p:cNvSpPr>
            <a:spLocks noGrp="1"/>
          </p:cNvSpPr>
          <p:nvPr>
            <p:ph type="hdr" sz="quarter"/>
          </p:nvPr>
        </p:nvSpPr>
        <p:spPr>
          <a:xfrm>
            <a:off x="3733800" y="9038898"/>
            <a:ext cx="2971800" cy="241737"/>
          </a:xfrm>
        </p:spPr>
        <p:txBody>
          <a:bodyPr/>
          <a:lstStyle/>
          <a:p>
            <a:pPr algn="r"/>
            <a:r>
              <a:rPr lang="en-US" dirty="0">
                <a:solidFill>
                  <a:prstClr val="black"/>
                </a:solidFill>
              </a:rPr>
              <a:t>Implementing a Reporting Strategy for the Sales Cloud</a:t>
            </a:r>
          </a:p>
        </p:txBody>
      </p:sp>
    </p:spTree>
    <p:extLst>
      <p:ext uri="{BB962C8B-B14F-4D97-AF65-F5344CB8AC3E}">
        <p14:creationId xmlns:p14="http://schemas.microsoft.com/office/powerpoint/2010/main" val="91150693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Rot="1" noChangeAspect="1" noChangeArrowheads="1" noTextEdit="1"/>
          </p:cNvSpPr>
          <p:nvPr>
            <p:ph type="sldImg"/>
          </p:nvPr>
        </p:nvSpPr>
        <p:spPr>
          <a:xfrm>
            <a:off x="-93663" y="814388"/>
            <a:ext cx="7289801" cy="4100512"/>
          </a:xfrm>
          <a:prstGeom prst="rect">
            <a:avLst/>
          </a:prstGeom>
          <a:ln/>
        </p:spPr>
      </p:sp>
      <p:sp>
        <p:nvSpPr>
          <p:cNvPr id="126980" name="Rectangle 3"/>
          <p:cNvSpPr>
            <a:spLocks noGrp="1" noChangeArrowheads="1"/>
          </p:cNvSpPr>
          <p:nvPr>
            <p:ph type="body" idx="1"/>
          </p:nvPr>
        </p:nvSpPr>
        <p:spPr>
          <a:xfrm>
            <a:off x="394582" y="5117306"/>
            <a:ext cx="6313311" cy="4530075"/>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dirty="0"/>
              <a:t>When choosing a chart type</a:t>
            </a:r>
            <a:r>
              <a:rPr lang="en-US" baseline="0" dirty="0"/>
              <a:t> it is important to consider how best to display the data. The information in the brackets reminds us how best we can display our report data that has a single grouping. Which chart you use depends on how we are analyzing the data.</a:t>
            </a: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p>
        </p:txBody>
      </p:sp>
      <p:sp>
        <p:nvSpPr>
          <p:cNvPr id="8"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9"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359</a:t>
            </a:fld>
            <a:endParaRPr lang="en-US" sz="900" dirty="0">
              <a:solidFill>
                <a:prstClr val="black"/>
              </a:solidFill>
            </a:endParaRPr>
          </a:p>
        </p:txBody>
      </p:sp>
      <p:sp>
        <p:nvSpPr>
          <p:cNvPr id="10"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94751321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360</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57867698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361</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92185146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362</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27693484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363</a:t>
            </a:fld>
            <a:endParaRPr lang="en-US" dirty="0">
              <a:solidFill>
                <a:prstClr val="black"/>
              </a:solidFill>
            </a:endParaRPr>
          </a:p>
        </p:txBody>
      </p:sp>
    </p:spTree>
    <p:extLst>
      <p:ext uri="{BB962C8B-B14F-4D97-AF65-F5344CB8AC3E}">
        <p14:creationId xmlns:p14="http://schemas.microsoft.com/office/powerpoint/2010/main" val="216639448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pPr eaLnBrk="1" hangingPunct="1">
              <a:buFontTx/>
              <a:buNone/>
            </a:pPr>
            <a:r>
              <a:rPr lang="en-US" b="1" dirty="0">
                <a:ea typeface="MS PGothic" charset="-128"/>
              </a:rPr>
              <a:t>CSV Format and Locale Settings</a:t>
            </a:r>
          </a:p>
          <a:p>
            <a:pPr marL="228600" indent="-228600" eaLnBrk="1" hangingPunct="1">
              <a:buFont typeface="+mj-lt"/>
              <a:buAutoNum type="arabicPeriod"/>
            </a:pPr>
            <a:r>
              <a:rPr lang="en-US" dirty="0">
                <a:ea typeface="MS PGothic" charset="-128"/>
              </a:rPr>
              <a:t>When exporting reports in the .CSV format, the locale settings on your user detail page determine the field separator included in the exported file. For example:</a:t>
            </a:r>
          </a:p>
          <a:p>
            <a:pPr marL="355600" lvl="1" indent="-177800" eaLnBrk="1" hangingPunct="1"/>
            <a:r>
              <a:rPr lang="en-US" dirty="0">
                <a:latin typeface="Salesforce Sans" panose="020B0505020202020203" pitchFamily="34" charset="0"/>
                <a:ea typeface="MS PGothic" charset="-128"/>
              </a:rPr>
              <a:t>If your locale setting is English (United States), when you export a report in .CSV format, the field separator will be a ',' (comma). </a:t>
            </a:r>
          </a:p>
          <a:p>
            <a:pPr marL="355600" lvl="1" indent="-177800" eaLnBrk="1" hangingPunct="1"/>
            <a:r>
              <a:rPr lang="en-US" dirty="0">
                <a:latin typeface="Salesforce Sans" panose="020B0505020202020203" pitchFamily="34" charset="0"/>
                <a:ea typeface="MS PGothic" charset="-128"/>
              </a:rPr>
              <a:t>If your locale setting is French (France), the field separator will be a ';' (semicolon).</a:t>
            </a:r>
          </a:p>
          <a:p>
            <a:pPr marL="228600" indent="-228600">
              <a:buFont typeface="+mj-lt"/>
              <a:buAutoNum type="arabicPeriod"/>
            </a:pPr>
            <a:r>
              <a:rPr lang="en-US" dirty="0">
                <a:ea typeface="MS PGothic" charset="-128"/>
              </a:rPr>
              <a:t>The Export Detail option adds a five-row footer to the bottom of the file, containing metadata such as the report</a:t>
            </a:r>
            <a:r>
              <a:rPr lang="en-US" baseline="0" dirty="0">
                <a:ea typeface="MS PGothic" charset="-128"/>
              </a:rPr>
              <a:t> name, the user generating the report and the date and time, and the company name. This</a:t>
            </a:r>
            <a:r>
              <a:rPr lang="en-US" dirty="0">
                <a:ea typeface="MS PGothic" charset="-128"/>
              </a:rPr>
              <a:t> footer can be suppressed using the </a:t>
            </a:r>
            <a:r>
              <a:rPr lang="en-GB" sz="1000" b="1" kern="1200" baseline="0" dirty="0">
                <a:solidFill>
                  <a:schemeClr val="tx1"/>
                </a:solidFill>
                <a:ea typeface="+mn-ea"/>
              </a:rPr>
              <a:t>Export Reports Without Footers </a:t>
            </a:r>
            <a:r>
              <a:rPr lang="en-GB" sz="1000" b="0" kern="1200" baseline="0" dirty="0">
                <a:solidFill>
                  <a:schemeClr val="tx1"/>
                </a:solidFill>
                <a:ea typeface="+mn-ea"/>
              </a:rPr>
              <a:t>option from</a:t>
            </a:r>
            <a:r>
              <a:rPr lang="en-GB" sz="1000" kern="1200" baseline="0" dirty="0">
                <a:solidFill>
                  <a:schemeClr val="tx1"/>
                </a:solidFill>
                <a:ea typeface="+mn-ea"/>
              </a:rPr>
              <a:t> </a:t>
            </a:r>
            <a:r>
              <a:rPr lang="en-GB" sz="1000" b="1" kern="1200" baseline="0" dirty="0">
                <a:solidFill>
                  <a:schemeClr val="tx1"/>
                </a:solidFill>
                <a:ea typeface="+mn-ea"/>
              </a:rPr>
              <a:t>Setup | Platform Tools |</a:t>
            </a:r>
            <a:r>
              <a:rPr lang="en-GB" sz="1000" b="0" kern="1200" baseline="0" dirty="0">
                <a:solidFill>
                  <a:schemeClr val="tx1"/>
                </a:solidFill>
                <a:ea typeface="+mn-ea"/>
              </a:rPr>
              <a:t> </a:t>
            </a:r>
            <a:r>
              <a:rPr lang="en-GB" sz="1000" b="1" kern="1200" baseline="0" dirty="0">
                <a:solidFill>
                  <a:schemeClr val="tx1"/>
                </a:solidFill>
                <a:ea typeface="+mn-ea"/>
              </a:rPr>
              <a:t>Feature Settings | Analytics | Reports &amp; Dashboards | Report and Dashboard Settings</a:t>
            </a:r>
            <a:r>
              <a:rPr lang="en-GB" sz="1000" b="0" kern="1200" baseline="0" dirty="0">
                <a:solidFill>
                  <a:schemeClr val="tx1"/>
                </a:solidFill>
                <a:ea typeface="+mn-ea"/>
              </a:rPr>
              <a:t>.</a:t>
            </a:r>
            <a:endParaRPr lang="en-US" b="0" dirty="0">
              <a:ea typeface="MS PGothic" charset="-128"/>
            </a:endParaRPr>
          </a:p>
          <a:p>
            <a:pPr marL="0" lvl="1" indent="0" eaLnBrk="1" hangingPunct="1">
              <a:buNone/>
            </a:pPr>
            <a:endParaRPr lang="en-GB" dirty="0">
              <a:latin typeface="Salesforce Sans" panose="020B0505020202020203" pitchFamily="34" charset="0"/>
              <a:ea typeface="MS PGothic" charset="-128"/>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0" lvl="1" indent="0">
              <a:buNone/>
            </a:pPr>
            <a:endParaRPr lang="en-US" b="1" dirty="0">
              <a:latin typeface="Salesforce Sans" panose="020B0505020202020203" pitchFamily="34" charset="0"/>
              <a:ea typeface="MS PGothic" charset="-128"/>
            </a:endParaRPr>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364</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61444197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37076">
              <a:defRPr/>
            </a:pPr>
            <a:r>
              <a:rPr lang="en-US" dirty="0">
                <a:ea typeface="MS PGothic" charset="-128"/>
              </a:rPr>
              <a:t>Create a Report and click the </a:t>
            </a:r>
            <a:r>
              <a:rPr lang="en-US" b="1" dirty="0">
                <a:ea typeface="MS PGothic" charset="-128"/>
              </a:rPr>
              <a:t>Run Report</a:t>
            </a:r>
            <a:r>
              <a:rPr lang="en-US" dirty="0">
                <a:ea typeface="MS PGothic" charset="-128"/>
              </a:rPr>
              <a:t> drop-down, and </a:t>
            </a:r>
            <a:r>
              <a:rPr lang="en-US" b="1" dirty="0">
                <a:ea typeface="MS PGothic" charset="-128"/>
              </a:rPr>
              <a:t>Schedule Future Runs</a:t>
            </a:r>
            <a:r>
              <a:rPr lang="en-US" dirty="0">
                <a:ea typeface="MS PGothic" charset="-128"/>
              </a:rPr>
              <a:t> – enter appropriate information and save. </a:t>
            </a:r>
          </a:p>
          <a:p>
            <a:r>
              <a:rPr lang="en-GB" dirty="0">
                <a:ea typeface="MS PGothic" charset="-128"/>
              </a:rPr>
              <a:t>An emailed report appears in HTML in the main body of the email, and contains links back to the report and records in Salesforce.</a:t>
            </a:r>
            <a:endParaRPr lang="en-US" dirty="0">
              <a:ea typeface="MS PGothic" charset="-128"/>
            </a:endParaRPr>
          </a:p>
          <a:p>
            <a:endParaRPr lang="en-GB" dirty="0">
              <a:ea typeface="MS PGothic" charset="-128"/>
            </a:endParaRPr>
          </a:p>
          <a:p>
            <a:pPr marL="0" lvl="1" indent="0" defTabSz="937076">
              <a:buNone/>
              <a:defRPr/>
            </a:pPr>
            <a:r>
              <a:rPr lang="en-GB" b="1" dirty="0">
                <a:latin typeface="Salesforce Sans" panose="020B0505020202020203" pitchFamily="34" charset="0"/>
                <a:ea typeface="MS PGothic" charset="-128"/>
              </a:rPr>
              <a:t>Note: </a:t>
            </a:r>
            <a:r>
              <a:rPr lang="en-GB" dirty="0">
                <a:latin typeface="Salesforce Sans" panose="020B0505020202020203" pitchFamily="34" charset="0"/>
                <a:ea typeface="MS PGothic" charset="-128"/>
              </a:rPr>
              <a:t>The </a:t>
            </a:r>
            <a:r>
              <a:rPr lang="en-US" dirty="0">
                <a:latin typeface="Salesforce Sans" panose="020B0505020202020203" pitchFamily="34" charset="0"/>
                <a:ea typeface="MS PGothic" charset="-128"/>
              </a:rPr>
              <a:t>Schedule Future Runs option is</a:t>
            </a:r>
            <a:r>
              <a:rPr lang="en-GB" dirty="0">
                <a:latin typeface="Salesforce Sans" panose="020B0505020202020203" pitchFamily="34" charset="0"/>
                <a:ea typeface="MS PGothic" charset="-128"/>
              </a:rPr>
              <a:t> not available in the report builder; you must run the report before you can schedule it.</a:t>
            </a:r>
            <a:endParaRPr lang="en-US" b="1" dirty="0">
              <a:latin typeface="Salesforce Sans" panose="020B0505020202020203" pitchFamily="34" charset="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37076">
              <a:defRPr/>
            </a:pPr>
            <a:endParaRPr lang="en-US" dirty="0">
              <a:ea typeface="MS PGothic" charset="-128"/>
            </a:endParaRP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365</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277997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a:bodyPr>
          <a:lstStyle/>
          <a:p>
            <a:pPr defTabSz="946678">
              <a:spcBef>
                <a:spcPts val="0"/>
              </a:spcBef>
              <a:buClrTx/>
              <a:defRPr/>
            </a:pPr>
            <a:r>
              <a:rPr lang="en-US" b="1" baseline="0" dirty="0"/>
              <a:t>Teaching Points:</a:t>
            </a:r>
          </a:p>
          <a:p>
            <a:pPr marL="236670" indent="-236670">
              <a:buFont typeface="Wingdings" pitchFamily="2" charset="2"/>
              <a:buChar char="§"/>
            </a:pPr>
            <a:endParaRPr lang="en-US" baseline="0" dirty="0"/>
          </a:p>
          <a:p>
            <a:r>
              <a:rPr lang="en-US" sz="1000" b="0" i="0" u="none" strike="noStrike" kern="1200" baseline="0" dirty="0">
                <a:solidFill>
                  <a:schemeClr val="tx1"/>
                </a:solidFill>
                <a:ea typeface="+mn-ea"/>
              </a:rPr>
              <a:t>Lightning Experience is currently geared toward sales teams, so most features from other Clouds</a:t>
            </a:r>
          </a:p>
          <a:p>
            <a:r>
              <a:rPr lang="en-US" sz="1000" b="0" i="0" u="none" strike="noStrike" kern="1200" baseline="0" dirty="0">
                <a:solidFill>
                  <a:schemeClr val="tx1"/>
                </a:solidFill>
                <a:ea typeface="+mn-ea"/>
              </a:rPr>
              <a:t>aren’t available yet. And some Sales features aren’t available, either. </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Although Lightning Experience will expand to include more features over upcoming releases, you should evaluate how important</a:t>
            </a:r>
          </a:p>
          <a:p>
            <a:r>
              <a:rPr lang="en-US" sz="1000" b="0" i="0" u="none" strike="noStrike" kern="1200" baseline="0" dirty="0">
                <a:solidFill>
                  <a:schemeClr val="tx1"/>
                </a:solidFill>
                <a:ea typeface="+mn-ea"/>
              </a:rPr>
              <a:t>these upcoming features are to your business needs right now.</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Keep in mind that you can enable Lightning Experience for a subset of your users. </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This flexibility means you can move your Sales team to the new interface now, but have your Service organization continue using Salesforce Classic.</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Or you can opt to run a Lightning Experience pilot with a small group of users without disrupting everyone else until you know that the</a:t>
            </a:r>
          </a:p>
          <a:p>
            <a:r>
              <a:rPr lang="en-US" sz="1000" b="0" i="0" u="none" strike="noStrike" kern="1200" baseline="0" dirty="0">
                <a:solidFill>
                  <a:schemeClr val="tx1"/>
                </a:solidFill>
                <a:ea typeface="+mn-ea"/>
              </a:rPr>
              <a:t>new experience provides what you need.</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a:solidFill>
                  <a:prstClr val="black"/>
                </a:solidFill>
              </a:rPr>
              <a:pPr/>
              <a:t>37</a:t>
            </a:fld>
            <a:endParaRPr lang="en-US"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dirty="0">
                <a:solidFill>
                  <a:prstClr val="black"/>
                </a:solidFill>
              </a:rPr>
              <a:t>Administration Essentials for Experienced Admins</a:t>
            </a:r>
          </a:p>
        </p:txBody>
      </p:sp>
    </p:spTree>
    <p:extLst>
      <p:ext uri="{BB962C8B-B14F-4D97-AF65-F5344CB8AC3E}">
        <p14:creationId xmlns:p14="http://schemas.microsoft.com/office/powerpoint/2010/main" val="1092512352"/>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366</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8067975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367</a:t>
            </a:fld>
            <a:endParaRPr kumimoji="0" lang="en-US" sz="900" b="0" i="0" u="none" strike="noStrike" kern="0" cap="none" spc="0" normalizeH="0" baseline="0" noProof="0" dirty="0">
              <a:ln>
                <a:noFill/>
              </a:ln>
              <a:solidFill>
                <a:sysClr val="windowText" lastClr="000000"/>
              </a:solidFill>
              <a:effectLst/>
              <a:uLnTx/>
              <a:uFillTx/>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94937131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368</a:t>
            </a:fld>
            <a:endParaRPr lang="en-US" dirty="0">
              <a:solidFill>
                <a:prstClr val="black"/>
              </a:solidFill>
            </a:endParaRPr>
          </a:p>
        </p:txBody>
      </p:sp>
    </p:spTree>
    <p:extLst>
      <p:ext uri="{BB962C8B-B14F-4D97-AF65-F5344CB8AC3E}">
        <p14:creationId xmlns:p14="http://schemas.microsoft.com/office/powerpoint/2010/main" val="228247635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b="1" dirty="0"/>
              <a:t>Teacher Notes:  </a:t>
            </a:r>
            <a:endParaRPr lang="en-US" sz="1000" b="0" i="0" kern="1200" dirty="0">
              <a:solidFill>
                <a:schemeClr val="tx1"/>
              </a:solidFill>
              <a:effectLst/>
              <a:latin typeface="Salesforce Sans" panose="020B0505020202020203" pitchFamily="34" charset="0"/>
              <a:ea typeface="+mn-ea"/>
              <a:cs typeface="Arial" pitchFamily="34" charset="0"/>
            </a:endParaRPr>
          </a:p>
          <a:p>
            <a:r>
              <a:rPr lang="en-US" sz="1000" b="0" i="0" kern="1200" dirty="0">
                <a:solidFill>
                  <a:schemeClr val="tx1"/>
                </a:solidFill>
                <a:effectLst/>
                <a:latin typeface="Salesforce Sans" panose="020B0505020202020203" pitchFamily="34" charset="0"/>
                <a:ea typeface="+mn-ea"/>
                <a:cs typeface="Arial" pitchFamily="34" charset="0"/>
              </a:rPr>
              <a:t>Dashboards are made up of components.</a:t>
            </a:r>
            <a:r>
              <a:rPr lang="en-US" sz="1000" b="0" i="0" kern="1200" baseline="0" dirty="0">
                <a:solidFill>
                  <a:schemeClr val="tx1"/>
                </a:solidFill>
                <a:effectLst/>
                <a:latin typeface="Salesforce Sans" panose="020B0505020202020203" pitchFamily="34" charset="0"/>
                <a:ea typeface="+mn-ea"/>
                <a:cs typeface="Arial" pitchFamily="34" charset="0"/>
              </a:rPr>
              <a:t>  Each component shows data on one underlying report. </a:t>
            </a:r>
            <a:r>
              <a:rPr lang="en-US" sz="1000" b="0" i="0" kern="1200" dirty="0">
                <a:solidFill>
                  <a:schemeClr val="tx1"/>
                </a:solidFill>
                <a:effectLst/>
                <a:latin typeface="Salesforce Sans" panose="020B0505020202020203" pitchFamily="34" charset="0"/>
                <a:ea typeface="+mn-ea"/>
                <a:cs typeface="Arial" pitchFamily="34" charset="0"/>
              </a:rPr>
              <a:t>However, you can use the same report in multiple dashboard components on a single dashboard (e.g., use the same report in both a bar chart and pie chart). Multiple dashboard components can be shown together on a single dashboard page layout, creating a powerful visual display and a way to consume multiple reports that often have a common theme, like sales performance, customer support, etc.</a:t>
            </a:r>
          </a:p>
          <a:p>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50" b="0" i="0" kern="1200" dirty="0">
                <a:solidFill>
                  <a:schemeClr val="tx1"/>
                </a:solidFill>
                <a:effectLst/>
                <a:latin typeface="Salesforce Sans" panose="020B0505020202020203" pitchFamily="34" charset="0"/>
                <a:ea typeface="+mn-ea"/>
                <a:cs typeface="Arial" pitchFamily="34" charset="0"/>
              </a:rPr>
              <a:t>Like reports, dashboards are stored in folders, which control who has access. If you have access to a folder, you can view its dashboards. However, to view the dashboard components, you need access to the underlying reports as well.</a:t>
            </a: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endParaRPr lang="en-US" sz="1050" b="0" i="0" kern="1200" dirty="0">
              <a:solidFill>
                <a:schemeClr val="tx1"/>
              </a:solidFill>
              <a:effectLst/>
              <a:latin typeface="Salesforce Sans" panose="020B0505020202020203" pitchFamily="34" charset="0"/>
              <a:ea typeface="+mn-ea"/>
              <a:cs typeface="Arial" pitchFamily="34" charset="0"/>
            </a:endParaRP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sz="1050" b="0" i="0" kern="1200" dirty="0">
                <a:solidFill>
                  <a:schemeClr val="tx1"/>
                </a:solidFill>
                <a:effectLst/>
                <a:latin typeface="Salesforce Sans" panose="020B0505020202020203" pitchFamily="34" charset="0"/>
                <a:ea typeface="+mn-ea"/>
                <a:cs typeface="Arial" pitchFamily="34" charset="0"/>
              </a:rPr>
              <a:t>Dashboards</a:t>
            </a:r>
            <a:r>
              <a:rPr lang="en-US" sz="1050" b="0" i="0" kern="1200" baseline="0" dirty="0">
                <a:solidFill>
                  <a:schemeClr val="tx1"/>
                </a:solidFill>
                <a:effectLst/>
                <a:latin typeface="Salesforce Sans" panose="020B0505020202020203" pitchFamily="34" charset="0"/>
                <a:ea typeface="+mn-ea"/>
                <a:cs typeface="Arial" pitchFamily="34" charset="0"/>
              </a:rPr>
              <a:t> </a:t>
            </a:r>
            <a:r>
              <a:rPr lang="en-US" sz="1050" b="0" i="0" kern="1200" dirty="0">
                <a:solidFill>
                  <a:schemeClr val="tx1"/>
                </a:solidFill>
                <a:effectLst/>
                <a:latin typeface="Salesforce Sans" panose="020B0505020202020203" pitchFamily="34" charset="0"/>
                <a:ea typeface="+mn-ea"/>
                <a:cs typeface="Arial" pitchFamily="34" charset="0"/>
              </a:rPr>
              <a:t>allows for a virtually endless</a:t>
            </a:r>
            <a:r>
              <a:rPr lang="en-US" sz="1050" b="0" i="0" kern="1200" baseline="0" dirty="0">
                <a:solidFill>
                  <a:schemeClr val="tx1"/>
                </a:solidFill>
                <a:effectLst/>
                <a:latin typeface="Salesforce Sans" panose="020B0505020202020203" pitchFamily="34" charset="0"/>
                <a:ea typeface="+mn-ea"/>
                <a:cs typeface="Arial" pitchFamily="34" charset="0"/>
              </a:rPr>
              <a:t> number of components.</a:t>
            </a: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endParaRPr lang="en-US" sz="1050" b="0" i="0" kern="1200" baseline="0" dirty="0">
              <a:solidFill>
                <a:schemeClr val="tx1"/>
              </a:solidFill>
              <a:effectLst/>
              <a:latin typeface="Salesforce Sans" panose="020B0505020202020203" pitchFamily="34" charset="0"/>
              <a:ea typeface="+mn-ea"/>
              <a:cs typeface="Arial" pitchFamily="34" charset="0"/>
            </a:endParaRP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sz="1050" b="0" i="0" kern="1200" baseline="0" dirty="0">
                <a:solidFill>
                  <a:schemeClr val="tx1"/>
                </a:solidFill>
                <a:effectLst/>
                <a:latin typeface="Salesforce Sans" panose="020B0505020202020203" pitchFamily="34" charset="0"/>
                <a:ea typeface="+mn-ea"/>
                <a:cs typeface="Arial" pitchFamily="34" charset="0"/>
              </a:rPr>
              <a:t>Refresh must be scheduled in Classic but the refresh will be applied to the Dashboard in Lightning.</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Course Name</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369</a:t>
            </a:fld>
            <a:endParaRPr lang="en-US" dirty="0">
              <a:solidFill>
                <a:prstClr val="black"/>
              </a:solidFill>
            </a:endParaRPr>
          </a:p>
        </p:txBody>
      </p:sp>
    </p:spTree>
    <p:extLst>
      <p:ext uri="{BB962C8B-B14F-4D97-AF65-F5344CB8AC3E}">
        <p14:creationId xmlns:p14="http://schemas.microsoft.com/office/powerpoint/2010/main" val="355309091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indent="-228600" defTabSz="981334">
              <a:spcBef>
                <a:spcPts val="0"/>
              </a:spcBef>
              <a:buClrTx/>
              <a:buFont typeface="+mj-lt"/>
              <a:buAutoNum type="arabicPeriod"/>
              <a:defRPr/>
            </a:pPr>
            <a:r>
              <a:rPr lang="en-US" b="0" dirty="0"/>
              <a:t>When you initially add a component to a dashboard, the values</a:t>
            </a:r>
            <a:r>
              <a:rPr lang="en-US" b="0" baseline="0" dirty="0"/>
              <a:t> to display are selected automatically (</a:t>
            </a:r>
            <a:r>
              <a:rPr lang="en-GB" b="0" baseline="0" dirty="0"/>
              <a:t>shown as “Auto” in the Value </a:t>
            </a:r>
            <a:r>
              <a:rPr lang="en-GB" b="0" baseline="0" dirty="0" err="1"/>
              <a:t>picklist</a:t>
            </a:r>
            <a:r>
              <a:rPr lang="en-GB" b="0" baseline="0" dirty="0"/>
              <a:t> in the component editor)</a:t>
            </a:r>
            <a:r>
              <a:rPr lang="en-US" b="0" baseline="0" dirty="0"/>
              <a:t> as follows:</a:t>
            </a:r>
            <a:endParaRPr lang="en-US" b="0" dirty="0"/>
          </a:p>
          <a:p>
            <a:pPr marL="460375" lvl="1" indent="-228600" defTabSz="981334">
              <a:spcBef>
                <a:spcPts val="0"/>
              </a:spcBef>
              <a:buClrTx/>
              <a:buFont typeface="+mj-lt"/>
              <a:buAutoNum type="alphaLcPeriod"/>
              <a:defRPr/>
            </a:pPr>
            <a:r>
              <a:rPr lang="en-GB" dirty="0">
                <a:latin typeface="Salesforce Sans" panose="020B0505020202020203" pitchFamily="34" charset="0"/>
              </a:rPr>
              <a:t>Table and chart components display the first summarized field from the top-level grouping in the source report.</a:t>
            </a:r>
          </a:p>
          <a:p>
            <a:pPr marL="460375" lvl="1" indent="-228600" defTabSz="981334">
              <a:spcBef>
                <a:spcPts val="0"/>
              </a:spcBef>
              <a:buClrTx/>
              <a:buFont typeface="+mj-lt"/>
              <a:buAutoNum type="alphaLcPeriod"/>
              <a:defRPr/>
            </a:pPr>
            <a:r>
              <a:rPr lang="en-GB" dirty="0">
                <a:latin typeface="Salesforce Sans" panose="020B0505020202020203" pitchFamily="34" charset="0"/>
              </a:rPr>
              <a:t>Gauges and metrics typically display the first summarized field from the grand total area of the source report.</a:t>
            </a:r>
          </a:p>
          <a:p>
            <a:pPr marL="460375" lvl="1" indent="-228600" defTabSz="981334">
              <a:spcBef>
                <a:spcPts val="0"/>
              </a:spcBef>
              <a:buClrTx/>
              <a:buFont typeface="+mj-lt"/>
              <a:buAutoNum type="alphaLcPeriod"/>
              <a:defRPr/>
            </a:pPr>
            <a:r>
              <a:rPr lang="en-GB" dirty="0">
                <a:latin typeface="Salesforce Sans" panose="020B0505020202020203" pitchFamily="34" charset="0"/>
              </a:rPr>
              <a:t>If the</a:t>
            </a:r>
            <a:r>
              <a:rPr lang="en-GB" baseline="0" dirty="0">
                <a:latin typeface="Salesforce Sans" panose="020B0505020202020203" pitchFamily="34" charset="0"/>
              </a:rPr>
              <a:t> source report has conditional highlighting, the first </a:t>
            </a:r>
            <a:r>
              <a:rPr lang="en-GB" i="1" baseline="0" dirty="0">
                <a:latin typeface="Salesforce Sans" panose="020B0505020202020203" pitchFamily="34" charset="0"/>
              </a:rPr>
              <a:t>highlighted</a:t>
            </a:r>
            <a:r>
              <a:rPr lang="en-GB" baseline="0" dirty="0">
                <a:latin typeface="Salesforce Sans" panose="020B0505020202020203" pitchFamily="34" charset="0"/>
              </a:rPr>
              <a:t> summarized field is used.</a:t>
            </a:r>
          </a:p>
          <a:p>
            <a:pPr marL="228600" indent="-228600" defTabSz="981334">
              <a:spcBef>
                <a:spcPts val="0"/>
              </a:spcBef>
              <a:buClrTx/>
              <a:buAutoNum type="arabicPeriod"/>
              <a:defRPr/>
            </a:pPr>
            <a:r>
              <a:rPr lang="en-GB" dirty="0"/>
              <a:t>You </a:t>
            </a:r>
            <a:r>
              <a:rPr lang="en-GB" baseline="0" dirty="0"/>
              <a:t>can edit the component to change the summarized field and grouping, and to create combination charts, just like you can with report charts.</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370</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90304466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marR="0" indent="-228600" algn="l" defTabSz="914400" rtl="0" eaLnBrk="1" fontAlgn="auto" latinLnBrk="0" hangingPunct="1">
              <a:lnSpc>
                <a:spcPct val="100000"/>
              </a:lnSpc>
              <a:spcBef>
                <a:spcPts val="443"/>
              </a:spcBef>
              <a:spcAft>
                <a:spcPts val="0"/>
              </a:spcAft>
              <a:buClr>
                <a:srgbClr val="000000"/>
              </a:buClr>
              <a:buSzTx/>
              <a:buFont typeface="+mj-lt"/>
              <a:buNone/>
              <a:tabLst/>
              <a:defRPr/>
            </a:pPr>
            <a:r>
              <a:rPr lang="en-US" sz="1000" kern="1200" dirty="0">
                <a:solidFill>
                  <a:schemeClr val="tx1"/>
                </a:solidFill>
                <a:ea typeface="+mn-ea"/>
              </a:rPr>
              <a:t>Leaderboards are supported to display in Lightning Dashboards in the table format that you are used to in Salesforce Classic. Also, funnel and scatter charts are now displayable on Lightning dashboards as well.</a:t>
            </a:r>
          </a:p>
          <a:p>
            <a:pPr marL="228600" indent="-228600">
              <a:buFont typeface="+mj-lt"/>
              <a:buNone/>
            </a:pPr>
            <a:endParaRPr lang="en-GB" dirty="0"/>
          </a:p>
          <a:p>
            <a:pPr marL="228600" indent="-228600">
              <a:buFont typeface="+mj-lt"/>
              <a:buAutoNum type="arabicPeriod"/>
            </a:pPr>
            <a:r>
              <a:rPr lang="en-GB" dirty="0"/>
              <a:t>To display chatter photos in eligible components, select the </a:t>
            </a:r>
            <a:r>
              <a:rPr lang="en-GB" b="1" dirty="0"/>
              <a:t>Show</a:t>
            </a:r>
            <a:r>
              <a:rPr lang="en-GB" dirty="0"/>
              <a:t> </a:t>
            </a:r>
            <a:r>
              <a:rPr lang="en-GB" b="1" dirty="0"/>
              <a:t>Chatter</a:t>
            </a:r>
            <a:r>
              <a:rPr lang="en-GB" dirty="0"/>
              <a:t> </a:t>
            </a:r>
            <a:r>
              <a:rPr lang="en-GB" b="1" dirty="0"/>
              <a:t>Photos</a:t>
            </a:r>
            <a:r>
              <a:rPr lang="en-GB" dirty="0"/>
              <a:t> checkbox on the Formatting tab of the Component Editor. The limit is 20 photos.</a:t>
            </a:r>
            <a:endParaRPr lang="en-US" dirty="0"/>
          </a:p>
          <a:p>
            <a:pPr marL="228600" indent="-228600" defTabSz="937076">
              <a:buFont typeface="+mj-lt"/>
              <a:buAutoNum type="arabicPeriod"/>
              <a:defRPr/>
            </a:pPr>
            <a:r>
              <a:rPr lang="en-GB" dirty="0"/>
              <a:t>To display more than two columns in eligible tables, click the </a:t>
            </a:r>
            <a:r>
              <a:rPr lang="en-GB" b="1" dirty="0"/>
              <a:t>Customize</a:t>
            </a:r>
            <a:r>
              <a:rPr lang="en-GB" dirty="0"/>
              <a:t> </a:t>
            </a:r>
            <a:r>
              <a:rPr lang="en-GB" b="1" dirty="0"/>
              <a:t>Table</a:t>
            </a:r>
            <a:r>
              <a:rPr lang="en-GB" dirty="0"/>
              <a:t> link on the Formatting tab of the Component Editor. Use a combination chart with a second axis if you want to display more than one summarized field in the table.</a:t>
            </a:r>
            <a:endParaRPr lang="en-US" dirty="0"/>
          </a:p>
          <a:p>
            <a:pPr marL="228600" indent="-228600">
              <a:buFont typeface="+mj-lt"/>
              <a:buAutoNum type="arabicPeriod"/>
            </a:pPr>
            <a:r>
              <a:rPr lang="en-US" dirty="0"/>
              <a:t>Note that you cannot sort by ascending or descending on second-level groupings in a table.</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371</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01532939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b="1" dirty="0"/>
          </a:p>
          <a:p>
            <a:r>
              <a:rPr lang="en-US" sz="1000" kern="1200" dirty="0">
                <a:solidFill>
                  <a:schemeClr val="tx1"/>
                </a:solidFill>
                <a:effectLst/>
                <a:ea typeface="+mn-ea"/>
              </a:rPr>
              <a:t>In order to follow a single component of the dashboard, the conditions are:</a:t>
            </a:r>
            <a:br>
              <a:rPr lang="en-US" sz="1000" kern="1200" dirty="0">
                <a:solidFill>
                  <a:schemeClr val="tx1"/>
                </a:solidFill>
                <a:effectLst/>
                <a:ea typeface="+mn-ea"/>
              </a:rPr>
            </a:br>
            <a:r>
              <a:rPr lang="en-US" sz="1000" kern="1200" dirty="0">
                <a:solidFill>
                  <a:schemeClr val="tx1"/>
                </a:solidFill>
                <a:effectLst/>
                <a:ea typeface="+mn-ea"/>
              </a:rPr>
              <a:t>- Enable </a:t>
            </a:r>
            <a:r>
              <a:rPr lang="en-US" sz="1000" b="1" kern="1200" dirty="0">
                <a:solidFill>
                  <a:schemeClr val="tx1"/>
                </a:solidFill>
                <a:effectLst/>
                <a:ea typeface="+mn-ea"/>
              </a:rPr>
              <a:t>feed tracking</a:t>
            </a:r>
            <a:r>
              <a:rPr lang="en-US" sz="1000" kern="1200" dirty="0">
                <a:solidFill>
                  <a:schemeClr val="tx1"/>
                </a:solidFill>
                <a:effectLst/>
                <a:ea typeface="+mn-ea"/>
              </a:rPr>
              <a:t> for the dashboard object: </a:t>
            </a:r>
            <a:r>
              <a:rPr lang="en-US" sz="1000" b="1" i="0" kern="1200" dirty="0">
                <a:solidFill>
                  <a:schemeClr val="tx1"/>
                </a:solidFill>
                <a:effectLst/>
                <a:ea typeface="+mn-ea"/>
              </a:rPr>
              <a:t>Setup</a:t>
            </a:r>
            <a:r>
              <a:rPr lang="en-US" sz="1000" b="1" i="0" kern="1200" baseline="0" dirty="0">
                <a:solidFill>
                  <a:schemeClr val="tx1"/>
                </a:solidFill>
                <a:effectLst/>
                <a:ea typeface="+mn-ea"/>
              </a:rPr>
              <a:t> | </a:t>
            </a:r>
            <a:r>
              <a:rPr lang="en-US" sz="1000" b="1" i="0" kern="1200" dirty="0">
                <a:solidFill>
                  <a:schemeClr val="tx1"/>
                </a:solidFill>
                <a:effectLst/>
                <a:ea typeface="+mn-ea"/>
              </a:rPr>
              <a:t>Customize</a:t>
            </a:r>
            <a:r>
              <a:rPr lang="en-US" sz="1000" b="1" i="0" kern="1200" baseline="0" dirty="0">
                <a:solidFill>
                  <a:schemeClr val="tx1"/>
                </a:solidFill>
                <a:effectLst/>
                <a:ea typeface="+mn-ea"/>
              </a:rPr>
              <a:t> | </a:t>
            </a:r>
            <a:r>
              <a:rPr lang="en-US" sz="1000" b="1" i="0" kern="1200" dirty="0">
                <a:solidFill>
                  <a:schemeClr val="tx1"/>
                </a:solidFill>
                <a:effectLst/>
                <a:ea typeface="+mn-ea"/>
              </a:rPr>
              <a:t>Chatter</a:t>
            </a:r>
            <a:r>
              <a:rPr lang="en-US" sz="1000" b="1" i="0" kern="1200" baseline="0" dirty="0">
                <a:solidFill>
                  <a:schemeClr val="tx1"/>
                </a:solidFill>
                <a:effectLst/>
                <a:ea typeface="+mn-ea"/>
              </a:rPr>
              <a:t> | </a:t>
            </a:r>
            <a:r>
              <a:rPr lang="en-US" sz="1000" b="1" i="0" kern="1200" dirty="0">
                <a:solidFill>
                  <a:schemeClr val="tx1"/>
                </a:solidFill>
                <a:effectLst/>
                <a:ea typeface="+mn-ea"/>
              </a:rPr>
              <a:t>Feed Tracking</a:t>
            </a:r>
          </a:p>
          <a:p>
            <a:r>
              <a:rPr lang="en-US" sz="1000" kern="1200" dirty="0">
                <a:solidFill>
                  <a:schemeClr val="tx1"/>
                </a:solidFill>
                <a:effectLst/>
                <a:ea typeface="+mn-ea"/>
              </a:rPr>
              <a:t>- The dashboard cannot be </a:t>
            </a:r>
            <a:r>
              <a:rPr lang="en-US" sz="1000" b="0" kern="1200" dirty="0">
                <a:solidFill>
                  <a:schemeClr val="tx1"/>
                </a:solidFill>
                <a:effectLst/>
                <a:ea typeface="+mn-ea"/>
              </a:rPr>
              <a:t>dynamic.</a:t>
            </a:r>
            <a:br>
              <a:rPr lang="en-US" sz="1000" kern="1200" dirty="0">
                <a:solidFill>
                  <a:schemeClr val="tx1"/>
                </a:solidFill>
                <a:effectLst/>
                <a:ea typeface="+mn-ea"/>
              </a:rPr>
            </a:br>
            <a:r>
              <a:rPr lang="en-US" sz="1000" kern="1200" dirty="0">
                <a:solidFill>
                  <a:schemeClr val="tx1"/>
                </a:solidFill>
                <a:effectLst/>
                <a:ea typeface="+mn-ea"/>
              </a:rPr>
              <a:t>- The component has to be </a:t>
            </a:r>
            <a:r>
              <a:rPr lang="en-US" sz="1000" b="0" kern="1200" dirty="0">
                <a:solidFill>
                  <a:schemeClr val="tx1"/>
                </a:solidFill>
                <a:effectLst/>
                <a:ea typeface="+mn-ea"/>
              </a:rPr>
              <a:t>metrics or gauges.</a:t>
            </a:r>
            <a:br>
              <a:rPr lang="en-US" sz="1000" kern="1200" dirty="0">
                <a:solidFill>
                  <a:schemeClr val="tx1"/>
                </a:solidFill>
                <a:effectLst/>
                <a:ea typeface="+mn-ea"/>
              </a:rPr>
            </a:br>
            <a:r>
              <a:rPr lang="en-US" sz="1000" kern="1200" dirty="0">
                <a:solidFill>
                  <a:schemeClr val="tx1"/>
                </a:solidFill>
                <a:effectLst/>
                <a:ea typeface="+mn-ea"/>
              </a:rPr>
              <a:t>- The </a:t>
            </a:r>
            <a:r>
              <a:rPr lang="en-US" sz="1000" b="0" kern="1200" dirty="0">
                <a:solidFill>
                  <a:schemeClr val="tx1"/>
                </a:solidFill>
                <a:effectLst/>
                <a:ea typeface="+mn-ea"/>
              </a:rPr>
              <a:t>conditional highlighting </a:t>
            </a:r>
            <a:r>
              <a:rPr lang="en-US" sz="1000" kern="1200" dirty="0">
                <a:solidFill>
                  <a:schemeClr val="tx1"/>
                </a:solidFill>
                <a:effectLst/>
                <a:ea typeface="+mn-ea"/>
              </a:rPr>
              <a:t>has to be set (sometimes it does not appear if you set the breakpoints while saving the first time, so in case please change them and save again).</a:t>
            </a:r>
            <a:br>
              <a:rPr lang="en-US" sz="1000" kern="1200" dirty="0">
                <a:solidFill>
                  <a:schemeClr val="tx1"/>
                </a:solidFill>
                <a:effectLst/>
                <a:ea typeface="+mn-ea"/>
              </a:rPr>
            </a:br>
            <a:r>
              <a:rPr lang="en-US" sz="1000" kern="1200" dirty="0">
                <a:solidFill>
                  <a:schemeClr val="tx1"/>
                </a:solidFill>
                <a:effectLst/>
                <a:ea typeface="+mn-ea"/>
              </a:rPr>
              <a:t>- No dashboard </a:t>
            </a:r>
            <a:r>
              <a:rPr lang="en-US" sz="1000" b="0" kern="1200" dirty="0">
                <a:solidFill>
                  <a:schemeClr val="tx1"/>
                </a:solidFill>
                <a:effectLst/>
                <a:ea typeface="+mn-ea"/>
              </a:rPr>
              <a:t>filters</a:t>
            </a:r>
            <a:r>
              <a:rPr lang="en-US" sz="1000" b="1" kern="1200" dirty="0">
                <a:solidFill>
                  <a:schemeClr val="tx1"/>
                </a:solidFill>
                <a:effectLst/>
                <a:ea typeface="+mn-ea"/>
              </a:rPr>
              <a:t> </a:t>
            </a:r>
            <a:r>
              <a:rPr lang="en-US" sz="1000" kern="1200" dirty="0">
                <a:solidFill>
                  <a:schemeClr val="tx1"/>
                </a:solidFill>
                <a:effectLst/>
                <a:ea typeface="+mn-ea"/>
              </a:rPr>
              <a:t>have to be there.</a:t>
            </a:r>
            <a:br>
              <a:rPr lang="en-US" sz="1000" kern="1200" dirty="0">
                <a:solidFill>
                  <a:schemeClr val="tx1"/>
                </a:solidFill>
                <a:effectLst/>
                <a:ea typeface="+mn-ea"/>
              </a:rPr>
            </a:br>
            <a:br>
              <a:rPr lang="en-US" sz="1000" kern="1200" dirty="0">
                <a:solidFill>
                  <a:schemeClr val="tx1"/>
                </a:solidFill>
                <a:effectLst/>
                <a:ea typeface="+mn-ea"/>
              </a:rPr>
            </a:br>
            <a:r>
              <a:rPr lang="en-US" sz="1000" kern="1200" dirty="0">
                <a:solidFill>
                  <a:schemeClr val="tx1"/>
                </a:solidFill>
                <a:effectLst/>
                <a:ea typeface="+mn-ea"/>
              </a:rPr>
              <a:t>Please note that when you follow a dashboard, you automatically follow all eligible components </a:t>
            </a:r>
          </a:p>
          <a:p>
            <a:pPr defTabSz="981334">
              <a:spcBef>
                <a:spcPts val="0"/>
              </a:spcBef>
              <a:buClrTx/>
              <a:defRPr/>
            </a:pPr>
            <a:endParaRPr lang="en-US" b="1"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372</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23740380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8138" y="393700"/>
            <a:ext cx="7791451" cy="4383088"/>
          </a:xfrm>
          <a:prstGeom prst="rect">
            <a:avLst/>
          </a:prstGeom>
        </p:spPr>
      </p:sp>
      <p:sp>
        <p:nvSpPr>
          <p:cNvPr id="3" name="Notes Placeholder 2"/>
          <p:cNvSpPr>
            <a:spLocks noGrp="1"/>
          </p:cNvSpPr>
          <p:nvPr>
            <p:ph type="body" idx="1"/>
          </p:nvPr>
        </p:nvSpPr>
        <p:spPr>
          <a:xfrm>
            <a:off x="710248" y="4862141"/>
            <a:ext cx="5681980" cy="4605227"/>
          </a:xfrm>
          <a:prstGeom prst="rect">
            <a:avLst/>
          </a:prstGeom>
        </p:spPr>
        <p:txBody>
          <a:bodyPr lIns="98133" tIns="49067" rIns="98133" bIns="49067">
            <a:normAutofit/>
          </a:bodyPr>
          <a:lstStyle/>
          <a:p>
            <a:pPr defTabSz="981334">
              <a:spcBef>
                <a:spcPts val="0"/>
              </a:spcBef>
              <a:buClrTx/>
              <a:defRPr/>
            </a:pPr>
            <a:r>
              <a:rPr lang="en-US" b="1" dirty="0"/>
              <a:t>Teaching Points</a:t>
            </a:r>
          </a:p>
          <a:p>
            <a:pPr marL="228600" indent="-228600">
              <a:buFont typeface="+mj-lt"/>
              <a:buAutoNum type="arabicPeriod"/>
            </a:pPr>
            <a:r>
              <a:rPr lang="en-US" b="0" dirty="0">
                <a:ea typeface="MS PGothic" charset="-128"/>
              </a:rPr>
              <a:t>Click Path </a:t>
            </a:r>
            <a:r>
              <a:rPr lang="en-US" dirty="0">
                <a:ea typeface="MS PGothic" charset="-128"/>
              </a:rPr>
              <a:t>to enable Dashboard Component Snapshots:</a:t>
            </a:r>
            <a:r>
              <a:rPr lang="en-US" baseline="0" dirty="0">
                <a:ea typeface="MS PGothic" charset="-128"/>
              </a:rPr>
              <a:t> </a:t>
            </a:r>
            <a:br>
              <a:rPr lang="en-US" baseline="0" dirty="0">
                <a:ea typeface="MS PGothic" charset="-128"/>
              </a:rPr>
            </a:br>
            <a:r>
              <a:rPr lang="en-GB" b="1" kern="0" dirty="0"/>
              <a:t>Setup | Platform Tools | Feature Settings | Analytics | Reports &amp; Dashboards | Report and Dashboard Settings</a:t>
            </a:r>
          </a:p>
          <a:p>
            <a:endParaRPr lang="en-GB" kern="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34269" indent="-234269"/>
            <a:endParaRPr lang="en-US" dirty="0">
              <a:ea typeface="MS PGothic" charset="-128"/>
            </a:endParaRPr>
          </a:p>
        </p:txBody>
      </p:sp>
      <p:sp>
        <p:nvSpPr>
          <p:cNvPr id="4" name="Footer Placeholder 3"/>
          <p:cNvSpPr>
            <a:spLocks noGrp="1"/>
          </p:cNvSpPr>
          <p:nvPr>
            <p:ph type="ftr" sz="quarter" idx="10"/>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373</a:t>
            </a:fld>
            <a:endParaRPr lang="en-US" sz="900" dirty="0">
              <a:solidFill>
                <a:prstClr val="black"/>
              </a:solidFill>
            </a:endParaRPr>
          </a:p>
        </p:txBody>
      </p:sp>
      <p:sp>
        <p:nvSpPr>
          <p:cNvPr id="7"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341491305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Notes:</a:t>
            </a:r>
          </a:p>
          <a:p>
            <a:pPr marL="0" indent="0" algn="l" defTabSz="914400" rtl="0" eaLnBrk="1" latinLnBrk="0" hangingPunct="1">
              <a:spcBef>
                <a:spcPts val="443"/>
              </a:spcBef>
              <a:buClr>
                <a:srgbClr val="000000"/>
              </a:buClr>
              <a:buFont typeface="+mj-lt"/>
              <a:buNone/>
            </a:pPr>
            <a:endParaRPr lang="en-US" sz="1000" kern="1200" dirty="0">
              <a:solidFill>
                <a:schemeClr val="tx1"/>
              </a:solidFill>
              <a:ea typeface="+mn-ea"/>
            </a:endParaRPr>
          </a:p>
          <a:p>
            <a:pPr marL="0" indent="0" algn="l" defTabSz="914400" rtl="0" eaLnBrk="1" latinLnBrk="0" hangingPunct="1">
              <a:spcBef>
                <a:spcPts val="443"/>
              </a:spcBef>
              <a:buClr>
                <a:srgbClr val="000000"/>
              </a:buClr>
              <a:buFont typeface="+mj-lt"/>
              <a:buNone/>
            </a:pPr>
            <a:r>
              <a:rPr lang="en-US" sz="1000" kern="1200" dirty="0">
                <a:solidFill>
                  <a:schemeClr val="tx1"/>
                </a:solidFill>
                <a:ea typeface="+mn-ea"/>
              </a:rPr>
              <a:t>When</a:t>
            </a:r>
            <a:r>
              <a:rPr lang="en-US" sz="1000" kern="1200" baseline="0" dirty="0">
                <a:solidFill>
                  <a:schemeClr val="tx1"/>
                </a:solidFill>
                <a:ea typeface="+mn-ea"/>
              </a:rPr>
              <a:t> scheduling a report to run, the </a:t>
            </a:r>
            <a:r>
              <a:rPr lang="en-US" sz="1000" kern="1200" dirty="0">
                <a:solidFill>
                  <a:schemeClr val="tx1"/>
                </a:solidFill>
                <a:ea typeface="+mn-ea"/>
              </a:rPr>
              <a:t>running user and the email recipients must have access to</a:t>
            </a:r>
            <a:r>
              <a:rPr lang="en-US" sz="1000" kern="1200" baseline="0" dirty="0">
                <a:solidFill>
                  <a:schemeClr val="tx1"/>
                </a:solidFill>
                <a:ea typeface="+mn-ea"/>
              </a:rPr>
              <a:t> </a:t>
            </a:r>
            <a:r>
              <a:rPr lang="en-GB" sz="1000" dirty="0"/>
              <a:t>the folder in which the report is saved.</a:t>
            </a:r>
            <a:r>
              <a:rPr lang="en-US" sz="1000" baseline="0" dirty="0"/>
              <a:t>  </a:t>
            </a:r>
            <a:r>
              <a:rPr lang="en-US" sz="1000" dirty="0"/>
              <a:t>All email recipients must have access to the same folder.</a:t>
            </a:r>
            <a:endParaRPr lang="en-US" sz="1000" kern="1200" dirty="0">
              <a:solidFill>
                <a:schemeClr val="tx1"/>
              </a:solidFill>
              <a:ea typeface="+mn-ea"/>
            </a:endParaRPr>
          </a:p>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Reporting Fundamentals</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374</a:t>
            </a:fld>
            <a:endParaRPr lang="en-US" dirty="0">
              <a:solidFill>
                <a:prstClr val="black"/>
              </a:solidFill>
            </a:endParaRPr>
          </a:p>
        </p:txBody>
      </p:sp>
    </p:spTree>
    <p:extLst>
      <p:ext uri="{BB962C8B-B14F-4D97-AF65-F5344CB8AC3E}">
        <p14:creationId xmlns:p14="http://schemas.microsoft.com/office/powerpoint/2010/main" val="2693387846"/>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5738" y="374650"/>
            <a:ext cx="7234238" cy="4070350"/>
          </a:xfrm>
        </p:spPr>
      </p:sp>
      <p:sp>
        <p:nvSpPr>
          <p:cNvPr id="3" name="Notes Placeholder 2"/>
          <p:cNvSpPr>
            <a:spLocks noGrp="1"/>
          </p:cNvSpPr>
          <p:nvPr>
            <p:ph type="body" idx="1"/>
          </p:nvPr>
        </p:nvSpPr>
        <p:spPr/>
        <p:txBody>
          <a:bodyPr/>
          <a:lstStyle/>
          <a:p>
            <a:r>
              <a:rPr lang="en-US" sz="1000" b="1" dirty="0">
                <a:solidFill>
                  <a:srgbClr val="000000"/>
                </a:solidFill>
                <a:ea typeface="Arial" pitchFamily="-112" charset="0"/>
                <a:cs typeface="Arial" pitchFamily="-112" charset="0"/>
                <a:sym typeface="Arial" pitchFamily="-112" charset="0"/>
              </a:rPr>
              <a:t>Teaching Points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baseline="0" dirty="0">
                <a:solidFill>
                  <a:srgbClr val="000000"/>
                </a:solidFill>
                <a:ea typeface="Arial" pitchFamily="-112" charset="0"/>
                <a:cs typeface="Arial" pitchFamily="-112" charset="0"/>
                <a:sym typeface="Arial" pitchFamily="-112" charset="0"/>
              </a:rPr>
              <a:t>It is recommended that you clone a Salesforce Classic dashboard before editing it in Lightning Experience, because once you save it in Lightning, you will not be able to edit it again in Classic.</a:t>
            </a:r>
            <a:endParaRPr lang="en-US" sz="1000" dirty="0">
              <a:solidFill>
                <a:srgbClr val="000000"/>
              </a:solidFill>
              <a:ea typeface="Arial" pitchFamily="-112" charset="0"/>
              <a:cs typeface="Arial" pitchFamily="-112" charset="0"/>
              <a:sym typeface="Arial" pitchFamily="-112" charset="0"/>
            </a:endParaRPr>
          </a:p>
          <a:p>
            <a:pPr marL="228600" indent="-228600">
              <a:buFont typeface="+mj-lt"/>
              <a:buAutoNum type="arabicPeriod"/>
            </a:pPr>
            <a:r>
              <a:rPr lang="en-GB" sz="1000" dirty="0">
                <a:solidFill>
                  <a:srgbClr val="000000"/>
                </a:solidFill>
                <a:ea typeface="Arial" pitchFamily="-112" charset="0"/>
                <a:cs typeface="Arial" pitchFamily="-112" charset="0"/>
                <a:sym typeface="Arial" pitchFamily="-112" charset="0"/>
              </a:rPr>
              <a:t>If</a:t>
            </a:r>
            <a:r>
              <a:rPr lang="en-GB" sz="1000" baseline="0" dirty="0">
                <a:solidFill>
                  <a:srgbClr val="000000"/>
                </a:solidFill>
                <a:ea typeface="Arial" pitchFamily="-112" charset="0"/>
                <a:cs typeface="Arial" pitchFamily="-112" charset="0"/>
                <a:sym typeface="Arial" pitchFamily="-112" charset="0"/>
              </a:rPr>
              <a:t> you set the running user, dynamic dashboard, and filters in a dashboard in Salesforce Classic, they will still apply to the dashboard when viewed in Lightning Experience. </a:t>
            </a:r>
          </a:p>
          <a:p>
            <a:endParaRPr lang="en-GB" sz="1000" b="1" baseline="0" dirty="0">
              <a:solidFill>
                <a:srgbClr val="000000"/>
              </a:solidFill>
              <a:ea typeface="Arial" pitchFamily="-112" charset="0"/>
              <a:cs typeface="Arial" pitchFamily="-112" charset="0"/>
              <a:sym typeface="Arial" pitchFamily="-112" charset="0"/>
            </a:endParaRPr>
          </a:p>
          <a:p>
            <a:r>
              <a:rPr lang="en-US" sz="1000" b="1" dirty="0">
                <a:solidFill>
                  <a:srgbClr val="000000"/>
                </a:solidFill>
                <a:ea typeface="Arial" pitchFamily="-112" charset="0"/>
                <a:cs typeface="Arial" pitchFamily="-112" charset="0"/>
                <a:sym typeface="Arial" pitchFamily="-112" charset="0"/>
              </a:rPr>
              <a:t>Extra Material</a:t>
            </a:r>
          </a:p>
          <a:p>
            <a:endParaRPr lang="en-US" sz="1000" dirty="0">
              <a:solidFill>
                <a:srgbClr val="000000"/>
              </a:solidFill>
              <a:ea typeface="Arial" pitchFamily="-112" charset="0"/>
              <a:cs typeface="Arial" pitchFamily="-112" charset="0"/>
              <a:sym typeface="Arial" pitchFamily="-112" charset="0"/>
            </a:endParaRPr>
          </a:p>
          <a:p>
            <a:r>
              <a:rPr lang="en-US" sz="1000" b="1" dirty="0">
                <a:solidFill>
                  <a:srgbClr val="000000"/>
                </a:solidFill>
                <a:ea typeface="Arial" pitchFamily="-112" charset="0"/>
                <a:cs typeface="Arial" pitchFamily="-112" charset="0"/>
                <a:sym typeface="Arial" pitchFamily="-112" charset="0"/>
              </a:rPr>
              <a:t>Suggestions</a:t>
            </a:r>
          </a:p>
          <a:p>
            <a:endParaRPr lang="en-US" dirty="0"/>
          </a:p>
        </p:txBody>
      </p:sp>
      <p:sp>
        <p:nvSpPr>
          <p:cNvPr id="4" name="Slide Number Placeholder 3"/>
          <p:cNvSpPr>
            <a:spLocks noGrp="1"/>
          </p:cNvSpPr>
          <p:nvPr>
            <p:ph type="sldNum" sz="quarter" idx="10"/>
          </p:nvPr>
        </p:nvSpPr>
        <p:spPr/>
        <p:txBody>
          <a:bodyPr/>
          <a:lstStyle/>
          <a:p>
            <a:fld id="{1106E636-74D1-4F76-97EA-8A06AB44A63A}" type="slidenum">
              <a:rPr lang="en-US" smtClean="0">
                <a:solidFill>
                  <a:prstClr val="black"/>
                </a:solidFill>
              </a:rPr>
              <a:pPr/>
              <a:t>375</a:t>
            </a:fld>
            <a:endParaRPr lang="en-US" dirty="0">
              <a:solidFill>
                <a:prstClr val="black"/>
              </a:solidFill>
            </a:endParaRPr>
          </a:p>
        </p:txBody>
      </p:sp>
      <p:sp>
        <p:nvSpPr>
          <p:cNvPr id="5" name="Header Placeholder 4"/>
          <p:cNvSpPr>
            <a:spLocks noGrp="1"/>
          </p:cNvSpPr>
          <p:nvPr>
            <p:ph type="hdr" sz="quarter" idx="11"/>
          </p:nvPr>
        </p:nvSpPr>
        <p:spPr/>
        <p:txBody>
          <a:bodyPr/>
          <a:lstStyle/>
          <a:p>
            <a:pPr algn="r"/>
            <a:r>
              <a:rPr lang="en-US" dirty="0">
                <a:solidFill>
                  <a:prstClr val="black"/>
                </a:solidFill>
              </a:rPr>
              <a:t>Implementing a Reporting Strategy for the Sales Cloud</a:t>
            </a:r>
          </a:p>
        </p:txBody>
      </p:sp>
      <p:sp>
        <p:nvSpPr>
          <p:cNvPr id="6" name="Footer Placeholder 5"/>
          <p:cNvSpPr>
            <a:spLocks noGrp="1"/>
          </p:cNvSpPr>
          <p:nvPr>
            <p:ph type="ftr" sz="quarter" idx="12"/>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330779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b="1" i="0" u="none" strike="noStrike" kern="1200" baseline="0" dirty="0">
                <a:solidFill>
                  <a:schemeClr val="tx1"/>
                </a:solidFill>
                <a:ea typeface="+mn-ea"/>
              </a:rPr>
              <a:t>Teaching Points:</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To jump-start your planning, download the Lightning Experience Customer Enablement Pack that’s part of the </a:t>
            </a:r>
            <a:r>
              <a:rPr lang="en-US" sz="1000" b="0" i="1" u="none" strike="noStrike" kern="1200" baseline="0" dirty="0">
                <a:solidFill>
                  <a:schemeClr val="tx1"/>
                </a:solidFill>
                <a:ea typeface="+mn-ea"/>
              </a:rPr>
              <a:t>Migrating to Lightning</a:t>
            </a:r>
          </a:p>
          <a:p>
            <a:r>
              <a:rPr lang="en-US" sz="1000" b="0" i="1" u="none" strike="noStrike" kern="1200" baseline="0" dirty="0">
                <a:solidFill>
                  <a:schemeClr val="tx1"/>
                </a:solidFill>
                <a:ea typeface="+mn-ea"/>
              </a:rPr>
              <a:t>Experience </a:t>
            </a:r>
            <a:r>
              <a:rPr lang="en-US" sz="1000" b="0" i="0" u="none" strike="noStrike" kern="1200" baseline="0" dirty="0">
                <a:solidFill>
                  <a:schemeClr val="tx1"/>
                </a:solidFill>
                <a:ea typeface="+mn-ea"/>
              </a:rPr>
              <a:t>admin trail. The Enablement Pack is chock-full of valuable resources, like a presentation deck and demo script, a risk severity</a:t>
            </a:r>
          </a:p>
          <a:p>
            <a:r>
              <a:rPr lang="en-US" sz="1000" b="0" i="0" u="none" strike="noStrike" kern="1200" baseline="0" dirty="0">
                <a:solidFill>
                  <a:schemeClr val="tx1"/>
                </a:solidFill>
                <a:ea typeface="+mn-ea"/>
              </a:rPr>
              <a:t>matrix, a project schedule template, a sample weekly email drip campaign, and a rollout checklist to keep you focused and on track.</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38</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50376299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You can add,</a:t>
            </a:r>
            <a:r>
              <a:rPr lang="en-US" baseline="0" dirty="0"/>
              <a:t> move, or resize components on the Dashboards, simply by clicking </a:t>
            </a:r>
            <a:r>
              <a:rPr lang="en-US" b="1" baseline="0" dirty="0"/>
              <a:t>Edit</a:t>
            </a:r>
            <a:r>
              <a:rPr lang="en-US" baseline="0" dirty="0"/>
              <a:t>. </a:t>
            </a:r>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Course Name</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376</a:t>
            </a:fld>
            <a:endParaRPr lang="en-US" dirty="0">
              <a:solidFill>
                <a:prstClr val="black"/>
              </a:solidFill>
            </a:endParaRPr>
          </a:p>
        </p:txBody>
      </p:sp>
    </p:spTree>
    <p:extLst>
      <p:ext uri="{BB962C8B-B14F-4D97-AF65-F5344CB8AC3E}">
        <p14:creationId xmlns:p14="http://schemas.microsoft.com/office/powerpoint/2010/main" val="338136181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r>
              <a:rPr lang="en-GB" b="0" dirty="0"/>
              <a:t>Click Path:</a:t>
            </a:r>
          </a:p>
          <a:p>
            <a:endParaRPr lang="en-GB" b="0" dirty="0"/>
          </a:p>
          <a:p>
            <a:r>
              <a:rPr lang="en-GB" b="0" dirty="0"/>
              <a:t>Dashboard tab</a:t>
            </a:r>
            <a:r>
              <a:rPr lang="en-GB" b="0" baseline="0" dirty="0"/>
              <a:t> | New Dashboard </a:t>
            </a:r>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GB" b="1" dirty="0"/>
          </a:p>
          <a:p>
            <a:endParaRPr lang="en-US" b="0"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377</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15861889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394582" y="5117306"/>
            <a:ext cx="6313311" cy="4530075"/>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93663" y="814388"/>
            <a:ext cx="7289801" cy="4100512"/>
          </a:xfrm>
          <a:prstGeom prst="rect">
            <a:avLst/>
          </a:prstGeom>
        </p:spPr>
      </p:sp>
      <p:sp>
        <p:nvSpPr>
          <p:cNvPr id="7" name="Footer Placeholder 3"/>
          <p:cNvSpPr>
            <a:spLocks noGrp="1"/>
          </p:cNvSpPr>
          <p:nvPr>
            <p:ph type="ftr" sz="quarter" idx="4"/>
          </p:nvPr>
        </p:nvSpPr>
        <p:spPr>
          <a:xfrm>
            <a:off x="157833" y="9951122"/>
            <a:ext cx="3077739" cy="260410"/>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314489" y="9951123"/>
            <a:ext cx="473498" cy="256040"/>
          </a:xfrm>
          <a:prstGeom prst="rect">
            <a:avLst/>
          </a:prstGeom>
        </p:spPr>
        <p:txBody>
          <a:bodyPr/>
          <a:lstStyle/>
          <a:p>
            <a:fld id="{1106E636-74D1-4F76-97EA-8A06AB44A63A}" type="slidenum">
              <a:rPr lang="en-US" sz="900" smtClean="0">
                <a:solidFill>
                  <a:prstClr val="black"/>
                </a:solidFill>
              </a:rPr>
              <a:pPr/>
              <a:t>378</a:t>
            </a:fld>
            <a:endParaRPr lang="en-US" sz="900" dirty="0">
              <a:solidFill>
                <a:prstClr val="black"/>
              </a:solidFill>
            </a:endParaRPr>
          </a:p>
        </p:txBody>
      </p:sp>
      <p:sp>
        <p:nvSpPr>
          <p:cNvPr id="13" name="Header Placeholder 5"/>
          <p:cNvSpPr>
            <a:spLocks noGrp="1"/>
          </p:cNvSpPr>
          <p:nvPr>
            <p:ph type="hdr" sz="quarter"/>
          </p:nvPr>
        </p:nvSpPr>
        <p:spPr>
          <a:xfrm>
            <a:off x="3866903" y="9951123"/>
            <a:ext cx="3077739" cy="266134"/>
          </a:xfrm>
          <a:prstGeom prst="rect">
            <a:avLst/>
          </a:prstGeom>
        </p:spPr>
        <p:txBody>
          <a:bodyPr/>
          <a:lstStyle/>
          <a:p>
            <a:pPr algn="r"/>
            <a:r>
              <a:rPr lang="en-GB" sz="900" dirty="0">
                <a:solidFill>
                  <a:prstClr val="black"/>
                </a:solidFill>
              </a:rPr>
              <a:t>Reporting Fundamentals</a:t>
            </a:r>
            <a:endParaRPr lang="en-US" sz="900" dirty="0">
              <a:solidFill>
                <a:prstClr val="black"/>
              </a:solidFill>
            </a:endParaRPr>
          </a:p>
        </p:txBody>
      </p:sp>
    </p:spTree>
    <p:extLst>
      <p:ext uri="{BB962C8B-B14F-4D97-AF65-F5344CB8AC3E}">
        <p14:creationId xmlns:p14="http://schemas.microsoft.com/office/powerpoint/2010/main" val="54252065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Reporting Fundamentals</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379</a:t>
            </a:fld>
            <a:endParaRPr lang="en-US" dirty="0">
              <a:solidFill>
                <a:prstClr val="black"/>
              </a:solidFill>
            </a:endParaRPr>
          </a:p>
        </p:txBody>
      </p:sp>
    </p:spTree>
    <p:extLst>
      <p:ext uri="{BB962C8B-B14F-4D97-AF65-F5344CB8AC3E}">
        <p14:creationId xmlns:p14="http://schemas.microsoft.com/office/powerpoint/2010/main" val="206131326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380</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23412041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381</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191674257"/>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7125" cy="3492500"/>
          </a:xfrm>
        </p:spPr>
      </p:sp>
      <p:sp>
        <p:nvSpPr>
          <p:cNvPr id="3" name="Notes Placeholder 2"/>
          <p:cNvSpPr>
            <a:spLocks noGrp="1"/>
          </p:cNvSpPr>
          <p:nvPr>
            <p:ph type="body" idx="1"/>
          </p:nvPr>
        </p:nvSpPr>
        <p:spPr/>
        <p:txBody>
          <a:bodyPr>
            <a:normAutofit/>
          </a:bodyPr>
          <a:lstStyle/>
          <a:p>
            <a:r>
              <a:rPr lang="en-US" dirty="0"/>
              <a:t>Salesforce1 is the app for </a:t>
            </a:r>
            <a:r>
              <a:rPr lang="en-US" dirty="0" err="1"/>
              <a:t>smartphones</a:t>
            </a:r>
            <a:r>
              <a:rPr lang="en-US" dirty="0"/>
              <a:t> and other mobile devices.  </a:t>
            </a:r>
          </a:p>
          <a:p>
            <a:endParaRPr lang="en-US" dirty="0"/>
          </a:p>
          <a:p>
            <a:r>
              <a:rPr lang="en-US" dirty="0"/>
              <a:t>Most declarative customizations (page layouts, custom fields, record types, etc.) are supported and ported to Salesforce1. If you add or change a page layout on the web version, the mobile version is also updated. (No configuration is required unless the admin wants to turn it off.)</a:t>
            </a:r>
          </a:p>
          <a:p>
            <a:endParaRPr lang="en-US" dirty="0"/>
          </a:p>
          <a:p>
            <a:r>
              <a:rPr lang="en-US" dirty="0"/>
              <a:t>Salesforce1 available on:</a:t>
            </a:r>
          </a:p>
          <a:p>
            <a:pPr marL="230159" indent="-230159">
              <a:buFont typeface="Arial" pitchFamily="34" charset="0"/>
              <a:buChar char="•"/>
            </a:pPr>
            <a:r>
              <a:rPr lang="en-US" dirty="0"/>
              <a:t>Android smart phones</a:t>
            </a:r>
          </a:p>
          <a:p>
            <a:pPr marL="230159" indent="-230159">
              <a:buFont typeface="Arial" pitchFamily="34" charset="0"/>
              <a:buChar char="•"/>
            </a:pPr>
            <a:r>
              <a:rPr lang="en-US" dirty="0" err="1"/>
              <a:t>iOS</a:t>
            </a:r>
            <a:r>
              <a:rPr lang="en-US" dirty="0"/>
              <a:t> tablets and smart phones</a:t>
            </a:r>
          </a:p>
          <a:p>
            <a:endParaRPr lang="en-US" dirty="0"/>
          </a:p>
          <a:p>
            <a:r>
              <a:rPr lang="en-US" dirty="0"/>
              <a:t>Download it from </a:t>
            </a:r>
          </a:p>
          <a:p>
            <a:pPr marL="230159" indent="-230159">
              <a:buFont typeface="Arial" pitchFamily="34" charset="0"/>
              <a:buChar char="•"/>
            </a:pPr>
            <a:r>
              <a:rPr lang="en-US" dirty="0"/>
              <a:t>iTunes</a:t>
            </a:r>
          </a:p>
          <a:p>
            <a:pPr marL="230159" indent="-230159">
              <a:buFont typeface="Arial" pitchFamily="34" charset="0"/>
              <a:buChar char="•"/>
            </a:pPr>
            <a:r>
              <a:rPr lang="en-US" dirty="0"/>
              <a:t>Google Play</a:t>
            </a:r>
          </a:p>
          <a:p>
            <a:endParaRPr lang="en-US" dirty="0"/>
          </a:p>
        </p:txBody>
      </p:sp>
    </p:spTree>
    <p:extLst>
      <p:ext uri="{BB962C8B-B14F-4D97-AF65-F5344CB8AC3E}">
        <p14:creationId xmlns:p14="http://schemas.microsoft.com/office/powerpoint/2010/main" val="177835488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rtl="0">
              <a:lnSpc>
                <a:spcPct val="90000"/>
              </a:lnSpc>
              <a:spcBef>
                <a:spcPts val="0"/>
              </a:spcBef>
              <a:spcAft>
                <a:spcPts val="0"/>
              </a:spcAft>
              <a:buClr>
                <a:srgbClr val="7F7F7F"/>
              </a:buClr>
              <a:buSzPct val="100000"/>
              <a:buFont typeface="Arial"/>
              <a:buChar char="​"/>
            </a:pPr>
            <a:r>
              <a:rPr lang="en-US" sz="1000" b="0" i="0" u="none" strike="noStrike" kern="1200" cap="none" dirty="0">
                <a:solidFill>
                  <a:schemeClr val="dk1"/>
                </a:solidFill>
                <a:ea typeface="Arial"/>
                <a:cs typeface="Arial"/>
                <a:sym typeface="Arial"/>
              </a:rPr>
              <a:t>Salesforce1</a:t>
            </a:r>
            <a:r>
              <a:rPr lang="en-US" sz="1000" b="0" i="0" u="none" strike="noStrike" kern="1200" cap="none" baseline="0" dirty="0">
                <a:solidFill>
                  <a:schemeClr val="dk1"/>
                </a:solidFill>
                <a:ea typeface="Arial"/>
                <a:cs typeface="Arial"/>
                <a:sym typeface="Arial"/>
              </a:rPr>
              <a:t> </a:t>
            </a:r>
            <a:r>
              <a:rPr lang="en-US" sz="1000" b="0" i="0" u="none" strike="noStrike" kern="1200" cap="none" dirty="0">
                <a:solidFill>
                  <a:schemeClr val="dk1"/>
                </a:solidFill>
                <a:ea typeface="Arial"/>
                <a:cs typeface="Arial"/>
                <a:sym typeface="Arial"/>
              </a:rPr>
              <a:t>displays the same charts that you love in the Lightning Experience and in Wave Analytics. These enhanced charts are more interactive with dynamic filters. And, with the extended flexibility to drill down into the details that matter, now you can understand your data better, anytime and anywhere.</a:t>
            </a:r>
          </a:p>
          <a:p>
            <a:pPr marL="0" marR="0" lvl="0" indent="0" algn="l" rtl="0">
              <a:spcBef>
                <a:spcPts val="0"/>
              </a:spcBef>
              <a:spcAft>
                <a:spcPts val="0"/>
              </a:spcAft>
              <a:buClr>
                <a:schemeClr val="dk1"/>
              </a:buClr>
              <a:buFont typeface="Arial"/>
              <a:buNone/>
            </a:pPr>
            <a:endParaRPr lang="en-US" sz="1000" b="0" i="0" u="none" strike="noStrike" kern="1200" cap="none" dirty="0">
              <a:solidFill>
                <a:schemeClr val="dk1"/>
              </a:solidFil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Seamless user experience between desktop and mobile</a:t>
            </a: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More interactive charts allows you to easily explore</a:t>
            </a:r>
            <a:r>
              <a:rPr lang="en-US" sz="1000" b="0" i="0" u="none" strike="noStrike" kern="1200" cap="none" baseline="0" dirty="0">
                <a:solidFill>
                  <a:schemeClr val="dk1"/>
                </a:solidFill>
                <a:ea typeface="Arial"/>
                <a:cs typeface="Arial"/>
                <a:sym typeface="Arial"/>
              </a:rPr>
              <a:t> </a:t>
            </a:r>
            <a:r>
              <a:rPr lang="en-US" sz="1000" b="0" i="0" u="none" strike="noStrike" kern="1200" cap="none" dirty="0">
                <a:solidFill>
                  <a:schemeClr val="dk1"/>
                </a:solidFill>
                <a:ea typeface="Arial"/>
                <a:cs typeface="Arial"/>
                <a:sym typeface="Arial"/>
              </a:rPr>
              <a:t>underlying data</a:t>
            </a: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Understand your data better, anytime and anywhere</a:t>
            </a:r>
          </a:p>
          <a:p>
            <a:pPr marL="0" marR="0" lvl="0" indent="0" algn="l" rtl="0">
              <a:lnSpc>
                <a:spcPct val="90000"/>
              </a:lnSpc>
              <a:spcBef>
                <a:spcPts val="0"/>
              </a:spcBef>
              <a:spcAft>
                <a:spcPts val="0"/>
              </a:spcAft>
              <a:buClr>
                <a:srgbClr val="7F7F7F"/>
              </a:buClr>
              <a:buSzPct val="100000"/>
              <a:buFont typeface="Arial"/>
              <a:buChar char="​"/>
            </a:pPr>
            <a:endParaRPr lang="en" dirty="0">
              <a:sym typeface="Arial"/>
            </a:endParaRPr>
          </a:p>
          <a:p>
            <a:endParaRPr lang="en-US" dirty="0"/>
          </a:p>
        </p:txBody>
      </p:sp>
      <p:sp>
        <p:nvSpPr>
          <p:cNvPr id="4" name="Header Placeholder 3"/>
          <p:cNvSpPr>
            <a:spLocks noGrp="1"/>
          </p:cNvSpPr>
          <p:nvPr>
            <p:ph type="hdr" sz="quarter" idx="10"/>
          </p:nvPr>
        </p:nvSpPr>
        <p:spPr/>
        <p:txBody>
          <a:bodyPr/>
          <a:lstStyle/>
          <a:p>
            <a:pPr>
              <a:defRPr/>
            </a:pPr>
            <a:r>
              <a:rPr lang="en-US" dirty="0">
                <a:solidFill>
                  <a:prstClr val="black"/>
                </a:solidFill>
              </a:rPr>
              <a:t>Exploring From Your Desktop</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2017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383</a:t>
            </a:fld>
            <a:endParaRPr lang="en-US" dirty="0">
              <a:solidFill>
                <a:prstClr val="black"/>
              </a:solidFill>
            </a:endParaRPr>
          </a:p>
        </p:txBody>
      </p:sp>
    </p:spTree>
    <p:extLst>
      <p:ext uri="{BB962C8B-B14F-4D97-AF65-F5344CB8AC3E}">
        <p14:creationId xmlns:p14="http://schemas.microsoft.com/office/powerpoint/2010/main" val="81315200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239713" y="763588"/>
            <a:ext cx="6835775" cy="3846512"/>
          </a:xfrm>
        </p:spPr>
      </p:sp>
      <p:sp>
        <p:nvSpPr>
          <p:cNvPr id="10" name="Notes Placeholder 9"/>
          <p:cNvSpPr>
            <a:spLocks noGrp="1"/>
          </p:cNvSpPr>
          <p:nvPr>
            <p:ph type="body" idx="1"/>
          </p:nvPr>
        </p:nvSpPr>
        <p:spPr>
          <a:xfrm>
            <a:off x="406401" y="4800600"/>
            <a:ext cx="6502400" cy="4249712"/>
          </a:xfrm>
          <a:prstGeom prst="rect">
            <a:avLst/>
          </a:prstGeom>
        </p:spPr>
        <p:txBody>
          <a:bodyPr>
            <a:normAutofit fontScale="92500" lnSpcReduction="20000"/>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br>
              <a:rPr lang="en-US" dirty="0"/>
            </a:br>
            <a:br>
              <a:rPr lang="en-US" dirty="0"/>
            </a:br>
            <a:r>
              <a:rPr lang="en-US" sz="1000" b="0" i="0" kern="1200" dirty="0">
                <a:solidFill>
                  <a:schemeClr val="tx1"/>
                </a:solidFill>
                <a:ea typeface="+mn-ea"/>
              </a:rPr>
              <a:t>1. What report format displays a list of records sorted into groups with subtotals? </a:t>
            </a:r>
            <a:br>
              <a:rPr lang="en-US" dirty="0"/>
            </a:br>
            <a:r>
              <a:rPr lang="en-US" sz="1000" b="0" i="0" kern="1200" dirty="0">
                <a:solidFill>
                  <a:schemeClr val="tx1"/>
                </a:solidFill>
                <a:ea typeface="+mn-ea"/>
              </a:rPr>
              <a:t>There are four types of report formats: </a:t>
            </a:r>
            <a:br>
              <a:rPr lang="en-US" dirty="0"/>
            </a:br>
            <a:r>
              <a:rPr lang="en-US" sz="1000" b="0" i="0" kern="1200" dirty="0">
                <a:solidFill>
                  <a:schemeClr val="tx1"/>
                </a:solidFill>
                <a:ea typeface="+mn-ea"/>
              </a:rPr>
              <a:t>Tabular - Displays a simple list of records with no groups or subtotals; </a:t>
            </a:r>
            <a:br>
              <a:rPr lang="en-US" dirty="0"/>
            </a:br>
            <a:r>
              <a:rPr lang="en-US" sz="1000" b="0" i="0" kern="1200" dirty="0">
                <a:solidFill>
                  <a:schemeClr val="tx1"/>
                </a:solidFill>
                <a:ea typeface="+mn-ea"/>
              </a:rPr>
              <a:t>Summary - Displays a list of records sorted into groups with subtotals; </a:t>
            </a:r>
            <a:br>
              <a:rPr lang="en-US" dirty="0"/>
            </a:br>
            <a:r>
              <a:rPr lang="en-US" sz="1000" b="0" i="0" kern="1200" dirty="0">
                <a:solidFill>
                  <a:schemeClr val="tx1"/>
                </a:solidFill>
                <a:ea typeface="+mn-ea"/>
              </a:rPr>
              <a:t>Matrix - Summarizes data in a grid to compare related totals; </a:t>
            </a:r>
            <a:br>
              <a:rPr lang="en-US" dirty="0"/>
            </a:br>
            <a:r>
              <a:rPr lang="en-US" sz="1000" b="0" i="0" kern="1200" dirty="0">
                <a:solidFill>
                  <a:schemeClr val="tx1"/>
                </a:solidFill>
                <a:ea typeface="+mn-ea"/>
              </a:rPr>
              <a:t>Joined - Displays multiple blocks of data in a single report. </a:t>
            </a:r>
            <a:br>
              <a:rPr lang="en-US" dirty="0"/>
            </a:br>
            <a:br>
              <a:rPr lang="en-US" dirty="0"/>
            </a:br>
            <a:r>
              <a:rPr lang="en-US" sz="1000" b="0" i="0" kern="1200" dirty="0">
                <a:solidFill>
                  <a:schemeClr val="tx1"/>
                </a:solidFill>
                <a:ea typeface="+mn-ea"/>
              </a:rPr>
              <a:t>2. How can an administrator limit the data in a report to only show accounts where the annual revenue is greater than 5 million dollars? </a:t>
            </a:r>
            <a:br>
              <a:rPr lang="en-US" dirty="0"/>
            </a:br>
            <a:r>
              <a:rPr lang="en-US" sz="1000" b="0" i="0" kern="1200" dirty="0">
                <a:solidFill>
                  <a:schemeClr val="tx1"/>
                </a:solidFill>
                <a:ea typeface="+mn-ea"/>
              </a:rPr>
              <a:t>An administrator can create a field filter to only show accounts where the Annual Revenue field is greater than 5 million dollars. </a:t>
            </a:r>
            <a:br>
              <a:rPr lang="en-US" dirty="0"/>
            </a:br>
            <a:br>
              <a:rPr lang="en-US" dirty="0"/>
            </a:br>
            <a:r>
              <a:rPr lang="en-US" sz="1000" b="0" i="0" kern="1200" dirty="0">
                <a:solidFill>
                  <a:schemeClr val="tx1"/>
                </a:solidFill>
                <a:ea typeface="+mn-ea"/>
              </a:rPr>
              <a:t>3. Which chart type can an administrator use to compare opportunity amounts by rep and then by stage? </a:t>
            </a:r>
            <a:br>
              <a:rPr lang="en-US" dirty="0"/>
            </a:br>
            <a:r>
              <a:rPr lang="en-US" sz="1000" b="0" i="0" kern="1200" dirty="0">
                <a:solidFill>
                  <a:schemeClr val="tx1"/>
                </a:solidFill>
                <a:ea typeface="+mn-ea"/>
              </a:rPr>
              <a:t>An administrator can create a stacked bar chart to compare totals and proportions, such as the opportunity amounts by rep and then by stage. </a:t>
            </a:r>
            <a:br>
              <a:rPr lang="en-US" dirty="0"/>
            </a:br>
            <a:br>
              <a:rPr lang="en-US" dirty="0"/>
            </a:br>
            <a:r>
              <a:rPr lang="en-US" sz="1000" b="0" i="0" kern="1200" dirty="0">
                <a:solidFill>
                  <a:schemeClr val="tx1"/>
                </a:solidFill>
                <a:ea typeface="+mn-ea"/>
              </a:rPr>
              <a:t>4. What types of dashboard components display the grand totals from the bottom of a report? </a:t>
            </a:r>
            <a:br>
              <a:rPr lang="en-US" dirty="0"/>
            </a:br>
            <a:r>
              <a:rPr lang="en-US" sz="1000" b="0" i="0" kern="1200" dirty="0">
                <a:solidFill>
                  <a:schemeClr val="tx1"/>
                </a:solidFill>
                <a:ea typeface="+mn-ea"/>
              </a:rPr>
              <a:t>Gauge and metric components display the grand totals from the bottom of a report. </a:t>
            </a:r>
            <a:br>
              <a:rPr lang="en-US" dirty="0"/>
            </a:br>
            <a:r>
              <a:rPr lang="en-US" sz="1000" b="0" i="0" kern="1200" dirty="0">
                <a:solidFill>
                  <a:schemeClr val="tx1"/>
                </a:solidFill>
                <a:ea typeface="+mn-ea"/>
              </a:rPr>
              <a:t>Table and chart components display data from the summary rows of a source report. </a:t>
            </a:r>
            <a:br>
              <a:rPr lang="en-US" dirty="0"/>
            </a:br>
            <a:br>
              <a:rPr lang="en-US" dirty="0"/>
            </a:br>
            <a:r>
              <a:rPr lang="en-US" sz="1000" b="0" i="0" kern="1200" dirty="0">
                <a:solidFill>
                  <a:schemeClr val="tx1"/>
                </a:solidFill>
                <a:ea typeface="+mn-ea"/>
              </a:rPr>
              <a:t>5. What is determined by the running user of the dashboard? </a:t>
            </a:r>
            <a:br>
              <a:rPr lang="en-US" dirty="0"/>
            </a:br>
            <a:r>
              <a:rPr lang="en-US" sz="1000" b="0" i="0" kern="1200" dirty="0">
                <a:solidFill>
                  <a:schemeClr val="tx1"/>
                </a:solidFill>
                <a:ea typeface="+mn-ea"/>
              </a:rPr>
              <a:t>The running user of the dashboard determines what data users see. The running user can be fixed, dynamically set to the user viewing the dashboard, or selected by authorized users viewing the dashboard. </a:t>
            </a:r>
            <a:br>
              <a:rPr lang="en-US" dirty="0"/>
            </a:br>
            <a:br>
              <a:rPr lang="en-US" dirty="0"/>
            </a:br>
            <a:r>
              <a:rPr lang="en-US" sz="1000" b="0" i="0" kern="1200" dirty="0">
                <a:solidFill>
                  <a:schemeClr val="tx1"/>
                </a:solidFill>
                <a:ea typeface="+mn-ea"/>
              </a:rPr>
              <a:t>6. AW Computing uses a private sharing model for opportunities. What opportunities will a sales rep see when he drills down to an opportunity source report from a dashboard component? </a:t>
            </a:r>
            <a:br>
              <a:rPr lang="en-US" dirty="0"/>
            </a:br>
            <a:r>
              <a:rPr lang="en-US" sz="1000" b="0" i="0" kern="1200" dirty="0">
                <a:solidFill>
                  <a:schemeClr val="tx1"/>
                </a:solidFill>
                <a:ea typeface="+mn-ea"/>
              </a:rPr>
              <a:t>The sharing model determines what records a user can view when running a report. A sales rep can only see opportunities in a report that he has access to based on the sharing model (ownership, organization-wide defaults, sharing rules, teams, and manual sharing).</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384</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709607550"/>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385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232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r>
              <a:rPr lang="en-US" sz="1000" b="0" i="0" u="none" strike="noStrike" kern="1200" baseline="0" dirty="0">
                <a:solidFill>
                  <a:schemeClr val="tx1"/>
                </a:solidFill>
                <a:ea typeface="+mn-ea"/>
              </a:rPr>
              <a:t>Turning on Lightning Experience is a very simple task—just flip the switch! But we recommend</a:t>
            </a:r>
          </a:p>
          <a:p>
            <a:r>
              <a:rPr lang="en-US" sz="1000" b="0" i="0" u="none" strike="noStrike" kern="1200" baseline="0" dirty="0">
                <a:solidFill>
                  <a:schemeClr val="tx1"/>
                </a:solidFill>
                <a:ea typeface="+mn-ea"/>
              </a:rPr>
              <a:t>that you set up a few other features first so your users get the full power of the new interface when</a:t>
            </a:r>
          </a:p>
          <a:p>
            <a:r>
              <a:rPr lang="en-US" sz="1000" b="0" i="0" u="none" strike="noStrike" kern="1200" baseline="0" dirty="0">
                <a:solidFill>
                  <a:schemeClr val="tx1"/>
                </a:solidFill>
                <a:ea typeface="+mn-ea"/>
              </a:rPr>
              <a:t>you enable Lightning Experience. Then you need to set up the appropriate users to access Lightning</a:t>
            </a:r>
          </a:p>
          <a:p>
            <a:r>
              <a:rPr lang="en-US" sz="1000" b="0" i="0" u="none" strike="noStrike" kern="1200" baseline="0" dirty="0">
                <a:solidFill>
                  <a:schemeClr val="tx1"/>
                </a:solidFill>
                <a:ea typeface="+mn-ea"/>
              </a:rPr>
              <a:t>Experience. You can choose to start slow and roll out the new interface to a small pilot group of</a:t>
            </a:r>
          </a:p>
          <a:p>
            <a:r>
              <a:rPr lang="en-US" sz="1000" b="0" i="0" u="none" strike="noStrike" kern="1200" baseline="0" dirty="0">
                <a:solidFill>
                  <a:schemeClr val="tx1"/>
                </a:solidFill>
                <a:ea typeface="+mn-ea"/>
              </a:rPr>
              <a:t>users, or jump in and turn it on for everyone in your organization.</a:t>
            </a:r>
          </a:p>
          <a:p>
            <a:r>
              <a:rPr lang="en-US" sz="1000" b="0" i="0" u="none" strike="noStrike" kern="1200" baseline="0" dirty="0">
                <a:solidFill>
                  <a:schemeClr val="tx1"/>
                </a:solidFill>
                <a:ea typeface="+mn-ea"/>
              </a:rPr>
              <a:t>Use the Lightning Experience setup page as your control center for tackling these steps. From Setup</a:t>
            </a:r>
          </a:p>
          <a:p>
            <a:r>
              <a:rPr lang="en-US" sz="1000" b="0" i="0" u="none" strike="noStrike" kern="1200" baseline="0" dirty="0">
                <a:solidFill>
                  <a:schemeClr val="tx1"/>
                </a:solidFill>
                <a:ea typeface="+mn-ea"/>
              </a:rPr>
              <a:t>in Salesforce Classic, click Lightning Experience at the top of the Setup menu.</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39</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60641481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386</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30339401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388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1480016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389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9422175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228600" indent="-228600" defTabSz="981334">
              <a:spcBef>
                <a:spcPts val="0"/>
              </a:spcBef>
              <a:buClrTx/>
              <a:buAutoNum type="arabicPeriod"/>
              <a:defRPr/>
            </a:pPr>
            <a:r>
              <a:rPr lang="en-US" b="0" baseline="0" dirty="0">
                <a:solidFill>
                  <a:schemeClr val="tx1"/>
                </a:solidFill>
              </a:rPr>
              <a:t>Email template folders are created in the same way as report and dashboard folders. You set an access level or Read Only or Read/Write, and make the folder public or hidden, or share it with public groups or roles.</a:t>
            </a:r>
          </a:p>
          <a:p>
            <a:pPr marL="228600" indent="-228600" defTabSz="981334">
              <a:spcBef>
                <a:spcPts val="0"/>
              </a:spcBef>
              <a:buClrTx/>
              <a:buAutoNum type="arabicPeriod"/>
              <a:defRPr/>
            </a:pPr>
            <a:r>
              <a:rPr lang="en-US" b="0" baseline="0" dirty="0">
                <a:solidFill>
                  <a:schemeClr val="tx1"/>
                </a:solidFill>
              </a:rPr>
              <a:t>Users with the “Manage Public Templates” permission can create, edit, and delete public email template folders from either My Templates or Email Templates. </a:t>
            </a:r>
          </a:p>
          <a:p>
            <a:pPr marL="228600" indent="-228600" defTabSz="981334">
              <a:spcBef>
                <a:spcPts val="0"/>
              </a:spcBef>
              <a:buClrTx/>
              <a:buAutoNum type="arabicPeriod"/>
              <a:defRPr/>
            </a:pPr>
            <a:r>
              <a:rPr lang="en-US" dirty="0">
                <a:solidFill>
                  <a:schemeClr val="tx1"/>
                </a:solidFill>
              </a:rPr>
              <a:t>The standard user profile does not have permission</a:t>
            </a:r>
            <a:r>
              <a:rPr lang="en-US" baseline="0" dirty="0">
                <a:solidFill>
                  <a:schemeClr val="tx1"/>
                </a:solidFill>
              </a:rPr>
              <a:t> to create folders – this is important to keep in mind when cloning the standard user profile to create new profiles.  If the new profile needs to be able to create folders, these permissions will need to be checked in the profile permissions.</a:t>
            </a:r>
          </a:p>
          <a:p>
            <a:pPr marL="228600" indent="-228600" defTabSz="981334">
              <a:spcBef>
                <a:spcPts val="0"/>
              </a:spcBef>
              <a:buClrTx/>
              <a:buAutoNum type="arabicPeriod"/>
              <a:defRPr/>
            </a:pPr>
            <a:r>
              <a:rPr lang="en-US" baseline="0" dirty="0">
                <a:solidFill>
                  <a:schemeClr val="tx1"/>
                </a:solidFill>
              </a:rPr>
              <a:t>Remind students that access to documents on the Documents tab is also controlled by the folders in which they are saved. </a:t>
            </a:r>
            <a:r>
              <a:rPr lang="en-US" b="0" baseline="0" dirty="0">
                <a:solidFill>
                  <a:schemeClr val="tx1"/>
                </a:solidFill>
              </a:rPr>
              <a:t>Users with the “Manage Public Documents” permission can create, edit, and delete public document folders.</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5654178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3407"/>
            <a:r>
              <a:rPr lang="en-US" dirty="0"/>
              <a:t>Letterhead defines the logo, page color, and text settings of  your HTML email templates.  You can set these up prior to creating your email templates.</a:t>
            </a:r>
          </a:p>
          <a:p>
            <a:pPr marL="3407" defTabSz="981334">
              <a:spcBef>
                <a:spcPts val="0"/>
              </a:spcBef>
              <a:buClrTx/>
              <a:defRPr/>
            </a:pPr>
            <a:r>
              <a:rPr lang="en-US" dirty="0">
                <a:solidFill>
                  <a:schemeClr val="tx1"/>
                </a:solidFill>
              </a:rPr>
              <a:t>Graphic files used on Letterhead should be stored on the documents tab, marked “externally available,” so the image is available to any recipient via the Salesforce servers.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pPr marL="3407"/>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0895994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b="1" dirty="0"/>
              <a:t>Custom Controllers and Controller Extensions </a:t>
            </a:r>
          </a:p>
          <a:p>
            <a:r>
              <a:rPr lang="en-US" dirty="0"/>
              <a:t>Standard controllers can provide all the functionality you need for a Visualforce page, because they include the same logic that is used for a standard page. For example, if you use the standard Accounts controller, clicking a </a:t>
            </a:r>
            <a:r>
              <a:rPr lang="en-US" b="1" dirty="0"/>
              <a:t>Save</a:t>
            </a:r>
            <a:r>
              <a:rPr lang="en-US" dirty="0"/>
              <a:t> button in a Visualforce page results in the same behavior as clicking </a:t>
            </a:r>
            <a:r>
              <a:rPr lang="en-US" b="1" dirty="0"/>
              <a:t>Save</a:t>
            </a:r>
            <a:r>
              <a:rPr lang="en-US" dirty="0"/>
              <a:t> on a standard Account edit page.</a:t>
            </a:r>
          </a:p>
          <a:p>
            <a:r>
              <a:rPr lang="en-US" dirty="0"/>
              <a:t>However, if you want to override existing functionality, customize the navigation through an application, use callouts or Web services, or if you need finer control for how information is accessed for your page, you can write a custom controller or a controller extension using Apex.</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r>
              <a:rPr lang="en-US" dirty="0"/>
              <a:t>When creating an HTML</a:t>
            </a:r>
            <a:r>
              <a:rPr lang="en-US" baseline="0" dirty="0"/>
              <a:t> email, it’s best to also include a p</a:t>
            </a:r>
            <a:r>
              <a:rPr lang="en-US" dirty="0"/>
              <a:t>lain text version.  Some Spam filters may block HTML only. They want to see HTML along with a plain-text alternative</a:t>
            </a:r>
            <a:r>
              <a:rPr lang="en-US" baseline="0" dirty="0"/>
              <a:t> as this is more likely to be legitimate.  Also, </a:t>
            </a:r>
            <a:r>
              <a:rPr lang="en-US" dirty="0"/>
              <a:t>HTML emails with open-trackers and click trackers might generate warnings to the recipient about phishing attempts. Plain-text emails are safer for</a:t>
            </a:r>
            <a:r>
              <a:rPr lang="en-US" baseline="0" dirty="0"/>
              <a:t> recipients</a:t>
            </a:r>
            <a:r>
              <a:rPr lang="en-US" dirty="0"/>
              <a:t> than HTML emails. </a:t>
            </a:r>
          </a:p>
          <a:p>
            <a:pPr defTabSz="981334">
              <a:spcBef>
                <a:spcPts val="0"/>
              </a:spcBef>
              <a:buClrTx/>
              <a:defRPr/>
            </a:pPr>
            <a:r>
              <a:rPr lang="en-US" dirty="0"/>
              <a:t>It</a:t>
            </a:r>
            <a:r>
              <a:rPr lang="en-US" baseline="0" dirty="0"/>
              <a:t> is easy to create a plain text version alongside the HTML email. </a:t>
            </a:r>
            <a:r>
              <a:rPr lang="en-US" dirty="0"/>
              <a:t>Salesforce.com recommends that you leave the text-only version blank. When you leave the text-only version blank, Salesforce automatically creates the text-only content based on the current HTML version. If you choose not to leave the text-only version blank and instead manually create a text-only version, edits to the HTML version are not reflected in the text-only version.</a:t>
            </a:r>
          </a:p>
          <a:p>
            <a:br>
              <a:rPr lang="en-US" dirty="0"/>
            </a:b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83055309"/>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980761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dirty="0"/>
              <a:t>The logo has been uploaded into the Documents tab, folder Shared Documents. In order to show the logo,</a:t>
            </a:r>
            <a:r>
              <a:rPr lang="en-US" baseline="0" dirty="0"/>
              <a:t> </a:t>
            </a:r>
            <a:r>
              <a:rPr lang="en-US" dirty="0"/>
              <a:t>switch to Classic.</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9517137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7544918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396</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049404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b="1" dirty="0"/>
              <a:t>Teaching Points:</a:t>
            </a:r>
          </a:p>
          <a:p>
            <a:endParaRPr lang="en-US" dirty="0"/>
          </a:p>
          <a:p>
            <a:r>
              <a:rPr lang="en-US" dirty="0"/>
              <a:t>Other considerations: </a:t>
            </a:r>
          </a:p>
          <a:p>
            <a:r>
              <a:rPr lang="en-US" dirty="0"/>
              <a:t>- Supported Browsers for Lightning Experience:</a:t>
            </a:r>
          </a:p>
          <a:p>
            <a:r>
              <a:rPr lang="en-US" dirty="0"/>
              <a:t>	- Microsoft® Internet Explorer® version 11 </a:t>
            </a:r>
          </a:p>
          <a:p>
            <a:r>
              <a:rPr lang="en-US" dirty="0"/>
              <a:t>	- Apple® Safari® version 8.x on Mac OS X </a:t>
            </a:r>
          </a:p>
          <a:p>
            <a:r>
              <a:rPr lang="en-US" dirty="0"/>
              <a:t>	-</a:t>
            </a:r>
            <a:r>
              <a:rPr lang="en-US" baseline="0" dirty="0"/>
              <a:t> The </a:t>
            </a:r>
            <a:r>
              <a:rPr lang="en-US" dirty="0"/>
              <a:t>most recent stable versions of Mozilla® Firefox® and Google Chrome™</a:t>
            </a:r>
          </a:p>
          <a:p>
            <a:endParaRPr lang="en-US" dirty="0"/>
          </a:p>
          <a:p>
            <a:r>
              <a:rPr lang="en-US" dirty="0"/>
              <a:t>If you’re using Microsoft® Internet Explorer® versions 7–10, you’re redirected to Salesforce Classic. </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40</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274967872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5649684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t>A Workflow rule specifies evaluation criteria, rule criteria (to</a:t>
            </a:r>
            <a:r>
              <a:rPr lang="en-US" baseline="0" dirty="0"/>
              <a:t> </a:t>
            </a:r>
            <a:r>
              <a:rPr lang="en-US" dirty="0"/>
              <a:t>trigger the action), and immediate and/or time-dependent actions.</a:t>
            </a:r>
          </a:p>
          <a:p>
            <a:pPr defTabSz="981334">
              <a:spcBef>
                <a:spcPts val="0"/>
              </a:spcBef>
              <a:buClrTx/>
              <a:defRPr/>
            </a:pPr>
            <a:r>
              <a:rPr lang="en-GB" sz="1100" dirty="0">
                <a:latin typeface="Calibri" pitchFamily="34" charset="0"/>
              </a:rPr>
              <a:t>Workflow actions can be tasks, email alerts, field updates and/or outbound messages. Each of these is covered in more detail later in the module.</a:t>
            </a:r>
          </a:p>
          <a:p>
            <a:pPr defTabSz="981334">
              <a:spcBef>
                <a:spcPts val="0"/>
              </a:spcBef>
              <a:buClrTx/>
              <a:defRPr/>
            </a:pPr>
            <a:r>
              <a:rPr lang="en-GB" sz="1100" dirty="0">
                <a:latin typeface="Calibri" pitchFamily="34" charset="0"/>
              </a:rPr>
              <a:t>Workflow actions can be created as you create a workflow rule, or they can be created independent of a rule, and used in conjunction with several rules and/or with approval processes. For example you may have an Outbound message task that updates an external billing system. You may use this task with several different workflow rules, all of which require the external system be updated.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3265223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3830460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85000" lnSpcReduction="20000"/>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solidFill>
                  <a:schemeClr val="tx1"/>
                </a:solidFill>
              </a:rPr>
              <a:t>Each workflow rule can have:</a:t>
            </a:r>
          </a:p>
          <a:p>
            <a:pPr marL="171450" indent="-171450" defTabSz="981334">
              <a:buFont typeface="Wingdings" panose="05000000000000000000" pitchFamily="2" charset="2"/>
              <a:buChar char="§"/>
              <a:defRPr/>
            </a:pPr>
            <a:r>
              <a:rPr lang="en-US" dirty="0">
                <a:solidFill>
                  <a:schemeClr val="tx1"/>
                </a:solidFill>
              </a:rPr>
              <a:t>10 time triggers</a:t>
            </a:r>
          </a:p>
          <a:p>
            <a:pPr marL="171450" indent="-171450" defTabSz="981334">
              <a:buFont typeface="Wingdings" panose="05000000000000000000" pitchFamily="2" charset="2"/>
              <a:buChar char="§"/>
              <a:defRPr/>
            </a:pPr>
            <a:r>
              <a:rPr lang="en-US" dirty="0">
                <a:solidFill>
                  <a:schemeClr val="tx1"/>
                </a:solidFill>
              </a:rPr>
              <a:t>40 immediate</a:t>
            </a:r>
            <a:r>
              <a:rPr lang="en-US" baseline="0" dirty="0">
                <a:solidFill>
                  <a:schemeClr val="tx1"/>
                </a:solidFill>
              </a:rPr>
              <a:t> actions</a:t>
            </a:r>
          </a:p>
          <a:p>
            <a:pPr marL="171450" indent="-171450" defTabSz="981334">
              <a:buFont typeface="Wingdings" panose="05000000000000000000" pitchFamily="2" charset="2"/>
              <a:buChar char="§"/>
              <a:defRPr/>
            </a:pPr>
            <a:r>
              <a:rPr lang="en-US" baseline="0" dirty="0">
                <a:solidFill>
                  <a:schemeClr val="tx1"/>
                </a:solidFill>
              </a:rPr>
              <a:t>40 time-dependent actions per trigger</a:t>
            </a:r>
          </a:p>
          <a:p>
            <a:pPr marL="171450" indent="-171450" defTabSz="981334">
              <a:buFont typeface="Wingdings" panose="05000000000000000000" pitchFamily="2" charset="2"/>
              <a:buChar char="§"/>
              <a:defRPr/>
            </a:pPr>
            <a:endParaRPr lang="en-US" dirty="0">
              <a:solidFill>
                <a:schemeClr val="tx1"/>
              </a:solidFill>
            </a:endParaRPr>
          </a:p>
          <a:p>
            <a:pPr defTabSz="981334">
              <a:defRPr/>
            </a:pPr>
            <a:r>
              <a:rPr lang="en-US" dirty="0">
                <a:solidFill>
                  <a:schemeClr val="tx1"/>
                </a:solidFill>
              </a:rPr>
              <a:t>The fields available for filter criteria depend on the object that is the basis for the workflow.</a:t>
            </a:r>
          </a:p>
          <a:p>
            <a:pPr defTabSz="981334">
              <a:defRPr/>
            </a:pPr>
            <a:r>
              <a:rPr lang="en-US" dirty="0">
                <a:solidFill>
                  <a:schemeClr val="tx1"/>
                </a:solidFill>
              </a:rPr>
              <a:t>Examples of filter criteria:</a:t>
            </a:r>
          </a:p>
          <a:p>
            <a:pPr rtl="0" eaLnBrk="1" fontAlgn="t" latinLnBrk="0" hangingPunct="1"/>
            <a:r>
              <a:rPr lang="en-US" dirty="0"/>
              <a:t>A new support case is created for a top client:</a:t>
            </a:r>
            <a:r>
              <a:rPr lang="en-US" baseline="0" dirty="0"/>
              <a:t> New case is created AND Account Rating field = Hot</a:t>
            </a:r>
            <a:endParaRPr lang="en-US" dirty="0"/>
          </a:p>
          <a:p>
            <a:pPr rtl="0" eaLnBrk="1" fontAlgn="t" latinLnBrk="0" hangingPunct="1"/>
            <a:r>
              <a:rPr lang="en-US" sz="1100" dirty="0"/>
              <a:t>An opportunity was won: Oppty Stage field = Closed/Won</a:t>
            </a:r>
          </a:p>
          <a:p>
            <a:pPr rtl="0" eaLnBrk="1" fontAlgn="t" latinLnBrk="0" hangingPunct="1"/>
            <a:r>
              <a:rPr lang="en-US" sz="1100" dirty="0"/>
              <a:t>A large deal is lost during the negotiation stage. Oppty amount &gt; 500000 AND Stage = Negotiation/Review AND Oppty:Won equals False </a:t>
            </a:r>
          </a:p>
          <a:p>
            <a:pPr rtl="0" eaLnBrk="1" fontAlgn="t" latinLnBrk="0" hangingPunct="1"/>
            <a:r>
              <a:rPr lang="en-US" sz="1100" dirty="0"/>
              <a:t>A  large opportunity is created  with a new customer. Oppty amounts &gt; 500000 AND Account Rate = Hot</a:t>
            </a:r>
          </a:p>
          <a:p>
            <a:pPr defTabSz="981334">
              <a:defRPr/>
            </a:pPr>
            <a:endParaRPr lang="en-US" dirty="0">
              <a:solidFill>
                <a:schemeClr val="tx1"/>
              </a:solidFill>
            </a:endParaRPr>
          </a:p>
          <a:p>
            <a:pPr defTabSz="981334">
              <a:defRPr/>
            </a:pPr>
            <a:r>
              <a:rPr lang="en-US" dirty="0">
                <a:solidFill>
                  <a:schemeClr val="tx1"/>
                </a:solidFill>
              </a:rPr>
              <a:t>If the user chooses “formula evaluates to true” then the formula editor opens up.</a:t>
            </a:r>
          </a:p>
          <a:p>
            <a:pPr defTabSz="981334">
              <a:defRPr/>
            </a:pPr>
            <a:r>
              <a:rPr lang="en-US" dirty="0">
                <a:solidFill>
                  <a:schemeClr val="tx1"/>
                </a:solidFill>
              </a:rPr>
              <a:t>Examples of useful formulas</a:t>
            </a:r>
            <a:endParaRPr lang="en-US" dirty="0"/>
          </a:p>
          <a:p>
            <a:pPr lvl="0">
              <a:buNone/>
            </a:pPr>
            <a:r>
              <a:rPr lang="en-US" dirty="0"/>
              <a:t>If the number of filled positions equals the number of total positions on a job, update the Job Status field to “Filled.” </a:t>
            </a:r>
          </a:p>
          <a:p>
            <a:pPr lvl="0">
              <a:buNone/>
            </a:pPr>
            <a:r>
              <a:rPr lang="en-US" dirty="0"/>
              <a:t>If mileage expenses associated with visiting a customer site are 35 cents per mile and exceed a $1,000 limit, automatically update the Approval Required field to “Required.” </a:t>
            </a:r>
          </a:p>
          <a:p>
            <a:pPr lvl="0">
              <a:buNone/>
            </a:pPr>
            <a:r>
              <a:rPr lang="en-US" dirty="0"/>
              <a:t>If a monthly subscription-based opportunity amount is greater than $10,000, create a task for an opportunity owner to follow up 60 days after the opportunity is closed. </a:t>
            </a:r>
          </a:p>
          <a:p>
            <a:pPr defTabSz="981334">
              <a:defRPr/>
            </a:pPr>
            <a:endParaRPr lang="en-US" dirty="0">
              <a:solidFill>
                <a:schemeClr val="tx1"/>
              </a:solidFill>
            </a:endParaRPr>
          </a:p>
          <a:p>
            <a:pPr defTabSz="981334">
              <a:defRPr/>
            </a:pPr>
            <a:r>
              <a:rPr lang="en-US" dirty="0">
                <a:ea typeface="MS PGothic" charset="-128"/>
              </a:rPr>
              <a:t>Do not use commas when entering numbers or the application will read it as an OR statement. </a:t>
            </a:r>
            <a:br>
              <a:rPr lang="en-US" dirty="0">
                <a:ea typeface="MS PGothic" charset="-128"/>
              </a:rPr>
            </a:br>
            <a:r>
              <a:rPr lang="en-US" dirty="0">
                <a:ea typeface="MS PGothic" charset="-128"/>
              </a:rPr>
              <a:t>Ex.  25,000,000 is read as 25 or 000 or 000.</a:t>
            </a:r>
            <a:endParaRPr lang="en-US" b="1" dirty="0">
              <a:ea typeface="MS PGothic" charset="-128"/>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1458390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34269" indent="-234269">
              <a:lnSpc>
                <a:spcPct val="90000"/>
              </a:lnSpc>
            </a:pPr>
            <a:r>
              <a:rPr lang="en-US" dirty="0">
                <a:ea typeface="MS PGothic" charset="-128"/>
              </a:rPr>
              <a:t>A single task cannot be assigned to multiple users in Salesforce CRM. </a:t>
            </a:r>
          </a:p>
          <a:p>
            <a:pPr marL="468538" lvl="1">
              <a:lnSpc>
                <a:spcPct val="90000"/>
              </a:lnSpc>
            </a:pPr>
            <a:r>
              <a:rPr lang="en-US" dirty="0">
                <a:latin typeface="Salesforce Sans" panose="020B0505020202020203" pitchFamily="34" charset="0"/>
                <a:ea typeface="MS PGothic" charset="-128"/>
              </a:rPr>
              <a:t>If you assign a task to a role or team that contains more than one user (or no users), the task will be reassigned to the record owner instead. </a:t>
            </a:r>
          </a:p>
          <a:p>
            <a:pPr marL="468538" lvl="1">
              <a:lnSpc>
                <a:spcPct val="90000"/>
              </a:lnSpc>
            </a:pPr>
            <a:r>
              <a:rPr lang="en-US" dirty="0">
                <a:latin typeface="Salesforce Sans" panose="020B0505020202020203" pitchFamily="34" charset="0"/>
                <a:ea typeface="MS PGothic" charset="-128"/>
              </a:rPr>
              <a:t>If you assign a task to multiple users, the task will be reassigned to the system administrator.</a:t>
            </a:r>
          </a:p>
          <a:p>
            <a:pPr marL="468313" lvl="1" indent="-468313">
              <a:lnSpc>
                <a:spcPct val="90000"/>
              </a:lnSpc>
              <a:buNone/>
            </a:pPr>
            <a:endParaRPr lang="en-US" b="1" dirty="0">
              <a:latin typeface="Salesforce Sans" panose="020B0505020202020203" pitchFamily="34" charset="0"/>
              <a:ea typeface="MS PGothic" charset="-128"/>
            </a:endParaRPr>
          </a:p>
          <a:p>
            <a:pPr marL="468313" lvl="1" indent="-468313">
              <a:lnSpc>
                <a:spcPct val="90000"/>
              </a:lnSpc>
              <a:buNone/>
            </a:pPr>
            <a:r>
              <a:rPr lang="en-US" b="1" dirty="0">
                <a:latin typeface="Salesforce Sans" panose="020B0505020202020203" pitchFamily="34" charset="0"/>
                <a:ea typeface="MS PGothic" charset="-128"/>
              </a:rPr>
              <a:t>Example:</a:t>
            </a:r>
          </a:p>
          <a:p>
            <a:pPr marL="22225" indent="-44450">
              <a:lnSpc>
                <a:spcPct val="90000"/>
              </a:lnSpc>
            </a:pPr>
            <a:r>
              <a:rPr lang="en-US" dirty="0">
                <a:ea typeface="MS PGothic" charset="-128"/>
              </a:rPr>
              <a:t>Send a task to remind salespeople to complete a post mortem on lost opportunities</a:t>
            </a:r>
            <a:r>
              <a:rPr lang="en-US" baseline="0" dirty="0">
                <a:ea typeface="MS PGothic" charset="-128"/>
              </a:rPr>
              <a:t> one week after the</a:t>
            </a:r>
            <a:r>
              <a:rPr lang="en-US" dirty="0">
                <a:ea typeface="MS PGothic" charset="-128"/>
              </a:rPr>
              <a:t> </a:t>
            </a:r>
            <a:r>
              <a:rPr lang="en-US" baseline="0" dirty="0">
                <a:ea typeface="MS PGothic" charset="-128"/>
              </a:rPr>
              <a:t>opportunity has been marked as lost.</a:t>
            </a:r>
            <a:endParaRPr lang="en-US" dirty="0"/>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lnSpc>
                <a:spcPct val="90000"/>
              </a:lnSpc>
              <a:buFontTx/>
              <a:buNone/>
            </a:pP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0746788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AutoNum type="arabicPeriod"/>
            </a:pPr>
            <a:r>
              <a:rPr lang="en-US" dirty="0"/>
              <a:t>You can't create email alerts for workflow rules on activities.</a:t>
            </a:r>
          </a:p>
          <a:p>
            <a:pPr marL="228600" indent="-228600">
              <a:buAutoNum type="arabicPeriod"/>
            </a:pPr>
            <a:r>
              <a:rPr lang="en-US" sz="1000" b="0" i="0" kern="1200" dirty="0">
                <a:solidFill>
                  <a:schemeClr val="tx1"/>
                </a:solidFill>
                <a:ea typeface="+mn-ea"/>
              </a:rPr>
              <a:t>Auto generated emails are not automatically added to activities related list. </a:t>
            </a:r>
            <a:r>
              <a:rPr lang="en-US" dirty="0"/>
              <a:t>In order to track if and when an email was sent,</a:t>
            </a:r>
            <a:r>
              <a:rPr lang="en-US" baseline="0" dirty="0"/>
              <a:t> </a:t>
            </a:r>
            <a:r>
              <a:rPr lang="en-US" dirty="0"/>
              <a:t>have the Workflow trigger a task (in addition to the email alert that is sent). You can assign the task to the record owner, creator, a certain role, or a specific user. You can also set the task to "Completed" so it will just be used for tracking purposes. </a:t>
            </a:r>
            <a:br>
              <a:rPr lang="en-US" dirty="0"/>
            </a:br>
            <a:r>
              <a:rPr lang="en-US" dirty="0"/>
              <a:t>Once the Workflow is triggered, the email will be sent and a completed activity will be logged on that particular record simultaneously. </a:t>
            </a:r>
          </a:p>
          <a:p>
            <a:endParaRPr lang="en-US" dirty="0"/>
          </a:p>
          <a:p>
            <a:pPr marL="240223" indent="-240223"/>
            <a:r>
              <a:rPr lang="en-US" b="1" dirty="0"/>
              <a:t>Example:</a:t>
            </a:r>
          </a:p>
          <a:p>
            <a:r>
              <a:rPr lang="en-US" dirty="0"/>
              <a:t>Send an email alert to the VP of Sales when an opportunity of more than $500,000 enters the Negotiation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71496409"/>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GB" dirty="0"/>
              <a:t>Point out that</a:t>
            </a:r>
            <a:r>
              <a:rPr lang="en-GB" baseline="0" dirty="0"/>
              <a:t> you can select whether a field update should trigger a re-evaluation of all workflow rules on the associated object. This option, called “</a:t>
            </a:r>
            <a:r>
              <a:rPr lang="en-GB" dirty="0"/>
              <a:t>Re-evaluate Workflow Rules after Field Change”</a:t>
            </a:r>
            <a:r>
              <a:rPr lang="en-GB" baseline="0" dirty="0"/>
              <a:t> is available when you add a field update workflow action. When selected, </a:t>
            </a:r>
            <a:r>
              <a:rPr lang="en-US" sz="1000" kern="1200" baseline="0" dirty="0">
                <a:solidFill>
                  <a:schemeClr val="tx1"/>
                </a:solidFill>
                <a:ea typeface="+mn-ea"/>
              </a:rPr>
              <a:t>any workflow </a:t>
            </a:r>
            <a:r>
              <a:rPr lang="en-GB" sz="1000" kern="1200" baseline="0" dirty="0">
                <a:solidFill>
                  <a:schemeClr val="tx1"/>
                </a:solidFill>
                <a:ea typeface="+mn-ea"/>
              </a:rPr>
              <a:t>rules whose criteria are met as a result of the field update will be triggered, for up to five times after the first field update.</a:t>
            </a:r>
            <a:endParaRPr lang="en-US" dirty="0"/>
          </a:p>
          <a:p>
            <a:pPr>
              <a:buNone/>
            </a:pPr>
            <a:endParaRPr lang="en-US" dirty="0"/>
          </a:p>
          <a:p>
            <a:pPr>
              <a:buNone/>
            </a:pPr>
            <a:r>
              <a:rPr lang="en-US" dirty="0"/>
              <a:t>This examples builds on AW Computing targeting the tech industry. If the new account is "Tech" then we could change the record type to gather more detailed info that will help AW with the technology marketing campaign.</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213849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a:buNone/>
            </a:pPr>
            <a:r>
              <a:rPr lang="en-US" b="1" dirty="0"/>
              <a:t>Examples:</a:t>
            </a:r>
          </a:p>
          <a:p>
            <a:pPr lvl="0"/>
            <a:r>
              <a:rPr lang="en-US" dirty="0"/>
              <a:t>Initiate a fulfillment process by posting closed opportunity data to the order fulfillment system.</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You can configure</a:t>
            </a:r>
            <a:r>
              <a:rPr lang="en-US" baseline="0" dirty="0">
                <a:solidFill>
                  <a:srgbClr val="000000"/>
                </a:solidFill>
                <a:ea typeface="Arial" pitchFamily="-112" charset="0"/>
                <a:cs typeface="Arial" pitchFamily="-112" charset="0"/>
                <a:sym typeface="Arial" pitchFamily="-112" charset="0"/>
              </a:rPr>
              <a:t> outbound messages without being a programmer:</a:t>
            </a: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      Platform</a:t>
            </a:r>
            <a:r>
              <a:rPr lang="en-US" b="1" baseline="0" dirty="0">
                <a:solidFill>
                  <a:srgbClr val="000000"/>
                </a:solidFill>
                <a:ea typeface="Arial" pitchFamily="-112" charset="0"/>
                <a:cs typeface="Arial" pitchFamily="-112" charset="0"/>
                <a:sym typeface="Arial" pitchFamily="-112" charset="0"/>
              </a:rPr>
              <a:t> </a:t>
            </a:r>
            <a:r>
              <a:rPr lang="en-US" b="1" dirty="0">
                <a:solidFill>
                  <a:srgbClr val="000000"/>
                </a:solidFill>
                <a:ea typeface="Arial" pitchFamily="-112" charset="0"/>
                <a:cs typeface="Arial" pitchFamily="-112" charset="0"/>
                <a:sym typeface="Arial" pitchFamily="-112" charset="0"/>
              </a:rPr>
              <a:t>| Process Automation</a:t>
            </a:r>
            <a:r>
              <a:rPr lang="en-US" b="1" baseline="0" dirty="0">
                <a:solidFill>
                  <a:srgbClr val="000000"/>
                </a:solidFill>
                <a:ea typeface="Arial" pitchFamily="-112" charset="0"/>
                <a:cs typeface="Arial" pitchFamily="-112" charset="0"/>
                <a:sym typeface="Arial" pitchFamily="-112" charset="0"/>
              </a:rPr>
              <a:t> | Workflow Actions | Outbound Messages | New Outbound Message</a:t>
            </a:r>
            <a:endParaRPr lang="en-US" b="1"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Ask students where else they have seen an API.  It would be in the data loader section. There are different types</a:t>
            </a:r>
            <a:r>
              <a:rPr lang="en-US" baseline="0" dirty="0"/>
              <a:t> of API’s used by Salesforce to “talk” to outside programs:  The Web Services, API, the SOAP API, the</a:t>
            </a:r>
            <a:r>
              <a:rPr lang="en-US" dirty="0"/>
              <a:t> REST API,</a:t>
            </a:r>
            <a:r>
              <a:rPr lang="en-US" baseline="0" dirty="0"/>
              <a:t> but what the student needs to understand is that Salesforce can exchange information with other systems, but it requires a specific set of rules/protocols in order to do so successfully</a:t>
            </a:r>
            <a:r>
              <a:rPr lang="en-US" dirty="0"/>
              <a:t>.</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52574672"/>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Prior</a:t>
            </a:r>
            <a:r>
              <a:rPr lang="en-US" baseline="0" dirty="0">
                <a:solidFill>
                  <a:srgbClr val="000000"/>
                </a:solidFill>
                <a:ea typeface="Arial" pitchFamily="-112" charset="0"/>
                <a:cs typeface="Arial" pitchFamily="-112" charset="0"/>
                <a:sym typeface="Arial" pitchFamily="-112" charset="0"/>
              </a:rPr>
              <a:t> to showing this slide, guide students through a discussion of what the workflow rule might look like.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9504375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solidFill>
                  <a:schemeClr val="tx1"/>
                </a:solidFill>
              </a:rPr>
              <a:t>Each</a:t>
            </a:r>
            <a:r>
              <a:rPr lang="en-US" baseline="0" dirty="0">
                <a:solidFill>
                  <a:schemeClr val="tx1"/>
                </a:solidFill>
              </a:rPr>
              <a:t> workflow can have up to </a:t>
            </a:r>
            <a:r>
              <a:rPr lang="en-GB" sz="1100" dirty="0">
                <a:latin typeface="Calibri" pitchFamily="34" charset="0"/>
              </a:rPr>
              <a:t>10 Time Triggers.</a:t>
            </a:r>
          </a:p>
          <a:p>
            <a:pPr defTabSz="981334">
              <a:spcBef>
                <a:spcPts val="0"/>
              </a:spcBef>
              <a:buClrTx/>
              <a:defRPr/>
            </a:pPr>
            <a:r>
              <a:rPr lang="en-GB" sz="1100" dirty="0">
                <a:latin typeface="Calibri" pitchFamily="34" charset="0"/>
              </a:rPr>
              <a:t>Each time trigger can have up to 40 Actions per Time Trigger | Maximum 10 of each type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4242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2016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19615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The Help &amp; Training portal is a one-stop shop</a:t>
            </a:r>
            <a:r>
              <a:rPr lang="en-US" b="0" baseline="0" dirty="0">
                <a:solidFill>
                  <a:srgbClr val="000000"/>
                </a:solidFill>
                <a:ea typeface="Arial" pitchFamily="-112" charset="0"/>
                <a:cs typeface="Arial" pitchFamily="-112" charset="0"/>
                <a:sym typeface="Arial" pitchFamily="-112" charset="0"/>
              </a:rPr>
              <a:t> to access knowledge articles, and access the Success Community and the </a:t>
            </a:r>
            <a:r>
              <a:rPr lang="en-US" b="0" baseline="0" dirty="0" err="1">
                <a:solidFill>
                  <a:srgbClr val="000000"/>
                </a:solidFill>
                <a:ea typeface="Arial" pitchFamily="-112" charset="0"/>
                <a:cs typeface="Arial" pitchFamily="-112" charset="0"/>
                <a:sym typeface="Arial" pitchFamily="-112" charset="0"/>
              </a:rPr>
              <a:t>Dreamforce</a:t>
            </a:r>
            <a:r>
              <a:rPr lang="en-US" b="0" baseline="0" dirty="0">
                <a:solidFill>
                  <a:srgbClr val="000000"/>
                </a:solidFill>
                <a:ea typeface="Arial" pitchFamily="-112" charset="0"/>
                <a:cs typeface="Arial" pitchFamily="-112" charset="0"/>
                <a:sym typeface="Arial" pitchFamily="-112" charset="0"/>
              </a:rPr>
              <a:t> apps.  </a:t>
            </a:r>
          </a:p>
          <a:p>
            <a:pPr marL="228600" indent="-228600">
              <a:buFont typeface="+mj-lt"/>
              <a:buNone/>
            </a:pPr>
            <a:r>
              <a:rPr lang="en-US" b="1" baseline="0" dirty="0">
                <a:solidFill>
                  <a:srgbClr val="000000"/>
                </a:solidFill>
                <a:ea typeface="Arial" pitchFamily="-112" charset="0"/>
                <a:cs typeface="Arial" pitchFamily="-112" charset="0"/>
                <a:sym typeface="Arial" pitchFamily="-112" charset="0"/>
              </a:rPr>
              <a:t>Note:  For a video on the Help and Training link:  https://www.youtube.com/watch?v=-v4E4XBxk_8</a:t>
            </a:r>
          </a:p>
          <a:p>
            <a:pPr lvl="1">
              <a:buFont typeface="+mj-lt"/>
              <a:buAutoNum type="arabicPeriod" startAt="2"/>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Users can log into the portal with the Salesforce username and password.</a:t>
            </a:r>
          </a:p>
          <a:p>
            <a:pPr marL="228600" indent="-228600">
              <a:buFont typeface="+mj-lt"/>
              <a:buNone/>
            </a:pPr>
            <a:r>
              <a:rPr lang="en-US" sz="1100" dirty="0"/>
              <a:t>3. 	The Contact Support button allows users to: </a:t>
            </a:r>
          </a:p>
          <a:p>
            <a:pPr lvl="2"/>
            <a:r>
              <a:rPr lang="en-US" sz="1100" dirty="0">
                <a:latin typeface="Salesforce Sans" panose="020B0505020202020203" pitchFamily="34" charset="0"/>
              </a:rPr>
              <a:t>Open a case</a:t>
            </a:r>
          </a:p>
          <a:p>
            <a:pPr lvl="2"/>
            <a:r>
              <a:rPr lang="en-US" sz="1100" dirty="0">
                <a:latin typeface="Salesforce Sans" panose="020B0505020202020203" pitchFamily="34" charset="0"/>
              </a:rPr>
              <a:t>Locate a Salesforce Community</a:t>
            </a:r>
          </a:p>
          <a:p>
            <a:pPr lvl="2"/>
            <a:r>
              <a:rPr lang="en-US" sz="1100" dirty="0">
                <a:latin typeface="Salesforce Sans" panose="020B0505020202020203" pitchFamily="34" charset="0"/>
              </a:rPr>
              <a:t>Open a Chat window</a:t>
            </a:r>
          </a:p>
          <a:p>
            <a:pPr lvl="2"/>
            <a:r>
              <a:rPr lang="en-US" sz="1100" dirty="0">
                <a:latin typeface="Salesforce Sans" panose="020B0505020202020203" pitchFamily="34" charset="0"/>
              </a:rPr>
              <a:t>Phone Support</a:t>
            </a:r>
          </a:p>
          <a:p>
            <a:pPr marL="0" lvl="1" indent="0">
              <a:buNone/>
            </a:pPr>
            <a:r>
              <a:rPr lang="en-US" sz="1000" b="0" i="0" u="none" strike="noStrike" kern="1200" baseline="0" dirty="0">
                <a:solidFill>
                  <a:schemeClr val="tx1"/>
                </a:solidFill>
                <a:latin typeface="Salesforce Sans" panose="020B0505020202020203" pitchFamily="34" charset="0"/>
                <a:ea typeface="+mn-ea"/>
              </a:rPr>
              <a:t>4. </a:t>
            </a:r>
            <a:r>
              <a:rPr lang="en-US" sz="1000" b="0" i="0" u="none" strike="noStrike" kern="1200" baseline="0" dirty="0">
                <a:solidFill>
                  <a:schemeClr val="tx1"/>
                </a:solidFill>
                <a:ea typeface="+mn-ea"/>
              </a:rPr>
              <a:t>The search improvements let you:</a:t>
            </a:r>
          </a:p>
          <a:p>
            <a:r>
              <a:rPr lang="en-US" sz="1000" b="0" i="0" u="none" strike="noStrike" kern="1200" baseline="0" dirty="0">
                <a:solidFill>
                  <a:schemeClr val="tx1"/>
                </a:solidFill>
                <a:ea typeface="+mn-ea"/>
              </a:rPr>
              <a:t>•  See Q&amp;A, Ideas, and Known Issues from the Success Community.</a:t>
            </a:r>
          </a:p>
          <a:p>
            <a:r>
              <a:rPr lang="en-US" sz="1000" b="0" i="0" u="none" strike="noStrike" kern="1200" baseline="0" dirty="0">
                <a:solidFill>
                  <a:schemeClr val="tx1"/>
                </a:solidFill>
                <a:ea typeface="+mn-ea"/>
              </a:rPr>
              <a:t>•  Use additional filters to quickly refine search results.</a:t>
            </a:r>
          </a:p>
          <a:p>
            <a:r>
              <a:rPr lang="en-US" sz="1000" b="0" i="0" u="none" strike="noStrike" kern="1200" baseline="0" dirty="0">
                <a:solidFill>
                  <a:schemeClr val="tx1"/>
                </a:solidFill>
                <a:ea typeface="+mn-ea"/>
              </a:rPr>
              <a:t>•  Save your filter choices for a more consistent experience.</a:t>
            </a:r>
          </a:p>
          <a:p>
            <a:r>
              <a:rPr lang="en-US" sz="1000" b="0" i="0" u="none" strike="noStrike" kern="1200" baseline="0" dirty="0">
                <a:solidFill>
                  <a:schemeClr val="tx1"/>
                </a:solidFill>
                <a:ea typeface="+mn-ea"/>
              </a:rPr>
              <a:t>•  View suggested content across all new sources.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08135342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US" dirty="0"/>
              <a:t>Search</a:t>
            </a:r>
            <a:r>
              <a:rPr lang="en-US" baseline="0" dirty="0"/>
              <a:t> for “</a:t>
            </a:r>
            <a:r>
              <a:rPr lang="en-US" dirty="0"/>
              <a:t>Time-Based Workflow F.A.Q.” in Help &amp; Training.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6904566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dirty="0">
              <a:ea typeface="MS PGothic" charset="-128"/>
            </a:endParaRP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68936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409</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68918499"/>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pPr marL="0" lvl="1" indent="0" defTabSz="946678">
              <a:buNone/>
              <a:defRPr/>
            </a:pPr>
            <a:endParaRPr lang="en-US" b="1" baseline="0" dirty="0">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6395992"/>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70000" lnSpcReduction="20000"/>
          </a:bodyPr>
          <a:lstStyle/>
          <a:p>
            <a:pPr defTabSz="946678">
              <a:spcBef>
                <a:spcPts val="0"/>
              </a:spcBef>
              <a:buClrTx/>
              <a:defRPr/>
            </a:pPr>
            <a:r>
              <a:rPr lang="en-US" b="1" baseline="0" dirty="0"/>
              <a:t>Teaching Points:</a:t>
            </a:r>
          </a:p>
          <a:p>
            <a:pPr marL="236670" indent="-236670" defTabSz="946678">
              <a:spcBef>
                <a:spcPts val="0"/>
              </a:spcBef>
              <a:buClrTx/>
              <a:buFont typeface="Wingdings" pitchFamily="2" charset="2"/>
              <a:buNone/>
              <a:defRPr/>
            </a:pPr>
            <a:r>
              <a:rPr lang="en-US" dirty="0"/>
              <a:t>You can use Lightning Process Builder to perform all of the same actions as workflow rules (with the exception of outbound messages), but with more power and flexibility.</a:t>
            </a:r>
          </a:p>
          <a:p>
            <a:pPr marL="236670" indent="-236670" defTabSz="946678">
              <a:spcBef>
                <a:spcPts val="0"/>
              </a:spcBef>
              <a:buClrTx/>
              <a:buFont typeface="Wingdings" pitchFamily="2" charset="2"/>
              <a:buChar char="§"/>
              <a:defRPr/>
            </a:pPr>
            <a:r>
              <a:rPr lang="en-US" dirty="0"/>
              <a:t>This example shows a process with three criteria nodes.</a:t>
            </a:r>
          </a:p>
          <a:p>
            <a:pPr marL="476626" lvl="1" indent="-236670" defTabSz="946678">
              <a:buFont typeface="Arial" pitchFamily="34" charset="0"/>
              <a:buChar char="–"/>
              <a:defRPr/>
            </a:pPr>
            <a:r>
              <a:rPr lang="en-US" dirty="0">
                <a:latin typeface="Salesforce Sans" panose="020B0505020202020203" pitchFamily="34" charset="0"/>
              </a:rPr>
              <a:t>If the first criteria node evaluates to TRUE (Opportunity</a:t>
            </a:r>
            <a:r>
              <a:rPr lang="en-US" baseline="0" dirty="0">
                <a:latin typeface="Salesforce Sans" panose="020B0505020202020203" pitchFamily="34" charset="0"/>
              </a:rPr>
              <a:t> is closed won)</a:t>
            </a:r>
            <a:r>
              <a:rPr lang="en-US" dirty="0">
                <a:latin typeface="Salesforce Sans" panose="020B0505020202020203" pitchFamily="34" charset="0"/>
              </a:rPr>
              <a:t>, the process executes the specified immediate actions and then continues to the next criteria node. If it evaluates to FALSE</a:t>
            </a:r>
            <a:r>
              <a:rPr lang="en-US" baseline="0" dirty="0">
                <a:latin typeface="Salesforce Sans" panose="020B0505020202020203" pitchFamily="34" charset="0"/>
              </a:rPr>
              <a:t> the actions do not run.</a:t>
            </a:r>
            <a:endParaRPr lang="en-US" dirty="0">
              <a:latin typeface="Salesforce Sans" panose="020B0505020202020203" pitchFamily="34" charset="0"/>
            </a:endParaRPr>
          </a:p>
          <a:p>
            <a:pPr marL="476626" lvl="1" indent="-236670" defTabSz="946678">
              <a:buFont typeface="Arial" pitchFamily="34" charset="0"/>
              <a:buChar char="–"/>
              <a:defRPr/>
            </a:pPr>
            <a:r>
              <a:rPr lang="en-US" dirty="0">
                <a:latin typeface="Salesforce Sans" panose="020B0505020202020203" pitchFamily="34" charset="0"/>
              </a:rPr>
              <a:t>The process evaluates the second criteria node. If it evaluates to TRUE (Add</a:t>
            </a:r>
            <a:r>
              <a:rPr lang="en-US" baseline="0" dirty="0">
                <a:latin typeface="Salesforce Sans" panose="020B0505020202020203" pitchFamily="34" charset="0"/>
              </a:rPr>
              <a:t> an order for small tech deals that are won), the process creates an order record. If it evaluates to FALSE it does not.</a:t>
            </a:r>
          </a:p>
          <a:p>
            <a:pPr marL="476626" lvl="1" indent="-236670" defTabSz="946678">
              <a:buFont typeface="Arial" pitchFamily="34" charset="0"/>
              <a:buChar char="–"/>
              <a:defRPr/>
            </a:pPr>
            <a:r>
              <a:rPr lang="en-US" baseline="0" dirty="0">
                <a:latin typeface="Salesforce Sans" panose="020B0505020202020203" pitchFamily="34" charset="0"/>
              </a:rPr>
              <a:t>The process evaluates the third criteria node. If TRUE (large tech account has a closed won deal), a post is sent to the Account Rep on the Account and the Process stops. If FALSE, the process continues to evaluate Criteria nodes until it hits a STOP or the process ends. </a:t>
            </a:r>
          </a:p>
          <a:p>
            <a:pPr marL="476626" lvl="1" indent="-236670" defTabSz="946678">
              <a:buFont typeface="Arial" pitchFamily="34" charset="0"/>
              <a:buNone/>
              <a:defRPr/>
            </a:pPr>
            <a:r>
              <a:rPr lang="en-US" baseline="0" dirty="0">
                <a:latin typeface="Salesforce Sans" panose="020B0505020202020203" pitchFamily="34" charset="0"/>
              </a:rPr>
              <a:t> </a:t>
            </a:r>
            <a:r>
              <a:rPr lang="en-US" b="1" baseline="0" dirty="0">
                <a:latin typeface="Salesforce Sans" panose="020B0505020202020203" pitchFamily="34" charset="0"/>
              </a:rPr>
              <a:t>(NOTE: </a:t>
            </a:r>
            <a:r>
              <a:rPr lang="en-US" b="0" baseline="0" dirty="0">
                <a:latin typeface="Salesforce Sans" panose="020B0505020202020203" pitchFamily="34" charset="0"/>
              </a:rPr>
              <a:t>Scheduled actions are NOT available with Evaluate the Next Criteria Option. They ARE available with STOP.)</a:t>
            </a:r>
            <a:endParaRPr lang="en-US" b="0" dirty="0">
              <a:latin typeface="Salesforce Sans" panose="020B0505020202020203" pitchFamily="34" charset="0"/>
            </a:endParaRPr>
          </a:p>
          <a:p>
            <a:pPr marL="236670" indent="-236670" defTabSz="946678">
              <a:spcBef>
                <a:spcPts val="0"/>
              </a:spcBef>
              <a:buClrTx/>
              <a:buFont typeface="Wingdings" pitchFamily="2" charset="2"/>
              <a:buChar char="§"/>
              <a:defRPr/>
            </a:pPr>
            <a:r>
              <a:rPr lang="en-US" dirty="0"/>
              <a:t>Versioning allows you to easily track and maintain your processes.</a:t>
            </a:r>
          </a:p>
          <a:p>
            <a:pPr marL="476626" lvl="1" indent="-236670" defTabSz="946678">
              <a:buFont typeface="Arial" pitchFamily="34" charset="0"/>
              <a:buChar char="–"/>
              <a:defRPr/>
            </a:pPr>
            <a:r>
              <a:rPr lang="en-US" dirty="0">
                <a:latin typeface="Salesforce Sans" panose="020B0505020202020203" pitchFamily="34" charset="0"/>
              </a:rPr>
              <a:t>Each process can have up to 50 versions.</a:t>
            </a:r>
          </a:p>
          <a:p>
            <a:pPr marL="476626" lvl="1" indent="-236670" defTabSz="946678">
              <a:buFont typeface="Arial" pitchFamily="34" charset="0"/>
              <a:buChar char="–"/>
              <a:defRPr/>
            </a:pPr>
            <a:r>
              <a:rPr lang="en-US" dirty="0">
                <a:latin typeface="Salesforce Sans" panose="020B0505020202020203" pitchFamily="34" charset="0"/>
              </a:rPr>
              <a:t>Only one version of a process can be active at a given time. </a:t>
            </a:r>
          </a:p>
          <a:p>
            <a:pPr marL="476626" lvl="1" indent="-236670" defTabSz="946678">
              <a:buFont typeface="Arial" pitchFamily="34" charset="0"/>
              <a:buNone/>
              <a:defRPr/>
            </a:pPr>
            <a:endParaRPr lang="en-US" b="1" baseline="0" dirty="0">
              <a:latin typeface="Salesforce Sans" panose="020B0505020202020203" pitchFamily="34" charset="0"/>
            </a:endParaRPr>
          </a:p>
          <a:p>
            <a:pPr marL="0" marR="0" lvl="1"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latin typeface="Salesforce Sans" panose="020B0505020202020203" pitchFamily="34" charset="0"/>
              </a:rPr>
              <a:t>A process does not have to stop after your first action group runs and hits the first STOP anymore. </a:t>
            </a:r>
            <a:r>
              <a:rPr lang="en-US" sz="1000" b="0" i="0" kern="1200" dirty="0">
                <a:solidFill>
                  <a:schemeClr val="tx1"/>
                </a:solidFill>
                <a:latin typeface="Salesforce Sans" panose="020B0505020202020203" pitchFamily="34" charset="0"/>
                <a:ea typeface="+mn-ea"/>
              </a:rPr>
              <a:t>You can choose to stop or continue</a:t>
            </a:r>
            <a:r>
              <a:rPr lang="en-US" sz="1000" b="0" i="0" kern="1200" baseline="0" dirty="0">
                <a:solidFill>
                  <a:schemeClr val="tx1"/>
                </a:solidFill>
                <a:latin typeface="Salesforce Sans" panose="020B0505020202020203" pitchFamily="34" charset="0"/>
                <a:ea typeface="+mn-ea"/>
              </a:rPr>
              <a:t> evaluating your next criteria. </a:t>
            </a:r>
            <a:r>
              <a:rPr lang="en-US" sz="1000" b="0" i="0" kern="1200" dirty="0">
                <a:solidFill>
                  <a:schemeClr val="tx1"/>
                </a:solidFill>
                <a:latin typeface="Salesforce Sans" panose="020B0505020202020203" pitchFamily="34" charset="0"/>
                <a:ea typeface="+mn-ea"/>
              </a:rPr>
              <a:t>Executing multiple action groups in a single process makes it easy to manage all of your processes for a given object, like a Case, in one place.</a:t>
            </a:r>
          </a:p>
          <a:p>
            <a:pPr marL="228600" indent="-228600">
              <a:buFont typeface="+mj-lt"/>
              <a:buAutoNum type="arabicPeriod"/>
            </a:pPr>
            <a:r>
              <a:rPr lang="en-US" sz="1000" b="0" i="0" kern="1200" dirty="0">
                <a:solidFill>
                  <a:schemeClr val="tx1"/>
                </a:solidFill>
                <a:ea typeface="+mn-ea"/>
              </a:rPr>
              <a:t>Create your first criteria and action group.  </a:t>
            </a:r>
          </a:p>
          <a:p>
            <a:pPr marL="228600" indent="-228600">
              <a:buFont typeface="+mj-lt"/>
              <a:buAutoNum type="arabicPeriod"/>
            </a:pPr>
            <a:r>
              <a:rPr lang="en-US" sz="1000" b="0" i="0" kern="1200" dirty="0">
                <a:solidFill>
                  <a:schemeClr val="tx1"/>
                </a:solidFill>
                <a:ea typeface="+mn-ea"/>
              </a:rPr>
              <a:t>Make sure you’ve defined the next criteria and that your action group includes only immediate actions. (Note: You can’t evaluate the next criteria when an action group contains scheduled actions.)</a:t>
            </a:r>
          </a:p>
          <a:p>
            <a:pPr marL="228600" indent="-228600">
              <a:buFont typeface="+mj-lt"/>
              <a:buAutoNum type="arabicPeriod"/>
            </a:pPr>
            <a:r>
              <a:rPr lang="en-US" sz="1000" b="0" i="0" kern="1200" dirty="0">
                <a:solidFill>
                  <a:schemeClr val="tx1"/>
                </a:solidFill>
                <a:ea typeface="+mn-ea"/>
              </a:rPr>
              <a:t>Click </a:t>
            </a:r>
            <a:r>
              <a:rPr lang="en-US" sz="1000" b="1" i="0" kern="1200" dirty="0">
                <a:solidFill>
                  <a:schemeClr val="tx1"/>
                </a:solidFill>
                <a:ea typeface="+mn-ea"/>
              </a:rPr>
              <a:t>STOP</a:t>
            </a:r>
            <a:r>
              <a:rPr lang="en-US" sz="1000" b="0" i="0" kern="1200" dirty="0">
                <a:solidFill>
                  <a:schemeClr val="tx1"/>
                </a:solidFill>
                <a:ea typeface="+mn-ea"/>
              </a:rPr>
              <a:t> or </a:t>
            </a:r>
            <a:r>
              <a:rPr lang="en-US" sz="1000" b="1" i="0" kern="1200" dirty="0">
                <a:solidFill>
                  <a:schemeClr val="tx1"/>
                </a:solidFill>
                <a:ea typeface="+mn-ea"/>
              </a:rPr>
              <a:t>EVALUATE THE NEXT CRITERIA</a:t>
            </a:r>
            <a:r>
              <a:rPr lang="en-US" sz="1000" b="0" i="0" kern="1200" dirty="0">
                <a:solidFill>
                  <a:schemeClr val="tx1"/>
                </a:solidFill>
                <a:ea typeface="+mn-ea"/>
              </a:rPr>
              <a:t> to change what happens after actions execute. Initially, each action group is set to stop after executing actions.</a:t>
            </a:r>
          </a:p>
          <a:p>
            <a:pPr lvl="1">
              <a:buNone/>
            </a:pPr>
            <a:endParaRPr lang="en-US" b="1" dirty="0">
              <a:latin typeface="Salesforce Sans" panose="020B0505020202020203" pitchFamily="34" charset="0"/>
            </a:endParaRPr>
          </a:p>
          <a:p>
            <a:pPr marL="476626" lvl="1" indent="-236670" defTabSz="946678">
              <a:buFont typeface="Arial" pitchFamily="34" charset="0"/>
              <a:buChar char="–"/>
              <a:defRPr/>
            </a:pPr>
            <a:endParaRPr lang="en-US"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 the hood, Salesforce uses Visual Workflow to implement processes. This is why versioning works the same as Visual Workflow.</a:t>
            </a:r>
          </a:p>
          <a:p>
            <a:pPr marL="236670" lvl="1" indent="-236670" defTabSz="946678">
              <a:defRPr/>
            </a:pPr>
            <a:endParaRPr lang="en-US" baseline="0" dirty="0">
              <a:latin typeface="Salesforce Sans" panose="020B0505020202020203" pitchFamily="34" charset="0"/>
            </a:endParaRPr>
          </a:p>
          <a:p>
            <a:pPr lvl="1">
              <a:buNone/>
            </a:pPr>
            <a:r>
              <a:rPr lang="en-US" b="1" dirty="0">
                <a:latin typeface="Salesforce Sans" panose="020B0505020202020203" pitchFamily="34" charset="0"/>
              </a:rPr>
              <a:t>Spring ‘16 updates</a:t>
            </a:r>
          </a:p>
          <a:p>
            <a:pPr marL="231775" lvl="1" indent="-231775"/>
            <a:r>
              <a:rPr lang="en-US" b="0" dirty="0">
                <a:latin typeface="Salesforce Sans" panose="020B0505020202020203" pitchFamily="34" charset="0"/>
              </a:rPr>
              <a:t>Criteria can now be reordered</a:t>
            </a:r>
            <a:r>
              <a:rPr lang="en-US" b="0" baseline="0" dirty="0">
                <a:latin typeface="Salesforce Sans" panose="020B0505020202020203" pitchFamily="34" charset="0"/>
              </a:rPr>
              <a:t> by drag and drop! Previously, to change the order, you had to delete and redefine criteria and actions. Click the </a:t>
            </a:r>
            <a:r>
              <a:rPr lang="en-US" b="1" baseline="0" dirty="0">
                <a:latin typeface="Salesforce Sans" panose="020B0505020202020203" pitchFamily="34" charset="0"/>
              </a:rPr>
              <a:t>criteria node</a:t>
            </a:r>
            <a:r>
              <a:rPr lang="en-US" b="0" baseline="0" dirty="0">
                <a:latin typeface="Salesforce Sans" panose="020B0505020202020203" pitchFamily="34" charset="0"/>
              </a:rPr>
              <a:t> and </a:t>
            </a:r>
            <a:r>
              <a:rPr lang="en-US" b="1" baseline="0" dirty="0">
                <a:latin typeface="Salesforce Sans" panose="020B0505020202020203" pitchFamily="34" charset="0"/>
              </a:rPr>
              <a:t>action group</a:t>
            </a:r>
            <a:r>
              <a:rPr lang="en-US" b="0" baseline="0" dirty="0">
                <a:latin typeface="Salesforce Sans" panose="020B0505020202020203" pitchFamily="34" charset="0"/>
              </a:rPr>
              <a:t> and move it to the new location at the end of your process.</a:t>
            </a:r>
          </a:p>
          <a:p>
            <a:pPr marL="231775" lvl="1" indent="-231775"/>
            <a:r>
              <a:rPr lang="en-US" b="0" dirty="0">
                <a:latin typeface="Salesforce Sans" panose="020B0505020202020203" pitchFamily="34" charset="0"/>
              </a:rPr>
              <a:t>When creating new versions of a process, Process</a:t>
            </a:r>
            <a:r>
              <a:rPr lang="en-US" b="0" baseline="0" dirty="0">
                <a:latin typeface="Salesforce Sans" panose="020B0505020202020203" pitchFamily="34" charset="0"/>
              </a:rPr>
              <a:t> Builder will </a:t>
            </a:r>
            <a:r>
              <a:rPr lang="en-US" b="0" dirty="0">
                <a:latin typeface="Salesforce Sans" panose="020B0505020202020203" pitchFamily="34" charset="0"/>
              </a:rPr>
              <a:t>use the name and description from the original version. You can edit the name and description or leave it as is.</a:t>
            </a:r>
          </a:p>
          <a:p>
            <a:pPr marL="231775" lvl="1" indent="-231775"/>
            <a:r>
              <a:rPr lang="en-US" b="0" dirty="0">
                <a:latin typeface="Salesforce Sans" panose="020B0505020202020203" pitchFamily="34" charset="0"/>
              </a:rPr>
              <a:t>When creating @mentions in</a:t>
            </a:r>
            <a:r>
              <a:rPr lang="en-US" b="0" baseline="0" dirty="0">
                <a:latin typeface="Salesforce Sans" panose="020B0505020202020203" pitchFamily="34" charset="0"/>
              </a:rPr>
              <a:t> Post to Chatter Actions, instead of inserting mentions with a separate field, you may now just use the @ symbol to add mentions directly to the message.</a:t>
            </a:r>
          </a:p>
          <a:p>
            <a:pPr marL="231775" lvl="1" indent="-231775"/>
            <a:r>
              <a:rPr lang="en-US" b="0" dirty="0">
                <a:latin typeface="Salesforce Sans" panose="020B0505020202020203" pitchFamily="34" charset="0"/>
              </a:rPr>
              <a:t>You can now create email alerts for activities (tasks and events). Once you create an email alert, you can add it to a process, workflow rule, milestone, approval process, or flow.</a:t>
            </a:r>
          </a:p>
          <a:p>
            <a:pPr marL="0" lvl="1" indent="0">
              <a:buNone/>
            </a:pPr>
            <a:endParaRPr lang="en-US" b="0" dirty="0">
              <a:latin typeface="Salesforce Sans" panose="020B0505020202020203" pitchFamily="34" charset="0"/>
            </a:endParaRPr>
          </a:p>
          <a:p>
            <a:pPr marL="0" lvl="1" indent="0">
              <a:buNone/>
            </a:pPr>
            <a:r>
              <a:rPr lang="en-US" b="1" dirty="0">
                <a:latin typeface="Salesforce Sans" panose="020B0505020202020203" pitchFamily="34" charset="0"/>
              </a:rPr>
              <a:t>For</a:t>
            </a:r>
            <a:r>
              <a:rPr lang="en-US" b="1" baseline="0" dirty="0">
                <a:latin typeface="Salesforce Sans" panose="020B0505020202020203" pitchFamily="34" charset="0"/>
              </a:rPr>
              <a:t> the full list of updates to Process Builder, see the Spring ‘16 release notes</a:t>
            </a:r>
            <a:r>
              <a:rPr lang="en-US" b="0" baseline="0" dirty="0">
                <a:latin typeface="Salesforce Sans" panose="020B0505020202020203" pitchFamily="34" charset="0"/>
              </a:rPr>
              <a:t>: http://releasenotes.docs.salesforce.com/en-us/spring16/release-notes/rn_forcecom_process.htm?edition=&amp;impact=</a:t>
            </a:r>
            <a:endParaRPr lang="en-US" b="0" dirty="0">
              <a:latin typeface="Salesforce Sans" panose="020B0505020202020203" pitchFamily="34" charset="0"/>
            </a:endParaRPr>
          </a:p>
          <a:p>
            <a:pPr defTabSz="946678">
              <a:spcBef>
                <a:spcPts val="0"/>
              </a:spcBef>
              <a:buClrTx/>
              <a:defRPr/>
            </a:pPr>
            <a:endParaRPr lang="en-US" b="1" baseline="0" dirty="0"/>
          </a:p>
          <a:p>
            <a:pPr marL="236670" indent="-236670" defTabSz="946678">
              <a:spcBef>
                <a:spcPts val="0"/>
              </a:spcBef>
              <a:buClrTx/>
              <a:buFont typeface="Wingdings" pitchFamily="2" charset="2"/>
              <a:buChar char="§"/>
              <a:defRPr/>
            </a:pPr>
            <a:endParaRPr lang="en-US" dirty="0"/>
          </a:p>
          <a:p>
            <a:pPr marL="236670" lvl="1" indent="-236670" defTabSz="946678">
              <a:defRPr/>
            </a:pPr>
            <a:endParaRPr lang="en-US" dirty="0">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a:t>
            </a:r>
            <a:r>
              <a:rPr lang="en-US" sz="800">
                <a:latin typeface="Salesforce Sans" panose="020B0505020202020203" pitchFamily="34" charset="0"/>
              </a:rPr>
              <a:t>Copyright 2016 </a:t>
            </a:r>
            <a:r>
              <a:rPr lang="en-US" sz="800" dirty="0">
                <a:latin typeface="Salesforce Sans" panose="020B0505020202020203" pitchFamily="34" charset="0"/>
              </a:rPr>
              <a:t>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411</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67785588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a:bodyPr>
          <a:lstStyle/>
          <a:p>
            <a:pPr defTabSz="946678">
              <a:spcBef>
                <a:spcPts val="0"/>
              </a:spcBef>
              <a:buClrTx/>
              <a:defRPr/>
            </a:pPr>
            <a:r>
              <a:rPr lang="en-US" b="1" baseline="0" dirty="0"/>
              <a:t>Teaching Points:</a:t>
            </a:r>
          </a:p>
          <a:p>
            <a:pPr marL="236670" indent="-236670">
              <a:buFont typeface="Wingdings" pitchFamily="2" charset="2"/>
              <a:buChar char="§"/>
            </a:pPr>
            <a:r>
              <a:rPr lang="en-US" dirty="0"/>
              <a:t>Just</a:t>
            </a:r>
            <a:r>
              <a:rPr lang="en-US" baseline="0" dirty="0"/>
              <a:t> like with workflow rules, you can use Process Builder to send an email reminder based on specified criteria. In addition, you can schedule actions to occur before or after a specified date.</a:t>
            </a:r>
          </a:p>
          <a:p>
            <a:pPr marL="236670" indent="-236670">
              <a:buFont typeface="Wingdings" pitchFamily="2" charset="2"/>
              <a:buChar char="§"/>
            </a:pPr>
            <a:r>
              <a:rPr lang="en-US" baseline="0" dirty="0"/>
              <a:t>You can use Process Builder to update fields on child records when a field on the parent record is changed. Prior to Process Builder, a developer had to write Apex code to meet this requirement.</a:t>
            </a:r>
          </a:p>
          <a:p>
            <a:pPr marL="236670" indent="-236670">
              <a:buFont typeface="Wingdings" pitchFamily="2" charset="2"/>
              <a:buChar char="§"/>
            </a:pPr>
            <a:r>
              <a:rPr lang="en-US" baseline="0" dirty="0"/>
              <a:t>Process Builder lets you create records, including but not limited to tasks. In addition, you can send email notifications and post to Chatter. With workflow rules, you can only create task records and send email notifications. Prior to Process Builder, a developer had to write Apex code to create records (other than tasks) and post to Chatter.</a:t>
            </a:r>
          </a:p>
          <a:p>
            <a:pPr marL="236670" indent="-236670">
              <a:buFont typeface="Wingdings" pitchFamily="2" charset="2"/>
              <a:buChar char="§"/>
            </a:pPr>
            <a:r>
              <a:rPr lang="en-US" baseline="0" dirty="0"/>
              <a:t>Process Builder lets you create a record using the data from related records. Prior to Process Builder, a developer had to write Apex code to create records (other than tasks).</a:t>
            </a:r>
          </a:p>
          <a:p>
            <a:pPr marL="236670" indent="-236670">
              <a:buFont typeface="Wingdings" pitchFamily="2" charset="2"/>
              <a:buChar char="§"/>
            </a:pPr>
            <a:endParaRPr lang="en-US" baseline="0" dirty="0"/>
          </a:p>
          <a:p>
            <a:pPr marL="236670" indent="-236670">
              <a:buFont typeface="Wingdings" pitchFamily="2" charset="2"/>
              <a:buChar char="§"/>
            </a:pP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a:t>
            </a:r>
            <a:r>
              <a:rPr lang="en-US" sz="800">
                <a:latin typeface="Salesforce Sans" panose="020B0505020202020203" pitchFamily="34" charset="0"/>
              </a:rPr>
              <a:t>Copyright 2016 </a:t>
            </a:r>
            <a:r>
              <a:rPr lang="en-US" sz="800" dirty="0">
                <a:latin typeface="Salesforce Sans" panose="020B0505020202020203" pitchFamily="34" charset="0"/>
              </a:rPr>
              <a:t>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412</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466953380"/>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a:bodyPr>
          <a:lstStyle/>
          <a:p>
            <a:r>
              <a:rPr lang="en-US" b="1" dirty="0"/>
              <a:t>Teaching</a:t>
            </a:r>
            <a:r>
              <a:rPr lang="en-US" b="1" baseline="0" dirty="0"/>
              <a:t> Points:</a:t>
            </a:r>
            <a:endParaRPr lang="en-US" b="1" dirty="0"/>
          </a:p>
          <a:p>
            <a:pPr marL="236670" indent="-236670" fontAlgn="t">
              <a:buFont typeface="Wingdings" pitchFamily="2" charset="2"/>
              <a:buChar char="§"/>
            </a:pPr>
            <a:r>
              <a:rPr lang="en-US" dirty="0"/>
              <a:t>Create a record:</a:t>
            </a:r>
          </a:p>
          <a:p>
            <a:pPr marL="476626" lvl="1" indent="-236670" fontAlgn="t">
              <a:buFont typeface="Arial" pitchFamily="34" charset="0"/>
              <a:buChar char="–"/>
            </a:pPr>
            <a:r>
              <a:rPr lang="en-US" dirty="0">
                <a:latin typeface="Salesforce Sans" panose="020B0505020202020203" pitchFamily="34" charset="0"/>
              </a:rPr>
              <a:t>When using workflow rules, you can only create a task record.</a:t>
            </a:r>
          </a:p>
          <a:p>
            <a:pPr marL="476626" lvl="1" indent="-236670" fontAlgn="t">
              <a:buFont typeface="Arial" pitchFamily="34" charset="0"/>
              <a:buChar char="–"/>
            </a:pPr>
            <a:r>
              <a:rPr lang="en-US" dirty="0">
                <a:latin typeface="Salesforce Sans" panose="020B0505020202020203" pitchFamily="34" charset="0"/>
              </a:rPr>
              <a:t>Processes let you create records for any standard or custom object.</a:t>
            </a:r>
          </a:p>
          <a:p>
            <a:pPr marL="236670" indent="-236670" fontAlgn="t">
              <a:buFont typeface="Wingdings" pitchFamily="2" charset="2"/>
              <a:buChar char="§"/>
            </a:pPr>
            <a:r>
              <a:rPr lang="en-US" dirty="0"/>
              <a:t>Update records:</a:t>
            </a:r>
          </a:p>
          <a:p>
            <a:pPr marL="476626" lvl="1" indent="-236670" fontAlgn="t">
              <a:buFont typeface="Arial" pitchFamily="34" charset="0"/>
              <a:buChar char="–"/>
            </a:pPr>
            <a:r>
              <a:rPr lang="en-US" dirty="0">
                <a:latin typeface="Salesforce Sans" panose="020B0505020202020203" pitchFamily="34" charset="0"/>
              </a:rPr>
              <a:t>Workflow rules only allow you to update fields on the record or its parent.</a:t>
            </a:r>
          </a:p>
          <a:p>
            <a:pPr marL="476626" lvl="1" indent="-236670" fontAlgn="t">
              <a:buFont typeface="Arial" pitchFamily="34" charset="0"/>
              <a:buChar char="–"/>
            </a:pPr>
            <a:r>
              <a:rPr lang="en-US" dirty="0">
                <a:latin typeface="Salesforce Sans" panose="020B0505020202020203" pitchFamily="34" charset="0"/>
              </a:rPr>
              <a:t>Processes let you update one or more records. You can update fields on the record that started the process or on any related record (including child/detail records).</a:t>
            </a:r>
          </a:p>
          <a:p>
            <a:pPr marL="236670" indent="-236670" fontAlgn="t">
              <a:buFont typeface="Wingdings" pitchFamily="2" charset="2"/>
              <a:buChar char="§"/>
            </a:pPr>
            <a:r>
              <a:rPr lang="en-US" dirty="0"/>
              <a:t>Send an email - You must create an email alert before it can be used in a process.</a:t>
            </a:r>
          </a:p>
          <a:p>
            <a:pPr marL="236670" indent="-236670" fontAlgn="t">
              <a:buFont typeface="Wingdings" pitchFamily="2" charset="2"/>
              <a:buChar char="§"/>
            </a:pPr>
            <a:r>
              <a:rPr lang="en-US" dirty="0"/>
              <a:t>Post to Chatter - This action is available only if your organization has Chatter enabled.</a:t>
            </a:r>
          </a:p>
          <a:p>
            <a:pPr marL="236670" indent="-236670" fontAlgn="t">
              <a:buFont typeface="Wingdings" pitchFamily="2" charset="2"/>
              <a:buChar char="§"/>
            </a:pPr>
            <a:r>
              <a:rPr lang="en-US" dirty="0"/>
              <a:t>Use a quick action:</a:t>
            </a:r>
          </a:p>
          <a:p>
            <a:pPr marL="476626" lvl="1" indent="-236670" defTabSz="946678" fontAlgn="t">
              <a:buFont typeface="Arial" pitchFamily="34" charset="0"/>
              <a:buChar char="–"/>
              <a:defRPr/>
            </a:pPr>
            <a:r>
              <a:rPr lang="en-US" kern="0" dirty="0">
                <a:latin typeface="Salesforce Sans" panose="020B0505020202020203" pitchFamily="34" charset="0"/>
              </a:rPr>
              <a:t>Quick actions allow users to create records, update records, and log calls from the Chatter feed or the publisher in Salesforce1.</a:t>
            </a:r>
            <a:endParaRPr lang="en-US" dirty="0">
              <a:latin typeface="Salesforce Sans" panose="020B0505020202020203" pitchFamily="34" charset="0"/>
            </a:endParaRPr>
          </a:p>
          <a:p>
            <a:pPr marL="476626" lvl="1" indent="-236670" fontAlgn="t">
              <a:buFont typeface="Arial" pitchFamily="34" charset="0"/>
              <a:buChar char="–"/>
            </a:pPr>
            <a:r>
              <a:rPr lang="en-US" dirty="0">
                <a:latin typeface="Salesforce Sans" panose="020B0505020202020203" pitchFamily="34" charset="0"/>
              </a:rPr>
              <a:t>You must create a quick action before it can be used in a process.</a:t>
            </a:r>
          </a:p>
          <a:p>
            <a:pPr marL="236670" indent="-236670" fontAlgn="t">
              <a:buFont typeface="Wingdings" pitchFamily="2" charset="2"/>
              <a:buChar char="§"/>
            </a:pPr>
            <a:r>
              <a:rPr lang="en-US" dirty="0"/>
              <a:t>Submit for approval – You can submit the record through the default approval process or specify a specific approval process.</a:t>
            </a:r>
          </a:p>
          <a:p>
            <a:pPr marL="236670" indent="-236670" fontAlgn="t">
              <a:buFont typeface="Wingdings" pitchFamily="2" charset="2"/>
              <a:buChar char="§"/>
            </a:pPr>
            <a:r>
              <a:rPr lang="en-US" dirty="0"/>
              <a:t>Launch a flow:</a:t>
            </a:r>
          </a:p>
          <a:p>
            <a:pPr marL="476626" lvl="1" indent="-236670" fontAlgn="t">
              <a:buFont typeface="Arial" pitchFamily="34" charset="0"/>
              <a:buChar char="–"/>
            </a:pPr>
            <a:r>
              <a:rPr lang="en-US" dirty="0">
                <a:latin typeface="Salesforce Sans" panose="020B0505020202020203" pitchFamily="34" charset="0"/>
              </a:rPr>
              <a:t>Visual Workflow allows you to build flows to automate complex business processes. </a:t>
            </a:r>
          </a:p>
          <a:p>
            <a:pPr marL="476626" lvl="1" indent="-236670" fontAlgn="t">
              <a:buFont typeface="Arial" pitchFamily="34" charset="0"/>
              <a:buChar char="–"/>
            </a:pPr>
            <a:r>
              <a:rPr lang="en-US" dirty="0">
                <a:latin typeface="Salesforce Sans" panose="020B0505020202020203" pitchFamily="34" charset="0"/>
              </a:rPr>
              <a:t>In order to trigger an </a:t>
            </a:r>
            <a:r>
              <a:rPr lang="en-US" dirty="0" err="1">
                <a:latin typeface="Salesforce Sans" panose="020B0505020202020203" pitchFamily="34" charset="0"/>
              </a:rPr>
              <a:t>autolaunched</a:t>
            </a:r>
            <a:r>
              <a:rPr lang="en-US" dirty="0">
                <a:latin typeface="Salesforce Sans" panose="020B0505020202020203" pitchFamily="34" charset="0"/>
              </a:rPr>
              <a:t> flow from a process, you must create and activate the flow.</a:t>
            </a:r>
          </a:p>
          <a:p>
            <a:pPr marL="236670" indent="-236670" fontAlgn="t">
              <a:buFont typeface="Wingdings" pitchFamily="2" charset="2"/>
              <a:buChar char="§"/>
            </a:pPr>
            <a:r>
              <a:rPr lang="en-US" dirty="0"/>
              <a:t>Call Apex - A developer can write Apex code to add customized functionality.</a:t>
            </a:r>
          </a:p>
          <a:p>
            <a:endParaRPr lang="en-US" dirty="0"/>
          </a:p>
          <a:p>
            <a:pPr defTabSz="946678">
              <a:spcBef>
                <a:spcPts val="0"/>
              </a:spcBef>
              <a:buClrTx/>
              <a:defRPr/>
            </a:pPr>
            <a:r>
              <a:rPr lang="en-US" b="1" dirty="0"/>
              <a:t>Suggestions</a:t>
            </a:r>
            <a:r>
              <a:rPr lang="en-US" b="1" baseline="0" dirty="0"/>
              <a:t>:</a:t>
            </a:r>
            <a:endParaRPr lang="en-US" b="1" dirty="0"/>
          </a:p>
          <a:p>
            <a:r>
              <a:rPr lang="en-US" dirty="0"/>
              <a:t>Ask students to</a:t>
            </a:r>
            <a:r>
              <a:rPr lang="en-US" baseline="0" dirty="0"/>
              <a:t> give an example </a:t>
            </a:r>
            <a:r>
              <a:rPr lang="en-US" dirty="0"/>
              <a:t>how they could</a:t>
            </a:r>
            <a:r>
              <a:rPr lang="en-US" baseline="0" dirty="0"/>
              <a:t> use one of these actions to automate processes in their own organization.</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a:t>
            </a:r>
            <a:r>
              <a:rPr lang="en-US" sz="800">
                <a:latin typeface="Salesforce Sans" panose="020B0505020202020203" pitchFamily="34" charset="0"/>
              </a:rPr>
              <a:t>Copyright 2016 </a:t>
            </a:r>
            <a:r>
              <a:rPr lang="en-US" sz="800" dirty="0">
                <a:latin typeface="Salesforce Sans" panose="020B0505020202020203" pitchFamily="34" charset="0"/>
              </a:rPr>
              <a:t>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413</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814672634"/>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92500" lnSpcReduction="10000"/>
          </a:bodyPr>
          <a:lstStyle/>
          <a:p>
            <a:pPr marL="0" lvl="1" indent="0" defTabSz="946678">
              <a:buNone/>
              <a:defRPr/>
            </a:pPr>
            <a:r>
              <a:rPr lang="en-US" b="1" baseline="0" dirty="0">
                <a:latin typeface="Salesforce Sans" panose="020B0505020202020203" pitchFamily="34" charset="0"/>
              </a:rPr>
              <a:t>Teaching Points:</a:t>
            </a:r>
          </a:p>
          <a:p>
            <a:pPr marL="0" lvl="1" indent="0" defTabSz="946678">
              <a:buNone/>
              <a:defRPr/>
            </a:pPr>
            <a:endParaRPr lang="en-US" b="1" baseline="0" dirty="0">
              <a:latin typeface="Salesforce Sans" panose="020B0505020202020203" pitchFamily="34" charset="0"/>
            </a:endParaRPr>
          </a:p>
          <a:p>
            <a:pPr lvl="1">
              <a:buNone/>
            </a:pPr>
            <a:r>
              <a:rPr lang="en-US" b="0" dirty="0">
                <a:latin typeface="Salesforce Sans" panose="020B0505020202020203" pitchFamily="34" charset="0"/>
              </a:rPr>
              <a:t>General</a:t>
            </a:r>
          </a:p>
          <a:p>
            <a:pPr lvl="1"/>
            <a:r>
              <a:rPr lang="en-US" dirty="0">
                <a:latin typeface="Salesforce Sans" panose="020B0505020202020203" pitchFamily="34" charset="0"/>
              </a:rPr>
              <a:t>Processes do not support </a:t>
            </a:r>
            <a:r>
              <a:rPr lang="en-US" baseline="0" dirty="0">
                <a:latin typeface="Salesforce Sans" panose="020B0505020202020203" pitchFamily="34" charset="0"/>
              </a:rPr>
              <a:t>outbound messages (workflows do). However, </a:t>
            </a:r>
            <a:r>
              <a:rPr lang="en-US" dirty="0">
                <a:latin typeface="Salesforce Sans" panose="020B0505020202020203" pitchFamily="34" charset="0"/>
              </a:rPr>
              <a:t>the Call Apex action can be used to provide similar functionality. </a:t>
            </a:r>
          </a:p>
          <a:p>
            <a:pPr lvl="1"/>
            <a:r>
              <a:rPr lang="en-US" dirty="0">
                <a:latin typeface="Salesforce Sans" panose="020B0505020202020203" pitchFamily="34" charset="0"/>
              </a:rPr>
              <a:t>In Processes actions are executed in the order in which they appear in the process. (In </a:t>
            </a:r>
            <a:r>
              <a:rPr lang="en-US" baseline="0" dirty="0">
                <a:latin typeface="Salesforce Sans" panose="020B0505020202020203" pitchFamily="34" charset="0"/>
              </a:rPr>
              <a:t>workflow rules, Salesforce determines the order that actions execute but field updates execute first.)</a:t>
            </a:r>
          </a:p>
          <a:p>
            <a:pPr lvl="1"/>
            <a:r>
              <a:rPr lang="en-US" baseline="0" dirty="0">
                <a:latin typeface="Salesforce Sans" panose="020B0505020202020203" pitchFamily="34" charset="0"/>
              </a:rPr>
              <a:t>Criteria nodes can now be reordered using drag and drop.</a:t>
            </a:r>
          </a:p>
          <a:p>
            <a:pPr lvl="1"/>
            <a:r>
              <a:rPr lang="en-US" baseline="0" dirty="0">
                <a:latin typeface="Salesforce Sans" panose="020B0505020202020203" pitchFamily="34" charset="0"/>
              </a:rPr>
              <a:t>Names and descriptions can now be reused when creating new versions.</a:t>
            </a:r>
          </a:p>
          <a:p>
            <a:pPr lvl="1">
              <a:buNone/>
            </a:pPr>
            <a:endParaRPr lang="en-US" dirty="0">
              <a:latin typeface="Salesforce Sans" panose="020B0505020202020203" pitchFamily="34" charset="0"/>
            </a:endParaRPr>
          </a:p>
          <a:p>
            <a:pPr lvl="1">
              <a:buNone/>
            </a:pPr>
            <a:r>
              <a:rPr lang="en-US" dirty="0">
                <a:latin typeface="Salesforce Sans" panose="020B0505020202020203" pitchFamily="34" charset="0"/>
              </a:rPr>
              <a:t>Scheduled</a:t>
            </a:r>
            <a:r>
              <a:rPr lang="en-US" baseline="0" dirty="0">
                <a:latin typeface="Salesforce Sans" panose="020B0505020202020203" pitchFamily="34" charset="0"/>
              </a:rPr>
              <a:t> Actions</a:t>
            </a:r>
          </a:p>
          <a:p>
            <a:pPr lvl="1">
              <a:buNone/>
            </a:pPr>
            <a:r>
              <a:rPr lang="en-US" sz="1000" b="1" i="0" kern="1200" dirty="0">
                <a:solidFill>
                  <a:schemeClr val="tx1"/>
                </a:solidFill>
                <a:latin typeface="Salesforce Sans" panose="020B0505020202020203" pitchFamily="34" charset="0"/>
                <a:ea typeface="+mn-ea"/>
              </a:rPr>
              <a:t>Note: Processes use the latest data from a record when executing scheduled actions.</a:t>
            </a:r>
            <a:endParaRPr lang="en-US" b="1" baseline="0" dirty="0">
              <a:latin typeface="Salesforce Sans" panose="020B0505020202020203" pitchFamily="34" charset="0"/>
            </a:endParaRPr>
          </a:p>
          <a:p>
            <a:pPr lvl="1"/>
            <a:r>
              <a:rPr lang="en-US" baseline="0" dirty="0">
                <a:latin typeface="Salesforce Sans" panose="020B0505020202020203" pitchFamily="34" charset="0"/>
              </a:rPr>
              <a:t>Multiple groups of actions - </a:t>
            </a:r>
            <a:r>
              <a:rPr lang="en-US" sz="1000" b="0" i="0" kern="1200" dirty="0">
                <a:solidFill>
                  <a:schemeClr val="tx1"/>
                </a:solidFill>
                <a:latin typeface="Salesforce Sans" panose="020B0505020202020203" pitchFamily="34" charset="0"/>
                <a:ea typeface="+mn-ea"/>
              </a:rPr>
              <a:t>You’re no longer limited to just one schedule when you configure time-dependent actions in the Process Builder. With multiple schedules it’s easier to optimize sales responsiveness, automate follow-up on important cases and opportunities, and support your business needs all within a single process.</a:t>
            </a:r>
          </a:p>
          <a:p>
            <a:pPr lvl="1"/>
            <a:r>
              <a:rPr lang="en-US" sz="1000" b="0" i="0" kern="1200" dirty="0">
                <a:solidFill>
                  <a:schemeClr val="tx1"/>
                </a:solidFill>
                <a:latin typeface="Salesforce Sans" panose="020B0505020202020203" pitchFamily="34" charset="0"/>
                <a:ea typeface="+mn-ea"/>
              </a:rPr>
              <a:t>Scheduled actions cannot</a:t>
            </a:r>
            <a:r>
              <a:rPr lang="en-US" sz="1000" b="0" i="0" kern="1200" baseline="0" dirty="0">
                <a:solidFill>
                  <a:schemeClr val="tx1"/>
                </a:solidFill>
                <a:latin typeface="Salesforce Sans" panose="020B0505020202020203" pitchFamily="34" charset="0"/>
                <a:ea typeface="+mn-ea"/>
              </a:rPr>
              <a:t> be used with the evaluation criteria every time a record is created or edited. (Same as workflows.)</a:t>
            </a:r>
          </a:p>
          <a:p>
            <a:pPr lvl="1"/>
            <a:r>
              <a:rPr lang="en-US" sz="1000" b="0" i="0" kern="1200" baseline="0" dirty="0">
                <a:solidFill>
                  <a:schemeClr val="tx1"/>
                </a:solidFill>
                <a:latin typeface="Salesforce Sans" panose="020B0505020202020203" pitchFamily="34" charset="0"/>
                <a:ea typeface="+mn-ea"/>
              </a:rPr>
              <a:t>Scheduled actions cannot be used with the Evaluate Next Criteria option. They are only available with STOP option.</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err="1">
                <a:solidFill>
                  <a:schemeClr val="tx1"/>
                </a:solidFill>
                <a:latin typeface="Salesforce Sans" panose="020B0505020202020203" pitchFamily="34" charset="0"/>
                <a:ea typeface="+mn-ea"/>
              </a:rPr>
              <a:t>Admins</a:t>
            </a:r>
            <a:r>
              <a:rPr lang="en-US" sz="1000" b="0" i="0" kern="1200" dirty="0">
                <a:solidFill>
                  <a:schemeClr val="tx1"/>
                </a:solidFill>
                <a:latin typeface="Salesforce Sans" panose="020B0505020202020203" pitchFamily="34" charset="0"/>
                <a:ea typeface="+mn-ea"/>
              </a:rPr>
              <a:t> are notified when</a:t>
            </a:r>
            <a:r>
              <a:rPr lang="en-US" sz="1000" b="0" i="0" kern="1200" baseline="0" dirty="0">
                <a:solidFill>
                  <a:schemeClr val="tx1"/>
                </a:solidFill>
                <a:latin typeface="Salesforce Sans" panose="020B0505020202020203" pitchFamily="34" charset="0"/>
                <a:ea typeface="+mn-ea"/>
              </a:rPr>
              <a:t> processes fail to resume due to an inactive owner. </a:t>
            </a:r>
            <a:r>
              <a:rPr lang="en-US" sz="1000" b="0" i="0" kern="1200" dirty="0">
                <a:solidFill>
                  <a:schemeClr val="tx1"/>
                </a:solidFill>
                <a:latin typeface="Salesforce Sans" panose="020B0505020202020203" pitchFamily="34" charset="0"/>
                <a:ea typeface="+mn-ea"/>
              </a:rPr>
              <a:t>When a process is started by something a user does—creating or editing a record—that user becomes the owner of the process and its associated actions. Previously, if the process tried to execute a group of scheduled actions when its owner was inactive, the scheduled actions failed silently. The process admin receives a fault email with details about what happened and how to fix it.</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Find your scheduled pending</a:t>
            </a:r>
            <a:r>
              <a:rPr lang="en-US" sz="1000" b="0" i="0" kern="1200" baseline="0" dirty="0">
                <a:solidFill>
                  <a:schemeClr val="tx1"/>
                </a:solidFill>
                <a:latin typeface="Salesforce Sans" panose="020B0505020202020203" pitchFamily="34" charset="0"/>
                <a:ea typeface="+mn-ea"/>
              </a:rPr>
              <a:t> process builder actions in the Paused and Waiting Interviews queue. </a:t>
            </a:r>
            <a:endParaRPr lang="en-US" sz="1000" b="0" i="0" kern="1200" dirty="0">
              <a:solidFill>
                <a:schemeClr val="tx1"/>
              </a:solidFill>
              <a:latin typeface="Salesforce Sans" panose="020B0505020202020203" pitchFamily="34" charset="0"/>
              <a:ea typeface="+mn-ea"/>
            </a:endParaRPr>
          </a:p>
          <a:p>
            <a:pPr lvl="1"/>
            <a:endParaRPr lang="en-US" sz="1000" b="0" i="0" kern="1200" dirty="0">
              <a:solidFill>
                <a:schemeClr val="tx1"/>
              </a:solidFill>
              <a:latin typeface="Salesforce Sans" panose="020B0505020202020203" pitchFamily="34" charset="0"/>
              <a:ea typeface="+mn-ea"/>
            </a:endParaRPr>
          </a:p>
          <a:p>
            <a:pPr marL="0" lvl="1" indent="0" defTabSz="946678">
              <a:buNone/>
              <a:defRPr/>
            </a:pPr>
            <a:r>
              <a:rPr lang="en-US" dirty="0">
                <a:latin typeface="Salesforce Sans" panose="020B0505020202020203" pitchFamily="34" charset="0"/>
              </a:rPr>
              <a:t>Search</a:t>
            </a:r>
            <a:r>
              <a:rPr lang="en-US" baseline="0" dirty="0">
                <a:latin typeface="Salesforce Sans" panose="020B0505020202020203" pitchFamily="34" charset="0"/>
              </a:rPr>
              <a:t> Help &amp; Training for Process Limits and Considerations to see a complete list.</a:t>
            </a:r>
          </a:p>
          <a:p>
            <a:pPr marL="0" lvl="1" indent="0" defTabSz="946678">
              <a:buNone/>
              <a:defRPr/>
            </a:pPr>
            <a:endParaRPr lang="en-US" baseline="0"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Under-the-hood, </a:t>
            </a:r>
            <a:r>
              <a:rPr lang="en-US" baseline="0" dirty="0" err="1">
                <a:latin typeface="Salesforce Sans" panose="020B0505020202020203" pitchFamily="34" charset="0"/>
              </a:rPr>
              <a:t>Salesforce</a:t>
            </a:r>
            <a:r>
              <a:rPr lang="en-US" baseline="0" dirty="0">
                <a:latin typeface="Salesforce Sans" panose="020B0505020202020203" pitchFamily="34" charset="0"/>
              </a:rPr>
              <a:t> uses Visual Workflow to implement processes. This is why scheduled actions appear in the Paused and Waiting Interviews list of Flows.</a:t>
            </a:r>
          </a:p>
          <a:p>
            <a:pPr marL="236670" lvl="1" indent="-236670" defTabSz="946678">
              <a:defRPr/>
            </a:pPr>
            <a:r>
              <a:rPr lang="en-US" dirty="0">
                <a:solidFill>
                  <a:srgbClr val="FF0000"/>
                </a:solidFill>
                <a:latin typeface="Salesforce Sans" panose="020B0505020202020203" pitchFamily="34" charset="0"/>
              </a:rPr>
              <a:t>When importing dat</a:t>
            </a:r>
            <a:r>
              <a:rPr lang="en-US" baseline="0" dirty="0">
                <a:solidFill>
                  <a:srgbClr val="FF0000"/>
                </a:solidFill>
                <a:latin typeface="Salesforce Sans" panose="020B0505020202020203" pitchFamily="34" charset="0"/>
              </a:rPr>
              <a:t>a using the Data Import Wizard, you can choose to trigger workflow rules. When this option is selected, Salesforce will </a:t>
            </a:r>
            <a:r>
              <a:rPr lang="en-US" dirty="0">
                <a:latin typeface="Salesforce Sans" panose="020B0505020202020203" pitchFamily="34" charset="0"/>
              </a:rPr>
              <a:t>trigger workflow rules and processes for new and updated records that match the criteria.</a:t>
            </a:r>
          </a:p>
          <a:p>
            <a:pPr marL="236670" lvl="1" indent="-236670" defTabSz="946678">
              <a:defRPr/>
            </a:pPr>
            <a:endParaRPr lang="en-US" baseline="0" dirty="0">
              <a:solidFill>
                <a:srgbClr val="FF0000"/>
              </a:solidFill>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a:t>
            </a:r>
            <a:r>
              <a:rPr lang="en-US" sz="800">
                <a:latin typeface="Salesforce Sans" panose="020B0505020202020203" pitchFamily="34" charset="0"/>
              </a:rPr>
              <a:t>Copyright 2016 </a:t>
            </a:r>
            <a:r>
              <a:rPr lang="en-US" sz="800" dirty="0">
                <a:latin typeface="Salesforce Sans" panose="020B0505020202020203" pitchFamily="34" charset="0"/>
              </a:rPr>
              <a:t>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414</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4273518793"/>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3"/>
          <p:cNvSpPr>
            <a:spLocks noGrp="1" noChangeArrowheads="1"/>
          </p:cNvSpPr>
          <p:nvPr>
            <p:ph type="body" idx="1"/>
          </p:nvPr>
        </p:nvSpPr>
        <p:spPr>
          <a:xfrm>
            <a:off x="406401" y="4800601"/>
            <a:ext cx="6502400" cy="4249712"/>
          </a:xfrm>
          <a:prstGeom prst="rect">
            <a:avLst/>
          </a:prstGeom>
        </p:spPr>
        <p:txBody>
          <a:bodyPr lIns="94668" tIns="47334" rIns="94668" bIns="47334">
            <a:normAutofit/>
          </a:bodyPr>
          <a:lstStyle/>
          <a:p>
            <a:pPr eaLnBrk="1" hangingPunct="1"/>
            <a:r>
              <a:rPr lang="en-US" dirty="0">
                <a:ea typeface="MS PGothic" charset="-128"/>
              </a:rPr>
              <a:t>The Schedule</a:t>
            </a:r>
            <a:r>
              <a:rPr lang="en-US" baseline="0" dirty="0">
                <a:ea typeface="MS PGothic" charset="-128"/>
              </a:rPr>
              <a:t> Action Block randomly disappears. This is not fixable. We will keep you posted on any updates.</a:t>
            </a: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pPr algn="ctr"/>
              <a:t>415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0388929"/>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416</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948111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t>You</a:t>
            </a:r>
            <a:r>
              <a:rPr lang="en-US" b="0" baseline="0" dirty="0"/>
              <a:t> can also access training resources by selecting Training Options from the Services menu at salesforce.com.</a:t>
            </a:r>
            <a:endParaRPr lang="en-US" b="0" dirty="0"/>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all the training resources available on the new Help &amp; Training portal (log in to the Training and Certification org to show the new portal if necessary):</a:t>
            </a:r>
          </a:p>
          <a:p>
            <a:r>
              <a:rPr lang="en-GB" b="0" baseline="0" dirty="0">
                <a:solidFill>
                  <a:srgbClr val="000000"/>
                </a:solidFill>
                <a:ea typeface="Arial" pitchFamily="-112" charset="0"/>
                <a:cs typeface="Arial" pitchFamily="-112" charset="0"/>
                <a:sym typeface="Arial" pitchFamily="-112" charset="0"/>
              </a:rPr>
              <a:t> - The Take Training button</a:t>
            </a:r>
          </a:p>
          <a:p>
            <a:r>
              <a:rPr lang="en-GB" b="0" baseline="0" dirty="0">
                <a:solidFill>
                  <a:srgbClr val="000000"/>
                </a:solidFill>
                <a:ea typeface="Arial" pitchFamily="-112" charset="0"/>
                <a:cs typeface="Arial" pitchFamily="-112" charset="0"/>
                <a:sym typeface="Arial" pitchFamily="-112" charset="0"/>
              </a:rPr>
              <a:t> - The Training gadget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612121596"/>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12800197"/>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t>Automating leads</a:t>
            </a:r>
            <a:r>
              <a:rPr lang="en-US" baseline="0" dirty="0"/>
              <a:t> uses a web to lead form, that then pushes any lead data received on a website into Salesforce. These new leads are assigned using assignment rules and can go to individuals or queues.</a:t>
            </a:r>
          </a:p>
          <a:p>
            <a:r>
              <a:rPr lang="en-US" dirty="0"/>
              <a:t>Web-to-lead will generate up to 500 new leads per day.</a:t>
            </a:r>
          </a:p>
          <a:p>
            <a:r>
              <a:rPr lang="en-US" baseline="0" dirty="0"/>
              <a:t>An auto-response rule automates sending a template email response to these new leads, for example: thanking them for their interest, or notifying them of a current promotion.</a:t>
            </a:r>
            <a:endParaRPr lang="en-US" dirty="0"/>
          </a:p>
          <a:p>
            <a:r>
              <a:rPr lang="en-US" dirty="0">
                <a:solidFill>
                  <a:srgbClr val="000000"/>
                </a:solidFill>
                <a:ea typeface="Arial" pitchFamily="-112" charset="0"/>
                <a:cs typeface="Arial" pitchFamily="-112" charset="0"/>
                <a:sym typeface="Arial" pitchFamily="-112" charset="0"/>
              </a:rPr>
              <a:t>Remind students</a:t>
            </a:r>
            <a:r>
              <a:rPr lang="en-US" baseline="0" dirty="0">
                <a:solidFill>
                  <a:srgbClr val="000000"/>
                </a:solidFill>
                <a:ea typeface="Arial" pitchFamily="-112" charset="0"/>
                <a:cs typeface="Arial" pitchFamily="-112" charset="0"/>
                <a:sym typeface="Arial" pitchFamily="-112" charset="0"/>
              </a:rPr>
              <a:t> that cases work the same way and will be covered in the next module.</a:t>
            </a: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2917068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45334" lvl="1" indent="-245334" defTabSz="981334">
              <a:buFont typeface="+mj-lt"/>
              <a:buAutoNum type="arabicPeriod"/>
              <a:defRPr/>
            </a:pPr>
            <a:r>
              <a:rPr lang="en-US" dirty="0">
                <a:latin typeface="Salesforce Sans" panose="020B0505020202020203" pitchFamily="34" charset="0"/>
              </a:rPr>
              <a:t>In the exercise that follows, we will not need to create any custom fields</a:t>
            </a:r>
            <a:r>
              <a:rPr lang="en-US" baseline="0" dirty="0">
                <a:latin typeface="Salesforce Sans" panose="020B0505020202020203" pitchFamily="34" charset="0"/>
              </a:rPr>
              <a:t> but the students will map a custom lead field, Region, to the custom Account field Region that was created in module 5.</a:t>
            </a:r>
            <a:endParaRPr lang="en-US" dirty="0">
              <a:latin typeface="Salesforce Sans" panose="020B0505020202020203" pitchFamily="34" charset="0"/>
            </a:endParaRPr>
          </a:p>
          <a:p>
            <a:pPr marL="245334" lvl="1" indent="-245334" defTabSz="981334">
              <a:buFont typeface="+mj-lt"/>
              <a:buAutoNum type="arabicPeriod"/>
              <a:defRPr/>
            </a:pPr>
            <a:r>
              <a:rPr lang="en-US" baseline="0" dirty="0">
                <a:latin typeface="Salesforce Sans" panose="020B0505020202020203" pitchFamily="34" charset="0"/>
              </a:rPr>
              <a:t>We will create queues for the US and EMEA sales teams.</a:t>
            </a:r>
          </a:p>
          <a:p>
            <a:pPr marL="245334" lvl="1" indent="-245334" defTabSz="981334">
              <a:buFont typeface="+mj-lt"/>
              <a:buAutoNum type="arabicPeriod"/>
              <a:defRPr/>
            </a:pPr>
            <a:r>
              <a:rPr lang="en-US" baseline="0" dirty="0">
                <a:latin typeface="Salesforce Sans" panose="020B0505020202020203" pitchFamily="34" charset="0"/>
              </a:rPr>
              <a:t>The email templates have already been created for the students. </a:t>
            </a:r>
          </a:p>
          <a:p>
            <a:pPr marL="245334" lvl="1" indent="-245334" defTabSz="981334">
              <a:buFont typeface="+mj-lt"/>
              <a:buAutoNum type="arabicPeriod"/>
              <a:defRPr/>
            </a:pPr>
            <a:r>
              <a:rPr lang="en-US" baseline="0" dirty="0">
                <a:latin typeface="Salesforce Sans" panose="020B0505020202020203" pitchFamily="34" charset="0"/>
              </a:rPr>
              <a:t>We will create an auto response rule.</a:t>
            </a:r>
          </a:p>
          <a:p>
            <a:pPr marL="245334" lvl="1" indent="-245334" defTabSz="981334">
              <a:buFont typeface="+mj-lt"/>
              <a:buAutoNum type="arabicPeriod"/>
              <a:defRPr/>
            </a:pP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When we enable web to lead, we will also </a:t>
            </a:r>
            <a:r>
              <a:rPr lang="en-US" baseline="0" dirty="0">
                <a:solidFill>
                  <a:schemeClr val="tx1"/>
                </a:solidFill>
                <a:latin typeface="Salesforce Sans" panose="020B0505020202020203" pitchFamily="34" charset="0"/>
                <a:ea typeface="+mn-ea"/>
                <a:sym typeface="Arial" pitchFamily="-112" charset="0"/>
              </a:rPr>
              <a:t>c</a:t>
            </a:r>
            <a:r>
              <a:rPr lang="en-US" dirty="0">
                <a:latin typeface="Salesforce Sans" panose="020B0505020202020203" pitchFamily="34" charset="0"/>
              </a:rPr>
              <a:t>ustomize the lead or Support Settings to select the default owner of leads or cases that fail to meet the criteria in your assignment rule.</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577702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We have created several custom</a:t>
            </a:r>
            <a:r>
              <a:rPr lang="en-US" baseline="0" dirty="0">
                <a:solidFill>
                  <a:srgbClr val="000000"/>
                </a:solidFill>
                <a:ea typeface="Arial" pitchFamily="-112" charset="0"/>
                <a:cs typeface="Arial" pitchFamily="-112" charset="0"/>
                <a:sym typeface="Arial" pitchFamily="-112" charset="0"/>
              </a:rPr>
              <a:t> fields on the account object: Region, Zone, Has Support Plan?, Support Plan Expiration</a:t>
            </a:r>
          </a:p>
          <a:p>
            <a:r>
              <a:rPr lang="en-US" baseline="0" dirty="0">
                <a:solidFill>
                  <a:srgbClr val="000000"/>
                </a:solidFill>
                <a:ea typeface="Arial" pitchFamily="-112" charset="0"/>
                <a:cs typeface="Arial" pitchFamily="-112" charset="0"/>
                <a:sym typeface="Arial" pitchFamily="-112" charset="0"/>
              </a:rPr>
              <a:t>Are any of these available at the lead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4185419"/>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762654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When setting up a queue, you also specify the</a:t>
            </a:r>
            <a:r>
              <a:rPr lang="en-US" baseline="0" dirty="0"/>
              <a:t> email actions whenever a notification needs to be sent. The options are:</a:t>
            </a:r>
          </a:p>
          <a:p>
            <a:r>
              <a:rPr lang="en-US" dirty="0"/>
              <a:t>To notify a single email address, add an email address to Queue Email. This can be an email address for an individual user or an email distribution list.</a:t>
            </a:r>
          </a:p>
          <a:p>
            <a:r>
              <a:rPr lang="en-US" dirty="0"/>
              <a:t>To notify all queue</a:t>
            </a:r>
            <a:r>
              <a:rPr lang="en-US" baseline="0" dirty="0"/>
              <a:t> </a:t>
            </a:r>
            <a:r>
              <a:rPr lang="en-US" dirty="0"/>
              <a:t>members individually, leave queue</a:t>
            </a:r>
            <a:r>
              <a:rPr lang="en-US" baseline="0" dirty="0"/>
              <a:t> </a:t>
            </a:r>
            <a:r>
              <a:rPr lang="en-US" dirty="0"/>
              <a:t>email blank and check Send Email to Members.</a:t>
            </a:r>
          </a:p>
          <a:p>
            <a:r>
              <a:rPr lang="en-US" dirty="0"/>
              <a:t>To notify both the queue email address (individual or distribution list), enter in both a queue email AND check Send Email to Members.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5074505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b="1" dirty="0"/>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a:t>
            </a:r>
            <a:r>
              <a:rPr lang="en-US" b="0" baseline="0" dirty="0">
                <a:solidFill>
                  <a:srgbClr val="000000"/>
                </a:solidFill>
                <a:ea typeface="Arial" pitchFamily="-112" charset="0"/>
                <a:cs typeface="Arial" pitchFamily="-112" charset="0"/>
                <a:sym typeface="Arial" pitchFamily="-112" charset="0"/>
              </a:rPr>
              <a:t> may wish to demonstrate that it is possible to</a:t>
            </a:r>
            <a:r>
              <a:rPr lang="en-US" b="0" dirty="0">
                <a:solidFill>
                  <a:srgbClr val="000000"/>
                </a:solidFill>
                <a:ea typeface="Arial" pitchFamily="-112" charset="0"/>
                <a:cs typeface="Arial" pitchFamily="-112" charset="0"/>
                <a:sym typeface="Arial" pitchFamily="-112" charset="0"/>
              </a:rPr>
              <a:t> force case assignment rules</a:t>
            </a:r>
            <a:r>
              <a:rPr lang="en-US" b="0" baseline="0" dirty="0">
                <a:solidFill>
                  <a:srgbClr val="000000"/>
                </a:solidFill>
                <a:ea typeface="Arial" pitchFamily="-112" charset="0"/>
                <a:cs typeface="Arial" pitchFamily="-112" charset="0"/>
                <a:sym typeface="Arial" pitchFamily="-112" charset="0"/>
              </a:rPr>
              <a:t> by </a:t>
            </a:r>
            <a:r>
              <a:rPr lang="en-US" b="0" dirty="0">
                <a:solidFill>
                  <a:srgbClr val="000000"/>
                </a:solidFill>
                <a:ea typeface="Arial" pitchFamily="-112" charset="0"/>
                <a:cs typeface="Arial" pitchFamily="-112" charset="0"/>
                <a:sym typeface="Arial" pitchFamily="-112" charset="0"/>
              </a:rPr>
              <a:t>selecting Default under the Lead/Case Assignment Checkbox</a:t>
            </a:r>
            <a:r>
              <a:rPr lang="en-US" b="0" baseline="0" dirty="0">
                <a:solidFill>
                  <a:srgbClr val="000000"/>
                </a:solidFill>
                <a:ea typeface="Arial" pitchFamily="-112" charset="0"/>
                <a:cs typeface="Arial" pitchFamily="-112" charset="0"/>
                <a:sym typeface="Arial" pitchFamily="-112" charset="0"/>
              </a:rPr>
              <a:t> (on the Page Layout properties). </a:t>
            </a:r>
            <a:r>
              <a:rPr lang="en-US" b="0" dirty="0">
                <a:solidFill>
                  <a:srgbClr val="000000"/>
                </a:solidFill>
                <a:ea typeface="Arial" pitchFamily="-112" charset="0"/>
                <a:cs typeface="Arial" pitchFamily="-112" charset="0"/>
                <a:sym typeface="Arial" pitchFamily="-112" charset="0"/>
              </a:rPr>
              <a:t>This means end users won’t see any option to turn off case assignment when editing a Lead or Case. You can also decide to include the Assign using active assignment rules checkbox by selecting Show on the edit page. </a:t>
            </a:r>
            <a:r>
              <a:rPr lang="en-US" b="1" dirty="0">
                <a:solidFill>
                  <a:srgbClr val="000000"/>
                </a:solidFill>
                <a:ea typeface="Arial" pitchFamily="-112" charset="0"/>
                <a:cs typeface="Arial" pitchFamily="-112" charset="0"/>
                <a:sym typeface="Arial" pitchFamily="-112" charset="0"/>
              </a:rPr>
              <a:t>If you select both options, the assignment checkbox is displayed and is checked by default.</a:t>
            </a:r>
            <a:r>
              <a:rPr lang="en-US" b="0" dirty="0">
                <a:solidFill>
                  <a:srgbClr val="000000"/>
                </a:solidFill>
                <a:ea typeface="Arial" pitchFamily="-112" charset="0"/>
                <a:cs typeface="Arial" pitchFamily="-112" charset="0"/>
                <a:sym typeface="Arial" pitchFamily="-112" charset="0"/>
              </a:rPr>
              <a:t> The default setting will force the assignment rule to run unless you also display the checkbox and a user manually deselects the checkbox.</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963392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345663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 website is currently only in English,</a:t>
            </a:r>
            <a:r>
              <a:rPr lang="en-US" baseline="0" dirty="0">
                <a:solidFill>
                  <a:srgbClr val="000000"/>
                </a:solidFill>
                <a:ea typeface="Arial" pitchFamily="-112" charset="0"/>
                <a:cs typeface="Arial" pitchFamily="-112" charset="0"/>
                <a:sym typeface="Arial" pitchFamily="-112" charset="0"/>
              </a:rPr>
              <a:t> so we are only gathering leads from a US or an EMEA audience.  </a:t>
            </a:r>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5826777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 may wish to </a:t>
            </a:r>
            <a:r>
              <a:rPr lang="en-US" b="0" baseline="0" dirty="0">
                <a:solidFill>
                  <a:srgbClr val="000000"/>
                </a:solidFill>
                <a:ea typeface="Arial" pitchFamily="-112" charset="0"/>
                <a:cs typeface="Arial" pitchFamily="-112" charset="0"/>
                <a:sym typeface="Arial" pitchFamily="-112" charset="0"/>
              </a:rPr>
              <a:t>demonstrate how to set the Assign Using Active Lead Assignment Rule checkbox to default as Active by </a:t>
            </a:r>
            <a:r>
              <a:rPr lang="en-US" b="1" dirty="0">
                <a:solidFill>
                  <a:schemeClr val="tx1"/>
                </a:solidFill>
              </a:rPr>
              <a:t>Setup | Customize | Leads | Page Layouts</a:t>
            </a:r>
            <a:r>
              <a:rPr lang="en-US" b="1" baseline="0" dirty="0">
                <a:solidFill>
                  <a:srgbClr val="000000"/>
                </a:solidFill>
                <a:ea typeface="Arial" pitchFamily="-112" charset="0"/>
                <a:cs typeface="Arial" pitchFamily="-112" charset="0"/>
                <a:sym typeface="Arial" pitchFamily="-112" charset="0"/>
              </a:rPr>
              <a:t> </a:t>
            </a:r>
            <a:r>
              <a:rPr lang="en-US" b="0" baseline="0" dirty="0">
                <a:solidFill>
                  <a:srgbClr val="000000"/>
                </a:solidFill>
                <a:ea typeface="Arial" pitchFamily="-112" charset="0"/>
                <a:cs typeface="Arial" pitchFamily="-112" charset="0"/>
                <a:sym typeface="Arial" pitchFamily="-112" charset="0"/>
              </a:rPr>
              <a:t>and choosing </a:t>
            </a:r>
            <a:r>
              <a:rPr lang="en-US" b="1" baseline="0" dirty="0">
                <a:solidFill>
                  <a:srgbClr val="000000"/>
                </a:solidFill>
                <a:ea typeface="Arial" pitchFamily="-112" charset="0"/>
                <a:cs typeface="Arial" pitchFamily="-112" charset="0"/>
                <a:sym typeface="Arial" pitchFamily="-112" charset="0"/>
              </a:rPr>
              <a:t>Layout Properties</a:t>
            </a:r>
            <a:r>
              <a:rPr lang="en-US" b="0" baseline="0" dirty="0">
                <a:solidFill>
                  <a:srgbClr val="000000"/>
                </a:solidFill>
                <a:ea typeface="Arial" pitchFamily="-112" charset="0"/>
                <a:cs typeface="Arial" pitchFamily="-112" charset="0"/>
                <a:sym typeface="Arial" pitchFamily="-112" charset="0"/>
              </a:rPr>
              <a:t>.  Select both </a:t>
            </a:r>
            <a:r>
              <a:rPr lang="en-US" b="1" baseline="0" dirty="0">
                <a:solidFill>
                  <a:srgbClr val="000000"/>
                </a:solidFill>
                <a:ea typeface="Arial" pitchFamily="-112" charset="0"/>
                <a:cs typeface="Arial" pitchFamily="-112" charset="0"/>
                <a:sym typeface="Arial" pitchFamily="-112" charset="0"/>
              </a:rPr>
              <a:t>Show on Edit Page </a:t>
            </a:r>
            <a:r>
              <a:rPr lang="en-US" b="0" baseline="0" dirty="0">
                <a:solidFill>
                  <a:srgbClr val="000000"/>
                </a:solidFill>
                <a:ea typeface="Arial" pitchFamily="-112" charset="0"/>
                <a:cs typeface="Arial" pitchFamily="-112" charset="0"/>
                <a:sym typeface="Arial" pitchFamily="-112" charset="0"/>
              </a:rPr>
              <a:t>and </a:t>
            </a:r>
            <a:r>
              <a:rPr lang="en-US" b="1" baseline="0" dirty="0">
                <a:solidFill>
                  <a:srgbClr val="000000"/>
                </a:solidFill>
                <a:ea typeface="Arial" pitchFamily="-112" charset="0"/>
                <a:cs typeface="Arial" pitchFamily="-112" charset="0"/>
                <a:sym typeface="Arial" pitchFamily="-112" charset="0"/>
              </a:rPr>
              <a:t>Default</a:t>
            </a:r>
            <a:r>
              <a:rPr lang="en-US" b="0" baseline="0" dirty="0">
                <a:solidFill>
                  <a:srgbClr val="000000"/>
                </a:solidFill>
                <a:ea typeface="Arial" pitchFamily="-112" charset="0"/>
                <a:cs typeface="Arial" pitchFamily="-112" charset="0"/>
                <a:sym typeface="Arial" pitchFamily="-112" charset="0"/>
              </a:rPr>
              <a:t> to force the option to be active.</a:t>
            </a:r>
          </a:p>
          <a:p>
            <a:endParaRPr lang="en-US" b="1" baseline="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0827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b="1"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93898003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t>With cases, you will also designate templates to be used as the case moves through the business process, from received, to assigned, to escalated, and so forth.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dirty="0"/>
              <a:t>The email responses are tracked in the Activity History related list of the lead or contact and the Email related list on cases.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3887129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r>
              <a:rPr lang="en-US" sz="1000" b="0" i="0" u="none" strike="noStrike" kern="1200" baseline="0" dirty="0">
                <a:solidFill>
                  <a:schemeClr val="tx1"/>
                </a:solidFill>
                <a:ea typeface="+mn-ea"/>
              </a:rPr>
              <a:t>If you select </a:t>
            </a:r>
            <a:r>
              <a:rPr lang="en-US" sz="1000" b="1" i="0" u="none" strike="noStrike" kern="1200" baseline="0" dirty="0">
                <a:solidFill>
                  <a:schemeClr val="tx1"/>
                </a:solidFill>
                <a:ea typeface="+mn-ea"/>
              </a:rPr>
              <a:t>Send response to all recipients </a:t>
            </a:r>
            <a:r>
              <a:rPr lang="en-US" sz="1000" b="0" i="0" u="none" strike="noStrike" kern="1200" baseline="0" dirty="0">
                <a:solidFill>
                  <a:schemeClr val="tx1"/>
                </a:solidFill>
                <a:ea typeface="+mn-ea"/>
              </a:rPr>
              <a:t>on the rule entry edit page for an Email-to-Case auto-response rule, you can now send Email-to-Case auto-response messages not only to the customer who submitted the case by email, but also to any email addresses included on the To or Cc line of the original message.</a:t>
            </a:r>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15577605"/>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t>The Default Lead Creator will be listed as the creator of online leads and will appear as the sender of email responses. This user must have the System Administrator profile or the “Modify All Data” and “Send Email” permissions.</a:t>
            </a:r>
          </a:p>
          <a:p>
            <a:r>
              <a:rPr lang="en-US" dirty="0"/>
              <a:t>Leave this option blank if you do not wish to send emails when no response rules apply. </a:t>
            </a:r>
          </a:p>
          <a:p>
            <a:pPr defTabSz="981334">
              <a:spcBef>
                <a:spcPts val="0"/>
              </a:spcBef>
              <a:buClrTx/>
              <a:defRPr/>
            </a:pPr>
            <a:endParaRPr lang="en-US" dirty="0"/>
          </a:p>
          <a:p>
            <a:pPr defTabSz="981334">
              <a:spcBef>
                <a:spcPts val="0"/>
              </a:spcBef>
              <a:buClrTx/>
              <a:defRPr/>
            </a:pPr>
            <a:r>
              <a:rPr lang="en-US" dirty="0"/>
              <a:t>Enabling web-to-case is similar but there are several more template options that need to be designated. In addition, the default Case Status is set on the Web-to-Case setup page rather than from the Case Status field</a:t>
            </a:r>
            <a:r>
              <a:rPr lang="en-US" baseline="0" dirty="0"/>
              <a:t> itself, as it is for leads.</a:t>
            </a:r>
            <a:endParaRPr lang="en-US" dirty="0"/>
          </a:p>
          <a:p>
            <a:pPr defTabSz="981334">
              <a:spcBef>
                <a:spcPts val="0"/>
              </a:spcBef>
              <a:buClrTx/>
              <a:defRPr/>
            </a:pPr>
            <a:r>
              <a:rPr lang="en-US" dirty="0"/>
              <a:t>The default lead/case owner must be someone who has</a:t>
            </a:r>
            <a:r>
              <a:rPr lang="en-US" baseline="0" dirty="0"/>
              <a:t> </a:t>
            </a:r>
            <a:r>
              <a:rPr lang="en-US" dirty="0"/>
              <a:t>both the “Modify All Data” and “Send Email” permissions.</a:t>
            </a:r>
          </a:p>
          <a:p>
            <a:pPr defTabSz="981334">
              <a:spcBef>
                <a:spcPts val="0"/>
              </a:spcBef>
              <a:buClrTx/>
              <a:defRPr/>
            </a:pPr>
            <a:r>
              <a:rPr lang="en-US" dirty="0"/>
              <a:t>Enabling Web-to-case is found under</a:t>
            </a:r>
            <a:r>
              <a:rPr lang="en-US" baseline="0" dirty="0"/>
              <a:t> </a:t>
            </a:r>
            <a:r>
              <a:rPr lang="en-US" b="1" dirty="0"/>
              <a:t>Setup | Platform Tools | Feature Settings | Service | Web-to-Case. </a:t>
            </a:r>
          </a:p>
          <a:p>
            <a:pPr defTabSz="981334">
              <a:spcBef>
                <a:spcPts val="0"/>
              </a:spcBef>
              <a:buClrTx/>
              <a:defRPr/>
            </a:pPr>
            <a:r>
              <a:rPr lang="en-US" sz="1000" b="0" i="0" u="none" strike="noStrike" kern="1200" baseline="0" dirty="0">
                <a:solidFill>
                  <a:schemeClr val="tx1"/>
                </a:solidFill>
                <a:ea typeface="+mn-ea"/>
              </a:rPr>
              <a:t>The Web-to-Case HTML Generator is now located in its own node in Setup, under </a:t>
            </a:r>
            <a:r>
              <a:rPr lang="en-US" b="1" dirty="0"/>
              <a:t>Setup | Platform Tools | Feature Settings | Service | Web-to-Case HTML Generator.</a:t>
            </a:r>
          </a:p>
          <a:p>
            <a:pPr defTabSz="981334">
              <a:spcBef>
                <a:spcPts val="0"/>
              </a:spcBef>
              <a:buClrTx/>
              <a:defRPr/>
            </a:pPr>
            <a:r>
              <a:rPr lang="en-US" dirty="0">
                <a:solidFill>
                  <a:schemeClr val="tx1"/>
                </a:solidFill>
              </a:rPr>
              <a:t>Note: We’ll set up web-to-case later</a:t>
            </a:r>
            <a:r>
              <a:rPr lang="en-US" baseline="0" dirty="0">
                <a:solidFill>
                  <a:schemeClr val="tx1"/>
                </a:solidFill>
              </a:rPr>
              <a:t>.</a:t>
            </a:r>
            <a:endParaRPr lang="en-US" dirty="0">
              <a:solidFill>
                <a:schemeClr val="tx1"/>
              </a:solidFill>
            </a:endParaRPr>
          </a:p>
          <a:p>
            <a:pPr defTabSz="981334">
              <a:spcBef>
                <a:spcPts val="0"/>
              </a:spcBef>
              <a:buClrTx/>
              <a:defRPr/>
            </a:pPr>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70005535"/>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b="0" dirty="0"/>
              <a:t>Mac</a:t>
            </a:r>
            <a:r>
              <a:rPr lang="en-US" b="0" baseline="0" dirty="0"/>
              <a:t> users do this differently.  See details on next </a:t>
            </a:r>
            <a:r>
              <a:rPr lang="en-US" b="0" baseline="0" dirty="0" err="1"/>
              <a:t>slides’s</a:t>
            </a:r>
            <a:r>
              <a:rPr lang="en-US" b="0" baseline="0" dirty="0"/>
              <a:t> Notes.</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8252277"/>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b="0"/>
              <a:t>You </a:t>
            </a:r>
            <a:r>
              <a:rPr lang="en-US" b="0" baseline="0"/>
              <a:t>may </a:t>
            </a:r>
            <a:r>
              <a:rPr lang="en-US" b="0" baseline="0" dirty="0"/>
              <a:t>have students using </a:t>
            </a:r>
            <a:r>
              <a:rPr lang="en-US" b="0" dirty="0"/>
              <a:t>Macs.</a:t>
            </a:r>
            <a:r>
              <a:rPr lang="en-US" b="0" baseline="0" dirty="0"/>
              <a:t> Before they start the exercise, tell them that </a:t>
            </a:r>
            <a:r>
              <a:rPr lang="en-US" b="0" baseline="0"/>
              <a:t>steps 3H to 3N </a:t>
            </a:r>
            <a:r>
              <a:rPr lang="en-US" b="0" baseline="0" dirty="0"/>
              <a:t>are based </a:t>
            </a:r>
            <a:r>
              <a:rPr lang="en-US" b="0" baseline="0"/>
              <a:t>on Notepad or Wordpad </a:t>
            </a:r>
            <a:r>
              <a:rPr lang="en-US" b="0" baseline="0" dirty="0"/>
              <a:t>in Windows</a:t>
            </a:r>
            <a:r>
              <a:rPr lang="en-US" b="0" baseline="0"/>
              <a:t>.  On Mac OS, they </a:t>
            </a:r>
            <a:r>
              <a:rPr lang="en-US" b="0" baseline="0" dirty="0"/>
              <a:t>should </a:t>
            </a:r>
            <a:r>
              <a:rPr lang="en-US" b="0" baseline="0"/>
              <a:t>use TextEdit, </a:t>
            </a:r>
            <a:r>
              <a:rPr lang="en-US" b="0" baseline="0" dirty="0"/>
              <a:t>as follows:</a:t>
            </a:r>
          </a:p>
          <a:p>
            <a:pPr marL="228600" indent="-228600" defTabSz="981334">
              <a:spcBef>
                <a:spcPts val="0"/>
              </a:spcBef>
              <a:buClrTx/>
              <a:buFont typeface="+mj-lt"/>
              <a:buAutoNum type="arabicPeriod"/>
              <a:defRPr/>
            </a:pPr>
            <a:r>
              <a:rPr lang="en-US" b="0" baseline="0"/>
              <a:t>Open TextEdit, create a new document, </a:t>
            </a:r>
            <a:r>
              <a:rPr lang="en-US" b="0" baseline="0" dirty="0"/>
              <a:t>and paste the HTML.</a:t>
            </a:r>
          </a:p>
          <a:p>
            <a:pPr marL="228600" indent="-228600" defTabSz="981334">
              <a:spcBef>
                <a:spcPts val="0"/>
              </a:spcBef>
              <a:buClrTx/>
              <a:buFont typeface="+mj-lt"/>
              <a:buAutoNum type="arabicPeriod"/>
              <a:defRPr/>
            </a:pPr>
            <a:r>
              <a:rPr lang="en-US" b="0" baseline="0" dirty="0"/>
              <a:t>From the Format menu, select </a:t>
            </a:r>
            <a:r>
              <a:rPr lang="en-US" b="1" baseline="0" dirty="0"/>
              <a:t>Make Plain Text</a:t>
            </a:r>
            <a:r>
              <a:rPr lang="en-US" b="0" baseline="0" dirty="0"/>
              <a:t>.</a:t>
            </a:r>
          </a:p>
          <a:p>
            <a:pPr marL="228600" indent="-228600" defTabSz="981334">
              <a:spcBef>
                <a:spcPts val="0"/>
              </a:spcBef>
              <a:buClrTx/>
              <a:buFont typeface="+mj-lt"/>
              <a:buAutoNum type="arabicPeriod"/>
              <a:defRPr/>
            </a:pPr>
            <a:r>
              <a:rPr lang="en-US" b="0" baseline="0" dirty="0"/>
              <a:t>Save as “</a:t>
            </a:r>
            <a:r>
              <a:rPr lang="en-US" sz="1000" kern="1200" dirty="0">
                <a:solidFill>
                  <a:schemeClr val="tx1"/>
                </a:solidFill>
                <a:ea typeface="+mn-ea"/>
              </a:rPr>
              <a:t>Web </a:t>
            </a:r>
            <a:r>
              <a:rPr lang="en-US" sz="1000" kern="1200">
                <a:solidFill>
                  <a:schemeClr val="tx1"/>
                </a:solidFill>
                <a:ea typeface="+mn-ea"/>
              </a:rPr>
              <a:t>to lead.html”</a:t>
            </a:r>
            <a:endParaRPr lang="en-US" b="0" baseline="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93053747"/>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If appropriate, have</a:t>
            </a:r>
            <a:r>
              <a:rPr lang="en-US" baseline="0" dirty="0">
                <a:solidFill>
                  <a:srgbClr val="000000"/>
                </a:solidFill>
                <a:ea typeface="Arial" pitchFamily="-112" charset="0"/>
                <a:cs typeface="Arial" pitchFamily="-112" charset="0"/>
                <a:sym typeface="Arial" pitchFamily="-112" charset="0"/>
              </a:rPr>
              <a:t> a discussion about the order prior to showing this slide. It’s a challenge, but with some guidance students might be able to work out logically which rules would fire in which order.</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432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75254300"/>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br>
              <a:rPr lang="en-US" dirty="0"/>
            </a:br>
            <a:br>
              <a:rPr lang="en-US" dirty="0"/>
            </a:br>
            <a:r>
              <a:rPr lang="en-US" sz="1000" b="0" i="0" kern="1200" dirty="0">
                <a:solidFill>
                  <a:schemeClr val="tx1"/>
                </a:solidFill>
                <a:ea typeface="+mn-ea"/>
              </a:rPr>
              <a:t>1. What options are available when setting the evaluation criteria for a workflow rule? </a:t>
            </a:r>
            <a:br>
              <a:rPr lang="en-US" dirty="0"/>
            </a:br>
            <a:r>
              <a:rPr lang="en-US" sz="1000" b="0" i="0" kern="1200" dirty="0">
                <a:solidFill>
                  <a:schemeClr val="tx1"/>
                </a:solidFill>
                <a:ea typeface="+mn-ea"/>
              </a:rPr>
              <a:t>The evaluation criteria determines which records the workflow rule will apply to. Depending on how the administrator sets the evaluation criteria, workflow rules are evaluated when the record is: </a:t>
            </a:r>
            <a:br>
              <a:rPr lang="en-US" dirty="0"/>
            </a:br>
            <a:r>
              <a:rPr lang="en-US" sz="1000" b="0" i="0" kern="1200" dirty="0">
                <a:solidFill>
                  <a:schemeClr val="tx1"/>
                </a:solidFill>
                <a:ea typeface="+mn-ea"/>
              </a:rPr>
              <a:t>Created; </a:t>
            </a:r>
            <a:br>
              <a:rPr lang="en-US" dirty="0"/>
            </a:br>
            <a:r>
              <a:rPr lang="en-US" sz="1000" b="0" i="0" kern="1200" dirty="0">
                <a:solidFill>
                  <a:schemeClr val="tx1"/>
                </a:solidFill>
                <a:ea typeface="+mn-ea"/>
              </a:rPr>
              <a:t>Created, and every time it's edited; and </a:t>
            </a:r>
            <a:br>
              <a:rPr lang="en-US" dirty="0"/>
            </a:br>
            <a:r>
              <a:rPr lang="en-US" sz="1000" b="0" i="0" kern="1200" dirty="0">
                <a:solidFill>
                  <a:schemeClr val="tx1"/>
                </a:solidFill>
                <a:ea typeface="+mn-ea"/>
              </a:rPr>
              <a:t>Created, and any time it's edited to subsequently meet criteria. </a:t>
            </a:r>
            <a:br>
              <a:rPr lang="en-US" dirty="0"/>
            </a:br>
            <a:br>
              <a:rPr lang="en-US" dirty="0"/>
            </a:br>
            <a:r>
              <a:rPr lang="en-US" sz="1000" b="0" i="0" kern="1200" dirty="0">
                <a:solidFill>
                  <a:schemeClr val="tx1"/>
                </a:solidFill>
                <a:ea typeface="+mn-ea"/>
              </a:rPr>
              <a:t>2. A workflow rule contains an action that sends a task to a role called Global Sales Managers, which includes multiple users. When the workflow rule is triggered, to whom will the task be assigned? </a:t>
            </a:r>
            <a:br>
              <a:rPr lang="en-US" dirty="0"/>
            </a:br>
            <a:r>
              <a:rPr lang="en-US" sz="1000" b="0" i="0" kern="1200" dirty="0">
                <a:solidFill>
                  <a:schemeClr val="tx1"/>
                </a:solidFill>
                <a:ea typeface="+mn-ea"/>
              </a:rPr>
              <a:t>A single workflow task cannot be assigned to multiple users. If a task is assigned to a role that contains multiple users, the task will be reassigned to the record owner instead. </a:t>
            </a:r>
            <a:br>
              <a:rPr lang="en-US" dirty="0"/>
            </a:br>
            <a:br>
              <a:rPr lang="en-US" dirty="0"/>
            </a:br>
            <a:r>
              <a:rPr lang="en-US" sz="1000" b="0" i="0" kern="1200" dirty="0">
                <a:solidFill>
                  <a:schemeClr val="tx1"/>
                </a:solidFill>
                <a:ea typeface="+mn-ea"/>
              </a:rPr>
              <a:t>3. When a lead is converted by a user, which records are automatically created to store the information from the lead record? </a:t>
            </a:r>
            <a:br>
              <a:rPr lang="en-US" dirty="0"/>
            </a:br>
            <a:r>
              <a:rPr lang="en-US" sz="1000" b="0" i="0" kern="1200" dirty="0">
                <a:solidFill>
                  <a:schemeClr val="tx1"/>
                </a:solidFill>
                <a:ea typeface="+mn-ea"/>
              </a:rPr>
              <a:t>When a lead is converted by a user, an account and contact are automatically created to store information from the lead record. Users can also choose to have an opportunity record automatically created. An administrator can map each custom field on the Lead object to a custom field on the Account, Contact, or Opportunity objects. These mappings will be used when a lead is converted. </a:t>
            </a:r>
            <a:br>
              <a:rPr lang="en-US" dirty="0"/>
            </a:br>
            <a:br>
              <a:rPr lang="en-US" dirty="0"/>
            </a:br>
            <a:r>
              <a:rPr lang="en-US" sz="1000" b="0" i="0" kern="1200" dirty="0">
                <a:solidFill>
                  <a:schemeClr val="tx1"/>
                </a:solidFill>
                <a:ea typeface="+mn-ea"/>
              </a:rPr>
              <a:t>4. The marketing team at AW Computing creates and distributes leads to different regional sales groups for qualification. How can an administrator automate this process? </a:t>
            </a:r>
            <a:br>
              <a:rPr lang="en-US" dirty="0"/>
            </a:br>
            <a:r>
              <a:rPr lang="en-US" sz="1000" b="0" i="0" kern="1200" dirty="0">
                <a:solidFill>
                  <a:schemeClr val="tx1"/>
                </a:solidFill>
                <a:ea typeface="+mn-ea"/>
              </a:rPr>
              <a:t>An administrator can create a queue for each regional group and a lead assignment rule to route leads to the queues. </a:t>
            </a:r>
            <a:br>
              <a:rPr lang="en-US" dirty="0"/>
            </a:b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a:buNone/>
            </a:pP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72766426"/>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777420"/>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435</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04972960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93739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sz="900" b="1" dirty="0">
                <a:solidFill>
                  <a:srgbClr val="000000"/>
                </a:solidFill>
                <a:ea typeface="Arial" pitchFamily="-112" charset="0"/>
                <a:cs typeface="Arial" pitchFamily="-112" charset="0"/>
                <a:sym typeface="Arial" pitchFamily="-112" charset="0"/>
              </a:rPr>
              <a:t>Teaching Points</a:t>
            </a:r>
          </a:p>
          <a:p>
            <a:r>
              <a:rPr lang="en-US" sz="900" b="0" i="0" kern="1200" dirty="0">
                <a:solidFill>
                  <a:schemeClr val="tx1"/>
                </a:solidFill>
                <a:ea typeface="+mn-ea"/>
              </a:rPr>
              <a:t>All English ADX201 classes must use the Knowledge Check Manager in place of this slide. </a:t>
            </a:r>
            <a:br>
              <a:rPr lang="en-US" sz="900" dirty="0"/>
            </a:br>
            <a:br>
              <a:rPr lang="en-US" sz="900" dirty="0"/>
            </a:br>
            <a:r>
              <a:rPr lang="en-US" sz="900" b="0" i="0" kern="1200" dirty="0">
                <a:solidFill>
                  <a:schemeClr val="tx1"/>
                </a:solidFill>
                <a:ea typeface="+mn-ea"/>
              </a:rPr>
              <a:t>Since this is the first time the students have used Knowledge Check Manager, perform the following steps as a Join Me: </a:t>
            </a:r>
            <a:br>
              <a:rPr lang="en-US" sz="900" dirty="0"/>
            </a:br>
            <a:r>
              <a:rPr lang="en-US" sz="900" b="0" i="0" kern="1200" dirty="0">
                <a:solidFill>
                  <a:schemeClr val="tx1"/>
                </a:solidFill>
                <a:ea typeface="+mn-ea"/>
              </a:rPr>
              <a:t>- From your ADX201 student org, click the </a:t>
            </a:r>
            <a:r>
              <a:rPr lang="en-US" sz="900" b="1" i="0" kern="1200" dirty="0">
                <a:solidFill>
                  <a:schemeClr val="tx1"/>
                </a:solidFill>
                <a:ea typeface="+mn-ea"/>
              </a:rPr>
              <a:t>Knowledge Check Manager </a:t>
            </a:r>
            <a:r>
              <a:rPr lang="en-US" sz="900" b="0" i="0" kern="1200" dirty="0">
                <a:solidFill>
                  <a:schemeClr val="tx1"/>
                </a:solidFill>
                <a:ea typeface="+mn-ea"/>
              </a:rPr>
              <a:t>link in the sidebar. </a:t>
            </a:r>
            <a:br>
              <a:rPr lang="en-US" sz="900" dirty="0"/>
            </a:br>
            <a:r>
              <a:rPr lang="en-US" sz="900" b="0" i="0" kern="1200" dirty="0">
                <a:solidFill>
                  <a:schemeClr val="tx1"/>
                </a:solidFill>
                <a:ea typeface="+mn-ea"/>
              </a:rPr>
              <a:t>- Click the </a:t>
            </a:r>
            <a:r>
              <a:rPr lang="en-US" sz="900" b="1" i="0" kern="1200" dirty="0">
                <a:solidFill>
                  <a:schemeClr val="tx1"/>
                </a:solidFill>
                <a:ea typeface="+mn-ea"/>
              </a:rPr>
              <a:t>Start</a:t>
            </a:r>
            <a:r>
              <a:rPr lang="en-US" sz="900" b="0" i="0" kern="1200" dirty="0">
                <a:solidFill>
                  <a:schemeClr val="tx1"/>
                </a:solidFill>
                <a:ea typeface="+mn-ea"/>
              </a:rPr>
              <a:t> link next to Getting Around the App. </a:t>
            </a:r>
            <a:br>
              <a:rPr lang="en-US" sz="900" dirty="0"/>
            </a:br>
            <a:r>
              <a:rPr lang="en-US" sz="900" b="0" i="0" kern="1200" dirty="0">
                <a:solidFill>
                  <a:schemeClr val="tx1"/>
                </a:solidFill>
                <a:ea typeface="+mn-ea"/>
              </a:rPr>
              <a:t>- Tell the students they have 5 minutes to complete this knowledge check. </a:t>
            </a:r>
            <a:br>
              <a:rPr lang="en-US" sz="900" dirty="0"/>
            </a:br>
            <a:r>
              <a:rPr lang="en-US" sz="900" b="0" i="0" kern="1200" dirty="0">
                <a:solidFill>
                  <a:schemeClr val="tx1"/>
                </a:solidFill>
                <a:ea typeface="+mn-ea"/>
              </a:rPr>
              <a:t>- Remind them to click </a:t>
            </a:r>
            <a:r>
              <a:rPr lang="en-US" sz="900" b="1" i="0" kern="1200" dirty="0">
                <a:solidFill>
                  <a:schemeClr val="tx1"/>
                </a:solidFill>
                <a:ea typeface="+mn-ea"/>
              </a:rPr>
              <a:t>Submit Answers </a:t>
            </a:r>
            <a:r>
              <a:rPr lang="en-US" sz="900" b="0" i="0" kern="1200" dirty="0">
                <a:solidFill>
                  <a:schemeClr val="tx1"/>
                </a:solidFill>
                <a:ea typeface="+mn-ea"/>
              </a:rPr>
              <a:t>when they are finished. </a:t>
            </a:r>
            <a:br>
              <a:rPr lang="en-US" sz="900" dirty="0"/>
            </a:br>
            <a:br>
              <a:rPr lang="en-US" sz="900" dirty="0"/>
            </a:br>
            <a:r>
              <a:rPr lang="en-US" sz="900" b="0" i="0" kern="1200" dirty="0">
                <a:solidFill>
                  <a:schemeClr val="tx1"/>
                </a:solidFill>
                <a:ea typeface="+mn-ea"/>
              </a:rPr>
              <a:t>1. What component in Salesforce is similar to a table of data? </a:t>
            </a:r>
            <a:br>
              <a:rPr lang="en-US" sz="900" dirty="0"/>
            </a:br>
            <a:r>
              <a:rPr lang="en-US" sz="900" b="0" i="0" kern="1200" dirty="0">
                <a:solidFill>
                  <a:schemeClr val="tx1"/>
                </a:solidFill>
                <a:ea typeface="+mn-ea"/>
              </a:rPr>
              <a:t>An object in Salesforce is like a table of data. Each row represents a record and each column represents a field. </a:t>
            </a:r>
            <a:br>
              <a:rPr lang="en-US" sz="900" dirty="0"/>
            </a:br>
            <a:br>
              <a:rPr lang="en-US" sz="900" dirty="0"/>
            </a:br>
            <a:r>
              <a:rPr lang="en-US" sz="900" b="0" i="0" kern="1200" dirty="0">
                <a:solidFill>
                  <a:schemeClr val="tx1"/>
                </a:solidFill>
                <a:ea typeface="+mn-ea"/>
              </a:rPr>
              <a:t>2. Which standard objects have a relationship with the Account object? </a:t>
            </a:r>
            <a:br>
              <a:rPr lang="en-US" sz="900" dirty="0"/>
            </a:br>
            <a:r>
              <a:rPr lang="en-US" sz="900" b="0" i="0" kern="1200" dirty="0">
                <a:solidFill>
                  <a:schemeClr val="tx1"/>
                </a:solidFill>
                <a:ea typeface="+mn-ea"/>
              </a:rPr>
              <a:t>The Account object has a one-to-many relationship with the Contact, Opportunity, and Case objects. </a:t>
            </a:r>
            <a:br>
              <a:rPr lang="en-US" sz="900" dirty="0"/>
            </a:br>
            <a:br>
              <a:rPr lang="en-US" sz="900" dirty="0"/>
            </a:br>
            <a:r>
              <a:rPr lang="en-US" sz="900" b="0" i="0" kern="1200" dirty="0">
                <a:solidFill>
                  <a:schemeClr val="tx1"/>
                </a:solidFill>
                <a:ea typeface="+mn-ea"/>
              </a:rPr>
              <a:t>3. How does a user navigate from an account record to a related contact record? </a:t>
            </a:r>
            <a:br>
              <a:rPr lang="en-US" sz="900" dirty="0"/>
            </a:br>
            <a:r>
              <a:rPr lang="en-US" sz="900" b="0" i="0" kern="1200" dirty="0">
                <a:solidFill>
                  <a:schemeClr val="tx1"/>
                </a:solidFill>
                <a:ea typeface="+mn-ea"/>
              </a:rPr>
              <a:t>A related list allows a user to navigate from an account record (parent) to a related contact record (child). A lookup field allows a user to navigate from a contact record (child) to its related account record (parent). </a:t>
            </a:r>
            <a:br>
              <a:rPr lang="en-US" sz="900" dirty="0"/>
            </a:br>
            <a:br>
              <a:rPr lang="en-US" sz="900" dirty="0"/>
            </a:br>
            <a:r>
              <a:rPr lang="en-US" sz="900" b="0" i="0" kern="1200" dirty="0">
                <a:solidFill>
                  <a:schemeClr val="tx1"/>
                </a:solidFill>
                <a:ea typeface="+mn-ea"/>
              </a:rPr>
              <a:t>4. What options are available from the Help &amp; Training portal? </a:t>
            </a:r>
            <a:br>
              <a:rPr lang="en-US" sz="900" dirty="0"/>
            </a:br>
            <a:r>
              <a:rPr lang="en-US" sz="900" b="0" i="0" kern="1200" dirty="0">
                <a:solidFill>
                  <a:schemeClr val="tx1"/>
                </a:solidFill>
                <a:ea typeface="+mn-ea"/>
              </a:rPr>
              <a:t>The Help &amp; Training portal provides easy access to documentation, knowledge articles, videos, and training. The Take Training option allows users to take self-paced online training and register for instructor-led courses. The Contact Support option allows users to open a case, phone support, ask a question on Salesforce Answers, and submit an idea on the </a:t>
            </a:r>
            <a:r>
              <a:rPr lang="en-US" sz="900" b="0" i="0" kern="1200" dirty="0" err="1">
                <a:solidFill>
                  <a:schemeClr val="tx1"/>
                </a:solidFill>
                <a:ea typeface="+mn-ea"/>
              </a:rPr>
              <a:t>IdeaExchange</a:t>
            </a:r>
            <a:r>
              <a:rPr lang="en-US" sz="900" b="0" i="0" kern="1200" dirty="0">
                <a:solidFill>
                  <a:schemeClr val="tx1"/>
                </a:solidFill>
                <a:ea typeface="+mn-ea"/>
              </a:rPr>
              <a:t>.</a:t>
            </a:r>
            <a:endParaRPr lang="en-US" sz="900" b="1"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08383981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dirty="0">
                <a:solidFill>
                  <a:schemeClr val="tx1"/>
                </a:solidFill>
              </a:rPr>
              <a:t>Phone: AW Computing</a:t>
            </a:r>
            <a:r>
              <a:rPr lang="en-US" b="0" baseline="0" dirty="0">
                <a:solidFill>
                  <a:schemeClr val="tx1"/>
                </a:solidFill>
              </a:rPr>
              <a:t> offers its customers a multi-channel support experience, including the traditional phone channel. For example, a customer calls for support and presses option “one” for Product Support. AW Computing uses the call routing features of its phone system to direct the call to Robin, a Product Support Representative. She gathers enough information from the customer to log a case in Salesforce. You will learn how to add more automation to this process.</a:t>
            </a: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Email: In addition to the phone channel, </a:t>
            </a:r>
            <a:r>
              <a:rPr lang="en-US" b="0" baseline="0" dirty="0">
                <a:solidFill>
                  <a:schemeClr val="tx1"/>
                </a:solidFill>
              </a:rPr>
              <a:t>AW Computing</a:t>
            </a:r>
            <a:r>
              <a:rPr lang="en-US" baseline="0" dirty="0">
                <a:solidFill>
                  <a:schemeClr val="tx1"/>
                </a:solidFill>
              </a:rPr>
              <a:t>’s customers are sending email requests for support. With email-to-case, customer email requests are directed to the appropriate support queue, ensuring the right agent works each case. Also, these requests </a:t>
            </a:r>
            <a:r>
              <a:rPr lang="en-US" dirty="0">
                <a:solidFill>
                  <a:schemeClr val="tx1"/>
                </a:solidFill>
                <a:cs typeface="ＭＳ Ｐゴシック" pitchFamily="-112" charset="-128"/>
              </a:rPr>
              <a:t>can be in a template form so that a case is automatically created based on the details in the email. You will learn</a:t>
            </a:r>
            <a:r>
              <a:rPr lang="en-US" baseline="0" dirty="0">
                <a:solidFill>
                  <a:schemeClr val="tx1"/>
                </a:solidFill>
                <a:cs typeface="ＭＳ Ｐゴシック" pitchFamily="-112" charset="-128"/>
              </a:rPr>
              <a:t> more about email-to-case later in this module.</a:t>
            </a:r>
            <a:endParaRPr lang="en-US" b="1" baseline="0" dirty="0">
              <a:solidFill>
                <a:schemeClr val="tx1"/>
              </a:solidFill>
            </a:endParaRP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Web: AW Computing’s </a:t>
            </a:r>
            <a:r>
              <a:rPr lang="en-US" b="0" i="0" baseline="0" dirty="0">
                <a:solidFill>
                  <a:schemeClr val="tx1"/>
                </a:solidFill>
              </a:rPr>
              <a:t>website would help deflect calls to support if it offered customers a way to request support </a:t>
            </a:r>
            <a:r>
              <a:rPr lang="en-US" baseline="0" dirty="0">
                <a:solidFill>
                  <a:schemeClr val="tx1"/>
                </a:solidFill>
              </a:rPr>
              <a:t>without talking to an agent. AW Computing wants to use the web-to-case feature to automatically generate a case </a:t>
            </a:r>
            <a:r>
              <a:rPr lang="en-US" dirty="0">
                <a:solidFill>
                  <a:schemeClr val="tx1"/>
                </a:solidFill>
              </a:rPr>
              <a:t>from the information a</a:t>
            </a:r>
            <a:r>
              <a:rPr lang="en-US" baseline="0" dirty="0">
                <a:solidFill>
                  <a:schemeClr val="tx1"/>
                </a:solidFill>
              </a:rPr>
              <a:t> customer enters in a web form</a:t>
            </a:r>
            <a:r>
              <a:rPr lang="en-US" dirty="0">
                <a:solidFill>
                  <a:schemeClr val="tx1"/>
                </a:solidFill>
              </a:rPr>
              <a:t>. You </a:t>
            </a:r>
            <a:r>
              <a:rPr lang="en-US" baseline="0" dirty="0">
                <a:solidFill>
                  <a:schemeClr val="tx1"/>
                </a:solidFill>
              </a:rPr>
              <a:t>will set that up later.</a:t>
            </a:r>
            <a:endParaRPr lang="en-US" dirty="0">
              <a:solidFill>
                <a:schemeClr val="tx1"/>
              </a:solidFill>
              <a:cs typeface="ＭＳ Ｐゴシック" pitchFamily="-112" charset="-128"/>
            </a:endParaRPr>
          </a:p>
          <a:p>
            <a:pPr marL="0" indent="0" defTabSz="767340" eaLnBrk="1" fontAlgn="auto" hangingPunct="1">
              <a:spcBef>
                <a:spcPts val="0"/>
              </a:spcBef>
              <a:spcAft>
                <a:spcPts val="0"/>
              </a:spcAft>
              <a:buFont typeface="Wingdings" pitchFamily="2" charset="2"/>
              <a:buNone/>
              <a:defRPr/>
            </a:pPr>
            <a:endParaRPr lang="en-US" b="0"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Transition: Before helping AW Computing fine tune its multi-channel support offerings, let’s review the case management process.</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endParaRPr lang="en-GB" b="0"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438</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81819742"/>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What happens once a case is created? </a:t>
            </a: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Case is assigned: Here’s a high-level overview of AW Computing’s case management process in Salesforce. </a:t>
            </a:r>
            <a:r>
              <a:rPr lang="en-US" dirty="0">
                <a:solidFill>
                  <a:schemeClr val="tx1"/>
                </a:solidFill>
              </a:rPr>
              <a:t>Once a case has been created</a:t>
            </a:r>
            <a:r>
              <a:rPr lang="en-US" u="none" dirty="0">
                <a:solidFill>
                  <a:schemeClr val="tx1"/>
                </a:solidFill>
              </a:rPr>
              <a:t>,</a:t>
            </a:r>
            <a:r>
              <a:rPr lang="en-US" u="none" baseline="0" dirty="0">
                <a:solidFill>
                  <a:schemeClr val="tx1"/>
                </a:solidFill>
              </a:rPr>
              <a:t> </a:t>
            </a:r>
            <a:r>
              <a:rPr lang="en-US" u="none" strike="noStrike" dirty="0">
                <a:solidFill>
                  <a:schemeClr val="tx1"/>
                </a:solidFill>
              </a:rPr>
              <a:t>it is </a:t>
            </a:r>
            <a:r>
              <a:rPr lang="en-US" u="none" dirty="0">
                <a:solidFill>
                  <a:schemeClr val="tx1"/>
                </a:solidFill>
              </a:rPr>
              <a:t>sent </a:t>
            </a:r>
            <a:r>
              <a:rPr lang="en-US" dirty="0">
                <a:solidFill>
                  <a:schemeClr val="tx1"/>
                </a:solidFill>
              </a:rPr>
              <a:t>to the Product Support queue or to an individual service representative.</a:t>
            </a:r>
            <a:r>
              <a:rPr lang="en-US" baseline="0" dirty="0">
                <a:solidFill>
                  <a:schemeClr val="tx1"/>
                </a:solidFill>
              </a:rPr>
              <a:t> For example, </a:t>
            </a:r>
            <a:r>
              <a:rPr lang="en-US" dirty="0">
                <a:solidFill>
                  <a:schemeClr val="tx1"/>
                </a:solidFill>
              </a:rPr>
              <a:t>Product Support cases</a:t>
            </a:r>
            <a:r>
              <a:rPr lang="en-US" baseline="0" dirty="0">
                <a:solidFill>
                  <a:schemeClr val="tx1"/>
                </a:solidFill>
              </a:rPr>
              <a:t> might be handled by Robin.</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Identify &amp; Communicate Resolution: Once Robin is the case owner, she searches AW Computing’s knowledge base for a resolution and collaborates with her colleagues in Chatter as needed. When she finds or creates a resolution, she communicates with the customer to verify </a:t>
            </a:r>
            <a:r>
              <a:rPr lang="en-US" u="none" strike="noStrike" baseline="0" dirty="0">
                <a:solidFill>
                  <a:schemeClr val="tx1"/>
                </a:solidFill>
              </a:rPr>
              <a:t>their </a:t>
            </a:r>
            <a:r>
              <a:rPr lang="en-US" u="none" baseline="0" dirty="0">
                <a:solidFill>
                  <a:schemeClr val="tx1"/>
                </a:solidFill>
              </a:rPr>
              <a:t>satisfaction</a:t>
            </a:r>
            <a:r>
              <a:rPr lang="en-US" baseline="0" dirty="0">
                <a:solidFill>
                  <a:schemeClr val="tx1"/>
                </a:solidFill>
              </a:rPr>
              <a:t>. </a:t>
            </a: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Resolved/Case closed: If the case has been resolved, Robin logs her call notes and closes the case in Salesforce. </a:t>
            </a: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ea typeface="MS PGothic" pitchFamily="34" charset="-128"/>
              </a:rPr>
              <a:t>But w</a:t>
            </a:r>
            <a:r>
              <a:rPr lang="en-US" dirty="0">
                <a:solidFill>
                  <a:schemeClr val="tx1"/>
                </a:solidFill>
                <a:ea typeface="MS PGothic" pitchFamily="34" charset="-128"/>
              </a:rPr>
              <a:t>hat if she cannot resolve the case? Robin notifies her manager and escalates the case. She can change ownership of the case to reassign it to another</a:t>
            </a:r>
            <a:r>
              <a:rPr lang="en-US" b="1" baseline="0" dirty="0">
                <a:solidFill>
                  <a:schemeClr val="tx1"/>
                </a:solidFill>
                <a:ea typeface="MS PGothic" pitchFamily="34" charset="-128"/>
              </a:rPr>
              <a:t> </a:t>
            </a:r>
            <a:r>
              <a:rPr lang="en-US" dirty="0">
                <a:solidFill>
                  <a:schemeClr val="tx1"/>
                </a:solidFill>
                <a:ea typeface="MS PGothic" pitchFamily="34" charset="-128"/>
              </a:rPr>
              <a:t>queue or an individual agent with more experience. Then the process starts again, at a deeper level of support.</a:t>
            </a:r>
          </a:p>
          <a:p>
            <a:pPr marL="0" indent="0" defTabSz="767340" eaLnBrk="1" fontAlgn="auto" hangingPunct="1">
              <a:spcBef>
                <a:spcPts val="0"/>
              </a:spcBef>
              <a:spcAft>
                <a:spcPts val="0"/>
              </a:spcAft>
              <a:buFont typeface="Wingdings" pitchFamily="2" charset="2"/>
              <a:buNone/>
              <a:defRPr/>
            </a:pPr>
            <a:endParaRPr lang="en-US" dirty="0">
              <a:solidFill>
                <a:schemeClr val="tx1"/>
              </a:solidFill>
              <a:ea typeface="MS PGothic" pitchFamily="34" charset="-128"/>
            </a:endParaRPr>
          </a:p>
          <a:p>
            <a:pPr marL="0" indent="0" defTabSz="767340" eaLnBrk="1" fontAlgn="auto" hangingPunct="1">
              <a:spcBef>
                <a:spcPts val="0"/>
              </a:spcBef>
              <a:spcAft>
                <a:spcPts val="0"/>
              </a:spcAft>
              <a:buFont typeface="Wingdings" pitchFamily="2" charset="2"/>
              <a:buNone/>
              <a:defRPr/>
            </a:pPr>
            <a:r>
              <a:rPr lang="en-US" dirty="0">
                <a:solidFill>
                  <a:schemeClr val="tx1"/>
                </a:solidFill>
                <a:ea typeface="MS PGothic" pitchFamily="34" charset="-128"/>
              </a:rPr>
              <a:t>AW Computing’s ultimate goal is faster case resolution. You will add automation later to improve this case management process.</a:t>
            </a:r>
          </a:p>
          <a:p>
            <a:pPr marL="0" indent="0" defTabSz="767340" eaLnBrk="1" fontAlgn="auto" hangingPunct="1">
              <a:spcBef>
                <a:spcPts val="0"/>
              </a:spcBef>
              <a:spcAft>
                <a:spcPts val="0"/>
              </a:spcAft>
              <a:buFont typeface="Wingdings" pitchFamily="2" charset="2"/>
              <a:buNone/>
              <a:defRPr/>
            </a:pPr>
            <a:endParaRPr lang="en-US" dirty="0">
              <a:solidFill>
                <a:schemeClr val="tx1"/>
              </a:solidFill>
              <a:ea typeface="MS PGothic" pitchFamily="34" charset="-128"/>
            </a:endParaRPr>
          </a:p>
          <a:p>
            <a:pPr marL="0" indent="0" defTabSz="767340" eaLnBrk="1" fontAlgn="auto" hangingPunct="1">
              <a:spcBef>
                <a:spcPts val="0"/>
              </a:spcBef>
              <a:spcAft>
                <a:spcPts val="0"/>
              </a:spcAft>
              <a:buFont typeface="Wingdings" pitchFamily="2" charset="2"/>
              <a:buNone/>
              <a:defRPr/>
            </a:pPr>
            <a:r>
              <a:rPr lang="en-US" b="1" dirty="0">
                <a:solidFill>
                  <a:schemeClr val="tx1"/>
                </a:solidFill>
                <a:ea typeface="MS PGothic" pitchFamily="34" charset="-128"/>
              </a:rPr>
              <a:t>Note:</a:t>
            </a:r>
            <a:r>
              <a:rPr lang="en-US" b="1" baseline="0" dirty="0">
                <a:solidFill>
                  <a:schemeClr val="tx1"/>
                </a:solidFill>
                <a:ea typeface="MS PGothic" pitchFamily="34" charset="-128"/>
              </a:rPr>
              <a:t> </a:t>
            </a:r>
            <a:r>
              <a:rPr lang="en-US" b="0" baseline="0" dirty="0">
                <a:solidFill>
                  <a:schemeClr val="tx1"/>
                </a:solidFill>
                <a:ea typeface="MS PGothic" pitchFamily="34" charset="-128"/>
              </a:rPr>
              <a:t>This case management process is very much high-level and definitely an ideal version. You may want to mention that not all cases are resolved. For example, a case can be escalated, with a bug being identified and documented, but with the ultimate decision made that the cost of the bug fix would outweigh the benefit. In that scenario, the case is not really closed. </a:t>
            </a:r>
            <a:endParaRPr lang="en-US" b="1" dirty="0">
              <a:solidFill>
                <a:schemeClr val="tx1"/>
              </a:solidFill>
              <a:ea typeface="MS PGothic" pitchFamily="34" charset="-128"/>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r>
              <a:rPr lang="en-US" b="0" baseline="0" dirty="0">
                <a:solidFill>
                  <a:schemeClr val="tx1"/>
                </a:solidFill>
              </a:rPr>
              <a:t>Identify </a:t>
            </a:r>
            <a:r>
              <a:rPr lang="en-US" b="0" i="0" baseline="0" dirty="0">
                <a:solidFill>
                  <a:schemeClr val="tx1"/>
                </a:solidFill>
              </a:rPr>
              <a:t>your</a:t>
            </a:r>
            <a:r>
              <a:rPr lang="en-US" b="0" baseline="0" dirty="0">
                <a:solidFill>
                  <a:schemeClr val="tx1"/>
                </a:solidFill>
              </a:rPr>
              <a:t> subject matter experts to learn the basics of your Service Cloud implementation, like which objects and tabs your agents use and what processes they follow for creating, managing, and resolving cases. Example: Shadow an agent for part of a day.</a:t>
            </a: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439</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1796639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defTabSz="981334">
              <a:spcBef>
                <a:spcPts val="0"/>
              </a:spcBef>
              <a:buClrTx/>
              <a:defRPr/>
            </a:pPr>
            <a:r>
              <a:rPr lang="en-US" b="1" dirty="0"/>
              <a:t>Teaching Point</a:t>
            </a:r>
          </a:p>
          <a:p>
            <a:pPr marL="0" lvl="1" indent="-199044" defTabSz="796177">
              <a:buFont typeface="Wingdings" pitchFamily="2" charset="2"/>
              <a:buNone/>
              <a:defRPr/>
            </a:pPr>
            <a:r>
              <a:rPr lang="en-US" b="0" baseline="0" dirty="0">
                <a:solidFill>
                  <a:schemeClr val="tx1"/>
                </a:solidFill>
                <a:latin typeface="Salesforce Sans" panose="020B0505020202020203" pitchFamily="34" charset="0"/>
              </a:rPr>
              <a:t>Salesforce </a:t>
            </a:r>
            <a:r>
              <a:rPr lang="en-US" dirty="0">
                <a:solidFill>
                  <a:schemeClr val="tx1"/>
                </a:solidFill>
                <a:latin typeface="Salesforce Sans" panose="020B0505020202020203" pitchFamily="34" charset="0"/>
              </a:rPr>
              <a:t>Knowledge gives users targeted search results from a central knowledge base to solve issues quickly. </a:t>
            </a:r>
          </a:p>
          <a:p>
            <a:pPr marL="0" lvl="1" indent="-199044" defTabSz="796177">
              <a:buFont typeface="Wingdings" pitchFamily="2" charset="2"/>
              <a:buNone/>
              <a:defRPr/>
            </a:pPr>
            <a:endParaRPr lang="en-US" sz="1000" b="0" baseline="0" dirty="0">
              <a:solidFill>
                <a:schemeClr val="tx1"/>
              </a:solidFill>
              <a:latin typeface="Salesforce Sans" panose="020B0505020202020203" pitchFamily="34" charset="0"/>
            </a:endParaRPr>
          </a:p>
          <a:p>
            <a:pPr marL="0" lvl="1" indent="-199044" defTabSz="796177">
              <a:buFont typeface="Wingdings" pitchFamily="2" charset="2"/>
              <a:buChar char="§"/>
              <a:defRPr/>
            </a:pPr>
            <a:r>
              <a:rPr lang="en-US" sz="1000" b="0" baseline="0" dirty="0">
                <a:solidFill>
                  <a:schemeClr val="tx1"/>
                </a:solidFill>
                <a:latin typeface="Salesforce Sans" panose="020B0505020202020203" pitchFamily="34" charset="0"/>
              </a:rPr>
              <a:t>Knowledge u</a:t>
            </a:r>
            <a:r>
              <a:rPr lang="en-US" sz="1000" dirty="0">
                <a:solidFill>
                  <a:schemeClr val="tx1"/>
                </a:solidFill>
                <a:latin typeface="Salesforce Sans" panose="020B0505020202020203" pitchFamily="34" charset="0"/>
              </a:rPr>
              <a:t>sers can write, edit, publish, and archive articles…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...and easily</a:t>
            </a:r>
            <a:r>
              <a:rPr lang="en-US" sz="1000" baseline="0" dirty="0">
                <a:solidFill>
                  <a:schemeClr val="tx1"/>
                </a:solidFill>
                <a:latin typeface="Salesforce Sans" panose="020B0505020202020203" pitchFamily="34" charset="0"/>
              </a:rPr>
              <a:t> attach them to cases</a:t>
            </a:r>
            <a:r>
              <a:rPr lang="en-US" sz="1000" dirty="0">
                <a:solidFill>
                  <a:schemeClr val="tx1"/>
                </a:solidFill>
                <a:latin typeface="Salesforce Sans" panose="020B0505020202020203" pitchFamily="34" charset="0"/>
              </a:rPr>
              <a:t>. </a:t>
            </a:r>
            <a:r>
              <a:rPr lang="en-US" b="0" dirty="0">
                <a:solidFill>
                  <a:schemeClr val="tx1"/>
                </a:solidFill>
                <a:latin typeface="Salesforce Sans" panose="020B0505020202020203" pitchFamily="34" charset="0"/>
              </a:rPr>
              <a:t>Unlike</a:t>
            </a:r>
            <a:r>
              <a:rPr lang="en-US" b="0" baseline="0" dirty="0">
                <a:solidFill>
                  <a:schemeClr val="tx1"/>
                </a:solidFill>
                <a:latin typeface="Salesforce Sans" panose="020B0505020202020203" pitchFamily="34" charset="0"/>
              </a:rPr>
              <a:t> Solutions, a s</a:t>
            </a:r>
            <a:r>
              <a:rPr lang="en-US" b="0" dirty="0">
                <a:solidFill>
                  <a:schemeClr val="tx1"/>
                </a:solidFill>
                <a:latin typeface="Salesforce Sans" panose="020B0505020202020203" pitchFamily="34" charset="0"/>
              </a:rPr>
              <a:t>upport</a:t>
            </a:r>
            <a:r>
              <a:rPr lang="en-US" b="0" baseline="0" dirty="0">
                <a:solidFill>
                  <a:schemeClr val="tx1"/>
                </a:solidFill>
                <a:latin typeface="Salesforce Sans" panose="020B0505020202020203" pitchFamily="34" charset="0"/>
              </a:rPr>
              <a:t> agent can easily create a Knowledge article and attach it to a case before the case is closed</a:t>
            </a:r>
            <a:r>
              <a:rPr lang="en-US" sz="1000" b="0" baseline="0" dirty="0">
                <a:solidFill>
                  <a:schemeClr val="tx1"/>
                </a:solidFill>
                <a:latin typeface="Salesforce Sans" panose="020B0505020202020203" pitchFamily="34" charset="0"/>
              </a:rPr>
              <a:t>. </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Article versioning allows the agent to track which article version was attached to a case and communicated to the customer. The Articles related</a:t>
            </a:r>
            <a:r>
              <a:rPr lang="en-US" sz="1000" baseline="0" dirty="0">
                <a:solidFill>
                  <a:schemeClr val="tx1"/>
                </a:solidFill>
                <a:latin typeface="Salesforce Sans" panose="020B0505020202020203" pitchFamily="34" charset="0"/>
              </a:rPr>
              <a:t> list on a case will show the article version number and t</a:t>
            </a:r>
            <a:r>
              <a:rPr lang="en-US" sz="1000" dirty="0">
                <a:solidFill>
                  <a:schemeClr val="tx1"/>
                </a:solidFill>
                <a:latin typeface="Salesforce Sans" panose="020B0505020202020203" pitchFamily="34" charset="0"/>
              </a:rPr>
              <a:t>he article will be marked as outdated if there is a newer version.</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Emailing articles as PDFs or links allows support agents to share articles with customers.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Users can rate articles</a:t>
            </a:r>
            <a:r>
              <a:rPr lang="en-US" sz="1000" baseline="0" dirty="0">
                <a:solidFill>
                  <a:schemeClr val="tx1"/>
                </a:solidFill>
                <a:latin typeface="Salesforce Sans" panose="020B0505020202020203" pitchFamily="34" charset="0"/>
              </a:rPr>
              <a:t> and provide feedback via </a:t>
            </a:r>
            <a:r>
              <a:rPr lang="en-US" sz="1000" dirty="0">
                <a:solidFill>
                  <a:schemeClr val="tx1"/>
                </a:solidFill>
                <a:latin typeface="Salesforce Sans" panose="020B0505020202020203" pitchFamily="34" charset="0"/>
              </a:rPr>
              <a:t>Chatter feeds on articles, contributing</a:t>
            </a:r>
            <a:r>
              <a:rPr lang="en-US" sz="1000" baseline="0" dirty="0">
                <a:solidFill>
                  <a:schemeClr val="tx1"/>
                </a:solidFill>
                <a:latin typeface="Salesforce Sans" panose="020B0505020202020203" pitchFamily="34" charset="0"/>
              </a:rPr>
              <a:t> to</a:t>
            </a:r>
            <a:r>
              <a:rPr lang="en-US" sz="1000" dirty="0">
                <a:solidFill>
                  <a:schemeClr val="tx1"/>
                </a:solidFill>
                <a:latin typeface="Salesforce Sans" panose="020B0505020202020203" pitchFamily="34" charset="0"/>
              </a:rPr>
              <a:t> continuous improvement and collaboration.</a:t>
            </a:r>
          </a:p>
          <a:p>
            <a:pPr marL="0" lvl="1" indent="-199044" defTabSz="796177">
              <a:buNone/>
              <a:defRPr/>
            </a:pPr>
            <a:endParaRPr lang="en-US" sz="1000" b="1" baseline="0" dirty="0">
              <a:solidFill>
                <a:schemeClr val="tx1"/>
              </a:solidFill>
              <a:latin typeface="Salesforce Sans" panose="020B0505020202020203" pitchFamily="34" charset="0"/>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Also unlike Solutions, administrators can configure article types and data categories to allow for more readable, consistent, and relevant articles. </a:t>
            </a:r>
            <a:r>
              <a:rPr lang="en-US" sz="1000" kern="1200" dirty="0">
                <a:solidFill>
                  <a:schemeClr val="tx1"/>
                </a:solidFill>
                <a:latin typeface="Salesforce Sans" panose="020B0505020202020203" pitchFamily="34" charset="0"/>
                <a:ea typeface="ＭＳ Ｐゴシック" pitchFamily="-112" charset="-128"/>
              </a:rPr>
              <a:t>Article types dictate the look</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and</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feel of articles and data categories dictate visibility.</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0" kern="1200" baseline="0" dirty="0">
              <a:solidFill>
                <a:schemeClr val="tx1"/>
              </a:solidFill>
              <a:latin typeface="Salesforce Sans" panose="020B0505020202020203" pitchFamily="34" charset="0"/>
              <a:ea typeface="ＭＳ Ｐゴシック" pitchFamily="-112" charset="-128"/>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1" dirty="0">
                <a:solidFill>
                  <a:schemeClr val="tx1"/>
                </a:solidFill>
                <a:latin typeface="Salesforce Sans" panose="020B0505020202020203" pitchFamily="34" charset="0"/>
              </a:rPr>
              <a:t>License note: </a:t>
            </a:r>
            <a:r>
              <a:rPr lang="en-US" sz="1000" dirty="0">
                <a:solidFill>
                  <a:schemeClr val="tx1"/>
                </a:solidFill>
                <a:latin typeface="Salesforce Sans" panose="020B0505020202020203" pitchFamily="34" charset="0"/>
              </a:rPr>
              <a:t>It is </a:t>
            </a:r>
            <a:r>
              <a:rPr lang="en-US" sz="1000" b="1" i="1" dirty="0">
                <a:solidFill>
                  <a:schemeClr val="tx1"/>
                </a:solidFill>
                <a:latin typeface="Salesforce Sans" panose="020B0505020202020203" pitchFamily="34" charset="0"/>
              </a:rPr>
              <a:t>licensed</a:t>
            </a:r>
            <a:r>
              <a:rPr lang="en-US" sz="1000" dirty="0">
                <a:solidFill>
                  <a:schemeClr val="tx1"/>
                </a:solidFill>
                <a:latin typeface="Salesforce Sans" panose="020B0505020202020203" pitchFamily="34" charset="0"/>
              </a:rPr>
              <a:t> using the Knowledge User feature license for users who need to create, edit, delete, or publish articles. All full Salesforce license users can </a:t>
            </a:r>
            <a:r>
              <a:rPr lang="en-US" sz="1000" b="1" i="1" dirty="0">
                <a:solidFill>
                  <a:schemeClr val="tx1"/>
                </a:solidFill>
                <a:latin typeface="Salesforce Sans" panose="020B0505020202020203" pitchFamily="34" charset="0"/>
              </a:rPr>
              <a:t>view</a:t>
            </a:r>
            <a:r>
              <a:rPr lang="en-US" sz="1000" dirty="0">
                <a:solidFill>
                  <a:schemeClr val="tx1"/>
                </a:solidFill>
                <a:latin typeface="Salesforce Sans" panose="020B0505020202020203" pitchFamily="34" charset="0"/>
              </a:rPr>
              <a:t> articles without an</a:t>
            </a:r>
            <a:r>
              <a:rPr lang="en-US" sz="1000" baseline="0" dirty="0">
                <a:solidFill>
                  <a:schemeClr val="tx1"/>
                </a:solidFill>
                <a:latin typeface="Salesforce Sans" panose="020B0505020202020203" pitchFamily="34" charset="0"/>
              </a:rPr>
              <a:t> add-on Knowledge User license. </a:t>
            </a:r>
            <a:r>
              <a:rPr lang="en-US" sz="1000" b="0" dirty="0">
                <a:solidFill>
                  <a:schemeClr val="tx1"/>
                </a:solidFill>
                <a:latin typeface="Salesforce Sans" panose="020B0505020202020203" pitchFamily="34" charset="0"/>
              </a:rPr>
              <a:t>T</a:t>
            </a:r>
            <a:r>
              <a:rPr lang="en-US" sz="1000" dirty="0">
                <a:solidFill>
                  <a:schemeClr val="tx1"/>
                </a:solidFill>
                <a:latin typeface="Salesforce Sans" panose="020B0505020202020203" pitchFamily="34" charset="0"/>
              </a:rPr>
              <a:t>hey can search and view articles, and attach articles to cases based on the Read</a:t>
            </a:r>
            <a:r>
              <a:rPr lang="en-US" sz="1000" baseline="0" dirty="0">
                <a:solidFill>
                  <a:schemeClr val="tx1"/>
                </a:solidFill>
                <a:latin typeface="Salesforce Sans" panose="020B0505020202020203" pitchFamily="34" charset="0"/>
              </a:rPr>
              <a:t> permission for each article type.</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aseline="0" dirty="0">
              <a:solidFill>
                <a:schemeClr val="tx1"/>
              </a:solidFill>
              <a:latin typeface="Salesforce Sans" panose="020B0505020202020203" pitchFamily="34" charset="0"/>
            </a:endParaRPr>
          </a:p>
          <a:p>
            <a:pPr defTabSz="981334">
              <a:spcBef>
                <a:spcPts val="0"/>
              </a:spcBef>
              <a:buClrTx/>
              <a:defRPr/>
            </a:pPr>
            <a:r>
              <a:rPr lang="en-US" b="1" dirty="0"/>
              <a:t>Extra Material</a:t>
            </a:r>
          </a:p>
          <a:p>
            <a:pPr defTabSz="981334">
              <a:spcBef>
                <a:spcPts val="0"/>
              </a:spcBef>
              <a:buClrTx/>
              <a:defRPr/>
            </a:pPr>
            <a:r>
              <a:rPr lang="en-US" b="0" dirty="0"/>
              <a:t>Trailhead:</a:t>
            </a:r>
            <a:r>
              <a:rPr lang="en-US" b="0" baseline="0" dirty="0"/>
              <a:t> https://trailhead.salesforce.com/en/modules/knowledge_essentials</a:t>
            </a:r>
            <a:endParaRPr lang="en-US" b="0" dirty="0"/>
          </a:p>
          <a:p>
            <a:pPr defTabSz="981334">
              <a:spcBef>
                <a:spcPts val="0"/>
              </a:spcBef>
              <a:buClrTx/>
              <a:defRPr/>
            </a:pPr>
            <a:endParaRPr lang="en-US" dirty="0"/>
          </a:p>
          <a:p>
            <a:pPr defTabSz="981334">
              <a:spcBef>
                <a:spcPts val="0"/>
              </a:spcBef>
              <a:buClrTx/>
              <a:defRPr/>
            </a:pPr>
            <a:r>
              <a:rPr lang="en-US" b="1" dirty="0"/>
              <a:t>Suggestions</a:t>
            </a:r>
            <a:endParaRPr lang="en-US" sz="1000" baseline="0"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9184419"/>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441</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399493095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to improve the case management process for his team. </a:t>
            </a:r>
            <a:r>
              <a:rPr lang="en-US" baseline="0" dirty="0">
                <a:solidFill>
                  <a:schemeClr val="tx1"/>
                </a:solidFill>
                <a:latin typeface="Salesforce Sans" panose="020B0505020202020203" pitchFamily="34" charset="0"/>
              </a:rPr>
              <a:t>AW Computing already has a support process for product support cases. But Noah wants to create a new process for </a:t>
            </a:r>
            <a:r>
              <a:rPr lang="en-US" b="1" i="1" baseline="0" dirty="0">
                <a:solidFill>
                  <a:schemeClr val="tx1"/>
                </a:solidFill>
                <a:latin typeface="Salesforce Sans" panose="020B0505020202020203" pitchFamily="34" charset="0"/>
              </a:rPr>
              <a:t>inquiry</a:t>
            </a:r>
            <a:r>
              <a:rPr lang="en-US" baseline="0" dirty="0">
                <a:solidFill>
                  <a:schemeClr val="tx1"/>
                </a:solidFill>
                <a:latin typeface="Salesforce Sans" panose="020B0505020202020203" pitchFamily="34" charset="0"/>
              </a:rPr>
              <a:t> cases to minimize the time his support agents take to work this type of case. </a:t>
            </a:r>
            <a:r>
              <a:rPr lang="en-US" b="0" dirty="0">
                <a:solidFill>
                  <a:schemeClr val="tx1"/>
                </a:solidFill>
                <a:latin typeface="Salesforce Sans" panose="020B0505020202020203" pitchFamily="34" charset="0"/>
              </a:rPr>
              <a:t>Noah’s top priorities</a:t>
            </a:r>
            <a:r>
              <a:rPr lang="en-US" b="0" baseline="0" dirty="0">
                <a:solidFill>
                  <a:schemeClr val="tx1"/>
                </a:solidFill>
                <a:latin typeface="Salesforce Sans" panose="020B0505020202020203" pitchFamily="34" charset="0"/>
              </a:rPr>
              <a:t> are </a:t>
            </a:r>
            <a:r>
              <a:rPr lang="en-US" b="0" dirty="0">
                <a:solidFill>
                  <a:schemeClr val="tx1"/>
                </a:solidFill>
                <a:latin typeface="Salesforce Sans" panose="020B0505020202020203" pitchFamily="34" charset="0"/>
              </a:rPr>
              <a:t>agent productivity</a:t>
            </a:r>
            <a:r>
              <a:rPr lang="en-US" b="0" baseline="0" dirty="0">
                <a:solidFill>
                  <a:schemeClr val="tx1"/>
                </a:solidFill>
                <a:latin typeface="Salesforce Sans" panose="020B0505020202020203" pitchFamily="34" charset="0"/>
              </a:rPr>
              <a:t> and customer satisfaction.</a:t>
            </a:r>
            <a:endParaRPr lang="en-US" b="0" dirty="0">
              <a:solidFill>
                <a:schemeClr val="tx1"/>
              </a:solidFill>
              <a:latin typeface="Salesforce Sans" panose="020B0505020202020203" pitchFamily="34" charset="0"/>
            </a:endParaRPr>
          </a:p>
          <a:p>
            <a:pPr marL="0" lvl="1" indent="-199044" defTabSz="796177">
              <a:buNone/>
              <a:defRPr/>
            </a:pPr>
            <a:endParaRPr lang="en-US" b="0" dirty="0">
              <a:solidFill>
                <a:schemeClr val="tx1"/>
              </a:solidFill>
              <a:latin typeface="Salesforce Sans" panose="020B0505020202020203" pitchFamily="34" charset="0"/>
            </a:endParaRPr>
          </a:p>
          <a:p>
            <a:pPr marL="0" lvl="1" indent="-199044" defTabSz="796177">
              <a:buNone/>
              <a:defRPr/>
            </a:pPr>
            <a:r>
              <a:rPr lang="en-US" b="0" dirty="0">
                <a:solidFill>
                  <a:schemeClr val="tx1"/>
                </a:solidFill>
                <a:latin typeface="Salesforce Sans" panose="020B0505020202020203" pitchFamily="34" charset="0"/>
              </a:rPr>
              <a:t>To meet Noah’s request, we need</a:t>
            </a:r>
            <a:r>
              <a:rPr lang="en-US" b="0" baseline="0" dirty="0">
                <a:solidFill>
                  <a:schemeClr val="tx1"/>
                </a:solidFill>
                <a:latin typeface="Salesforce Sans" panose="020B0505020202020203" pitchFamily="34" charset="0"/>
              </a:rPr>
              <a:t> to discuss support processes and gather more information from Noah.</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0041418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As we learned earlier, a s</a:t>
            </a:r>
            <a:r>
              <a:rPr lang="en-US" dirty="0">
                <a:solidFill>
                  <a:schemeClr val="tx1"/>
                </a:solidFill>
                <a:latin typeface="Salesforce Sans" panose="020B0505020202020203" pitchFamily="34" charset="0"/>
              </a:rPr>
              <a:t>upport process</a:t>
            </a:r>
            <a:r>
              <a:rPr lang="en-US" baseline="0" dirty="0">
                <a:solidFill>
                  <a:schemeClr val="tx1"/>
                </a:solidFill>
                <a:latin typeface="Salesforce Sans" panose="020B0505020202020203" pitchFamily="34" charset="0"/>
              </a:rPr>
              <a:t> is a business process that</a:t>
            </a:r>
            <a:r>
              <a:rPr lang="en-US" dirty="0">
                <a:solidFill>
                  <a:schemeClr val="tx1"/>
                </a:solidFill>
                <a:latin typeface="Salesforce Sans" panose="020B0505020202020203" pitchFamily="34" charset="0"/>
              </a:rPr>
              <a:t> uses the </a:t>
            </a:r>
            <a:r>
              <a:rPr lang="en-US" b="0" i="0" dirty="0">
                <a:solidFill>
                  <a:schemeClr val="tx1"/>
                </a:solidFill>
                <a:latin typeface="Salesforce Sans" panose="020B0505020202020203" pitchFamily="34" charset="0"/>
              </a:rPr>
              <a:t>Status</a:t>
            </a:r>
            <a:r>
              <a:rPr lang="en-US" dirty="0">
                <a:solidFill>
                  <a:schemeClr val="tx1"/>
                </a:solidFill>
                <a:latin typeface="Salesforce Sans" panose="020B0505020202020203" pitchFamily="34" charset="0"/>
              </a:rPr>
              <a:t> field to identify a case within the support lifecycle. </a:t>
            </a:r>
            <a:r>
              <a:rPr lang="en-US" b="0" baseline="0" dirty="0">
                <a:solidFill>
                  <a:schemeClr val="tx1"/>
                </a:solidFill>
                <a:latin typeface="Salesforce Sans" panose="020B0505020202020203" pitchFamily="34" charset="0"/>
              </a:rPr>
              <a:t>Defining a support process provides the values that agents will see in the Status picklist field on a case record.</a:t>
            </a:r>
            <a:endParaRPr lang="en-US"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Noah wants </a:t>
            </a:r>
            <a:r>
              <a:rPr lang="en-US" baseline="0" dirty="0">
                <a:solidFill>
                  <a:schemeClr val="tx1"/>
                </a:solidFill>
                <a:latin typeface="Salesforce Sans" panose="020B0505020202020203" pitchFamily="34" charset="0"/>
              </a:rPr>
              <a:t>different support processes for different types of cases</a:t>
            </a:r>
            <a:r>
              <a:rPr lang="en-US" b="0" baseline="0" dirty="0">
                <a:solidFill>
                  <a:schemeClr val="tx1"/>
                </a:solidFill>
                <a:latin typeface="Salesforce Sans" panose="020B0505020202020203" pitchFamily="34" charset="0"/>
              </a:rPr>
              <a:t>. You need more information, so you ask him these questions.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Current process for Product Support: He shows you the process that his team is already using for cases about product issues. </a:t>
            </a:r>
            <a:r>
              <a:rPr lang="en-US" baseline="0" dirty="0">
                <a:solidFill>
                  <a:schemeClr val="tx1"/>
                </a:solidFill>
                <a:latin typeface="Salesforce Sans" panose="020B0505020202020203" pitchFamily="34" charset="0"/>
              </a:rPr>
              <a:t>The case status values for this Product Support process include: </a:t>
            </a:r>
            <a:r>
              <a:rPr lang="en-US" b="1" i="0"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for cases newly created by an agent or the email-to-case function</a:t>
            </a:r>
            <a:r>
              <a:rPr lang="en-US" baseline="0" dirty="0">
                <a:solidFill>
                  <a:schemeClr val="tx1"/>
                </a:solidFill>
                <a:latin typeface="Salesforce Sans" panose="020B0505020202020203" pitchFamily="34" charset="0"/>
              </a:rPr>
              <a:t>, </a:t>
            </a:r>
            <a:r>
              <a:rPr lang="en-US" b="1" i="0"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for cases in progress, </a:t>
            </a:r>
            <a:r>
              <a:rPr lang="en-US" b="1" i="0" baseline="0" dirty="0">
                <a:solidFill>
                  <a:schemeClr val="tx1"/>
                </a:solidFill>
                <a:latin typeface="Salesforce Sans" panose="020B0505020202020203" pitchFamily="34" charset="0"/>
              </a:rPr>
              <a:t>Escalated</a:t>
            </a:r>
            <a:r>
              <a:rPr lang="en-US" baseline="0" dirty="0">
                <a:solidFill>
                  <a:schemeClr val="tx1"/>
                </a:solidFill>
                <a:latin typeface="Salesforce Sans" panose="020B0505020202020203" pitchFamily="34" charset="0"/>
              </a:rPr>
              <a:t> to indicate case escalation to a more experienced agent, </a:t>
            </a:r>
            <a:r>
              <a:rPr lang="en-US" b="1" i="0" baseline="0" dirty="0">
                <a:solidFill>
                  <a:schemeClr val="tx1"/>
                </a:solidFill>
                <a:latin typeface="Salesforce Sans" panose="020B0505020202020203" pitchFamily="34" charset="0"/>
              </a:rPr>
              <a:t>Bug Logged</a:t>
            </a:r>
            <a:r>
              <a:rPr lang="en-US" i="0"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a:t>
            </a:r>
            <a:r>
              <a:rPr lang="en-US" b="1" baseline="0" dirty="0">
                <a:solidFill>
                  <a:schemeClr val="tx1"/>
                </a:solidFill>
                <a:latin typeface="Salesforce Sans" panose="020B0505020202020203" pitchFamily="34" charset="0"/>
              </a:rPr>
              <a:t>Bug Fixed</a:t>
            </a:r>
            <a:r>
              <a:rPr lang="en-US" baseline="0" dirty="0">
                <a:solidFill>
                  <a:schemeClr val="tx1"/>
                </a:solidFill>
                <a:latin typeface="Salesforce Sans" panose="020B0505020202020203" pitchFamily="34" charset="0"/>
              </a:rPr>
              <a:t> for issues related to product defects, and </a:t>
            </a:r>
            <a:r>
              <a:rPr lang="en-US" b="1" i="0" baseline="0" dirty="0">
                <a:solidFill>
                  <a:schemeClr val="tx1"/>
                </a:solidFill>
                <a:latin typeface="Salesforce Sans" panose="020B0505020202020203" pitchFamily="34" charset="0"/>
              </a:rPr>
              <a:t>Closed</a:t>
            </a:r>
            <a:r>
              <a:rPr lang="en-US" b="0" i="0" baseline="0" dirty="0">
                <a:solidFill>
                  <a:schemeClr val="tx1"/>
                </a:solidFill>
                <a:latin typeface="Salesforce Sans" panose="020B0505020202020203" pitchFamily="34" charset="0"/>
              </a:rPr>
              <a:t> to indicate the case has been resolved</a:t>
            </a:r>
            <a:r>
              <a:rPr lang="en-US" b="0" baseline="0" dirty="0">
                <a:solidFill>
                  <a:schemeClr val="tx1"/>
                </a:solidFill>
                <a:latin typeface="Salesforce Sans" panose="020B0505020202020203" pitchFamily="34" charset="0"/>
              </a:rPr>
              <a:t> and the customer has been notified of the resolution</a:t>
            </a:r>
            <a:r>
              <a:rPr lang="en-US" baseline="0" dirty="0">
                <a:solidFill>
                  <a:schemeClr val="tx1"/>
                </a:solidFill>
                <a:latin typeface="Salesforce Sans" panose="020B0505020202020203" pitchFamily="34" charset="0"/>
              </a:rPr>
              <a:t>.</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process for Inquiries: Next, Noah explains the simplified process that he would like his team to use for cases created from customer inquiries, such as questions about products, warranties, or shipping. </a:t>
            </a:r>
            <a:r>
              <a:rPr lang="en-US" baseline="0" dirty="0">
                <a:solidFill>
                  <a:schemeClr val="tx1"/>
                </a:solidFill>
                <a:latin typeface="Salesforce Sans" panose="020B0505020202020203" pitchFamily="34" charset="0"/>
              </a:rPr>
              <a:t>The Inquiry process should include the status values of </a:t>
            </a:r>
            <a:r>
              <a:rPr lang="en-US" b="1"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1"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and </a:t>
            </a:r>
            <a:r>
              <a:rPr lang="en-US" b="1" baseline="0" dirty="0">
                <a:solidFill>
                  <a:schemeClr val="tx1"/>
                </a:solidFill>
                <a:latin typeface="Salesforce Sans" panose="020B0505020202020203" pitchFamily="34" charset="0"/>
              </a:rPr>
              <a:t>Closed</a:t>
            </a:r>
            <a:r>
              <a:rPr lang="en-US" baseline="0" dirty="0">
                <a:solidFill>
                  <a:schemeClr val="tx1"/>
                </a:solidFill>
                <a:latin typeface="Salesforce Sans" panose="020B0505020202020203" pitchFamily="34" charset="0"/>
              </a:rPr>
              <a:t>. </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fields or picklist values: When agents use the new Inquiry record type, Noah wants them to see the Inquiry page layout that includes a Type field for agents to choose whether the case is a product, shipping, warranty, or other type of inquiry.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Transition: Now you’re ready to make these changes in Salesforce to fulfill Noah’s high priority request.</a:t>
            </a:r>
          </a:p>
          <a:p>
            <a:pPr marL="0" lvl="1" indent="0" defTabSz="873161">
              <a:buNone/>
              <a:defRPr/>
            </a:pPr>
            <a:endParaRPr lang="en-US" dirty="0">
              <a:solidFill>
                <a:schemeClr val="tx1"/>
              </a:solidFill>
              <a:latin typeface="Salesforce Sans" panose="020B0505020202020203" pitchFamily="34" charset="0"/>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r>
              <a:rPr lang="en-US" b="0" baseline="0" dirty="0">
                <a:solidFill>
                  <a:schemeClr val="tx1"/>
                </a:solidFill>
              </a:rPr>
              <a:t>Work with support managers to be sure that the support processes used by agents are relevant to your business and allow management to capture the case status data they need.</a:t>
            </a: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443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5111422"/>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See the next slide for a map of the configuration and instructor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2381183"/>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chemeClr val="tx1"/>
                </a:solidFill>
              </a:rPr>
              <a:t>Teaching Points</a:t>
            </a:r>
          </a:p>
          <a:p>
            <a:r>
              <a:rPr lang="en-US" b="0" baseline="0" dirty="0">
                <a:solidFill>
                  <a:schemeClr val="tx1"/>
                </a:solidFill>
              </a:rPr>
              <a:t>We already know that record types determine the business processes, page layouts, and picklist values that are used by agents, so let’s map out what we need to configure in Salesforce. </a:t>
            </a:r>
          </a:p>
          <a:p>
            <a:endParaRPr lang="en-US" b="0" baseline="0" dirty="0">
              <a:solidFill>
                <a:schemeClr val="tx1"/>
              </a:solidFill>
            </a:endParaRPr>
          </a:p>
          <a:p>
            <a:r>
              <a:rPr lang="en-US" b="0" baseline="0" dirty="0">
                <a:solidFill>
                  <a:schemeClr val="tx1"/>
                </a:solidFill>
              </a:rPr>
              <a:t>AW Computing will have two record types, one for each support process. When agents use the Product Support record type, they will continue to see the page layout that is relevant to Product Support cases. When agents use the new Inquiry record type, Noah wants them to see the Inquiry page layout that includes a Type field. </a:t>
            </a:r>
          </a:p>
          <a:p>
            <a:endParaRPr lang="en-US" b="0" baseline="0" dirty="0">
              <a:solidFill>
                <a:schemeClr val="tx1"/>
              </a:solidFill>
            </a:endParaRPr>
          </a:p>
          <a:p>
            <a:r>
              <a:rPr lang="en-US" b="0" baseline="0" dirty="0">
                <a:solidFill>
                  <a:schemeClr val="tx1"/>
                </a:solidFill>
              </a:rPr>
              <a:t>Both record types will be enabled for all profiles so that any support agent can create a case for either record type. </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Extra Material</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Suggestions</a:t>
            </a:r>
            <a:endParaRPr lang="en-US" dirty="0">
              <a:solidFill>
                <a:schemeClr val="tx1"/>
              </a:solidFill>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chemeClr val="tx1"/>
                </a:solidFill>
              </a:rPr>
              <a:t>If you need to limit the types of cases an agent can create in your organization, you can assign each record type to a specific support user profile.</a:t>
            </a:r>
            <a:endParaRPr lang="en-US" dirty="0">
              <a:solidFill>
                <a:schemeClr val="tx1"/>
              </a:solidFill>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445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0817844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446</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36565810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his support team to spend less time manually converting support requests placed by online customers into cases in Salesforce. You will learn how to configure web-to-case to accomplish this task. You’ll use what you already know about auto-response rules and email templates to complete the web-to-case configuration. You will also learn the basics of the email-to-case feature so you can present options to Noah for handling customer emails.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74835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74368315"/>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latin typeface="Arial" pitchFamily="-112" charset="0"/>
                <a:ea typeface="Arial" pitchFamily="-112" charset="0"/>
                <a:cs typeface="Arial" pitchFamily="-112" charset="0"/>
                <a:sym typeface="Arial" pitchFamily="-112" charset="0"/>
              </a:rPr>
              <a:t>Teaching Points</a:t>
            </a:r>
          </a:p>
          <a:p>
            <a:r>
              <a:rPr lang="en-US" dirty="0"/>
              <a:t>Web to case functions like web-to-lead:  Case information gathered from a web form is pushed to Salesforce.  </a:t>
            </a:r>
            <a:r>
              <a:rPr lang="en-US" baseline="0" dirty="0"/>
              <a:t>These new cases are assigned using assignment rules and can go to individuals or queues.  Auto response rules send an email template back to the originator of the case.</a:t>
            </a:r>
          </a:p>
          <a:p>
            <a:r>
              <a:rPr lang="en-US" baseline="0" dirty="0"/>
              <a:t>Web to case can generate up to </a:t>
            </a:r>
            <a:r>
              <a:rPr lang="en-US" dirty="0"/>
              <a:t>5,000 cases a day.</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p:txBody>
          <a:bodyPr/>
          <a:lstStyle/>
          <a:p>
            <a:r>
              <a:rPr lang="en-US" sz="900" dirty="0">
                <a:latin typeface="Arial" pitchFamily="34" charset="0"/>
                <a:cs typeface="Arial" pitchFamily="34" charset="0"/>
              </a:rPr>
              <a:t>© </a:t>
            </a:r>
            <a:r>
              <a:rPr lang="en-US" sz="900">
                <a:latin typeface="Arial" pitchFamily="34" charset="0"/>
                <a:cs typeface="Arial" pitchFamily="34" charset="0"/>
              </a:rPr>
              <a:t>Copyright 2016 </a:t>
            </a:r>
            <a:r>
              <a:rPr lang="en-US" sz="900" dirty="0">
                <a:latin typeface="Arial" pitchFamily="34" charset="0"/>
                <a:cs typeface="Arial" pitchFamily="34" charset="0"/>
              </a:rPr>
              <a:t>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latin typeface="Arial" pitchFamily="34" charset="0"/>
                <a:cs typeface="Arial" pitchFamily="34" charset="0"/>
              </a:rPr>
              <a:pPr algn="ctr"/>
              <a:t>448</a:t>
            </a:fld>
            <a:endParaRPr lang="en-US" sz="900" dirty="0">
              <a:latin typeface="Arial" pitchFamily="34" charset="0"/>
              <a:cs typeface="Arial" pitchFamily="34" charset="0"/>
            </a:endParaRPr>
          </a:p>
        </p:txBody>
      </p:sp>
      <p:sp>
        <p:nvSpPr>
          <p:cNvPr id="6" name="Header Placeholder 5"/>
          <p:cNvSpPr>
            <a:spLocks noGrp="1"/>
          </p:cNvSpPr>
          <p:nvPr>
            <p:ph type="hdr" sz="quarter" idx="12"/>
          </p:nvPr>
        </p:nvSpPr>
        <p:spPr/>
        <p:txBody>
          <a:bodyPr/>
          <a:lstStyle/>
          <a:p>
            <a:pPr algn="r"/>
            <a:r>
              <a:rPr lang="en-GB" sz="900" dirty="0"/>
              <a:t>Administration Essentials for New </a:t>
            </a:r>
            <a:r>
              <a:rPr lang="en-GB" sz="900" dirty="0" err="1"/>
              <a:t>Admins</a:t>
            </a:r>
            <a:endParaRPr lang="en-US" sz="900" dirty="0"/>
          </a:p>
        </p:txBody>
      </p:sp>
    </p:spTree>
    <p:extLst>
      <p:ext uri="{BB962C8B-B14F-4D97-AF65-F5344CB8AC3E}">
        <p14:creationId xmlns:p14="http://schemas.microsoft.com/office/powerpoint/2010/main" val="4162397456"/>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a:t>
            </a:r>
            <a:r>
              <a:rPr lang="en-US" b="0" baseline="0" dirty="0" err="1">
                <a:solidFill>
                  <a:schemeClr val="tx1"/>
                </a:solidFill>
              </a:rPr>
              <a:t>Computing’s</a:t>
            </a:r>
            <a:r>
              <a:rPr lang="en-US" b="0" baseline="0" dirty="0">
                <a:solidFill>
                  <a:schemeClr val="tx1"/>
                </a:solidFill>
              </a:rPr>
              <a:t> 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2857115"/>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You’ll </a:t>
            </a:r>
            <a:r>
              <a:rPr lang="en-US" b="0" baseline="0" dirty="0">
                <a:solidFill>
                  <a:schemeClr val="tx1"/>
                </a:solidFill>
                <a:latin typeface="Salesforce Sans" panose="020B0505020202020203" pitchFamily="34" charset="0"/>
              </a:rPr>
              <a:t>configure web-to-case so that customer requests for support can be gathered directly from AW Computing’s website and automatically converted to cases in Salesforce. </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0" dirty="0">
                <a:solidFill>
                  <a:schemeClr val="tx1"/>
                </a:solidFill>
                <a:latin typeface="Salesforce Sans" panose="020B0505020202020203" pitchFamily="34" charset="0"/>
              </a:rPr>
              <a:t>We covered the basics in</a:t>
            </a:r>
            <a:r>
              <a:rPr lang="en-US" b="0" baseline="0" dirty="0">
                <a:solidFill>
                  <a:schemeClr val="tx1"/>
                </a:solidFill>
                <a:latin typeface="Salesforce Sans" panose="020B0505020202020203" pitchFamily="34" charset="0"/>
              </a:rPr>
              <a:t> the Automation module of this course, but what else should you know about web-to-case?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Case fields will be automatically filled in based on data that the customer enters.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You need to be sure that validation rules on the web form match the validation rules on the case object.</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The web-to-case form can include a custom multi-select picklist that allows customers to report cases on several products or issues at a time.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AW Computing does not expect to exceed the limit of five thousand cases a day that can be automatically generated by web-to-case. </a:t>
            </a:r>
            <a:r>
              <a:rPr lang="en-US" dirty="0">
                <a:latin typeface="Salesforce Sans" panose="020B0505020202020203" pitchFamily="34" charset="0"/>
              </a:rPr>
              <a:t>However, if they do receive more than 5000 requests in a 24 hour period, Salesforce stores additional requests in a pending request queue that contains both Web-to-Case and Web-to-Lead requests. The requests are submitted when the limit refreshes.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Web-to-case requires that Support Settings specify a default case owner and an automated case user. The Default Case Owner field allows you to designate a user or a queue </a:t>
            </a:r>
            <a:r>
              <a:rPr lang="en-US" dirty="0">
                <a:latin typeface="Salesforce Sans" panose="020B0505020202020203" pitchFamily="34" charset="0"/>
              </a:rPr>
              <a:t>to automatically assign to all cases that don't match any case assignment rule entries</a:t>
            </a:r>
            <a:r>
              <a:rPr lang="en-US" b="0" baseline="0" dirty="0">
                <a:solidFill>
                  <a:schemeClr val="tx1"/>
                </a:solidFill>
                <a:latin typeface="Salesforce Sans" panose="020B0505020202020203" pitchFamily="34" charset="0"/>
              </a:rPr>
              <a:t>. </a:t>
            </a:r>
            <a:r>
              <a:rPr lang="en-GB" sz="1000" b="0" i="0" kern="1200" dirty="0">
                <a:solidFill>
                  <a:schemeClr val="tx1"/>
                </a:solidFill>
                <a:latin typeface="Salesforce Sans" panose="020B0505020202020203" pitchFamily="34" charset="0"/>
                <a:ea typeface="+mn-ea"/>
              </a:rPr>
              <a:t>The Automated Case User is the user listed in the Case History related list for automated case changes, and </a:t>
            </a:r>
            <a:r>
              <a:rPr lang="en-US" dirty="0">
                <a:solidFill>
                  <a:schemeClr val="tx1"/>
                </a:solidFill>
                <a:latin typeface="Salesforce Sans" panose="020B0505020202020203" pitchFamily="34" charset="0"/>
              </a:rPr>
              <a:t>must be someone who has</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both the Modify All Data and Send Email permissions.</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Transition: Now you’re ready to set up web-to-case.</a:t>
            </a:r>
            <a:endParaRPr lang="en-US"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endParaRPr lang="en-US" i="1"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450</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2576565"/>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With the email-to-case feature:</a:t>
            </a:r>
            <a:r>
              <a:rPr lang="en-US" b="0"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can automatically create a case when an email is sent to your company's email address, such as support@company.com</a:t>
            </a:r>
            <a:r>
              <a:rPr lang="en-US" b="0" baseline="0"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 uses the</a:t>
            </a:r>
            <a:r>
              <a:rPr lang="en-US" baseline="0" dirty="0">
                <a:solidFill>
                  <a:schemeClr val="tx1"/>
                </a:solidFill>
                <a:latin typeface="Salesforce Sans" panose="020B0505020202020203" pitchFamily="34" charset="0"/>
              </a:rPr>
              <a:t> sender’s email address to automatically associate the contact record to the new case. If no match is found, no contact is associated to the case.</a:t>
            </a:r>
          </a:p>
          <a:p>
            <a:pPr marL="0" lvl="1" indent="0" defTabSz="873161">
              <a:defRPr/>
            </a:pPr>
            <a:r>
              <a:rPr lang="en-US" b="0" dirty="0">
                <a:solidFill>
                  <a:schemeClr val="tx1"/>
                </a:solidFill>
                <a:latin typeface="Salesforce Sans" panose="020B0505020202020203" pitchFamily="34" charset="0"/>
              </a:rPr>
              <a:t> Similar</a:t>
            </a:r>
            <a:r>
              <a:rPr lang="en-US" b="0" baseline="0" dirty="0">
                <a:solidFill>
                  <a:schemeClr val="tx1"/>
                </a:solidFill>
                <a:latin typeface="Salesforce Sans" panose="020B0505020202020203" pitchFamily="34" charset="0"/>
              </a:rPr>
              <a:t> to the</a:t>
            </a:r>
            <a:r>
              <a:rPr lang="en-US" dirty="0">
                <a:solidFill>
                  <a:schemeClr val="tx1"/>
                </a:solidFill>
                <a:latin typeface="Salesforce Sans" panose="020B0505020202020203" pitchFamily="34" charset="0"/>
              </a:rPr>
              <a:t> web-to-case functionality, fields on the new case record are auto-populated from the content of each email. For example, an email subject heading becomes a case subject.</a:t>
            </a:r>
            <a:r>
              <a:rPr lang="en-US" baseline="0" dirty="0">
                <a:solidFill>
                  <a:schemeClr val="tx1"/>
                </a:solidFill>
                <a:latin typeface="Salesforce Sans" panose="020B0505020202020203" pitchFamily="34" charset="0"/>
              </a:rPr>
              <a:t> </a:t>
            </a:r>
          </a:p>
          <a:p>
            <a:pPr marL="0" lvl="1" indent="0" defTabSz="873161">
              <a:defRPr/>
            </a:pPr>
            <a:r>
              <a:rPr lang="en-US" b="0" baseline="0" dirty="0">
                <a:solidFill>
                  <a:schemeClr val="tx1"/>
                </a:solidFill>
                <a:latin typeface="Salesforce Sans" panose="020B0505020202020203" pitchFamily="34" charset="0"/>
              </a:rPr>
              <a:t> Customer email replies, including attachments, are automatically associated with the case.</a:t>
            </a:r>
          </a:p>
          <a:p>
            <a:pPr marL="0" marR="0" lvl="1" indent="0" algn="l" defTabSz="873161"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latin typeface="Salesforce Sans" panose="020B0505020202020203" pitchFamily="34" charset="0"/>
              </a:rPr>
              <a:t> Keep in mind that a</a:t>
            </a:r>
            <a:r>
              <a:rPr lang="en-US" b="0" dirty="0">
                <a:solidFill>
                  <a:schemeClr val="tx1"/>
                </a:solidFill>
                <a:latin typeface="Salesforce Sans" panose="020B0505020202020203" pitchFamily="34" charset="0"/>
              </a:rPr>
              <a:t>ssignment rules, escalation rules, workflow rules, and auto-response rules are triggered when a case is automatically created via email-to-case.</a:t>
            </a: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60814423"/>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Administrators need to:</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Know what email addresses are used by AW Computing customers to send support requests.</a:t>
            </a:r>
            <a:r>
              <a:rPr lang="en-US" baseline="0" dirty="0">
                <a:solidFill>
                  <a:schemeClr val="tx1"/>
                </a:solidFill>
                <a:latin typeface="Salesforce Sans" panose="020B0505020202020203" pitchFamily="34" charset="0"/>
              </a:rPr>
              <a:t> </a:t>
            </a:r>
            <a:r>
              <a:rPr lang="en-US" b="0" i="0" baseline="0" dirty="0">
                <a:solidFill>
                  <a:schemeClr val="tx1"/>
                </a:solidFill>
                <a:latin typeface="Salesforce Sans" panose="020B0505020202020203" pitchFamily="34" charset="0"/>
              </a:rPr>
              <a:t>You might consider</a:t>
            </a:r>
            <a:r>
              <a:rPr lang="en-US" b="0" baseline="0" dirty="0">
                <a:solidFill>
                  <a:schemeClr val="tx1"/>
                </a:solidFill>
                <a:latin typeface="Salesforce Sans" panose="020B0505020202020203" pitchFamily="34" charset="0"/>
              </a:rPr>
              <a:t> designing a Support record type and default case layout that will be used when the email-to-case function automatically generates a case. The email-to-case configuration settings also include the checkbox that </a:t>
            </a:r>
            <a:r>
              <a:rPr lang="en-US" baseline="0" dirty="0">
                <a:solidFill>
                  <a:schemeClr val="tx1"/>
                </a:solidFill>
                <a:latin typeface="Salesforce Sans" panose="020B0505020202020203" pitchFamily="34" charset="0"/>
              </a:rPr>
              <a:t>enables email-to-case.</a:t>
            </a:r>
          </a:p>
          <a:p>
            <a:pPr marL="0" lvl="1" indent="0" defTabSz="873161">
              <a:buFont typeface="Wingdings" pitchFamily="2" charset="2"/>
              <a:buChar char="§"/>
              <a:defRPr/>
            </a:pP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After you</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configure email-to-case settings, you need to choose whether to set up</a:t>
            </a:r>
            <a:r>
              <a:rPr lang="en-US" baseline="0" dirty="0">
                <a:solidFill>
                  <a:schemeClr val="tx1"/>
                </a:solidFill>
                <a:latin typeface="Salesforce Sans" panose="020B0505020202020203" pitchFamily="34" charset="0"/>
              </a:rPr>
              <a:t> email-to-case or on-demand email-to-case</a:t>
            </a:r>
            <a:r>
              <a:rPr lang="en-US"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would u</a:t>
            </a:r>
            <a:r>
              <a:rPr lang="en-US" dirty="0">
                <a:solidFill>
                  <a:schemeClr val="tx1"/>
                </a:solidFill>
                <a:latin typeface="Salesforce Sans" panose="020B0505020202020203" pitchFamily="34" charset="0"/>
              </a:rPr>
              <a:t>se on-demand email-to-case if AW</a:t>
            </a:r>
            <a:r>
              <a:rPr lang="en-US" baseline="0" dirty="0">
                <a:solidFill>
                  <a:schemeClr val="tx1"/>
                </a:solidFill>
                <a:latin typeface="Salesforce Sans" panose="020B0505020202020203" pitchFamily="34" charset="0"/>
              </a:rPr>
              <a:t> Computing is</a:t>
            </a:r>
            <a:r>
              <a:rPr lang="en-US" dirty="0">
                <a:solidFill>
                  <a:schemeClr val="tx1"/>
                </a:solidFill>
                <a:latin typeface="Salesforce Sans" panose="020B0505020202020203" pitchFamily="34" charset="0"/>
              </a:rPr>
              <a:t> not concerned about keeping email traffic within its</a:t>
            </a:r>
            <a:r>
              <a:rPr lang="en-US" baseline="0" dirty="0">
                <a:solidFill>
                  <a:schemeClr val="tx1"/>
                </a:solidFill>
                <a:latin typeface="Salesforce Sans" panose="020B0505020202020203" pitchFamily="34" charset="0"/>
              </a:rPr>
              <a:t> firewall and </a:t>
            </a:r>
            <a:r>
              <a:rPr lang="en-US" b="0" baseline="0" dirty="0">
                <a:solidFill>
                  <a:schemeClr val="tx1"/>
                </a:solidFill>
                <a:latin typeface="Salesforce Sans" panose="020B0505020202020203" pitchFamily="34" charset="0"/>
              </a:rPr>
              <a:t>it does</a:t>
            </a:r>
            <a:r>
              <a:rPr lang="en-US" baseline="0" dirty="0">
                <a:solidFill>
                  <a:schemeClr val="tx1"/>
                </a:solidFill>
                <a:latin typeface="Salesforce Sans" panose="020B0505020202020203" pitchFamily="34" charset="0"/>
              </a:rPr>
              <a:t> not need to accept attachments larger than 25 megabytes from customers. Otherwise, </a:t>
            </a:r>
            <a:r>
              <a:rPr lang="en-US" b="0" baseline="0" dirty="0">
                <a:solidFill>
                  <a:schemeClr val="tx1"/>
                </a:solidFill>
                <a:latin typeface="Salesforce Sans" panose="020B0505020202020203" pitchFamily="34" charset="0"/>
              </a:rPr>
              <a:t>you would </a:t>
            </a:r>
            <a:r>
              <a:rPr lang="en-US" baseline="0" dirty="0">
                <a:solidFill>
                  <a:schemeClr val="tx1"/>
                </a:solidFill>
                <a:latin typeface="Salesforce Sans" panose="020B0505020202020203" pitchFamily="34" charset="0"/>
              </a:rPr>
              <a:t>use email-to-case, which requires you to download the email-to-case agent from </a:t>
            </a:r>
            <a:r>
              <a:rPr lang="en-US" u="none" strike="noStrike" baseline="0" dirty="0">
                <a:solidFill>
                  <a:schemeClr val="tx1"/>
                </a:solidFill>
                <a:latin typeface="Salesforce Sans" panose="020B0505020202020203" pitchFamily="34" charset="0"/>
              </a:rPr>
              <a:t>developerforce.com</a:t>
            </a:r>
            <a:r>
              <a:rPr lang="en-US" u="none"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install the agent behind the network’s firewall.</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Once email-to-case is enabled, you </a:t>
            </a:r>
            <a:r>
              <a:rPr lang="en-US" baseline="0" dirty="0">
                <a:solidFill>
                  <a:schemeClr val="tx1"/>
                </a:solidFill>
                <a:latin typeface="Salesforce Sans" panose="020B0505020202020203" pitchFamily="34" charset="0"/>
              </a:rPr>
              <a:t>can add the Emails related list to case page layouts used by the support team to make it easy for them to view the customer email replies that are associated with the case.</a:t>
            </a: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0" dirty="0">
                <a:solidFill>
                  <a:schemeClr val="tx1"/>
                </a:solidFill>
                <a:ea typeface="Arial" pitchFamily="-112" charset="0"/>
                <a:cs typeface="Arial" pitchFamily="-112" charset="0"/>
                <a:sym typeface="Arial" pitchFamily="-112" charset="0"/>
              </a:rPr>
              <a:t>Email to Case Agent Download: https://</a:t>
            </a:r>
            <a:r>
              <a:rPr lang="en-US" b="0" dirty="0" err="1">
                <a:solidFill>
                  <a:schemeClr val="tx1"/>
                </a:solidFill>
                <a:ea typeface="Arial" pitchFamily="-112" charset="0"/>
                <a:cs typeface="Arial" pitchFamily="-112" charset="0"/>
                <a:sym typeface="Arial" pitchFamily="-112" charset="0"/>
              </a:rPr>
              <a:t>developer.salesforce.com</a:t>
            </a:r>
            <a:r>
              <a:rPr lang="en-US" b="0" dirty="0">
                <a:solidFill>
                  <a:schemeClr val="tx1"/>
                </a:solidFill>
                <a:ea typeface="Arial" pitchFamily="-112" charset="0"/>
                <a:cs typeface="Arial" pitchFamily="-112" charset="0"/>
                <a:sym typeface="Arial" pitchFamily="-112" charset="0"/>
              </a:rPr>
              <a:t>/page/</a:t>
            </a:r>
            <a:r>
              <a:rPr lang="en-US" b="0" dirty="0" err="1">
                <a:solidFill>
                  <a:schemeClr val="tx1"/>
                </a:solidFill>
                <a:ea typeface="Arial" pitchFamily="-112" charset="0"/>
                <a:cs typeface="Arial" pitchFamily="-112" charset="0"/>
                <a:sym typeface="Arial" pitchFamily="-112" charset="0"/>
              </a:rPr>
              <a:t>Email_To_Case</a:t>
            </a:r>
            <a:endParaRPr lang="en-US" b="0"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8273785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b="0" i="0" baseline="0" dirty="0">
                <a:solidFill>
                  <a:schemeClr val="tx1"/>
                </a:solidFill>
                <a:latin typeface="Salesforce Sans" panose="020B0505020202020203" pitchFamily="34" charset="0"/>
              </a:rPr>
              <a:t>Noah is excited about the time-saving benefit of automation. </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Noah wants to expand on your initial efforts to create a separate process for Inquiry cases by having you create queues and automate case assignments. You will gather more information from Noah to set up case queues and assignment rules for this part of Noah’s request.</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Lastly, you need to automate the assignment of cases that have not been resolved within four hours. For this request, you’ll learn the options for setting up escalation rules.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847706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As we learned earlier,</a:t>
            </a:r>
            <a:r>
              <a:rPr lang="en-US" baseline="0" dirty="0">
                <a:solidFill>
                  <a:schemeClr val="tx1"/>
                </a:solidFill>
                <a:latin typeface="Salesforce Sans" panose="020B0505020202020203" pitchFamily="34" charset="0"/>
              </a:rPr>
              <a:t> a</a:t>
            </a:r>
            <a:r>
              <a:rPr lang="en-US" dirty="0">
                <a:solidFill>
                  <a:schemeClr val="tx1"/>
                </a:solidFill>
                <a:latin typeface="Salesforce Sans" panose="020B0505020202020203" pitchFamily="34" charset="0"/>
              </a:rPr>
              <a:t> case queue is a holding</a:t>
            </a:r>
            <a:r>
              <a:rPr lang="en-US" baseline="0" dirty="0">
                <a:solidFill>
                  <a:schemeClr val="tx1"/>
                </a:solidFill>
                <a:latin typeface="Salesforce Sans" panose="020B0505020202020203" pitchFamily="34" charset="0"/>
              </a:rPr>
              <a:t> area</a:t>
            </a:r>
            <a:r>
              <a:rPr lang="en-US" dirty="0">
                <a:solidFill>
                  <a:schemeClr val="tx1"/>
                </a:solidFill>
                <a:latin typeface="Salesforce Sans" panose="020B0505020202020203" pitchFamily="34" charset="0"/>
              </a:rPr>
              <a:t> where case records can be routed to await processing by a member</a:t>
            </a:r>
            <a:r>
              <a:rPr lang="en-US" baseline="0" dirty="0">
                <a:solidFill>
                  <a:schemeClr val="tx1"/>
                </a:solidFill>
                <a:latin typeface="Salesforce Sans" panose="020B0505020202020203" pitchFamily="34" charset="0"/>
              </a:rPr>
              <a:t> of the support team</a:t>
            </a:r>
            <a:r>
              <a:rPr lang="en-US"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Noah wants to be sure the right agents are handling the right cases. </a:t>
            </a:r>
            <a:r>
              <a:rPr lang="en-US" b="0" baseline="0" dirty="0">
                <a:solidFill>
                  <a:schemeClr val="tx1"/>
                </a:solidFill>
                <a:latin typeface="Salesforce Sans" panose="020B0505020202020203" pitchFamily="34" charset="0"/>
              </a:rPr>
              <a:t>You need more information, so you meet with him to discuss his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r>
              <a:rPr lang="en-US" baseline="0" dirty="0">
                <a:solidFill>
                  <a:schemeClr val="tx1"/>
                </a:solidFill>
                <a:latin typeface="Salesforce Sans" panose="020B0505020202020203" pitchFamily="34" charset="0"/>
              </a:rPr>
              <a:t>What queues does AW Computing need?: Noah wants a queue for Product Support Tier 1 cases and for Inquiry cases.</a:t>
            </a:r>
          </a:p>
          <a:p>
            <a:pPr marL="0" lvl="1" indent="0" defTabSz="873161">
              <a:buFont typeface="Wingdings" pitchFamily="2" charset="2"/>
              <a:buNone/>
              <a:defRPr/>
            </a:pPr>
            <a:r>
              <a:rPr lang="en-US" baseline="0" dirty="0">
                <a:solidFill>
                  <a:schemeClr val="tx1"/>
                </a:solidFill>
                <a:latin typeface="Salesforce Sans" panose="020B0505020202020203" pitchFamily="34" charset="0"/>
              </a:rPr>
              <a:t>How does AW Computing group cases?: AW Computing has decided to group cases by the type of support requests that they receive. </a:t>
            </a:r>
            <a:r>
              <a:rPr lang="en-US" dirty="0">
                <a:solidFill>
                  <a:schemeClr val="tx1"/>
                </a:solidFill>
                <a:latin typeface="Salesforce Sans" panose="020B0505020202020203" pitchFamily="34" charset="0"/>
              </a:rPr>
              <a:t>Case queues can</a:t>
            </a:r>
            <a:r>
              <a:rPr lang="en-US" baseline="0" dirty="0">
                <a:solidFill>
                  <a:schemeClr val="tx1"/>
                </a:solidFill>
                <a:latin typeface="Salesforce Sans" panose="020B0505020202020203" pitchFamily="34" charset="0"/>
              </a:rPr>
              <a:t> also be created to group cases by product family, type of customer, or type of service level agreement.</a:t>
            </a:r>
            <a:r>
              <a:rPr lang="en-US" dirty="0">
                <a:solidFill>
                  <a:schemeClr val="tx1"/>
                </a:solidFill>
                <a:latin typeface="Salesforce Sans" panose="020B0505020202020203" pitchFamily="34" charset="0"/>
              </a:rPr>
              <a:t> </a:t>
            </a:r>
          </a:p>
          <a:p>
            <a:pPr marL="0" lvl="1" indent="0" defTabSz="873161">
              <a:buFont typeface="Wingdings" pitchFamily="2" charset="2"/>
              <a:buNone/>
              <a:defRPr/>
            </a:pPr>
            <a:r>
              <a:rPr lang="en-US" dirty="0">
                <a:solidFill>
                  <a:schemeClr val="tx1"/>
                </a:solidFill>
                <a:latin typeface="Salesforce Sans" panose="020B0505020202020203" pitchFamily="34" charset="0"/>
              </a:rPr>
              <a:t>Which</a:t>
            </a:r>
            <a:r>
              <a:rPr lang="en-US" baseline="0" dirty="0">
                <a:solidFill>
                  <a:schemeClr val="tx1"/>
                </a:solidFill>
                <a:latin typeface="Salesforce Sans" panose="020B0505020202020203" pitchFamily="34" charset="0"/>
              </a:rPr>
              <a:t> agents belong to each queue?: </a:t>
            </a:r>
            <a:r>
              <a:rPr lang="en-US" dirty="0">
                <a:solidFill>
                  <a:schemeClr val="tx1"/>
                </a:solidFill>
                <a:latin typeface="Salesforce Sans" panose="020B0505020202020203" pitchFamily="34" charset="0"/>
              </a:rPr>
              <a:t>S</a:t>
            </a:r>
            <a:r>
              <a:rPr lang="en-US" baseline="0" dirty="0">
                <a:solidFill>
                  <a:schemeClr val="tx1"/>
                </a:solidFill>
                <a:latin typeface="Salesforce Sans" panose="020B0505020202020203" pitchFamily="34" charset="0"/>
              </a:rPr>
              <a:t>pecify which</a:t>
            </a:r>
            <a:r>
              <a:rPr lang="en-US" dirty="0">
                <a:solidFill>
                  <a:schemeClr val="tx1"/>
                </a:solidFill>
                <a:latin typeface="Salesforce Sans" panose="020B0505020202020203" pitchFamily="34" charset="0"/>
              </a:rPr>
              <a:t> users are allowed to retrieve records from each queue,</a:t>
            </a:r>
            <a:r>
              <a:rPr lang="en-US" baseline="0" dirty="0">
                <a:solidFill>
                  <a:schemeClr val="tx1"/>
                </a:solidFill>
                <a:latin typeface="Salesforce Sans" panose="020B0505020202020203" pitchFamily="34" charset="0"/>
              </a:rPr>
              <a:t> including the Product Support queue and the Inquiry queue.</a:t>
            </a:r>
            <a:endParaRPr lang="en-US" dirty="0">
              <a:solidFill>
                <a:schemeClr val="tx1"/>
              </a:solidFill>
              <a:latin typeface="Salesforce Sans" panose="020B0505020202020203" pitchFamily="34" charset="0"/>
            </a:endParaRPr>
          </a:p>
          <a:p>
            <a:pPr marL="0" lvl="1" indent="0" defTabSz="873161">
              <a:buNone/>
              <a:defRPr/>
            </a:pPr>
            <a:endParaRPr lang="en-US"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Transition: </a:t>
            </a:r>
            <a:r>
              <a:rPr lang="en-US" dirty="0">
                <a:solidFill>
                  <a:schemeClr val="tx1"/>
                </a:solidFill>
                <a:latin typeface="Salesforce Sans" panose="020B0505020202020203" pitchFamily="34" charset="0"/>
              </a:rPr>
              <a:t>To meet Noah’s request for automation, you will use assignment rules to automatically</a:t>
            </a:r>
            <a:r>
              <a:rPr lang="en-US" baseline="0" dirty="0">
                <a:solidFill>
                  <a:schemeClr val="tx1"/>
                </a:solidFill>
                <a:latin typeface="Salesforce Sans" panose="020B0505020202020203" pitchFamily="34" charset="0"/>
              </a:rPr>
              <a:t> assign cases to agent queues. Let’s review assignment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10775074"/>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To meet Noah’s needs, a</a:t>
            </a:r>
            <a:r>
              <a:rPr lang="en-US" baseline="0" dirty="0">
                <a:solidFill>
                  <a:schemeClr val="tx1"/>
                </a:solidFill>
                <a:latin typeface="Salesforce Sans" panose="020B0505020202020203" pitchFamily="34" charset="0"/>
              </a:rPr>
              <a:t> case a</a:t>
            </a:r>
            <a:r>
              <a:rPr lang="en-US" dirty="0">
                <a:solidFill>
                  <a:schemeClr val="tx1"/>
                </a:solidFill>
                <a:latin typeface="Salesforce Sans" panose="020B0505020202020203" pitchFamily="34" charset="0"/>
              </a:rPr>
              <a:t>ssignment rule will allow you to configure automatic routing</a:t>
            </a:r>
            <a:r>
              <a:rPr lang="en-US" baseline="0" dirty="0">
                <a:solidFill>
                  <a:schemeClr val="tx1"/>
                </a:solidFill>
                <a:latin typeface="Salesforce Sans" panose="020B0505020202020203" pitchFamily="34" charset="0"/>
              </a:rPr>
              <a:t> of cases to the correct agents.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Route to Queues?: You will route cases to the Product Support Tier 1 queue and to the Inquiry queue.</a:t>
            </a:r>
          </a:p>
          <a:p>
            <a:pPr marL="0" lvl="1" indent="0" defTabSz="873161">
              <a:buNone/>
              <a:defRPr/>
            </a:pPr>
            <a:r>
              <a:rPr lang="en-US" baseline="0" dirty="0">
                <a:solidFill>
                  <a:schemeClr val="tx1"/>
                </a:solidFill>
                <a:latin typeface="Salesforce Sans" panose="020B0505020202020203" pitchFamily="34" charset="0"/>
              </a:rPr>
              <a:t>Route to Support User?: When appropriate, you could instead set up an assignment rule to automatically route cases to a specific user (internal Salesforce user or partner portal user). Noah does not wish to do this at this time.</a:t>
            </a:r>
          </a:p>
          <a:p>
            <a:pPr marL="0" lvl="1" indent="0" defTabSz="873161">
              <a:buNone/>
              <a:defRPr/>
            </a:pPr>
            <a:r>
              <a:rPr lang="en-US" baseline="0" dirty="0">
                <a:solidFill>
                  <a:schemeClr val="tx1"/>
                </a:solidFill>
                <a:latin typeface="Salesforce Sans" panose="020B0505020202020203" pitchFamily="34" charset="0"/>
              </a:rPr>
              <a:t>Add Teams?: You could specify predefined case teams that would be automatically assigned to a case. We will discuss case teams later in this module.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Multiple rule entries: A case assignment rule can consist of multiple rule entries that define the order and criteria for assigning cases.</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will verify that the assignment rule has two entries. The first entry will route Product Support cases to the Product Support Tier 1 queue, and the second entry will route Inquiry cases to the Inquiry queue. </a:t>
            </a:r>
            <a:endParaRPr lang="en-US" b="1"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Next: escalation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You can create multiple assignment rules, such as a standard rule and a holiday rule. However, only one rule can be active at a time.</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b="0" baseline="0" dirty="0">
              <a:solidFill>
                <a:schemeClr val="tx1"/>
              </a:solidFill>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6906474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Escalation rules allow you to define automated actions when cases with specific criteria are open after a specified period of time. They can help you identify when cases have fallen outside of an intended service level.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When escalating a case, you can choose to automatically notify a user, reassign the case to another user or queue, or both.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A case escalation rule consists of multiple rule entries that define the order, criteria,</a:t>
            </a:r>
            <a:r>
              <a:rPr lang="en-US" baseline="0" dirty="0">
                <a:solidFill>
                  <a:schemeClr val="tx1"/>
                </a:solidFill>
              </a:rPr>
              <a:t> and escalation actions</a:t>
            </a:r>
            <a:r>
              <a:rPr lang="en-US" dirty="0">
                <a:solidFill>
                  <a:schemeClr val="tx1"/>
                </a:solidFill>
              </a:rPr>
              <a:t> for escalating</a:t>
            </a:r>
            <a:r>
              <a:rPr lang="en-US" baseline="0" dirty="0">
                <a:solidFill>
                  <a:schemeClr val="tx1"/>
                </a:solidFill>
              </a:rPr>
              <a:t> </a:t>
            </a:r>
            <a:r>
              <a:rPr lang="en-US" dirty="0">
                <a:solidFill>
                  <a:schemeClr val="tx1"/>
                </a:solidFill>
              </a:rPr>
              <a:t>cases.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To ensure that your escalation actions are triggered before the Age Over hour you specify, enable early triggers</a:t>
            </a:r>
            <a:r>
              <a:rPr lang="en-US" baseline="0" dirty="0">
                <a:solidFill>
                  <a:schemeClr val="tx1"/>
                </a:solidFill>
              </a:rPr>
              <a:t> in the Support Settings for Cases.</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baseline="0" dirty="0">
                <a:solidFill>
                  <a:schemeClr val="tx1"/>
                </a:solidFill>
              </a:rPr>
              <a:t>For more information on escalation rules, please see “Setting Up Escalation Rules” in Help &amp; Training:</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solidFill>
                  <a:schemeClr val="tx1"/>
                </a:solidFill>
                <a:latin typeface="Salesforce Sans" panose="020B0505020202020203" pitchFamily="34" charset="0"/>
              </a:rPr>
              <a:t>https://help.salesforce.com/HTViewHelpDoc?id=creating_escalation_rules.htm</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solidFill>
                <a:schemeClr val="tx1"/>
              </a:solidFill>
              <a:latin typeface="Salesforce Sans" panose="020B0505020202020203" pitchFamily="34" charset="0"/>
            </a:endParaRPr>
          </a:p>
          <a:p>
            <a:pPr>
              <a:spcBef>
                <a:spcPts val="423"/>
              </a:spcBef>
            </a:pPr>
            <a:r>
              <a:rPr lang="en-US" dirty="0">
                <a:solidFill>
                  <a:schemeClr val="tx1"/>
                </a:solidFill>
                <a:ea typeface="Arial" pitchFamily="-112" charset="0"/>
                <a:cs typeface="Arial" pitchFamily="-112" charset="0"/>
                <a:sym typeface="Arial" pitchFamily="-112" charset="0"/>
              </a:rPr>
              <a:t>6. Escalation rules are evaluated BEFORE</a:t>
            </a:r>
            <a:r>
              <a:rPr lang="en-US" baseline="0" dirty="0">
                <a:solidFill>
                  <a:schemeClr val="tx1"/>
                </a:solidFill>
                <a:ea typeface="Arial" pitchFamily="-112" charset="0"/>
                <a:cs typeface="Arial" pitchFamily="-112" charset="0"/>
                <a:sym typeface="Arial" pitchFamily="-112" charset="0"/>
              </a:rPr>
              <a:t> assignment rules in the following scenarios:</a:t>
            </a:r>
          </a:p>
          <a:p>
            <a:pPr marL="403225" lvl="1" indent="-171450">
              <a:spcBef>
                <a:spcPts val="423"/>
              </a:spcBef>
              <a:buFont typeface="Arial" panose="020B0604020202020204" pitchFamily="34" charset="0"/>
              <a:buChar char="•"/>
            </a:pPr>
            <a:r>
              <a:rPr lang="en-US" sz="1000" b="0" i="0" kern="1200" dirty="0">
                <a:solidFill>
                  <a:schemeClr val="tx1"/>
                </a:solidFill>
                <a:ea typeface="+mn-ea"/>
              </a:rPr>
              <a:t>If you use assignment rules to change case ownership, the escalation rules are evaluated before any assignment rules.</a:t>
            </a:r>
          </a:p>
          <a:p>
            <a:pPr marL="403225" lvl="1" indent="-171450">
              <a:spcBef>
                <a:spcPts val="423"/>
              </a:spcBef>
              <a:buFont typeface="Arial" panose="020B0604020202020204" pitchFamily="34" charset="0"/>
              <a:buChar char="•"/>
            </a:pPr>
            <a:r>
              <a:rPr lang="en-US" sz="1000" b="0" i="0" kern="1200" dirty="0">
                <a:solidFill>
                  <a:schemeClr val="tx1"/>
                </a:solidFill>
                <a:ea typeface="+mn-ea"/>
                <a:sym typeface="Arial" pitchFamily="-112" charset="0"/>
              </a:rPr>
              <a:t>If you use a</a:t>
            </a:r>
            <a:r>
              <a:rPr lang="en-US" sz="1000" b="0" i="0" kern="1200" dirty="0">
                <a:solidFill>
                  <a:schemeClr val="tx1"/>
                </a:solidFill>
                <a:ea typeface="+mn-ea"/>
              </a:rPr>
              <a:t>ssignment rules that transfer inbound cases from your web to case to a queue or a potential owner, the</a:t>
            </a:r>
            <a:r>
              <a:rPr lang="en-US" sz="1000" b="0" i="0" kern="1200" baseline="0" dirty="0">
                <a:solidFill>
                  <a:schemeClr val="tx1"/>
                </a:solidFill>
                <a:ea typeface="+mn-ea"/>
              </a:rPr>
              <a:t> system</a:t>
            </a:r>
            <a:r>
              <a:rPr lang="en-US" sz="1000" b="0" i="0" kern="1200" dirty="0">
                <a:solidFill>
                  <a:schemeClr val="tx1"/>
                </a:solidFill>
                <a:ea typeface="+mn-ea"/>
              </a:rPr>
              <a:t> will evaluate the </a:t>
            </a:r>
            <a:r>
              <a:rPr lang="en-US" sz="1000" b="0" i="0" kern="1200" dirty="0" err="1">
                <a:solidFill>
                  <a:schemeClr val="tx1"/>
                </a:solidFill>
                <a:ea typeface="+mn-ea"/>
              </a:rPr>
              <a:t>ecalation</a:t>
            </a:r>
            <a:r>
              <a:rPr lang="en-US" sz="1000" b="0" i="0" kern="1200" dirty="0">
                <a:solidFill>
                  <a:schemeClr val="tx1"/>
                </a:solidFill>
                <a:ea typeface="+mn-ea"/>
              </a:rPr>
              <a:t> rule and then assign</a:t>
            </a:r>
            <a:r>
              <a:rPr lang="en-US" sz="1000" b="0" i="0" kern="1200" baseline="0" dirty="0">
                <a:solidFill>
                  <a:schemeClr val="tx1"/>
                </a:solidFill>
                <a:ea typeface="+mn-ea"/>
              </a:rPr>
              <a:t> </a:t>
            </a:r>
            <a:r>
              <a:rPr lang="en-US" sz="1000" b="0" i="0" kern="1200" dirty="0">
                <a:solidFill>
                  <a:schemeClr val="tx1"/>
                </a:solidFill>
                <a:ea typeface="+mn-ea"/>
              </a:rPr>
              <a:t>the case.</a:t>
            </a:r>
            <a:endParaRPr lang="en-US"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56627071"/>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 will configure an escalation rule to help</a:t>
            </a:r>
            <a:r>
              <a:rPr lang="en-US" b="0"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AW Computing</a:t>
            </a:r>
            <a:r>
              <a:rPr lang="en-US" baseline="0" dirty="0">
                <a:solidFill>
                  <a:schemeClr val="tx1"/>
                </a:solidFill>
                <a:latin typeface="Salesforce Sans" panose="020B0505020202020203" pitchFamily="34" charset="0"/>
              </a:rPr>
              <a:t> meet its</a:t>
            </a:r>
            <a:r>
              <a:rPr lang="en-US" dirty="0">
                <a:solidFill>
                  <a:schemeClr val="tx1"/>
                </a:solidFill>
                <a:latin typeface="Salesforce Sans" panose="020B0505020202020203" pitchFamily="34" charset="0"/>
              </a:rPr>
              <a:t> service level</a:t>
            </a:r>
            <a:r>
              <a:rPr lang="en-US" baseline="0" dirty="0">
                <a:solidFill>
                  <a:schemeClr val="tx1"/>
                </a:solidFill>
                <a:latin typeface="Salesforce Sans" panose="020B0505020202020203" pitchFamily="34" charset="0"/>
              </a:rPr>
              <a:t> standards. You meet with Noah to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Escalate to Queue: Noah wants escalations to route to the more experienced product agents in the Product Support Tier 2 queue.</a:t>
            </a:r>
          </a:p>
          <a:p>
            <a:pPr marL="0" lvl="1" indent="0" defTabSz="873161">
              <a:buNone/>
              <a:defRPr/>
            </a:pPr>
            <a:r>
              <a:rPr lang="en-US" baseline="0" dirty="0">
                <a:solidFill>
                  <a:schemeClr val="tx1"/>
                </a:solidFill>
                <a:latin typeface="Salesforce Sans" panose="020B0505020202020203" pitchFamily="34" charset="0"/>
              </a:rPr>
              <a:t>Route to User?: When appropriate, you could instead set up an escalation rule to automatically escalate cases to a specific user. This does not meet Noah’s current request.</a:t>
            </a:r>
          </a:p>
          <a:p>
            <a:pPr marL="0" lvl="1" indent="0" defTabSz="873161">
              <a:buNone/>
              <a:defRPr/>
            </a:pPr>
            <a:r>
              <a:rPr lang="en-US" baseline="0" dirty="0">
                <a:solidFill>
                  <a:schemeClr val="tx1"/>
                </a:solidFill>
                <a:latin typeface="Salesforce Sans" panose="020B0505020202020203" pitchFamily="34" charset="0"/>
              </a:rPr>
              <a:t>Notify User?: You will set up automatic notification to Noah when these cases escalate.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Rule entry and action: Like assignment</a:t>
            </a:r>
            <a:r>
              <a:rPr lang="en-US" baseline="0" dirty="0">
                <a:solidFill>
                  <a:schemeClr val="tx1"/>
                </a:solidFill>
                <a:latin typeface="Salesforce Sans" panose="020B0505020202020203" pitchFamily="34" charset="0"/>
              </a:rPr>
              <a:t> rules, </a:t>
            </a:r>
            <a:r>
              <a:rPr lang="en-US" dirty="0">
                <a:solidFill>
                  <a:schemeClr val="tx1"/>
                </a:solidFill>
                <a:latin typeface="Salesforce Sans" panose="020B0505020202020203" pitchFamily="34" charset="0"/>
              </a:rPr>
              <a:t>a case escalation rule can consist of multiple rule entries that define the order, criteria,</a:t>
            </a:r>
            <a:r>
              <a:rPr lang="en-US" baseline="0" dirty="0">
                <a:solidFill>
                  <a:schemeClr val="tx1"/>
                </a:solidFill>
                <a:latin typeface="Salesforce Sans" panose="020B0505020202020203" pitchFamily="34" charset="0"/>
              </a:rPr>
              <a:t> and actions</a:t>
            </a:r>
            <a:r>
              <a:rPr lang="en-US" dirty="0">
                <a:solidFill>
                  <a:schemeClr val="tx1"/>
                </a:solidFill>
                <a:latin typeface="Salesforce Sans" panose="020B0505020202020203" pitchFamily="34" charset="0"/>
              </a:rPr>
              <a:t> for escalating</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cases. You only</a:t>
            </a:r>
            <a:r>
              <a:rPr lang="en-US" baseline="0" dirty="0">
                <a:solidFill>
                  <a:schemeClr val="tx1"/>
                </a:solidFill>
                <a:latin typeface="Salesforce Sans" panose="020B0505020202020203" pitchFamily="34" charset="0"/>
              </a:rPr>
              <a:t> need to create one rule entry to meet Noah’s request. You will define Product Support cases that are still open after four hours of being unresolved to escalate to the Product Support Tier 2 queue.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In addition to notifying Noah of these escalations, you can enable early triggers in Support Settings for cases to ensure that escalation actions are triggered </a:t>
            </a:r>
            <a:r>
              <a:rPr lang="en-US" b="1" i="1" baseline="0" dirty="0">
                <a:solidFill>
                  <a:schemeClr val="tx1"/>
                </a:solidFill>
                <a:latin typeface="Salesforce Sans" panose="020B0505020202020203" pitchFamily="34" charset="0"/>
              </a:rPr>
              <a:t>before</a:t>
            </a:r>
            <a:r>
              <a:rPr lang="en-US" baseline="0" dirty="0">
                <a:solidFill>
                  <a:schemeClr val="tx1"/>
                </a:solidFill>
                <a:latin typeface="Salesforce Sans" panose="020B0505020202020203" pitchFamily="34" charset="0"/>
              </a:rPr>
              <a:t> the Age Over specified in the escalation rule.</a:t>
            </a:r>
          </a:p>
          <a:p>
            <a:pPr marL="0" lvl="1" indent="0" defTabSz="873161">
              <a:buNone/>
              <a:defRPr/>
            </a:pPr>
            <a:endParaRPr lang="en-US" b="1" baseline="0" dirty="0">
              <a:solidFill>
                <a:schemeClr val="tx1"/>
              </a:solidFill>
              <a:latin typeface="Salesforce Sans" panose="020B0505020202020203" pitchFamily="34" charset="0"/>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aseline="0" dirty="0">
                <a:solidFill>
                  <a:schemeClr val="tx1"/>
                </a:solidFill>
                <a:latin typeface="Salesforce Sans" panose="020B0505020202020203" pitchFamily="34" charset="0"/>
              </a:rPr>
              <a:t>Transition: Now that you gathered the information you need, verify that queues and an assignment rule are set up correctly for Noah. Then create a case escalation rule for the Product Support team.</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 </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457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39484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47</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980482139"/>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is in here for a second</a:t>
            </a:r>
            <a:r>
              <a:rPr lang="en-US" baseline="0" dirty="0">
                <a:solidFill>
                  <a:srgbClr val="000000"/>
                </a:solidFill>
                <a:ea typeface="Arial" pitchFamily="-112" charset="0"/>
                <a:cs typeface="Arial" pitchFamily="-112" charset="0"/>
                <a:sym typeface="Arial" pitchFamily="-112" charset="0"/>
              </a:rPr>
              <a:t> time since we have now discussed other rule types and processes since the slide was first introduced.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458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616864"/>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dirty="0"/>
              <a:t>Case escalations can be monitored under </a:t>
            </a:r>
            <a:r>
              <a:rPr lang="en-US" b="1" dirty="0"/>
              <a:t>Setup | Environments | Monitoring | Case Escalations.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0329779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460</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38250123"/>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dirty="0">
                <a:solidFill>
                  <a:schemeClr val="tx1"/>
                </a:solidFill>
                <a:latin typeface="Salesforce Sans" panose="020B0505020202020203" pitchFamily="34" charset="0"/>
              </a:rPr>
              <a:t>Noah</a:t>
            </a:r>
            <a:r>
              <a:rPr lang="en-US" b="0" baseline="0" dirty="0">
                <a:solidFill>
                  <a:schemeClr val="tx1"/>
                </a:solidFill>
                <a:latin typeface="Salesforce Sans" panose="020B0505020202020203" pitchFamily="34" charset="0"/>
              </a:rPr>
              <a:t> is excited about the increase in the productivity of his support agents. He explains that, when a customer calls for support, the agents get customer information in a sidebar called the SoftPhone. He wants to reduce the time agents spend clicking from one screen to another, so he asks you to consolidate caller information and account, contact, and case information into one screen.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We’ll start by understanding the basics of how caller information is routed to support agents. Then you’ll learn more about the function and setup of the SoftPhone that</a:t>
            </a:r>
            <a:r>
              <a:rPr lang="en-US" b="1"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provides a screen pop of customer information in Salesforce. Finally, you will learn how the Salesforce Console for Service will meet Noah’s request.</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r>
              <a:rPr lang="en-US" baseline="0" dirty="0">
                <a:solidFill>
                  <a:schemeClr val="tx1"/>
                </a:solidFill>
                <a:ea typeface="Arial" pitchFamily="-112" charset="0"/>
                <a:cs typeface="Arial" pitchFamily="-112" charset="0"/>
                <a:sym typeface="Arial" pitchFamily="-112" charset="0"/>
              </a:rPr>
              <a:t>The Service Cloud console is renamed to “Salesforce Console for Service.”</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64811647"/>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Let’s build</a:t>
            </a:r>
            <a:r>
              <a:rPr lang="en-US" sz="1000" b="0" baseline="0" dirty="0">
                <a:solidFill>
                  <a:schemeClr val="tx1"/>
                </a:solidFill>
                <a:latin typeface="Salesforce Sans" panose="020B0505020202020203" pitchFamily="34" charset="0"/>
              </a:rPr>
              <a:t> on what you learned earlier about how cases are created at AW Computing. When the customer Brian Grey calls for support and presses option “one” for Product Support, AW Computing’s phone system might route his call to Robin, a Product Support Tier 1 agent. </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CTI, </a:t>
            </a:r>
            <a:r>
              <a:rPr lang="en-US" sz="1000" b="0" i="0" baseline="0" dirty="0">
                <a:solidFill>
                  <a:schemeClr val="tx1"/>
                </a:solidFill>
                <a:latin typeface="Salesforce Sans" panose="020B0505020202020203" pitchFamily="34" charset="0"/>
              </a:rPr>
              <a:t>or</a:t>
            </a:r>
            <a:r>
              <a:rPr lang="en-US" sz="1000" b="0" baseline="0" dirty="0">
                <a:solidFill>
                  <a:schemeClr val="tx1"/>
                </a:solidFill>
                <a:latin typeface="Salesforce Sans" panose="020B0505020202020203" pitchFamily="34" charset="0"/>
              </a:rPr>
              <a:t> Computer Telephony Integration, enables the call information from the phone system, along with </a:t>
            </a:r>
            <a:r>
              <a:rPr lang="en-US" sz="1000" dirty="0">
                <a:solidFill>
                  <a:schemeClr val="tx1"/>
                </a:solidFill>
                <a:latin typeface="Salesforce Sans" panose="020B0505020202020203" pitchFamily="34" charset="0"/>
              </a:rPr>
              <a:t>matching account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and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contact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information, to automatically</a:t>
            </a:r>
            <a:r>
              <a:rPr lang="en-US" sz="1000" baseline="0" dirty="0">
                <a:solidFill>
                  <a:schemeClr val="tx1"/>
                </a:solidFill>
                <a:latin typeface="Salesforce Sans" panose="020B0505020202020203" pitchFamily="34" charset="0"/>
              </a:rPr>
              <a:t> display</a:t>
            </a:r>
            <a:r>
              <a:rPr lang="en-US" sz="1000" dirty="0">
                <a:solidFill>
                  <a:schemeClr val="tx1"/>
                </a:solidFill>
                <a:latin typeface="Salesforce Sans" panose="020B0505020202020203" pitchFamily="34" charset="0"/>
              </a:rPr>
              <a:t> within</a:t>
            </a:r>
            <a:r>
              <a:rPr lang="en-US" sz="1000" baseline="0" dirty="0">
                <a:solidFill>
                  <a:schemeClr val="tx1"/>
                </a:solidFill>
                <a:latin typeface="Salesforce Sans" panose="020B0505020202020203" pitchFamily="34" charset="0"/>
              </a:rPr>
              <a:t> Salesforce in </a:t>
            </a:r>
            <a:r>
              <a:rPr lang="en-US" sz="1000" dirty="0">
                <a:solidFill>
                  <a:schemeClr val="tx1"/>
                </a:solidFill>
                <a:latin typeface="Salesforce Sans" panose="020B0505020202020203" pitchFamily="34" charset="0"/>
              </a:rPr>
              <a:t>Robin’s browser.</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For example, instead of seeing Brian’s calling information on her desk phone, Robin sees his phone number in the SoftPhone interface in a sidebar within Salesforce.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0" i="0" baseline="0" dirty="0">
                <a:solidFill>
                  <a:schemeClr val="tx1"/>
                </a:solidFill>
              </a:rPr>
              <a:t>Your implementation team configures the</a:t>
            </a:r>
            <a:r>
              <a:rPr lang="en-US" sz="1000" baseline="0" dirty="0">
                <a:solidFill>
                  <a:schemeClr val="tx1"/>
                </a:solidFill>
              </a:rPr>
              <a:t> Salesforce CRM Call Center so that Salesforce can communicate with CTI. This integration allows agents to use phone system features through the Salesforce SoftPhone, improving call handling and performance.</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dirty="0">
                <a:solidFill>
                  <a:schemeClr val="tx1"/>
                </a:solidFill>
                <a:latin typeface="Salesforce Sans" panose="020B0505020202020203" pitchFamily="34" charset="0"/>
                <a:cs typeface="Arial" pitchFamily="-112" charset="0"/>
                <a:sym typeface="Arial" pitchFamily="-112" charset="0"/>
              </a:rPr>
              <a:t>Online Premier Training course: </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Understanding Contact Centers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1200" dirty="0">
                <a:solidFill>
                  <a:schemeClr val="tx1"/>
                </a:solidFill>
                <a:latin typeface="Salesforce Sans" panose="020B0505020202020203" pitchFamily="34" charset="0"/>
                <a:ea typeface="+mn-ea"/>
              </a:rPr>
              <a:t>Introduction to Open CTI</a:t>
            </a:r>
            <a:endParaRPr lang="en-US" sz="1000" kern="0" dirty="0">
              <a:solidFill>
                <a:schemeClr val="tx1"/>
              </a:solidFill>
              <a:latin typeface="Salesforce Sans" panose="020B0505020202020203" pitchFamily="34" charset="0"/>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8815664"/>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208419" defTabSz="833677">
              <a:buNone/>
              <a:defRPr/>
            </a:pPr>
            <a:r>
              <a:rPr lang="en-US" b="0" dirty="0">
                <a:solidFill>
                  <a:schemeClr val="tx1"/>
                </a:solidFill>
                <a:latin typeface="Salesforce Sans" panose="020B0505020202020203" pitchFamily="34" charset="0"/>
              </a:rPr>
              <a:t>The Salesforce</a:t>
            </a:r>
            <a:r>
              <a:rPr lang="en-US" b="0" baseline="0" dirty="0">
                <a:solidFill>
                  <a:schemeClr val="tx1"/>
                </a:solidFill>
                <a:latin typeface="Salesforce Sans" panose="020B0505020202020203" pitchFamily="34" charset="0"/>
              </a:rPr>
              <a:t> SoftPhone is a customizable call-control tool that appears in the footer </a:t>
            </a:r>
            <a:r>
              <a:rPr lang="en-US" dirty="0">
                <a:solidFill>
                  <a:schemeClr val="tx1"/>
                </a:solidFill>
                <a:latin typeface="Salesforce Sans" panose="020B0505020202020203" pitchFamily="34" charset="0"/>
              </a:rPr>
              <a:t>of the Console for Service or in the sidebar of every Salesforce page.</a:t>
            </a:r>
            <a:endParaRPr lang="en-US" b="0" baseline="0" dirty="0">
              <a:solidFill>
                <a:schemeClr val="tx1"/>
              </a:solidFill>
              <a:latin typeface="Salesforce Sans" panose="020B0505020202020203" pitchFamily="34" charset="0"/>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b="0" dirty="0">
                <a:solidFill>
                  <a:schemeClr val="tx1"/>
                </a:solidFill>
                <a:latin typeface="Salesforce Sans" panose="020B0505020202020203" pitchFamily="34" charset="0"/>
              </a:rPr>
              <a:t>In addition</a:t>
            </a:r>
            <a:r>
              <a:rPr lang="en-US" b="0" baseline="0" dirty="0">
                <a:solidFill>
                  <a:schemeClr val="tx1"/>
                </a:solidFill>
                <a:latin typeface="Salesforce Sans" panose="020B0505020202020203" pitchFamily="34" charset="0"/>
              </a:rPr>
              <a:t> to automatically displaying caller information, the SoftPhone screen pop-up allows agents to q</a:t>
            </a:r>
            <a:r>
              <a:rPr lang="en-US" dirty="0">
                <a:solidFill>
                  <a:schemeClr val="tx1"/>
                </a:solidFill>
                <a:latin typeface="Salesforce Sans" panose="020B0505020202020203" pitchFamily="34" charset="0"/>
              </a:rPr>
              <a:t>uickly view all Salesforce records that are related to the call, such as contacts, cases, or accounts. </a:t>
            </a:r>
            <a:endParaRPr lang="en-US" i="0" dirty="0">
              <a:solidFill>
                <a:schemeClr val="tx1"/>
              </a:solidFill>
              <a:latin typeface="Salesforce Sans" panose="020B0505020202020203" pitchFamily="34" charset="0"/>
            </a:endParaRPr>
          </a:p>
          <a:p>
            <a:pPr marL="0" lvl="1" indent="-208419" defTabSz="833677">
              <a:buNone/>
              <a:defRPr/>
            </a:pPr>
            <a:endParaRPr lang="en-US" b="0" baseline="0" dirty="0">
              <a:solidFill>
                <a:schemeClr val="tx1"/>
              </a:solidFill>
              <a:latin typeface="Salesforce Sans" panose="020B0505020202020203" pitchFamily="34" charset="0"/>
            </a:endParaRPr>
          </a:p>
          <a:p>
            <a:pPr marL="0" lvl="1" indent="-208419" defTabSz="833677">
              <a:buNone/>
              <a:defRPr/>
            </a:pPr>
            <a:r>
              <a:rPr lang="en-US" b="0" baseline="0" dirty="0">
                <a:solidFill>
                  <a:schemeClr val="tx1"/>
                </a:solidFill>
                <a:latin typeface="Salesforce Sans" panose="020B0505020202020203" pitchFamily="34" charset="0"/>
              </a:rPr>
              <a:t>Agents have access to common call control features, like hold and transfer, along with outbound calling from the SoftPhone or a record in Salesforce. </a:t>
            </a:r>
            <a:r>
              <a:rPr lang="en-US" b="0" dirty="0">
                <a:solidFill>
                  <a:schemeClr val="tx1"/>
                </a:solidFill>
                <a:latin typeface="Salesforce Sans" panose="020B0505020202020203" pitchFamily="34" charset="0"/>
              </a:rPr>
              <a:t>With</a:t>
            </a:r>
            <a:r>
              <a:rPr lang="en-US" b="0" baseline="0" dirty="0">
                <a:solidFill>
                  <a:schemeClr val="tx1"/>
                </a:solidFill>
                <a:latin typeface="Salesforce Sans" panose="020B0505020202020203" pitchFamily="34" charset="0"/>
              </a:rPr>
              <a:t> integrated call logging, agents will see call times automatically associated with Salesforce objects related to the call.</a:t>
            </a:r>
          </a:p>
          <a:p>
            <a:pPr marL="0" lvl="1" indent="-208419" defTabSz="833677">
              <a:buNone/>
              <a:defRPr/>
            </a:pPr>
            <a:endParaRPr lang="en-US" b="0" dirty="0">
              <a:solidFill>
                <a:schemeClr val="tx1"/>
              </a:solidFill>
              <a:latin typeface="Salesforce Sans" panose="020B0505020202020203" pitchFamily="34" charset="0"/>
            </a:endParaRPr>
          </a:p>
          <a:p>
            <a:pPr marL="0" lvl="1" indent="-208419" defTabSz="833677">
              <a:buNone/>
              <a:defRPr/>
            </a:pPr>
            <a:r>
              <a:rPr lang="en-US" dirty="0">
                <a:solidFill>
                  <a:schemeClr val="tx1"/>
                </a:solidFill>
                <a:latin typeface="Salesforce Sans" panose="020B0505020202020203" pitchFamily="34" charset="0"/>
              </a:rPr>
              <a:t>Every SoftPhone layout definition allows administrators to specify different layouts for inbound, outbound, and internal calls. </a:t>
            </a:r>
            <a:r>
              <a:rPr lang="en-US" b="0" baseline="0" dirty="0">
                <a:solidFill>
                  <a:schemeClr val="tx1"/>
                </a:solidFill>
                <a:latin typeface="Salesforce Sans" panose="020B0505020202020203" pitchFamily="34" charset="0"/>
              </a:rPr>
              <a:t>At AW Computing, the account record was configured to automatically pop for the agent when the caller matches a contact in Salesforce.</a:t>
            </a:r>
            <a:r>
              <a:rPr lang="en-US" b="1"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Then the SoftPhone layouts were assigned to selected user profiles. </a:t>
            </a:r>
            <a:r>
              <a:rPr lang="en-US" b="0" baseline="0" dirty="0">
                <a:solidFill>
                  <a:schemeClr val="tx1"/>
                </a:solidFill>
                <a:latin typeface="Salesforce Sans" panose="020B0505020202020203" pitchFamily="34" charset="0"/>
              </a:rPr>
              <a:t>Administrators</a:t>
            </a:r>
            <a:r>
              <a:rPr lang="en-US" baseline="0" dirty="0">
                <a:solidFill>
                  <a:schemeClr val="tx1"/>
                </a:solidFill>
                <a:latin typeface="Salesforce Sans" panose="020B0505020202020203" pitchFamily="34" charset="0"/>
              </a:rPr>
              <a:t> can also add phone numbers to call center directories.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418346"/>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70000" lnSpcReduction="20000"/>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p>
          <a:p>
            <a:pPr>
              <a:spcBef>
                <a:spcPts val="423"/>
              </a:spcBef>
            </a:pPr>
            <a:r>
              <a:rPr lang="en-US" sz="1000" b="0" dirty="0">
                <a:solidFill>
                  <a:schemeClr val="tx1"/>
                </a:solidFill>
                <a:cs typeface="Arial" pitchFamily="-112" charset="0"/>
                <a:sym typeface="Arial" pitchFamily="-112" charset="0"/>
              </a:rPr>
              <a:t>Point</a:t>
            </a:r>
            <a:r>
              <a:rPr lang="en-US" sz="1000" b="0" baseline="0" dirty="0">
                <a:solidFill>
                  <a:schemeClr val="tx1"/>
                </a:solidFill>
                <a:cs typeface="Arial" pitchFamily="-112" charset="0"/>
                <a:sym typeface="Arial" pitchFamily="-112" charset="0"/>
              </a:rPr>
              <a:t> out that we have Case Feed turned on in this console so the main section looks different. Also </a:t>
            </a:r>
            <a:r>
              <a:rPr lang="en-US" sz="1000" b="0" baseline="0">
                <a:solidFill>
                  <a:schemeClr val="tx1"/>
                </a:solidFill>
                <a:cs typeface="Arial" pitchFamily="-112" charset="0"/>
                <a:sym typeface="Arial" pitchFamily="-112" charset="0"/>
              </a:rPr>
              <a:t>we have knowledge </a:t>
            </a:r>
            <a:r>
              <a:rPr lang="en-US" sz="1000" b="0" baseline="0" dirty="0">
                <a:solidFill>
                  <a:schemeClr val="tx1"/>
                </a:solidFill>
                <a:cs typeface="Arial" pitchFamily="-112" charset="0"/>
                <a:sym typeface="Arial" pitchFamily="-112" charset="0"/>
              </a:rPr>
              <a:t>turned on and have created a custom sidebar component.  We won’t do either of those on the console we create in class, but it is possible.  For more look to ADM261.</a:t>
            </a:r>
            <a:endParaRPr lang="en-US" sz="1000" b="0" dirty="0">
              <a:solidFill>
                <a:schemeClr val="tx1"/>
              </a:solidFill>
            </a:endParaRPr>
          </a:p>
          <a:p>
            <a:pPr marL="0" lvl="1" indent="-218290" defTabSz="873161">
              <a:buNone/>
              <a:defRPr/>
            </a:pPr>
            <a:r>
              <a:rPr lang="en-US" sz="1000" b="0" dirty="0">
                <a:solidFill>
                  <a:schemeClr val="tx1"/>
                </a:solidFill>
                <a:latin typeface="Salesforce Sans" panose="020B0505020202020203" pitchFamily="34" charset="0"/>
              </a:rPr>
              <a:t>We</a:t>
            </a:r>
            <a:r>
              <a:rPr lang="en-US" sz="1000" b="0" baseline="0" dirty="0">
                <a:solidFill>
                  <a:schemeClr val="tx1"/>
                </a:solidFill>
                <a:latin typeface="Salesforce Sans" panose="020B0505020202020203" pitchFamily="34" charset="0"/>
              </a:rPr>
              <a:t> will configure the Salesforce Console for Service t</a:t>
            </a:r>
            <a:r>
              <a:rPr lang="en-US" sz="1000" b="0" dirty="0">
                <a:solidFill>
                  <a:schemeClr val="tx1"/>
                </a:solidFill>
                <a:latin typeface="Salesforce Sans" panose="020B0505020202020203" pitchFamily="34" charset="0"/>
              </a:rPr>
              <a:t>o meet Noah’s request for increased</a:t>
            </a:r>
            <a:r>
              <a:rPr lang="en-US" sz="1000" b="0" baseline="0" dirty="0">
                <a:solidFill>
                  <a:schemeClr val="tx1"/>
                </a:solidFill>
                <a:latin typeface="Salesforce Sans" panose="020B0505020202020203" pitchFamily="34" charset="0"/>
              </a:rPr>
              <a:t> efficiency with fewer clicks and less scrolling for agents. </a:t>
            </a:r>
            <a:r>
              <a:rPr lang="en-US" sz="1000" dirty="0">
                <a:solidFill>
                  <a:schemeClr val="tx1"/>
                </a:solidFill>
                <a:latin typeface="Salesforce Sans" panose="020B0505020202020203" pitchFamily="34" charset="0"/>
                <a:ea typeface="ＭＳ Ｐゴシック" charset="-128"/>
              </a:rPr>
              <a:t>U</a:t>
            </a:r>
            <a:r>
              <a:rPr lang="en-US" sz="1000" dirty="0">
                <a:solidFill>
                  <a:schemeClr val="tx1"/>
                </a:solidFill>
                <a:latin typeface="Salesforce Sans" panose="020B0505020202020203" pitchFamily="34" charset="0"/>
                <a:ea typeface="ＭＳ Ｐゴシック" charset="-128"/>
                <a:cs typeface="ＭＳ Ｐゴシック" charset="-128"/>
              </a:rPr>
              <a:t>sing the </a:t>
            </a:r>
            <a:r>
              <a:rPr lang="en-US" sz="1000" b="0" dirty="0">
                <a:solidFill>
                  <a:schemeClr val="tx1"/>
                </a:solidFill>
                <a:latin typeface="Salesforce Sans" panose="020B0505020202020203" pitchFamily="34" charset="0"/>
              </a:rPr>
              <a:t>Console for Service</a:t>
            </a:r>
            <a:r>
              <a:rPr lang="en-US" sz="1000" b="0" baseline="0" dirty="0">
                <a:solidFill>
                  <a:schemeClr val="tx1"/>
                </a:solidFill>
                <a:latin typeface="Salesforce Sans" panose="020B0505020202020203" pitchFamily="34" charset="0"/>
              </a:rPr>
              <a:t>, agents can </a:t>
            </a:r>
            <a:r>
              <a:rPr lang="en-US" sz="1000" dirty="0">
                <a:solidFill>
                  <a:schemeClr val="tx1"/>
                </a:solidFill>
                <a:latin typeface="Salesforce Sans" panose="020B0505020202020203" pitchFamily="34" charset="0"/>
              </a:rPr>
              <a:t>view and edit multiple related records in one screen without having to lose context</a:t>
            </a:r>
            <a:r>
              <a:rPr lang="en-US" sz="1000" baseline="0" dirty="0">
                <a:solidFill>
                  <a:schemeClr val="tx1"/>
                </a:solidFill>
                <a:latin typeface="Salesforce Sans" panose="020B0505020202020203" pitchFamily="34" charset="0"/>
              </a:rPr>
              <a:t> by </a:t>
            </a:r>
            <a:r>
              <a:rPr lang="en-US" sz="1000" dirty="0">
                <a:solidFill>
                  <a:schemeClr val="tx1"/>
                </a:solidFill>
                <a:latin typeface="Salesforce Sans" panose="020B0505020202020203" pitchFamily="34" charset="0"/>
              </a:rPr>
              <a:t>going back and forth between pages. </a:t>
            </a:r>
            <a:r>
              <a:rPr lang="en-US" sz="1000" baseline="0" dirty="0">
                <a:solidFill>
                  <a:schemeClr val="tx1"/>
                </a:solidFill>
                <a:latin typeface="Salesforce Sans" panose="020B0505020202020203" pitchFamily="34" charset="0"/>
              </a:rPr>
              <a:t>Agents use an application unique to the console for case management rather than using the Call Center application. </a:t>
            </a:r>
            <a:r>
              <a:rPr lang="en-US" sz="1000" dirty="0">
                <a:latin typeface="Salesforce Sans" panose="020B0505020202020203" pitchFamily="34" charset="0"/>
              </a:rPr>
              <a:t>With the Spring ‘14 release, there</a:t>
            </a:r>
            <a:r>
              <a:rPr lang="en-US" sz="1000" baseline="0" dirty="0">
                <a:latin typeface="Salesforce Sans" panose="020B0505020202020203" pitchFamily="34" charset="0"/>
              </a:rPr>
              <a:t> is multi-monitor support for the </a:t>
            </a:r>
            <a:r>
              <a:rPr lang="en-US" sz="1000" baseline="0" dirty="0" err="1">
                <a:latin typeface="Salesforce Sans" panose="020B0505020202020203" pitchFamily="34" charset="0"/>
              </a:rPr>
              <a:t>Saleforce</a:t>
            </a:r>
            <a:r>
              <a:rPr lang="en-US" sz="1000" baseline="0" dirty="0">
                <a:latin typeface="Salesforce Sans" panose="020B0505020202020203" pitchFamily="34" charset="0"/>
              </a:rPr>
              <a:t> Console for Service. </a:t>
            </a:r>
          </a:p>
          <a:p>
            <a:pPr marL="0" lvl="1" indent="-218290" defTabSz="873161">
              <a:buNone/>
              <a:defRPr/>
            </a:pPr>
            <a:endParaRPr lang="en-US" sz="1000" baseline="0" dirty="0">
              <a:latin typeface="Salesforce Sans" panose="020B0505020202020203" pitchFamily="34" charset="0"/>
            </a:endParaRPr>
          </a:p>
          <a:p>
            <a:pPr marL="0" marR="0" lvl="1" indent="-21829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b="1" baseline="0" dirty="0">
                <a:solidFill>
                  <a:schemeClr val="tx1"/>
                </a:solidFill>
                <a:latin typeface="Salesforce Sans" panose="020B0505020202020203" pitchFamily="34" charset="0"/>
              </a:rPr>
              <a:t>Salesforce Console for Sales</a:t>
            </a:r>
            <a:r>
              <a:rPr lang="en-US" sz="1000" baseline="0" dirty="0">
                <a:solidFill>
                  <a:schemeClr val="tx1"/>
                </a:solidFill>
                <a:latin typeface="Salesforce Sans" panose="020B0505020202020203" pitchFamily="34" charset="0"/>
              </a:rPr>
              <a:t> is available in: Performance and Developer Editions with the Sales Cloud, and also </a:t>
            </a:r>
            <a:r>
              <a:rPr lang="en-US" sz="1000" b="1" baseline="0" dirty="0">
                <a:solidFill>
                  <a:schemeClr val="tx1"/>
                </a:solidFill>
                <a:latin typeface="Salesforce Sans" panose="020B0505020202020203" pitchFamily="34" charset="0"/>
              </a:rPr>
              <a:t>Enterprise and Unlimited Editions </a:t>
            </a:r>
            <a:r>
              <a:rPr lang="en-US" sz="1000" baseline="0" dirty="0">
                <a:solidFill>
                  <a:schemeClr val="tx1"/>
                </a:solidFill>
                <a:latin typeface="Salesforce Sans" panose="020B0505020202020203" pitchFamily="34" charset="0"/>
              </a:rPr>
              <a:t>with the Sales Cloud for an </a:t>
            </a:r>
            <a:r>
              <a:rPr lang="en-US" sz="1000" b="1" baseline="0" dirty="0">
                <a:solidFill>
                  <a:schemeClr val="tx1"/>
                </a:solidFill>
                <a:latin typeface="Salesforce Sans" panose="020B0505020202020203" pitchFamily="34" charset="0"/>
              </a:rPr>
              <a:t>additional cost</a:t>
            </a:r>
            <a:r>
              <a:rPr lang="en-US" sz="1000" baseline="0" dirty="0">
                <a:solidFill>
                  <a:schemeClr val="tx1"/>
                </a:solidFill>
                <a:latin typeface="Salesforce Sans" panose="020B0505020202020203" pitchFamily="34" charset="0"/>
              </a:rPr>
              <a:t>.</a:t>
            </a:r>
            <a:endParaRPr lang="en-US" sz="1000" dirty="0">
              <a:solidFill>
                <a:schemeClr val="tx1"/>
              </a:solidFill>
              <a:latin typeface="Salesforce Sans" panose="020B0505020202020203" pitchFamily="34" charset="0"/>
            </a:endParaRPr>
          </a:p>
          <a:p>
            <a:pPr marL="0" lvl="1" indent="-218290" defTabSz="873161">
              <a:buNone/>
              <a:defRPr/>
            </a:pPr>
            <a:endParaRPr lang="en-US" sz="100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Primary Tabs: </a:t>
            </a:r>
            <a:r>
              <a:rPr lang="en-US" sz="1000" b="0" baseline="0" dirty="0">
                <a:solidFill>
                  <a:schemeClr val="tx1"/>
                </a:solidFill>
                <a:latin typeface="Salesforce Sans" panose="020B0505020202020203" pitchFamily="34" charset="0"/>
              </a:rPr>
              <a:t>A</a:t>
            </a:r>
            <a:r>
              <a:rPr lang="en-US" sz="1000" baseline="0" dirty="0">
                <a:solidFill>
                  <a:schemeClr val="tx1"/>
                </a:solidFill>
                <a:latin typeface="Salesforce Sans" panose="020B0505020202020203" pitchFamily="34" charset="0"/>
              </a:rPr>
              <a:t>gents can access other tabs from the drop-down button on the navigation tab, but we will configure primary tabs for more visible access to Accounts, Reports, and Dashboards. </a:t>
            </a:r>
            <a:r>
              <a:rPr lang="en-US" sz="1000" b="0" baseline="0" dirty="0">
                <a:solidFill>
                  <a:schemeClr val="tx1"/>
                </a:solidFill>
                <a:latin typeface="Salesforce Sans" panose="020B0505020202020203" pitchFamily="34" charset="0"/>
              </a:rPr>
              <a:t>Noah suggests that A</a:t>
            </a:r>
            <a:r>
              <a:rPr lang="en-US" sz="1000" baseline="0" dirty="0">
                <a:solidFill>
                  <a:schemeClr val="tx1"/>
                </a:solidFill>
                <a:latin typeface="Salesforce Sans" panose="020B0505020202020203" pitchFamily="34" charset="0"/>
              </a:rPr>
              <a:t>ccount should be a primary tab since accounts are at the center of AW Computing’s business process. </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err="1">
                <a:solidFill>
                  <a:schemeClr val="tx1"/>
                </a:solidFill>
                <a:latin typeface="Salesforce Sans" panose="020B0505020202020203" pitchFamily="34" charset="0"/>
              </a:rPr>
              <a:t>Subtabs</a:t>
            </a:r>
            <a:r>
              <a:rPr lang="en-US" sz="1000" b="1" baseline="0" dirty="0">
                <a:solidFill>
                  <a:schemeClr val="tx1"/>
                </a:solidFill>
                <a:latin typeface="Salesforce Sans" panose="020B0505020202020203" pitchFamily="34" charset="0"/>
              </a:rPr>
              <a:t>:</a:t>
            </a:r>
            <a:r>
              <a:rPr lang="en-US" sz="1000" b="0" baseline="0" dirty="0">
                <a:solidFill>
                  <a:schemeClr val="tx1"/>
                </a:solidFill>
                <a:latin typeface="Salesforce Sans" panose="020B0505020202020203" pitchFamily="34" charset="0"/>
              </a:rPr>
              <a:t> We will configure </a:t>
            </a:r>
            <a:r>
              <a:rPr lang="en-US" sz="1000" baseline="0" dirty="0">
                <a:solidFill>
                  <a:schemeClr val="tx1"/>
                </a:solidFill>
                <a:latin typeface="Salesforce Sans" panose="020B0505020202020203" pitchFamily="34" charset="0"/>
              </a:rPr>
              <a:t>Contact and Case to open as </a:t>
            </a:r>
            <a:r>
              <a:rPr lang="en-US" sz="1000" baseline="0" dirty="0" err="1">
                <a:solidFill>
                  <a:schemeClr val="tx1"/>
                </a:solidFill>
                <a:latin typeface="Salesforce Sans" panose="020B0505020202020203" pitchFamily="34" charset="0"/>
              </a:rPr>
              <a:t>subtabs</a:t>
            </a:r>
            <a:r>
              <a:rPr lang="en-US" sz="1000" baseline="0" dirty="0">
                <a:solidFill>
                  <a:schemeClr val="tx1"/>
                </a:solidFill>
                <a:latin typeface="Salesforce Sans" panose="020B0505020202020203" pitchFamily="34" charset="0"/>
              </a:rPr>
              <a:t> of the Account.</a:t>
            </a:r>
            <a:endParaRPr lang="en-US" sz="1000" b="1"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Highlights Panel: </a:t>
            </a:r>
            <a:r>
              <a:rPr lang="en-US" sz="1000" b="0" baseline="0" dirty="0">
                <a:solidFill>
                  <a:schemeClr val="tx1"/>
                </a:solidFill>
                <a:latin typeface="Salesforce Sans" panose="020B0505020202020203" pitchFamily="34" charset="0"/>
              </a:rPr>
              <a:t>T</a:t>
            </a:r>
            <a:r>
              <a:rPr lang="en-US" sz="1000" baseline="0" dirty="0">
                <a:solidFill>
                  <a:schemeClr val="tx1"/>
                </a:solidFill>
                <a:latin typeface="Salesforce Sans" panose="020B0505020202020203" pitchFamily="34" charset="0"/>
              </a:rPr>
              <a:t>he </a:t>
            </a:r>
            <a:r>
              <a:rPr lang="en-US" sz="1000" dirty="0">
                <a:solidFill>
                  <a:schemeClr val="tx1"/>
                </a:solidFill>
                <a:latin typeface="Salesforce Sans" panose="020B0505020202020203" pitchFamily="34" charset="0"/>
              </a:rPr>
              <a:t>highlights panel is a customizable table where agents will see key information</a:t>
            </a:r>
            <a:r>
              <a:rPr lang="en-US" sz="1000" baseline="0" dirty="0">
                <a:solidFill>
                  <a:schemeClr val="tx1"/>
                </a:solidFill>
                <a:latin typeface="Salesforce Sans" panose="020B0505020202020203" pitchFamily="34" charset="0"/>
              </a:rPr>
              <a:t> about the case at a glance. Discuss options with the support team to discover what information they would like to see here, like support level and account owner. We will include these options in the highlights panel for the accounts page layout. </a:t>
            </a:r>
            <a:endParaRPr lang="en-US" sz="1000" b="1"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Interaction Log: </a:t>
            </a:r>
            <a:r>
              <a:rPr lang="en-US" sz="1000" b="0" baseline="0" dirty="0">
                <a:solidFill>
                  <a:schemeClr val="tx1"/>
                </a:solidFill>
                <a:latin typeface="Salesforce Sans" panose="020B0505020202020203" pitchFamily="34" charset="0"/>
              </a:rPr>
              <a:t>T</a:t>
            </a:r>
            <a:r>
              <a:rPr lang="en-US" sz="1000" baseline="0" dirty="0">
                <a:solidFill>
                  <a:schemeClr val="tx1"/>
                </a:solidFill>
                <a:latin typeface="Salesforce Sans" panose="020B0505020202020203" pitchFamily="34" charset="0"/>
              </a:rPr>
              <a:t>he Interaction Log will be a useful place for agents to type comments on cases. </a:t>
            </a:r>
            <a:r>
              <a:rPr lang="en-US" sz="1000" b="0" baseline="0" dirty="0">
                <a:solidFill>
                  <a:schemeClr val="tx1"/>
                </a:solidFill>
                <a:latin typeface="Salesforce Sans" panose="020B0505020202020203" pitchFamily="34" charset="0"/>
              </a:rPr>
              <a:t>Agents can easily view Interaction Log comments and </a:t>
            </a:r>
            <a:r>
              <a:rPr lang="en-US" sz="1000" b="0" baseline="0" dirty="0" err="1">
                <a:solidFill>
                  <a:schemeClr val="tx1"/>
                </a:solidFill>
                <a:latin typeface="Salesforce Sans" panose="020B0505020202020203" pitchFamily="34" charset="0"/>
              </a:rPr>
              <a:t>SoftPhone</a:t>
            </a:r>
            <a:r>
              <a:rPr lang="en-US" sz="1000" b="0" baseline="0" dirty="0">
                <a:solidFill>
                  <a:schemeClr val="tx1"/>
                </a:solidFill>
                <a:latin typeface="Salesforce Sans" panose="020B0505020202020203" pitchFamily="34" charset="0"/>
              </a:rPr>
              <a:t> call logs in the Activity History related list on a case. We will customize the interaction log to include the Due Date field.</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err="1">
                <a:solidFill>
                  <a:schemeClr val="tx1"/>
                </a:solidFill>
                <a:latin typeface="Salesforce Sans" panose="020B0505020202020203" pitchFamily="34" charset="0"/>
              </a:rPr>
              <a:t>SoftPhone</a:t>
            </a:r>
            <a:r>
              <a:rPr lang="en-US" sz="1000" b="1" baseline="0" dirty="0">
                <a:solidFill>
                  <a:schemeClr val="tx1"/>
                </a:solidFill>
                <a:latin typeface="Salesforce Sans" panose="020B0505020202020203" pitchFamily="34" charset="0"/>
              </a:rPr>
              <a:t>:</a:t>
            </a:r>
            <a:r>
              <a:rPr lang="en-US" sz="1000" b="0" baseline="0" dirty="0">
                <a:solidFill>
                  <a:schemeClr val="tx1"/>
                </a:solidFill>
                <a:latin typeface="Salesforce Sans" panose="020B0505020202020203" pitchFamily="34" charset="0"/>
              </a:rPr>
              <a:t> Agents can use the quick access link to the </a:t>
            </a:r>
            <a:r>
              <a:rPr lang="en-US" sz="1000" b="0" baseline="0" dirty="0" err="1">
                <a:solidFill>
                  <a:schemeClr val="tx1"/>
                </a:solidFill>
                <a:latin typeface="Salesforce Sans" panose="020B0505020202020203" pitchFamily="34" charset="0"/>
              </a:rPr>
              <a:t>SoftPhone</a:t>
            </a:r>
            <a:r>
              <a:rPr lang="en-US" sz="1000" b="0" baseline="0" dirty="0">
                <a:solidFill>
                  <a:schemeClr val="tx1"/>
                </a:solidFill>
                <a:latin typeface="Salesforce Sans" panose="020B0505020202020203" pitchFamily="34" charset="0"/>
              </a:rPr>
              <a:t> from the footer within the console rather than from a sidebar that takes up a lot of screen space.</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Most Recent tabs: </a:t>
            </a:r>
            <a:r>
              <a:rPr lang="en-US" sz="1000" b="0" baseline="0" dirty="0">
                <a:solidFill>
                  <a:schemeClr val="tx1"/>
                </a:solidFill>
                <a:latin typeface="Salesforce Sans" panose="020B0505020202020203" pitchFamily="34" charset="0"/>
              </a:rPr>
              <a:t>A</a:t>
            </a:r>
            <a:r>
              <a:rPr lang="en-US" sz="1000" kern="1200" dirty="0">
                <a:solidFill>
                  <a:schemeClr val="tx1"/>
                </a:solidFill>
                <a:latin typeface="Salesforce Sans" panose="020B0505020202020203" pitchFamily="34" charset="0"/>
                <a:ea typeface="+mn-ea"/>
              </a:rPr>
              <a:t> list of the ten</a:t>
            </a:r>
            <a:r>
              <a:rPr lang="en-US" sz="1000" kern="1200" baseline="0" dirty="0">
                <a:solidFill>
                  <a:schemeClr val="tx1"/>
                </a:solidFill>
                <a:latin typeface="Salesforce Sans" panose="020B0505020202020203" pitchFamily="34" charset="0"/>
                <a:ea typeface="+mn-ea"/>
              </a:rPr>
              <a:t> </a:t>
            </a:r>
            <a:r>
              <a:rPr lang="en-US" sz="1000" kern="1200" dirty="0">
                <a:solidFill>
                  <a:schemeClr val="tx1"/>
                </a:solidFill>
                <a:latin typeface="Salesforce Sans" panose="020B0505020202020203" pitchFamily="34" charset="0"/>
                <a:ea typeface="+mn-ea"/>
              </a:rPr>
              <a:t>most recently opened tabs can</a:t>
            </a:r>
            <a:r>
              <a:rPr lang="en-US" sz="1000" kern="1200" baseline="0" dirty="0">
                <a:solidFill>
                  <a:schemeClr val="tx1"/>
                </a:solidFill>
                <a:latin typeface="Salesforce Sans" panose="020B0505020202020203" pitchFamily="34" charset="0"/>
                <a:ea typeface="+mn-ea"/>
              </a:rPr>
              <a:t> be viewed in the console using the Most Recent option in the footer. </a:t>
            </a:r>
            <a:r>
              <a:rPr lang="en-US" sz="1000" kern="1200" dirty="0">
                <a:solidFill>
                  <a:schemeClr val="tx1"/>
                </a:solidFill>
                <a:latin typeface="Salesforce Sans" panose="020B0505020202020203" pitchFamily="34" charset="0"/>
                <a:ea typeface="+mn-ea"/>
              </a:rPr>
              <a:t>With this option, </a:t>
            </a:r>
            <a:r>
              <a:rPr lang="en-US" sz="1000" b="0" i="0" baseline="0" dirty="0">
                <a:solidFill>
                  <a:schemeClr val="tx1"/>
                </a:solidFill>
                <a:latin typeface="Salesforce Sans" panose="020B0505020202020203" pitchFamily="34" charset="0"/>
              </a:rPr>
              <a:t>users can </a:t>
            </a:r>
            <a:r>
              <a:rPr lang="en-US" sz="1000" kern="1200" baseline="0" dirty="0">
                <a:solidFill>
                  <a:schemeClr val="tx1"/>
                </a:solidFill>
                <a:latin typeface="Salesforce Sans" panose="020B0505020202020203" pitchFamily="34" charset="0"/>
                <a:ea typeface="+mn-ea"/>
              </a:rPr>
              <a:t>display a recently used tab with or without its </a:t>
            </a:r>
            <a:r>
              <a:rPr lang="en-US" sz="1000" kern="1200" baseline="0" dirty="0" err="1">
                <a:solidFill>
                  <a:schemeClr val="tx1"/>
                </a:solidFill>
                <a:latin typeface="Salesforce Sans" panose="020B0505020202020203" pitchFamily="34" charset="0"/>
                <a:ea typeface="+mn-ea"/>
              </a:rPr>
              <a:t>subtabs</a:t>
            </a:r>
            <a:r>
              <a:rPr lang="en-US" sz="1000" kern="1200" baseline="0" dirty="0">
                <a:solidFill>
                  <a:schemeClr val="tx1"/>
                </a:solidFill>
                <a:latin typeface="Salesforce Sans" panose="020B0505020202020203" pitchFamily="34" charset="0"/>
                <a:ea typeface="+mn-ea"/>
              </a:rPr>
              <a:t>, and share </a:t>
            </a:r>
            <a:r>
              <a:rPr lang="en-US" sz="1000" kern="1200" dirty="0">
                <a:solidFill>
                  <a:schemeClr val="tx1"/>
                </a:solidFill>
                <a:latin typeface="Salesforce Sans" panose="020B0505020202020203" pitchFamily="34" charset="0"/>
                <a:ea typeface="+mn-ea"/>
              </a:rPr>
              <a:t>links to a workspace</a:t>
            </a:r>
            <a:r>
              <a:rPr lang="en-US" sz="1000" kern="1200" baseline="0" dirty="0">
                <a:solidFill>
                  <a:schemeClr val="tx1"/>
                </a:solidFill>
                <a:latin typeface="Salesforce Sans" panose="020B0505020202020203" pitchFamily="34" charset="0"/>
                <a:ea typeface="+mn-ea"/>
              </a:rPr>
              <a:t> </a:t>
            </a:r>
            <a:r>
              <a:rPr lang="en-US" sz="1000" kern="1200" dirty="0">
                <a:solidFill>
                  <a:schemeClr val="tx1"/>
                </a:solidFill>
                <a:latin typeface="Salesforce Sans" panose="020B0505020202020203" pitchFamily="34" charset="0"/>
                <a:ea typeface="+mn-ea"/>
              </a:rPr>
              <a:t>with other users within the Salesforce organization.</a:t>
            </a:r>
            <a:endParaRPr lang="en-US" sz="1000" b="0"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000" b="0" baseline="0" dirty="0">
              <a:solidFill>
                <a:schemeClr val="tx1"/>
              </a:solidFill>
              <a:latin typeface="Salesforce Sans" panose="020B0505020202020203" pitchFamily="34"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aseline="0" dirty="0">
                <a:solidFill>
                  <a:schemeClr val="tx1"/>
                </a:solidFill>
              </a:rPr>
              <a:t>An Integration Toolkit </a:t>
            </a:r>
            <a:r>
              <a:rPr lang="en-US" sz="1000" dirty="0">
                <a:solidFill>
                  <a:schemeClr val="tx1"/>
                </a:solidFill>
              </a:rPr>
              <a:t>provides developers with programmatic access to the console so that administrators can extend it to meet their business needs.</a:t>
            </a:r>
          </a:p>
          <a:p>
            <a:pPr>
              <a:spcBef>
                <a:spcPts val="423"/>
              </a:spcBef>
            </a:pPr>
            <a:endParaRPr lang="en-US" sz="1000" dirty="0">
              <a:solidFill>
                <a:schemeClr val="tx1"/>
              </a:solidFill>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i="0" kern="1200" dirty="0">
                <a:solidFill>
                  <a:schemeClr val="tx1"/>
                </a:solidFill>
                <a:ea typeface="ＭＳ Ｐゴシック" pitchFamily="-112" charset="-128"/>
                <a:cs typeface="ＭＳ Ｐゴシック" pitchFamily="-112" charset="-128"/>
              </a:rPr>
              <a:t>If Salesforce Knowledge is enabled,</a:t>
            </a:r>
            <a:r>
              <a:rPr lang="en-US" sz="1000" b="0" i="0" kern="1200" baseline="0" dirty="0">
                <a:solidFill>
                  <a:schemeClr val="tx1"/>
                </a:solidFill>
                <a:ea typeface="ＭＳ Ｐゴシック" pitchFamily="-112" charset="-128"/>
                <a:cs typeface="ＭＳ Ｐゴシック" pitchFamily="-112" charset="-128"/>
              </a:rPr>
              <a:t> the administrator can enable </a:t>
            </a:r>
            <a:r>
              <a:rPr lang="en-US" sz="1000" b="0" i="0" kern="1200" dirty="0">
                <a:solidFill>
                  <a:schemeClr val="tx1"/>
                </a:solidFill>
                <a:ea typeface="ＭＳ Ｐゴシック" pitchFamily="-112" charset="-128"/>
                <a:cs typeface="ＭＳ Ｐゴシック" pitchFamily="-112" charset="-128"/>
              </a:rPr>
              <a:t>the Knowledge sidebar to automatically display when a user creates a case in the</a:t>
            </a:r>
            <a:r>
              <a:rPr lang="en-US" sz="1000" b="0" i="0" kern="1200" baseline="0" dirty="0">
                <a:solidFill>
                  <a:schemeClr val="tx1"/>
                </a:solidFill>
                <a:ea typeface="ＭＳ Ｐゴシック" pitchFamily="-112" charset="-128"/>
                <a:cs typeface="ＭＳ Ｐゴシック" pitchFamily="-112" charset="-128"/>
              </a:rPr>
              <a:t> Salesforce C</a:t>
            </a:r>
            <a:r>
              <a:rPr lang="en-US" sz="1000" b="0" i="0" kern="1200" dirty="0">
                <a:solidFill>
                  <a:schemeClr val="tx1"/>
                </a:solidFill>
                <a:ea typeface="ＭＳ Ｐゴシック" pitchFamily="-112" charset="-128"/>
                <a:cs typeface="ＭＳ Ｐゴシック" pitchFamily="-112" charset="-128"/>
              </a:rPr>
              <a:t>onsole for Service.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Suggested articles automatically display in the sidebar as the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user enters details in the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case Subject field. </a:t>
            </a:r>
            <a:r>
              <a:rPr lang="en-US" sz="1000" dirty="0"/>
              <a:t>Knowledge is now available as a widget that you can plug in to the Salesforce Console for Service. </a:t>
            </a:r>
            <a:endParaRPr lang="en-US" sz="1000" b="0" i="0" kern="1200" dirty="0">
              <a:solidFill>
                <a:schemeClr val="tx1"/>
              </a:solidFill>
              <a:ea typeface="ＭＳ Ｐゴシック" pitchFamily="-112" charset="-128"/>
              <a:cs typeface="ＭＳ Ｐゴシック" pitchFamily="-112" charset="-128"/>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0" i="0" kern="1200" dirty="0">
              <a:solidFill>
                <a:schemeClr val="tx1"/>
              </a:solidFill>
              <a:ea typeface="ＭＳ Ｐゴシック" pitchFamily="-112" charset="-128"/>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i="0" kern="1200" dirty="0">
                <a:solidFill>
                  <a:schemeClr val="tx1"/>
                </a:solidFill>
                <a:ea typeface="ＭＳ Ｐゴシック" pitchFamily="-112" charset="-128"/>
              </a:rPr>
              <a:t>If you would like to show a demo in class, search for “</a:t>
            </a:r>
            <a:r>
              <a:rPr lang="en-US" sz="1000" b="0" baseline="0" dirty="0">
                <a:solidFill>
                  <a:schemeClr val="tx1"/>
                </a:solidFill>
              </a:rPr>
              <a:t>Salesforce Console for Service” in Help &amp; Training. Click on the </a:t>
            </a:r>
            <a:r>
              <a:rPr lang="en-US" sz="1000" b="1" baseline="0" dirty="0">
                <a:solidFill>
                  <a:schemeClr val="tx1"/>
                </a:solidFill>
              </a:rPr>
              <a:t>YouTube</a:t>
            </a:r>
            <a:r>
              <a:rPr lang="en-US" sz="1000" b="0" baseline="0" dirty="0">
                <a:solidFill>
                  <a:schemeClr val="tx1"/>
                </a:solidFill>
              </a:rPr>
              <a:t> tab, and you’ll be taken to the Salesforce YouTube channel, which has many demos on the console. </a:t>
            </a:r>
            <a:endParaRPr lang="en-US" sz="1000" dirty="0">
              <a:solidFill>
                <a:schemeClr val="tx1"/>
              </a:solidFill>
            </a:endParaRPr>
          </a:p>
        </p:txBody>
      </p:sp>
      <p:sp>
        <p:nvSpPr>
          <p:cNvPr id="4" name="Header Placeholder 3"/>
          <p:cNvSpPr>
            <a:spLocks noGrp="1"/>
          </p:cNvSpPr>
          <p:nvPr>
            <p:ph type="hdr" sz="quarter" idx="10"/>
          </p:nvPr>
        </p:nvSpPr>
        <p:spPr>
          <a:xfrm>
            <a:off x="3982720" y="9335255"/>
            <a:ext cx="3169920" cy="249663"/>
          </a:xfrm>
          <a:prstGeom prst="rect">
            <a:avLst/>
          </a:prstGeom>
        </p:spPr>
        <p:txBody>
          <a:bodyPr/>
          <a:lstStyle/>
          <a:p>
            <a:r>
              <a:rPr lang="en-US" dirty="0">
                <a:solidFill>
                  <a:prstClr val="black"/>
                </a:solidFill>
              </a:rPr>
              <a:t>Service Cloud Administration</a:t>
            </a:r>
          </a:p>
        </p:txBody>
      </p:sp>
      <p:sp>
        <p:nvSpPr>
          <p:cNvPr id="5" name="Footer Placeholder 4"/>
          <p:cNvSpPr>
            <a:spLocks noGrp="1"/>
          </p:cNvSpPr>
          <p:nvPr>
            <p:ph type="ftr" sz="quarter" idx="11"/>
          </p:nvPr>
        </p:nvSpPr>
        <p:spPr>
          <a:xfrm>
            <a:off x="162561" y="9335254"/>
            <a:ext cx="3169920" cy="244293"/>
          </a:xfrm>
          <a:prstGeom prst="rect">
            <a:avLst/>
          </a:prstGeom>
        </p:spPr>
        <p:txBody>
          <a:bodyPr/>
          <a:lstStyle/>
          <a:p>
            <a:r>
              <a:rPr lang="en-US" dirty="0">
                <a:solidFill>
                  <a:prstClr val="black"/>
                </a:solidFill>
                <a:latin typeface="Salesforce Sans" panose="020B0505020202020203" pitchFamily="34" charset="0"/>
              </a:rPr>
              <a:t>© </a:t>
            </a:r>
            <a:r>
              <a:rPr lang="en-US">
                <a:solidFill>
                  <a:prstClr val="black"/>
                </a:solidFill>
                <a:latin typeface="Salesforce Sans" panose="020B0505020202020203" pitchFamily="34" charset="0"/>
              </a:rPr>
              <a:t>Copyright 2016 </a:t>
            </a:r>
            <a:r>
              <a:rPr lang="en-US" dirty="0">
                <a:solidFill>
                  <a:prstClr val="black"/>
                </a:solidFill>
                <a:latin typeface="Salesforce Sans" panose="020B0505020202020203" pitchFamily="34" charset="0"/>
              </a:rPr>
              <a:t>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a:xfrm>
            <a:off x="3413761" y="9335255"/>
            <a:ext cx="487680" cy="240194"/>
          </a:xfrm>
          <a:prstGeom prst="rect">
            <a:avLst/>
          </a:prstGeom>
        </p:spPr>
        <p:txBody>
          <a:bodyPr/>
          <a:lstStyle/>
          <a:p>
            <a:pPr>
              <a:defRPr/>
            </a:pPr>
            <a:fld id="{B4ABCAC1-5A0E-4D41-9DFA-A4558277763A}" type="slidenum">
              <a:rPr lang="en-US" smtClean="0">
                <a:solidFill>
                  <a:prstClr val="black"/>
                </a:solidFill>
              </a:rPr>
              <a:pPr>
                <a:defRPr/>
              </a:pPr>
              <a:t>464</a:t>
            </a:fld>
            <a:endParaRPr lang="en-US" dirty="0">
              <a:solidFill>
                <a:prstClr val="black"/>
              </a:solidFill>
            </a:endParaRPr>
          </a:p>
        </p:txBody>
      </p:sp>
    </p:spTree>
    <p:extLst>
      <p:ext uri="{BB962C8B-B14F-4D97-AF65-F5344CB8AC3E}">
        <p14:creationId xmlns:p14="http://schemas.microsoft.com/office/powerpoint/2010/main" val="2796393026"/>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465</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491946128"/>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The support team is always looking for new ways to collaborate on cases to get and share information quicker, and to provide accurate responses to customers. Noah wants to know which Service Cloud tools will facilitate teamwork on cases and sharing Chatter comments on cases without compromising case details.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 will start our research by learning about Case Teams. Then we will investigate Case Feed as a way to expose Chatter information on cases.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62472789"/>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sym typeface="Arial" pitchFamily="-112" charset="0"/>
              </a:rPr>
              <a:t>Teaching Points</a:t>
            </a:r>
            <a:endParaRPr lang="en-US" sz="1000" dirty="0">
              <a:solidFill>
                <a:schemeClr val="tx1"/>
              </a:solidFill>
            </a:endParaRPr>
          </a:p>
          <a:p>
            <a:pPr marL="0" lvl="1" indent="0" defTabSz="873161">
              <a:buNone/>
              <a:defRPr/>
            </a:pPr>
            <a:r>
              <a:rPr lang="en-US" sz="1000" b="0" dirty="0">
                <a:solidFill>
                  <a:schemeClr val="tx1"/>
                </a:solidFill>
                <a:latin typeface="Salesforce Sans" panose="020B0505020202020203" pitchFamily="34" charset="0"/>
              </a:rPr>
              <a:t>Noah’s request: Collaboration idea for groups</a:t>
            </a:r>
            <a:r>
              <a:rPr lang="en-US" sz="1000" b="0" baseline="0" dirty="0">
                <a:solidFill>
                  <a:schemeClr val="tx1"/>
                </a:solidFill>
                <a:latin typeface="Salesforce Sans" panose="020B0505020202020203" pitchFamily="34" charset="0"/>
              </a:rPr>
              <a:t> </a:t>
            </a:r>
            <a:r>
              <a:rPr lang="en-GB" sz="1000" dirty="0">
                <a:solidFill>
                  <a:schemeClr val="tx1"/>
                </a:solidFill>
                <a:latin typeface="Salesforce Sans" panose="020B0505020202020203" pitchFamily="34" charset="0"/>
                <a:ea typeface="Segoe UI" pitchFamily="34" charset="0"/>
              </a:rPr>
              <a:t>of people who work together on cases.</a:t>
            </a:r>
          </a:p>
          <a:p>
            <a:pPr marL="0" lvl="1" indent="0" defTabSz="873161">
              <a:buNone/>
              <a:defRPr/>
            </a:pPr>
            <a:r>
              <a:rPr lang="en-US" sz="1000" b="0" dirty="0">
                <a:solidFill>
                  <a:schemeClr val="tx1"/>
                </a:solidFill>
                <a:latin typeface="Salesforce Sans" panose="020B0505020202020203" pitchFamily="34" charset="0"/>
              </a:rPr>
              <a:t>Case teams allow</a:t>
            </a:r>
            <a:r>
              <a:rPr lang="en-US" sz="1000" b="0" baseline="0" dirty="0">
                <a:solidFill>
                  <a:schemeClr val="tx1"/>
                </a:solidFill>
                <a:latin typeface="Salesforce Sans" panose="020B0505020202020203" pitchFamily="34" charset="0"/>
              </a:rPr>
              <a:t> case owners to grant additional access to their cases. Team members are users, contacts, or predefined case teams who work together to resolve a case. For example, Robin may want to set up a case team to get input from her coworkers on a complex case that she owns. She would assign the team members and specify the role that each member plays on the team. </a:t>
            </a:r>
          </a:p>
          <a:p>
            <a:pPr marL="0" lvl="1" indent="0" defTabSz="873161">
              <a:buNone/>
              <a:defRPr/>
            </a:pPr>
            <a:endParaRPr lang="en-US" sz="1000" b="0" baseline="0" dirty="0">
              <a:solidFill>
                <a:schemeClr val="tx1"/>
              </a:solidFill>
              <a:latin typeface="Salesforce Sans" panose="020B0505020202020203" pitchFamily="34" charset="0"/>
            </a:endParaRPr>
          </a:p>
          <a:p>
            <a:pPr marL="0" lvl="1" indent="0" defTabSz="873161">
              <a:buNone/>
              <a:defRPr/>
            </a:pPr>
            <a:r>
              <a:rPr lang="en-US" sz="1000" b="0" baseline="0" dirty="0">
                <a:solidFill>
                  <a:schemeClr val="tx1"/>
                </a:solidFill>
                <a:latin typeface="Salesforce Sans" panose="020B0505020202020203" pitchFamily="34" charset="0"/>
              </a:rPr>
              <a:t>Before Robin can assign these roles to her team members, you will need to create team roles that make sense for AW Computing, such as Tier 1 Support Agent, Tier 2 Support Agent, and Support Manager. You may also create roles like Account Specialist and Product Manager for team members outside of the support team who might contribute to resolving cases. You would assign access levels for each role to</a:t>
            </a:r>
            <a:r>
              <a:rPr lang="en-US" sz="1000" baseline="0" dirty="0">
                <a:solidFill>
                  <a:schemeClr val="tx1"/>
                </a:solidFill>
                <a:latin typeface="Salesforce Sans" panose="020B0505020202020203" pitchFamily="34" charset="0"/>
              </a:rPr>
              <a:t> Private, Read Only, or Read/Write. </a:t>
            </a:r>
            <a:endParaRPr lang="en-US" sz="1000" b="0" dirty="0">
              <a:solidFill>
                <a:schemeClr val="tx1"/>
              </a:solidFill>
              <a:latin typeface="Salesforce Sans" panose="020B0505020202020203" pitchFamily="34" charset="0"/>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0" baseline="0" dirty="0">
                <a:solidFill>
                  <a:schemeClr val="tx1"/>
                </a:solidFill>
              </a:rPr>
              <a:t>You can also </a:t>
            </a:r>
            <a:r>
              <a:rPr lang="en-US" sz="1000" dirty="0">
                <a:solidFill>
                  <a:schemeClr val="tx1"/>
                </a:solidFill>
              </a:rPr>
              <a:t>set up</a:t>
            </a:r>
            <a:r>
              <a:rPr lang="en-US" sz="1000" baseline="0" dirty="0">
                <a:solidFill>
                  <a:schemeClr val="tx1"/>
                </a:solidFill>
              </a:rPr>
              <a:t> a predefined case team that defines members who agents typically work with on certain types of cases. Agents can add these predefined case teams to the cases they own.</a:t>
            </a:r>
            <a:endParaRPr lang="en-US" sz="1000" i="0" baseline="0" dirty="0">
              <a:solidFill>
                <a:schemeClr val="tx1"/>
              </a:solidFill>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aseline="0" dirty="0">
                <a:solidFill>
                  <a:schemeClr val="tx1"/>
                </a:solidFill>
              </a:rPr>
              <a:t>Once a team is assigned to a case, team members have immediate access to case details so that case resolution is quick and collaborative.</a:t>
            </a:r>
            <a:endParaRPr lang="en-US" sz="1000" b="0" dirty="0">
              <a:solidFill>
                <a:schemeClr val="tx1"/>
              </a:solidFill>
            </a:endParaRP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Extra Material</a:t>
            </a: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Create workflow email alerts for case teams.</a:t>
            </a:r>
            <a:endParaRPr lang="en-GB" sz="1000" b="0" kern="120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Configure assignment rules to automatically add case teams to cases.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7299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48</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793770594"/>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77500" lnSpcReduction="20000"/>
          </a:bodyPr>
          <a:lstStyle/>
          <a:p>
            <a:pPr>
              <a:spcBef>
                <a:spcPts val="423"/>
              </a:spcBef>
            </a:pPr>
            <a:r>
              <a:rPr lang="en-US" sz="1000" b="1" dirty="0">
                <a:solidFill>
                  <a:schemeClr val="tx1"/>
                </a:solidFill>
                <a:ea typeface="Arial" pitchFamily="-112" charset="0"/>
                <a:sym typeface="Arial" pitchFamily="-112" charset="0"/>
              </a:rPr>
              <a:t>Teaching Points</a:t>
            </a:r>
            <a:endParaRPr lang="en-US" sz="1000" dirty="0">
              <a:solidFill>
                <a:schemeClr val="tx1"/>
              </a:solidFill>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b="0" dirty="0">
                <a:solidFill>
                  <a:schemeClr val="tx1"/>
                </a:solidFill>
                <a:latin typeface="Salesforce Sans" panose="020B0505020202020203" pitchFamily="34" charset="0"/>
              </a:rPr>
              <a:t>Noah’s request: Collaboration idea for </a:t>
            </a:r>
            <a:r>
              <a:rPr lang="en-GB" sz="1000" dirty="0">
                <a:solidFill>
                  <a:schemeClr val="tx1"/>
                </a:solidFill>
                <a:latin typeface="Salesforce Sans" panose="020B0505020202020203" pitchFamily="34" charset="0"/>
                <a:ea typeface="Segoe UI" pitchFamily="34" charset="0"/>
              </a:rPr>
              <a:t>managers or account reps who want to follow and contribute to Chatter about a case without changing case details.</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b="0" dirty="0">
                <a:solidFill>
                  <a:schemeClr val="tx1"/>
                </a:solidFill>
                <a:latin typeface="Salesforce Sans" panose="020B0505020202020203" pitchFamily="34" charset="0"/>
              </a:rPr>
              <a:t>Case</a:t>
            </a:r>
            <a:r>
              <a:rPr lang="en-US" sz="1000" b="0" baseline="0" dirty="0">
                <a:solidFill>
                  <a:schemeClr val="tx1"/>
                </a:solidFill>
                <a:latin typeface="Salesforce Sans" panose="020B0505020202020203" pitchFamily="34" charset="0"/>
              </a:rPr>
              <a:t> Feed enhances the display and functionality of the case record to make collaborating and working on cases easier. Case Feed </a:t>
            </a:r>
            <a:r>
              <a:rPr lang="en-US" sz="1000" dirty="0">
                <a:solidFill>
                  <a:schemeClr val="tx1"/>
                </a:solidFill>
                <a:latin typeface="Salesforce Sans" panose="020B0505020202020203" pitchFamily="34" charset="0"/>
              </a:rPr>
              <a:t>is</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designed for agents in fast-paced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environments who interact with customers via multiple channels, including phone, email,</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and portals. </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endParaRPr lang="en-US" sz="1000" dirty="0">
              <a:solidFill>
                <a:schemeClr val="tx1"/>
              </a:solidFill>
              <a:latin typeface="Salesforce Sans" panose="020B0505020202020203" pitchFamily="34" charset="0"/>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dirty="0">
                <a:solidFill>
                  <a:schemeClr val="tx1"/>
                </a:solidFill>
                <a:latin typeface="Salesforce Sans" panose="020B0505020202020203" pitchFamily="34" charset="0"/>
              </a:rPr>
              <a:t>For organizations created after Winter’14, Case Feed is</a:t>
            </a:r>
            <a:r>
              <a:rPr lang="en-US" sz="1000" baseline="0" dirty="0">
                <a:solidFill>
                  <a:schemeClr val="tx1"/>
                </a:solidFill>
                <a:latin typeface="Salesforce Sans" panose="020B0505020202020203" pitchFamily="34" charset="0"/>
              </a:rPr>
              <a:t> </a:t>
            </a:r>
            <a:r>
              <a:rPr lang="en-US" sz="1000" kern="1200" baseline="0" dirty="0">
                <a:solidFill>
                  <a:schemeClr val="tx1"/>
                </a:solidFill>
                <a:latin typeface="Salesforce Sans" panose="020B0505020202020203" pitchFamily="34" charset="0"/>
                <a:ea typeface="+mn-ea"/>
              </a:rPr>
              <a:t>automatically enabled and assigned to all standard profiles. </a:t>
            </a:r>
            <a:r>
              <a:rPr lang="en-US" sz="1000" dirty="0">
                <a:solidFill>
                  <a:schemeClr val="tx1"/>
                </a:solidFill>
                <a:latin typeface="Salesforce Sans" panose="020B0505020202020203" pitchFamily="34" charset="0"/>
              </a:rPr>
              <a:t>For organizations created before Winter’14, you can choose</a:t>
            </a:r>
            <a:r>
              <a:rPr lang="en-US" sz="1000" baseline="0" dirty="0">
                <a:solidFill>
                  <a:schemeClr val="tx1"/>
                </a:solidFill>
                <a:latin typeface="Salesforce Sans" panose="020B0505020202020203" pitchFamily="34" charset="0"/>
              </a:rPr>
              <a:t> to replace the current Case Detail page with </a:t>
            </a:r>
            <a:r>
              <a:rPr lang="en-US" sz="1000" dirty="0">
                <a:solidFill>
                  <a:schemeClr val="tx1"/>
                </a:solidFill>
                <a:latin typeface="Salesforce Sans" panose="020B0505020202020203" pitchFamily="34" charset="0"/>
              </a:rPr>
              <a:t>Case Feed,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improving the interface for all Service Cloud users.</a:t>
            </a:r>
          </a:p>
          <a:p>
            <a:pPr marL="0" lvl="1" indent="0" defTabSz="873161">
              <a:buNone/>
              <a:defRPr/>
            </a:pPr>
            <a:endParaRPr lang="en-US" sz="1000" b="1" baseline="0" dirty="0">
              <a:solidFill>
                <a:schemeClr val="tx1"/>
              </a:solidFill>
              <a:latin typeface="Salesforce Sans" panose="020B0505020202020203" pitchFamily="34" charset="0"/>
            </a:endParaRPr>
          </a:p>
          <a:p>
            <a:pPr marL="0" lvl="1" indent="0" defTabSz="873161">
              <a:buNone/>
              <a:defRPr/>
            </a:pPr>
            <a:r>
              <a:rPr lang="en-US" sz="1000" dirty="0">
                <a:solidFill>
                  <a:schemeClr val="tx1"/>
                </a:solidFill>
                <a:latin typeface="Salesforce Sans" panose="020B0505020202020203" pitchFamily="34" charset="0"/>
              </a:rPr>
              <a:t>The feed displays important case events in chronological order, so users can easily see the progress of each case from creation through resolution. A Case Feed comprises</a:t>
            </a:r>
            <a:r>
              <a:rPr lang="en-US" sz="1000" baseline="0" dirty="0">
                <a:solidFill>
                  <a:schemeClr val="tx1"/>
                </a:solidFill>
                <a:latin typeface="Salesforce Sans" panose="020B0505020202020203" pitchFamily="34" charset="0"/>
              </a:rPr>
              <a:t> a variety of features</a:t>
            </a:r>
            <a:r>
              <a:rPr lang="en-US" sz="1000" dirty="0">
                <a:solidFill>
                  <a:schemeClr val="tx1"/>
                </a:solidFill>
                <a:latin typeface="Salesforce Sans" panose="020B0505020202020203" pitchFamily="34" charset="0"/>
              </a:rPr>
              <a:t>:</a:t>
            </a:r>
          </a:p>
          <a:p>
            <a:pPr marL="0" lvl="1" indent="0" defTabSz="873161">
              <a:buFont typeface="Wingdings" pitchFamily="2" charset="2"/>
              <a:buChar char="§"/>
              <a:defRPr/>
            </a:pPr>
            <a:r>
              <a:rPr lang="en-US" sz="1000" dirty="0">
                <a:solidFill>
                  <a:schemeClr val="tx1"/>
                </a:solidFill>
                <a:latin typeface="Salesforce Sans" panose="020B0505020202020203" pitchFamily="34" charset="0"/>
              </a:rPr>
              <a:t> Highlight</a:t>
            </a:r>
            <a:r>
              <a:rPr lang="en-US" sz="1000" baseline="0" dirty="0">
                <a:solidFill>
                  <a:schemeClr val="tx1"/>
                </a:solidFill>
                <a:latin typeface="Salesforce Sans" panose="020B0505020202020203" pitchFamily="34" charset="0"/>
              </a:rPr>
              <a:t> Panel: </a:t>
            </a:r>
            <a:r>
              <a:rPr lang="en-US" sz="1000" dirty="0">
                <a:solidFill>
                  <a:schemeClr val="tx1"/>
                </a:solidFill>
                <a:latin typeface="Salesforce Sans" panose="020B0505020202020203" pitchFamily="34" charset="0"/>
              </a:rPr>
              <a:t>The customizable highlights panel keeps</a:t>
            </a:r>
            <a:r>
              <a:rPr lang="en-US" sz="1000" baseline="0" dirty="0">
                <a:solidFill>
                  <a:schemeClr val="tx1"/>
                </a:solidFill>
                <a:latin typeface="Salesforce Sans" panose="020B0505020202020203" pitchFamily="34" charset="0"/>
              </a:rPr>
              <a:t> the </a:t>
            </a:r>
            <a:r>
              <a:rPr lang="en-US" sz="1000" dirty="0">
                <a:solidFill>
                  <a:schemeClr val="tx1"/>
                </a:solidFill>
                <a:latin typeface="Salesforce Sans" panose="020B0505020202020203" pitchFamily="34" charset="0"/>
              </a:rPr>
              <a:t>most important information about a case at the top of each page.</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One of the key objectives of Case Feed is to enable agents who join an existing case to rapidly get up to speed on the status of the case to collaborate and contribute quickly.</a:t>
            </a:r>
            <a:endParaRPr lang="en-US" sz="1000" baseline="0" dirty="0">
              <a:solidFill>
                <a:schemeClr val="tx1"/>
              </a:solidFill>
              <a:latin typeface="Salesforce Sans" panose="020B0505020202020203" pitchFamily="34" charset="0"/>
            </a:endParaRPr>
          </a:p>
          <a:p>
            <a:pPr marL="0" lvl="1" indent="0" defTabSz="873161">
              <a:buFont typeface="Wingdings" pitchFamily="2" charset="2"/>
              <a:buChar char="§"/>
              <a:defRPr/>
            </a:pPr>
            <a:r>
              <a:rPr lang="en-US" sz="1000" b="0" dirty="0">
                <a:solidFill>
                  <a:schemeClr val="tx1"/>
                </a:solidFill>
                <a:latin typeface="Salesforce Sans" panose="020B0505020202020203" pitchFamily="34" charset="0"/>
              </a:rPr>
              <a:t> Publishers, Tools,</a:t>
            </a:r>
            <a:r>
              <a:rPr lang="en-US" sz="1000" b="0" baseline="0" dirty="0">
                <a:solidFill>
                  <a:schemeClr val="tx1"/>
                </a:solidFill>
                <a:latin typeface="Salesforce Sans" panose="020B0505020202020203" pitchFamily="34" charset="0"/>
              </a:rPr>
              <a:t> and Filters: </a:t>
            </a:r>
            <a:r>
              <a:rPr lang="en-US" sz="1000" b="0" dirty="0">
                <a:solidFill>
                  <a:schemeClr val="tx1"/>
                </a:solidFill>
                <a:latin typeface="Salesforce Sans" panose="020B0505020202020203" pitchFamily="34" charset="0"/>
              </a:rPr>
              <a:t>Easily</a:t>
            </a:r>
            <a:r>
              <a:rPr lang="en-US" sz="1000" b="0" baseline="0" dirty="0">
                <a:solidFill>
                  <a:schemeClr val="tx1"/>
                </a:solidFill>
                <a:latin typeface="Salesforce Sans" panose="020B0505020202020203" pitchFamily="34" charset="0"/>
              </a:rPr>
              <a:t> accessible t</a:t>
            </a:r>
            <a:r>
              <a:rPr lang="en-US" sz="1000" baseline="0" dirty="0">
                <a:solidFill>
                  <a:schemeClr val="tx1"/>
                </a:solidFill>
                <a:latin typeface="Salesforce Sans" panose="020B0505020202020203" pitchFamily="34" charset="0"/>
              </a:rPr>
              <a:t>ools </a:t>
            </a:r>
            <a:r>
              <a:rPr lang="en-US" sz="1000" dirty="0">
                <a:solidFill>
                  <a:schemeClr val="tx1"/>
                </a:solidFill>
                <a:latin typeface="Salesforce Sans" panose="020B0505020202020203" pitchFamily="34" charset="0"/>
              </a:rPr>
              <a:t>allow agents to communicate with customers, log calls, write internal notes, and view details about cases from within the feed.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The Articles tool</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makes it easy for agents to search for Salesforce Knowledge articles and attach them to cases or email them directly to customers.</a:t>
            </a:r>
            <a:r>
              <a:rPr lang="en-US" sz="1000" baseline="0" dirty="0">
                <a:solidFill>
                  <a:schemeClr val="tx1"/>
                </a:solidFill>
                <a:latin typeface="Salesforce Sans" panose="020B0505020202020203" pitchFamily="34" charset="0"/>
              </a:rPr>
              <a:t> </a:t>
            </a:r>
            <a:r>
              <a:rPr lang="en-US" sz="1000" b="0" baseline="0" dirty="0">
                <a:solidFill>
                  <a:schemeClr val="tx1"/>
                </a:solidFill>
                <a:latin typeface="Salesforce Sans" panose="020B0505020202020203" pitchFamily="34" charset="0"/>
              </a:rPr>
              <a:t>Feed filters allow agents to filter </a:t>
            </a:r>
            <a:r>
              <a:rPr lang="en-US" sz="1000" dirty="0">
                <a:solidFill>
                  <a:schemeClr val="tx1"/>
                </a:solidFill>
                <a:latin typeface="Salesforce Sans" panose="020B0505020202020203" pitchFamily="34" charset="0"/>
              </a:rPr>
              <a:t>case activity by type for a one-click view, such as a view of all emails associated with a case or all calls logged on it.</a:t>
            </a:r>
            <a:r>
              <a:rPr lang="en-US" sz="1000" baseline="0" dirty="0">
                <a:solidFill>
                  <a:schemeClr val="tx1"/>
                </a:solidFill>
                <a:latin typeface="Salesforce Sans" panose="020B0505020202020203" pitchFamily="34" charset="0"/>
              </a:rPr>
              <a:t> </a:t>
            </a:r>
          </a:p>
          <a:p>
            <a:pPr marL="0" lvl="1" indent="0" defTabSz="873161">
              <a:buFont typeface="Wingdings" pitchFamily="2" charset="2"/>
              <a:buChar char="§"/>
              <a:defRPr/>
            </a:pPr>
            <a:r>
              <a:rPr lang="en-US" sz="1000" dirty="0">
                <a:solidFill>
                  <a:schemeClr val="tx1"/>
                </a:solidFill>
                <a:latin typeface="Salesforce Sans" panose="020B0505020202020203" pitchFamily="34" charset="0"/>
              </a:rPr>
              <a:t> Chatter</a:t>
            </a:r>
            <a:r>
              <a:rPr lang="en-US" sz="1000" baseline="0" dirty="0">
                <a:solidFill>
                  <a:schemeClr val="tx1"/>
                </a:solidFill>
                <a:latin typeface="Salesforce Sans" panose="020B0505020202020203" pitchFamily="34" charset="0"/>
              </a:rPr>
              <a:t> Feed: </a:t>
            </a:r>
            <a:r>
              <a:rPr lang="en-US" sz="1000" dirty="0">
                <a:solidFill>
                  <a:schemeClr val="tx1"/>
                </a:solidFill>
                <a:latin typeface="Salesforce Sans" panose="020B0505020202020203" pitchFamily="34" charset="0"/>
              </a:rPr>
              <a:t>The Chatter feed is optimized for case management, listing</a:t>
            </a:r>
            <a:r>
              <a:rPr lang="en-US" sz="1000" baseline="0" dirty="0">
                <a:solidFill>
                  <a:schemeClr val="tx1"/>
                </a:solidFill>
                <a:latin typeface="Salesforce Sans" panose="020B0505020202020203" pitchFamily="34" charset="0"/>
              </a:rPr>
              <a:t> all case interactions in a chronological feed on the main page</a:t>
            </a:r>
            <a:r>
              <a:rPr lang="en-US" sz="1000" dirty="0">
                <a:solidFill>
                  <a:schemeClr val="tx1"/>
                </a:solidFill>
                <a:latin typeface="Salesforce Sans" panose="020B0505020202020203" pitchFamily="34" charset="0"/>
              </a:rPr>
              <a:t>. Anyone who has</a:t>
            </a:r>
            <a:r>
              <a:rPr lang="en-US" sz="1000" baseline="0" dirty="0">
                <a:solidFill>
                  <a:schemeClr val="tx1"/>
                </a:solidFill>
                <a:latin typeface="Salesforce Sans" panose="020B0505020202020203" pitchFamily="34" charset="0"/>
              </a:rPr>
              <a:t> access to the case can follow and add comments to the feed. Prior to Summer </a:t>
            </a:r>
            <a:r>
              <a:rPr lang="fr-FR" sz="1000" baseline="0" dirty="0">
                <a:solidFill>
                  <a:schemeClr val="tx1"/>
                </a:solidFill>
                <a:latin typeface="Salesforce Sans" panose="020B0505020202020203" pitchFamily="34" charset="0"/>
              </a:rPr>
              <a:t>’</a:t>
            </a:r>
            <a:r>
              <a:rPr lang="en-US" sz="1000" baseline="0" dirty="0">
                <a:solidFill>
                  <a:schemeClr val="tx1"/>
                </a:solidFill>
                <a:latin typeface="Salesforce Sans" panose="020B0505020202020203" pitchFamily="34" charset="0"/>
              </a:rPr>
              <a:t>15, Case Feed posts and comments couldn’t be modified.  </a:t>
            </a:r>
            <a:r>
              <a:rPr lang="en-US" sz="1000" b="1" baseline="0" dirty="0">
                <a:solidFill>
                  <a:schemeClr val="tx1"/>
                </a:solidFill>
                <a:latin typeface="Salesforce Sans" panose="020B0505020202020203" pitchFamily="34" charset="0"/>
              </a:rPr>
              <a:t>With the Summer ‘15 release, users can edit posts and comments, making it easy to fix typos and add information.</a:t>
            </a:r>
          </a:p>
          <a:p>
            <a:pPr marL="0" marR="0" lvl="1" indent="0" algn="l" defTabSz="873161" rtl="0" eaLnBrk="1" fontAlgn="auto" latinLnBrk="0" hangingPunct="1">
              <a:lnSpc>
                <a:spcPct val="100000"/>
              </a:lnSpc>
              <a:spcBef>
                <a:spcPts val="0"/>
              </a:spcBef>
              <a:spcAft>
                <a:spcPts val="0"/>
              </a:spcAft>
              <a:buClrTx/>
              <a:buSzTx/>
              <a:buFont typeface="Wingdings" pitchFamily="2" charset="2"/>
              <a:buChar char="§"/>
              <a:tabLst/>
              <a:defRPr/>
            </a:pPr>
            <a:r>
              <a:rPr lang="en-US" sz="1000" dirty="0">
                <a:solidFill>
                  <a:schemeClr val="tx1"/>
                </a:solidFill>
                <a:latin typeface="Salesforce Sans" panose="020B0505020202020203" pitchFamily="34" charset="0"/>
              </a:rPr>
              <a:t> Case Followers: A list of case followers gives</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a:t>
            </a:r>
            <a:r>
              <a:rPr lang="en-US" sz="1000" baseline="0" dirty="0">
                <a:solidFill>
                  <a:schemeClr val="tx1"/>
                </a:solidFill>
                <a:latin typeface="Salesforce Sans" panose="020B0505020202020203" pitchFamily="34" charset="0"/>
              </a:rPr>
              <a:t> quick</a:t>
            </a:r>
            <a:r>
              <a:rPr lang="en-US" sz="1000" dirty="0">
                <a:solidFill>
                  <a:schemeClr val="tx1"/>
                </a:solidFill>
                <a:latin typeface="Salesforce Sans" panose="020B0505020202020203" pitchFamily="34" charset="0"/>
              </a:rPr>
              <a:t> overview of other users who are involved in solving a customer’s issue.</a:t>
            </a:r>
            <a:endParaRPr lang="en-US" sz="1000" baseline="0" dirty="0">
              <a:solidFill>
                <a:schemeClr val="tx1"/>
              </a:solidFill>
              <a:latin typeface="Salesforce Sans" panose="020B0505020202020203" pitchFamily="34" charset="0"/>
            </a:endParaRPr>
          </a:p>
          <a:p>
            <a:pPr marL="0" lvl="1" indent="0" defTabSz="873161">
              <a:buNone/>
              <a:defRPr/>
            </a:pPr>
            <a:endParaRPr lang="en-US" sz="1000" b="1" dirty="0">
              <a:solidFill>
                <a:schemeClr val="tx1"/>
              </a:solidFill>
              <a:latin typeface="Salesforce Sans" panose="020B0505020202020203" pitchFamily="34" charset="0"/>
            </a:endParaRPr>
          </a:p>
          <a:p>
            <a:pPr marL="0" lvl="1" indent="0" defTabSz="873161">
              <a:buNone/>
              <a:defRPr/>
            </a:pPr>
            <a:r>
              <a:rPr lang="en-US" sz="1000" dirty="0">
                <a:solidFill>
                  <a:schemeClr val="tx1"/>
                </a:solidFill>
                <a:latin typeface="Salesforce Sans" panose="020B0505020202020203" pitchFamily="34" charset="0"/>
              </a:rPr>
              <a:t>Case Feed is customizable and integrates easily with other Salesforce features such as the Salesforce</a:t>
            </a:r>
            <a:r>
              <a:rPr lang="en-US" sz="1000" baseline="0" dirty="0">
                <a:solidFill>
                  <a:schemeClr val="tx1"/>
                </a:solidFill>
                <a:latin typeface="Salesforce Sans" panose="020B0505020202020203" pitchFamily="34" charset="0"/>
              </a:rPr>
              <a:t> Console for Service </a:t>
            </a:r>
            <a:r>
              <a:rPr lang="en-US" sz="1000" dirty="0">
                <a:solidFill>
                  <a:schemeClr val="tx1"/>
                </a:solidFill>
                <a:latin typeface="Salesforce Sans" panose="020B0505020202020203" pitchFamily="34" charset="0"/>
              </a:rPr>
              <a:t>and Salesforce Knowledge.</a:t>
            </a: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Extra Material</a:t>
            </a:r>
          </a:p>
          <a:p>
            <a:pPr>
              <a:spcBef>
                <a:spcPts val="423"/>
              </a:spcBef>
            </a:pPr>
            <a:r>
              <a:rPr lang="en-US" sz="1000" baseline="0" dirty="0">
                <a:solidFill>
                  <a:schemeClr val="tx1"/>
                </a:solidFill>
              </a:rPr>
              <a:t>When using Case Feed with the console, users will see completed calls automatically logged in the case’s feed and interaction log entries added to the feed when their status is “Completed.”</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kern="1200" baseline="0" dirty="0">
                <a:solidFill>
                  <a:schemeClr val="tx1"/>
                </a:solidFill>
                <a:ea typeface="+mn-ea"/>
              </a:rPr>
              <a:t>Visualforce components </a:t>
            </a:r>
            <a:r>
              <a:rPr lang="en-US" sz="1000" kern="1200" baseline="0" dirty="0">
                <a:solidFill>
                  <a:schemeClr val="tx1"/>
                </a:solidFill>
                <a:ea typeface="+mn-ea"/>
              </a:rPr>
              <a:t>let you customize Case Feed layouts and functionality in the console. These include components for the Case Feed Email publisher, the Log a Call publisher, the Portal publisher, and </a:t>
            </a:r>
            <a:r>
              <a:rPr lang="en-US" sz="1000" b="0" baseline="0" dirty="0">
                <a:solidFill>
                  <a:schemeClr val="tx1"/>
                </a:solidFill>
              </a:rPr>
              <a:t>the </a:t>
            </a:r>
            <a:r>
              <a:rPr lang="en-US" sz="1000" kern="1200" baseline="0" dirty="0">
                <a:solidFill>
                  <a:schemeClr val="tx1"/>
                </a:solidFill>
                <a:ea typeface="+mn-ea"/>
              </a:rPr>
              <a:t>Articles tool for cases. </a:t>
            </a:r>
          </a:p>
          <a:p>
            <a:pPr marL="0" marR="0" lvl="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1200" baseline="0" dirty="0">
                <a:solidFill>
                  <a:schemeClr val="tx1"/>
                </a:solidFill>
                <a:ea typeface="+mn-ea"/>
              </a:rPr>
              <a:t>You can </a:t>
            </a:r>
            <a:r>
              <a:rPr lang="en-US" sz="1000" kern="1200" dirty="0">
                <a:solidFill>
                  <a:schemeClr val="tx1"/>
                </a:solidFill>
                <a:ea typeface="+mn-ea"/>
              </a:rPr>
              <a:t>add custom publishers using Visualforce pages. For example:  a social posts publisher (like the Post a Tweet publisher), a Case Comment publisher, a Task publisher, or an Entitlements publisher.</a:t>
            </a:r>
            <a:endParaRPr lang="en-GB" sz="1000" kern="1200" dirty="0">
              <a:solidFill>
                <a:schemeClr val="tx1"/>
              </a:solidFill>
              <a:ea typeface="+mn-ea"/>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aseline="0" dirty="0">
              <a:solidFill>
                <a:schemeClr val="tx1"/>
              </a:solidFill>
            </a:endParaRPr>
          </a:p>
          <a:p>
            <a:pPr>
              <a:spcBef>
                <a:spcPts val="423"/>
              </a:spcBef>
            </a:pPr>
            <a:r>
              <a:rPr lang="en-US" sz="1000" b="1" dirty="0">
                <a:solidFill>
                  <a:schemeClr val="tx1"/>
                </a:solidFill>
                <a:ea typeface="Arial" pitchFamily="-112" charset="0"/>
                <a:sym typeface="Arial" pitchFamily="-112" charset="0"/>
              </a:rPr>
              <a:t>Suggestions</a:t>
            </a:r>
            <a:endParaRPr lang="en-GB"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468</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7949307"/>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469</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225515519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Now</a:t>
            </a:r>
            <a:r>
              <a:rPr lang="en-US" sz="1000" b="0" baseline="0" dirty="0">
                <a:solidFill>
                  <a:schemeClr val="tx1"/>
                </a:solidFill>
                <a:latin typeface="Salesforce Sans" panose="020B0505020202020203" pitchFamily="34" charset="0"/>
              </a:rPr>
              <a:t> that you have improved AW Computing’s processes, Noah wants to fine-tune his reporting capabilities. Noah’s priorities are focused on support costs, agent performance, agent productivity, and customer satisfaction.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rPr>
              <a:t>Tailor reports to your support managers and agents:</a:t>
            </a:r>
            <a:r>
              <a:rPr lang="en-US" sz="1000" kern="0" baseline="0" dirty="0">
                <a:solidFill>
                  <a:schemeClr val="tx1"/>
                </a:solidFill>
              </a:rPr>
              <a:t> </a:t>
            </a:r>
            <a:r>
              <a:rPr lang="en-US" sz="1000" kern="1200" dirty="0">
                <a:solidFill>
                  <a:schemeClr val="tx1"/>
                </a:solidFill>
                <a:ea typeface="+mn-ea"/>
              </a:rPr>
              <a:t>Metrics and dashboards are critical to any support center implementation. </a:t>
            </a:r>
            <a:r>
              <a:rPr lang="en-US" sz="1000" b="0" dirty="0">
                <a:solidFill>
                  <a:schemeClr val="tx1"/>
                </a:solidFill>
              </a:rPr>
              <a:t>Work </a:t>
            </a:r>
            <a:r>
              <a:rPr lang="en-US" sz="1000" b="0" baseline="0" dirty="0">
                <a:solidFill>
                  <a:schemeClr val="tx1"/>
                </a:solidFill>
              </a:rPr>
              <a:t>closely with support managers and agents to determine which measurements are most important to them.</a:t>
            </a:r>
            <a:endParaRPr lang="en-US"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470</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50737715"/>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20000"/>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Noah can take advantage of the standard reports that are already in the Support Reports folder. Commonly used support reports include: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 History Report that will show changes to case fields.</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Cases and Emails report that </a:t>
            </a:r>
            <a:r>
              <a:rPr lang="en-US" sz="1000" b="0" dirty="0">
                <a:solidFill>
                  <a:schemeClr val="tx1"/>
                </a:solidFill>
                <a:latin typeface="Salesforce Sans" panose="020B0505020202020203" pitchFamily="34" charset="0"/>
              </a:rPr>
              <a:t>measures both inbound and outbound emails to determine the total number of emails exchanged before a</a:t>
            </a:r>
            <a:r>
              <a:rPr lang="en-US" sz="1000" b="0" baseline="0" dirty="0">
                <a:solidFill>
                  <a:schemeClr val="tx1"/>
                </a:solidFill>
                <a:latin typeface="Salesforce Sans" panose="020B0505020202020203" pitchFamily="34" charset="0"/>
              </a:rPr>
              <a:t> case </a:t>
            </a:r>
            <a:r>
              <a:rPr lang="en-US" sz="1000" b="0" dirty="0">
                <a:solidFill>
                  <a:schemeClr val="tx1"/>
                </a:solidFill>
                <a:latin typeface="Salesforce Sans" panose="020B0505020202020203" pitchFamily="34" charset="0"/>
              </a:rPr>
              <a:t>is resolved.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dirty="0">
                <a:solidFill>
                  <a:schemeClr val="tx1"/>
                </a:solidFill>
                <a:latin typeface="Salesforce Sans" panose="020B0505020202020203" pitchFamily="34" charset="0"/>
              </a:rPr>
              <a:t>The Total Open Cases by Agent report.</a:t>
            </a:r>
            <a:r>
              <a:rPr lang="en-US" sz="1000" b="0" baseline="0" dirty="0">
                <a:solidFill>
                  <a:schemeClr val="tx1"/>
                </a:solidFill>
                <a:latin typeface="Salesforce Sans" panose="020B0505020202020203" pitchFamily="34" charset="0"/>
              </a:rPr>
              <a:t> If Noah wants to know how many open cases have the status of “working,” he can</a:t>
            </a:r>
            <a:r>
              <a:rPr lang="en-US" sz="1000" b="0" dirty="0">
                <a:solidFill>
                  <a:schemeClr val="tx1"/>
                </a:solidFill>
                <a:latin typeface="Salesforce Sans" panose="020B0505020202020203" pitchFamily="34" charset="0"/>
              </a:rPr>
              <a:t> </a:t>
            </a:r>
            <a:r>
              <a:rPr lang="en-US" sz="1000" b="0" baseline="0" dirty="0">
                <a:solidFill>
                  <a:schemeClr val="tx1"/>
                </a:solidFill>
                <a:latin typeface="Salesforce Sans" panose="020B0505020202020203" pitchFamily="34" charset="0"/>
              </a:rPr>
              <a:t>customize this standard report and save it as a new custom report called “Total Open Cases by Status.” If he wants to know how many cases are for Product or Shipping inquiries, he can </a:t>
            </a:r>
            <a:r>
              <a:rPr lang="en-US" sz="1000" b="0" dirty="0">
                <a:solidFill>
                  <a:schemeClr val="tx1"/>
                </a:solidFill>
                <a:latin typeface="Salesforce Sans" panose="020B0505020202020203" pitchFamily="34" charset="0"/>
              </a:rPr>
              <a:t>customize</a:t>
            </a:r>
            <a:r>
              <a:rPr lang="en-US" sz="1000" b="0" baseline="0" dirty="0">
                <a:solidFill>
                  <a:schemeClr val="tx1"/>
                </a:solidFill>
                <a:latin typeface="Salesforce Sans" panose="020B0505020202020203" pitchFamily="34" charset="0"/>
              </a:rPr>
              <a:t> the standard report and save it as a new custom report called “Total Open Cases by Type.”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endParaRPr lang="en-US" sz="1000" b="0" baseline="0" dirty="0">
              <a:solidFill>
                <a:schemeClr val="tx1"/>
              </a:solidFill>
              <a:latin typeface="Salesforce Sans" panose="020B0505020202020203" pitchFamily="34" charset="0"/>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aseline="0" dirty="0">
                <a:solidFill>
                  <a:schemeClr val="tx1"/>
                </a:solidFill>
                <a:latin typeface="Salesforce Sans" panose="020B0505020202020203" pitchFamily="34" charset="0"/>
              </a:rPr>
              <a:t>Remember that his reports will only analyze data that he can access.</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marL="0" marR="0" lvl="1" indent="-208419" algn="l" defTabSz="8336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These custom reports can be the source components of a dashboard that Noah can use to track the total open cases. AW Computing values open exposure of information to the support team, so Noah appreciates that d</a:t>
            </a:r>
            <a:r>
              <a:rPr lang="en-US" sz="1000" dirty="0">
                <a:solidFill>
                  <a:schemeClr val="tx1"/>
                </a:solidFill>
                <a:latin typeface="Salesforce Sans" panose="020B0505020202020203" pitchFamily="34" charset="0"/>
              </a:rPr>
              <a:t>ashboards allow him to </a:t>
            </a:r>
            <a:r>
              <a:rPr lang="en-US" sz="1000" baseline="0" dirty="0">
                <a:solidFill>
                  <a:schemeClr val="tx1"/>
                </a:solidFill>
                <a:latin typeface="Salesforce Sans" panose="020B0505020202020203" pitchFamily="34" charset="0"/>
              </a:rPr>
              <a:t>easily share goals and performance metrics. </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aseline="0" dirty="0">
                <a:solidFill>
                  <a:schemeClr val="tx1"/>
                </a:solidFill>
              </a:rPr>
              <a:t>You can create solution category custom reports to help you find uncategorized solutions.</a:t>
            </a:r>
          </a:p>
          <a:p>
            <a:pPr>
              <a:spcBef>
                <a:spcPts val="423"/>
              </a:spcBef>
            </a:pPr>
            <a:endParaRPr lang="en-US" sz="1000" baseline="0" dirty="0">
              <a:solidFill>
                <a:schemeClr val="tx1"/>
              </a:solidFill>
            </a:endParaRPr>
          </a:p>
          <a:p>
            <a:pPr>
              <a:spcBef>
                <a:spcPts val="423"/>
              </a:spcBef>
            </a:pPr>
            <a:r>
              <a:rPr lang="en-US" sz="1000" baseline="0" dirty="0">
                <a:solidFill>
                  <a:schemeClr val="tx1"/>
                </a:solidFill>
              </a:rPr>
              <a:t>Standard reports are not available in Lightning.</a:t>
            </a:r>
          </a:p>
          <a:p>
            <a:pPr>
              <a:spcBef>
                <a:spcPts val="423"/>
              </a:spcBef>
            </a:pPr>
            <a:endParaRPr lang="en-US" sz="1000" b="1" dirty="0">
              <a:solidFill>
                <a:schemeClr val="tx1"/>
              </a:solidFill>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a:spcBef>
                <a:spcPts val="423"/>
              </a:spcBef>
            </a:pPr>
            <a:r>
              <a:rPr lang="en-US" sz="1000" dirty="0">
                <a:solidFill>
                  <a:schemeClr val="tx1"/>
                </a:solidFill>
                <a:ea typeface="Arial" pitchFamily="-112" charset="0"/>
                <a:cs typeface="Arial" pitchFamily="-112" charset="0"/>
                <a:sym typeface="Arial" pitchFamily="-112" charset="0"/>
              </a:rPr>
              <a:t>Online</a:t>
            </a:r>
            <a:r>
              <a:rPr lang="en-US" sz="1000" baseline="0" dirty="0">
                <a:solidFill>
                  <a:schemeClr val="tx1"/>
                </a:solidFill>
                <a:ea typeface="Arial" pitchFamily="-112" charset="0"/>
                <a:cs typeface="Arial" pitchFamily="-112" charset="0"/>
                <a:sym typeface="Arial" pitchFamily="-112" charset="0"/>
              </a:rPr>
              <a:t> Premier T</a:t>
            </a:r>
            <a:r>
              <a:rPr lang="en-US" sz="1000" dirty="0">
                <a:solidFill>
                  <a:schemeClr val="tx1"/>
                </a:solidFill>
                <a:ea typeface="Arial" pitchFamily="-112" charset="0"/>
                <a:cs typeface="Arial" pitchFamily="-112" charset="0"/>
                <a:sym typeface="Arial" pitchFamily="-112" charset="0"/>
              </a:rPr>
              <a:t>raining courses: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t>
            </a:r>
            <a:r>
              <a:rPr lang="en-US" sz="1000" kern="0" baseline="0" dirty="0">
                <a:solidFill>
                  <a:schemeClr val="tx1"/>
                </a:solidFill>
                <a:latin typeface="Salesforce Sans" panose="020B0505020202020203" pitchFamily="34" charset="0"/>
              </a:rPr>
              <a:t> </a:t>
            </a:r>
            <a:r>
              <a:rPr lang="en-US" sz="1000" kern="0" dirty="0">
                <a:solidFill>
                  <a:schemeClr val="tx1"/>
                </a:solidFill>
                <a:latin typeface="Salesforce Sans" panose="020B0505020202020203" pitchFamily="34" charset="0"/>
              </a:rPr>
              <a:t>Introduction to Managing Support in the Cloud</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Reporting for Call Center Managers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Analyze Your Data Your Way with Reports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Summarize Your Data with Highlights, Charts, and Dashboards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21840537"/>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Noah</a:t>
            </a:r>
            <a:r>
              <a:rPr lang="en-US" b="0" baseline="0" dirty="0">
                <a:solidFill>
                  <a:schemeClr val="tx1"/>
                </a:solidFill>
              </a:rPr>
              <a:t> asks you to join him in a meeting with Allison and Conner to discuss their service and support reporting needs. How can you help them with these requirements?</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Read the quotes and discuss</a:t>
            </a:r>
            <a:r>
              <a:rPr lang="en-US" b="0" baseline="0" dirty="0">
                <a:solidFill>
                  <a:schemeClr val="tx1"/>
                </a:solidFill>
              </a:rPr>
              <a:t> with the class to generate ideas. Possible solutions and discussion items are on the following 3 slides.</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solidFill>
                  <a:schemeClr val="tx1"/>
                </a:solidFill>
              </a:rPr>
              <a:t>CSAT = Customer Satisfaction</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416669"/>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Allison: You </a:t>
            </a:r>
            <a:r>
              <a:rPr lang="en-US" b="0" baseline="0" dirty="0">
                <a:solidFill>
                  <a:schemeClr val="tx1"/>
                </a:solidFill>
              </a:rPr>
              <a:t>might create a c</a:t>
            </a:r>
            <a:r>
              <a:rPr lang="en-US" b="0" dirty="0">
                <a:solidFill>
                  <a:schemeClr val="tx1"/>
                </a:solidFill>
              </a:rPr>
              <a:t>ustom report called</a:t>
            </a:r>
            <a:r>
              <a:rPr lang="en-US" b="0" baseline="0" dirty="0">
                <a:solidFill>
                  <a:schemeClr val="tx1"/>
                </a:solidFill>
              </a:rPr>
              <a:t> </a:t>
            </a:r>
            <a:r>
              <a:rPr lang="en-US" b="0" dirty="0">
                <a:solidFill>
                  <a:schemeClr val="tx1"/>
                </a:solidFill>
              </a:rPr>
              <a:t>“Cases</a:t>
            </a:r>
            <a:r>
              <a:rPr lang="en-US" b="0" baseline="0" dirty="0">
                <a:solidFill>
                  <a:schemeClr val="tx1"/>
                </a:solidFill>
              </a:rPr>
              <a:t> by Account by Product” to show which accounts log a lot of cases and if the cases are typically for the same product types. Allison’s sales team might use this data to recommend new or different products that better meet the account’s needs.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baseline="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How would you create this report: Start with </a:t>
            </a:r>
            <a:r>
              <a:rPr lang="en-US" b="1" baseline="0" dirty="0">
                <a:solidFill>
                  <a:schemeClr val="tx1"/>
                </a:solidFill>
              </a:rPr>
              <a:t>“Total Cases Created by Agent” report | Customize | Change Range to Current FY | Remove Case Owner grouping | Add Account Name (account: general) as a grouping | Add Product (case: custom info) as a grouping |Change Summary Format to Matrix | Run Report | Save As a new report</a:t>
            </a:r>
            <a:r>
              <a:rPr lang="en-US" b="0" baseline="0" dirty="0">
                <a:solidFill>
                  <a:schemeClr val="tx1"/>
                </a:solidFill>
              </a:rPr>
              <a:t>.</a:t>
            </a:r>
          </a:p>
          <a:p>
            <a:pPr defTabSz="981334">
              <a:spcBef>
                <a:spcPts val="0"/>
              </a:spcBef>
              <a:buClrTx/>
              <a:defRPr/>
            </a:pPr>
            <a:endParaRPr lang="en-US" b="0" baseline="0" dirty="0">
              <a:solidFill>
                <a:schemeClr val="tx1"/>
              </a:solidFill>
            </a:endParaRPr>
          </a:p>
          <a:p>
            <a:pPr defTabSz="981334">
              <a:spcBef>
                <a:spcPts val="0"/>
              </a:spcBef>
              <a:buClrTx/>
              <a:defRPr/>
            </a:pPr>
            <a:r>
              <a:rPr lang="en-US" dirty="0">
                <a:solidFill>
                  <a:schemeClr val="tx1"/>
                </a:solidFill>
              </a:rPr>
              <a:t>(The standard report "Total Cases created by agent" is not available in Lightning.)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Extra tips: Add a chart. What kind of chart might Allison like? Who would she share this report with? How would she share it?</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3413539"/>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Conner: You might create a custom report called “Escalated Cases by Product” to show how many cases are created for</a:t>
            </a:r>
            <a:r>
              <a:rPr lang="en-US" b="0" baseline="0" dirty="0">
                <a:solidFill>
                  <a:schemeClr val="tx1"/>
                </a:solidFill>
              </a:rPr>
              <a:t> each product and how many of those cases were escalated. Conner might “show details” on this report to see the subject of each case, identifying the specific issues for each product.</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How</a:t>
            </a:r>
            <a:r>
              <a:rPr lang="en-US" b="0" baseline="0" dirty="0">
                <a:solidFill>
                  <a:schemeClr val="tx1"/>
                </a:solidFill>
              </a:rPr>
              <a:t> would you create this report: Start with </a:t>
            </a:r>
            <a:r>
              <a:rPr lang="en-US" b="1" baseline="0" dirty="0">
                <a:solidFill>
                  <a:schemeClr val="tx1"/>
                </a:solidFill>
              </a:rPr>
              <a:t>“Total Cases Created by Agent” report | Customize | Change Range to Current FY | Remove Case Owner grouping | Add Product (case: custom info) as a grouping | Add # Escalated (case information) as a grouping | Change Summary Format to Matrix | Show Details | Run Report | Save As a new report</a:t>
            </a:r>
            <a:r>
              <a:rPr lang="en-US" b="0" baseline="0" dirty="0">
                <a:solidFill>
                  <a:schemeClr val="tx1"/>
                </a:solidFill>
              </a:rPr>
              <a:t>.</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a:solidFill>
                  <a:schemeClr val="tx1"/>
                </a:solidFill>
              </a:rPr>
              <a:t>(The standard report "Total Cases created by agent" is not available in Lightning.)</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99572323"/>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Noah: CSAT</a:t>
            </a:r>
            <a:r>
              <a:rPr lang="en-US" b="0" baseline="0" dirty="0">
                <a:solidFill>
                  <a:schemeClr val="tx1"/>
                </a:solidFill>
              </a:rPr>
              <a:t> = Customer Satisfaction. M</a:t>
            </a:r>
            <a:r>
              <a:rPr lang="en-US" dirty="0">
                <a:solidFill>
                  <a:schemeClr val="tx1"/>
                </a:solidFill>
              </a:rPr>
              <a:t>onitoring customer</a:t>
            </a:r>
            <a:r>
              <a:rPr lang="en-US" baseline="0" dirty="0">
                <a:solidFill>
                  <a:schemeClr val="tx1"/>
                </a:solidFill>
              </a:rPr>
              <a:t> satisfaction entails looking at performance metrics </a:t>
            </a:r>
            <a:r>
              <a:rPr lang="en-US" dirty="0">
                <a:solidFill>
                  <a:schemeClr val="tx1"/>
                </a:solidFill>
              </a:rPr>
              <a:t>trends</a:t>
            </a:r>
            <a:r>
              <a:rPr lang="en-US" baseline="0" dirty="0">
                <a:solidFill>
                  <a:schemeClr val="tx1"/>
                </a:solidFill>
              </a:rPr>
              <a:t> to identify</a:t>
            </a:r>
            <a:r>
              <a:rPr lang="en-US" dirty="0">
                <a:solidFill>
                  <a:schemeClr val="tx1"/>
                </a:solidFill>
              </a:rPr>
              <a:t> problem spots in the support process.</a:t>
            </a:r>
            <a:r>
              <a:rPr lang="en-US" b="0" baseline="0" dirty="0">
                <a:solidFill>
                  <a:schemeClr val="tx1"/>
                </a:solidFill>
              </a:rPr>
              <a:t> </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baseline="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Noah wants to focus on the following (by means of what’s in parentheses).</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Tracking first-call resolution: </a:t>
            </a:r>
            <a:r>
              <a:rPr lang="en-GB" sz="1000" kern="1200" dirty="0">
                <a:solidFill>
                  <a:schemeClr val="tx1"/>
                </a:solidFill>
                <a:ea typeface="+mn-ea"/>
              </a:rPr>
              <a:t>Ability to resolve a customer issue at the first point of contact, requiring no follow up interactions</a:t>
            </a:r>
            <a:r>
              <a:rPr lang="en-US" b="0" baseline="0" dirty="0">
                <a:solidFill>
                  <a:schemeClr val="tx1"/>
                </a:solidFill>
              </a:rPr>
              <a:t> </a:t>
            </a:r>
            <a:r>
              <a:rPr lang="en-US" b="0" i="0" baseline="0" dirty="0">
                <a:solidFill>
                  <a:schemeClr val="tx1"/>
                </a:solidFill>
              </a:rPr>
              <a:t>(Look at: activity history, escalations, changes to case ownership, repeat cases by account for same issue).</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Calculating average time to resolve cases (Look at: </a:t>
            </a:r>
            <a:r>
              <a:rPr lang="en-US" b="0" i="0" baseline="0" dirty="0">
                <a:solidFill>
                  <a:schemeClr val="tx1"/>
                </a:solidFill>
              </a:rPr>
              <a:t>date/time opened versus date/time closed).</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Identifying high-need customers (Look at: escalated cases by account).</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Building loyalty from the highest priority accounts (Look at: 3-month case summary by account).</a:t>
            </a:r>
          </a:p>
          <a:p>
            <a:pPr marL="0" marR="0" indent="0" algn="l" defTabSz="981334" rtl="0" eaLnBrk="1" fontAlgn="auto" latinLnBrk="0" hangingPunct="1">
              <a:lnSpc>
                <a:spcPct val="100000"/>
              </a:lnSpc>
              <a:spcBef>
                <a:spcPts val="0"/>
              </a:spcBef>
              <a:spcAft>
                <a:spcPts val="0"/>
              </a:spcAft>
              <a:buClrTx/>
              <a:buSzTx/>
              <a:buFont typeface="Wingdings" pitchFamily="2" charset="2"/>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Transition: S</a:t>
            </a:r>
            <a:r>
              <a:rPr lang="en-US" b="0" baseline="0" dirty="0">
                <a:solidFill>
                  <a:schemeClr val="tx1"/>
                </a:solidFill>
              </a:rPr>
              <a:t>upport reports and dashboards are great, but where might you find additional reporting resources? AppExchange. We’ll discuss AppExchange in the next module.</a:t>
            </a:r>
            <a:endParaRPr lang="en-US" b="0"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solidFill>
                  <a:schemeClr val="tx1"/>
                </a:solidFill>
              </a:rPr>
              <a:t>Note:</a:t>
            </a:r>
            <a:r>
              <a:rPr lang="en-US" baseline="0" dirty="0">
                <a:solidFill>
                  <a:schemeClr val="tx1"/>
                </a:solidFill>
              </a:rPr>
              <a:t> Average resolution time (time to resolve a case) is not the same or as thorough as “average handling time” (time to handle a case from start to finish). </a:t>
            </a:r>
          </a:p>
          <a:p>
            <a:pPr defTabSz="981334">
              <a:spcBef>
                <a:spcPts val="0"/>
              </a:spcBef>
              <a:buClrTx/>
              <a:defRPr/>
            </a:pPr>
            <a:r>
              <a:rPr lang="en-US" baseline="0" dirty="0">
                <a:solidFill>
                  <a:schemeClr val="tx1"/>
                </a:solidFill>
              </a:rPr>
              <a:t>AHT includes data from non-Salesforce sources like the phone system (PBX) and/or ACD (Automatic Call Distribution) servers. Phone statistics would be a factor (average time to answer, talk times, hold times, etc.). These time stats would be added to the case resolution time (opened to closed), along with any work or wrap-up time the agent spends after closing the case. AHT calculations depend on your business processes and are used to evaluate support costs and staffing requirements.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67598003"/>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br>
              <a:rPr lang="en-US" dirty="0"/>
            </a:br>
            <a:br>
              <a:rPr lang="en-US" dirty="0"/>
            </a:br>
            <a:r>
              <a:rPr lang="en-US" dirty="0"/>
              <a:t>1</a:t>
            </a:r>
            <a:r>
              <a:rPr lang="en-US" sz="1000" b="0" i="0" kern="1200" dirty="0">
                <a:solidFill>
                  <a:schemeClr val="tx1"/>
                </a:solidFill>
                <a:ea typeface="+mn-ea"/>
              </a:rPr>
              <a:t>. What are the capabilities of email-to-case? </a:t>
            </a:r>
            <a:br>
              <a:rPr lang="en-US" dirty="0"/>
            </a:br>
            <a:r>
              <a:rPr lang="en-US" sz="1000" b="0" i="0" kern="1200" dirty="0">
                <a:solidFill>
                  <a:schemeClr val="tx1"/>
                </a:solidFill>
                <a:ea typeface="+mn-ea"/>
              </a:rPr>
              <a:t>Email-to-case has the following capabilities: </a:t>
            </a:r>
            <a:br>
              <a:rPr lang="en-US" dirty="0"/>
            </a:br>
            <a:r>
              <a:rPr lang="en-US" sz="1000" b="0" i="0" kern="1200" dirty="0">
                <a:solidFill>
                  <a:schemeClr val="tx1"/>
                </a:solidFill>
                <a:ea typeface="+mn-ea"/>
              </a:rPr>
              <a:t>Automatically create a case from an inbound email; </a:t>
            </a:r>
            <a:br>
              <a:rPr lang="en-US" dirty="0"/>
            </a:br>
            <a:r>
              <a:rPr lang="en-US" sz="1000" b="0" i="0" kern="1200" dirty="0">
                <a:solidFill>
                  <a:schemeClr val="tx1"/>
                </a:solidFill>
                <a:ea typeface="+mn-ea"/>
              </a:rPr>
              <a:t>Use the sender's email address to associate a contact to the case; </a:t>
            </a:r>
            <a:br>
              <a:rPr lang="en-US" dirty="0"/>
            </a:br>
            <a:r>
              <a:rPr lang="en-US" sz="1000" b="0" i="0" kern="1200" dirty="0">
                <a:solidFill>
                  <a:schemeClr val="tx1"/>
                </a:solidFill>
                <a:ea typeface="+mn-ea"/>
              </a:rPr>
              <a:t>Use email content to auto-populate case fields; </a:t>
            </a:r>
            <a:br>
              <a:rPr lang="en-US" dirty="0"/>
            </a:br>
            <a:r>
              <a:rPr lang="en-US" sz="1000" b="0" i="0" kern="1200" dirty="0">
                <a:solidFill>
                  <a:schemeClr val="tx1"/>
                </a:solidFill>
                <a:ea typeface="+mn-ea"/>
              </a:rPr>
              <a:t>Automatically associate customer email replies, including attachments, with the case; </a:t>
            </a:r>
            <a:br>
              <a:rPr lang="en-US" dirty="0"/>
            </a:br>
            <a:r>
              <a:rPr lang="en-US" sz="1000" b="0" i="0" kern="1200" dirty="0">
                <a:solidFill>
                  <a:schemeClr val="tx1"/>
                </a:solidFill>
                <a:ea typeface="+mn-ea"/>
              </a:rPr>
              <a:t>Trigger assignment, escalation, and workflow rules. </a:t>
            </a:r>
            <a:br>
              <a:rPr lang="en-US" dirty="0"/>
            </a:br>
            <a:br>
              <a:rPr lang="en-US" dirty="0"/>
            </a:br>
            <a:r>
              <a:rPr lang="en-US" sz="1000" b="0" i="0" kern="1200" dirty="0">
                <a:solidFill>
                  <a:schemeClr val="tx1"/>
                </a:solidFill>
                <a:ea typeface="+mn-ea"/>
              </a:rPr>
              <a:t>2. The support team at AW Computing wants to change ownership of high-priority cases that have not been resolved after 3 hours. These cases should be owned by Tier 2 agents. How can an administrator meet this requirement? </a:t>
            </a:r>
            <a:br>
              <a:rPr lang="en-US" dirty="0"/>
            </a:br>
            <a:r>
              <a:rPr lang="en-US" sz="1000" b="0" i="0" kern="1200" dirty="0">
                <a:solidFill>
                  <a:schemeClr val="tx1"/>
                </a:solidFill>
                <a:ea typeface="+mn-ea"/>
              </a:rPr>
              <a:t>An administrator can create a case queue that includes all Tier 2 agents. Then the administrator can create an escalation rule that escalates high-priority cases that have not been resolved after 2 hours to this queue. </a:t>
            </a:r>
            <a:br>
              <a:rPr lang="en-US" dirty="0"/>
            </a:br>
            <a:br>
              <a:rPr lang="en-US" dirty="0"/>
            </a:br>
            <a:r>
              <a:rPr lang="en-US" sz="1000" b="0" i="0" kern="1200" dirty="0">
                <a:solidFill>
                  <a:schemeClr val="tx1"/>
                </a:solidFill>
                <a:ea typeface="+mn-ea"/>
              </a:rPr>
              <a:t>3. What section of the Salesforce Console for Service and Case Feed allows users to get up to speed quickly on the details of a case? </a:t>
            </a:r>
            <a:br>
              <a:rPr lang="en-US" dirty="0"/>
            </a:br>
            <a:r>
              <a:rPr lang="en-US" sz="1000" b="0" i="0" kern="1200" dirty="0">
                <a:solidFill>
                  <a:schemeClr val="tx1"/>
                </a:solidFill>
                <a:ea typeface="+mn-ea"/>
              </a:rPr>
              <a:t>The customizable Highlights Panel keeps the most important information about a case at the top of each page.</a:t>
            </a: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12623451"/>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20409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49</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46179603"/>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b="1"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478</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144134429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479</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3469473535"/>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55777657"/>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72181456"/>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37417584"/>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347325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0693791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a:t>
            </a:r>
            <a:r>
              <a:rPr lang="en-US" b="0" baseline="0" dirty="0" err="1">
                <a:solidFill>
                  <a:schemeClr val="tx1"/>
                </a:solidFill>
              </a:rPr>
              <a:t>Computing’s</a:t>
            </a:r>
            <a:r>
              <a:rPr lang="en-US" b="0" baseline="0" dirty="0">
                <a:solidFill>
                  <a:schemeClr val="tx1"/>
                </a:solidFill>
              </a:rPr>
              <a:t> 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485</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91905510"/>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653540"/>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9120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50</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693506938"/>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Use reports and dashboards to help users measure adoption, productivity/performance,</a:t>
            </a:r>
            <a:r>
              <a:rPr lang="en-US" baseline="0" dirty="0"/>
              <a:t> and customer satisfaction.</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49575372"/>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dirty="0"/>
              <a:t>Increase</a:t>
            </a:r>
            <a:r>
              <a:rPr lang="en-US" baseline="0" dirty="0"/>
              <a:t> collaboration with Salesforce.</a:t>
            </a:r>
            <a:endParaRPr lang="en-US" dirty="0"/>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24327814"/>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490</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43138295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491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519288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1521167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79390235"/>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r>
              <a:rPr lang="en-GB" baseline="0" dirty="0">
                <a:solidFill>
                  <a:srgbClr val="000000"/>
                </a:solidFill>
                <a:ea typeface="Arial" pitchFamily="-112" charset="0"/>
                <a:cs typeface="Arial" pitchFamily="-112" charset="0"/>
                <a:sym typeface="Arial" pitchFamily="-112" charset="0"/>
              </a:rPr>
              <a:t>Requirement 8 is a tricky one, because it is not possible to convert a lead that has a pending time-dependent workflow action. One possible solution would be to add the value “Decision Made” to the lead status field, and have the workflow trigger be something like “Likely Decision Date not empty AND Status not equal to Decision Made.”</a:t>
            </a:r>
          </a:p>
          <a:p>
            <a:pPr>
              <a:spcBef>
                <a:spcPts val="423"/>
              </a:spcBef>
            </a:pPr>
            <a:r>
              <a:rPr lang="en-GB" baseline="0" dirty="0">
                <a:solidFill>
                  <a:srgbClr val="000000"/>
                </a:solidFill>
                <a:ea typeface="Arial" pitchFamily="-112" charset="0"/>
                <a:cs typeface="Arial" pitchFamily="-112" charset="0"/>
                <a:sym typeface="Arial" pitchFamily="-112" charset="0"/>
              </a:rPr>
              <a:t>When the user changes the status to Decision Made, the time-dependent workflow action will drop out of the queue and the lead can be converted.</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36151549"/>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62983643"/>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bwMode="auto">
          <a:xfrm>
            <a:off x="457200" y="719138"/>
            <a:ext cx="6400800" cy="3600450"/>
          </a:xfrm>
          <a:prstGeom prst="rect">
            <a:avLst/>
          </a:prstGeom>
          <a:noFill/>
          <a:ln>
            <a:miter lim="800000"/>
            <a:headEnd/>
            <a:tailEnd/>
          </a:ln>
        </p:spPr>
      </p:sp>
      <p:sp>
        <p:nvSpPr>
          <p:cNvPr id="17411" name="Rectangle 3"/>
          <p:cNvSpPr>
            <a:spLocks noGrp="1" noChangeArrowheads="1"/>
          </p:cNvSpPr>
          <p:nvPr>
            <p:ph type="body" idx="1"/>
          </p:nvPr>
        </p:nvSpPr>
        <p:spPr>
          <a:xfrm>
            <a:off x="731521" y="4560570"/>
            <a:ext cx="6096000" cy="4558904"/>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eaLnBrk="0" fontAlgn="base" hangingPunct="0">
              <a:spcBef>
                <a:spcPct val="50000"/>
              </a:spcBef>
              <a:spcAft>
                <a:spcPct val="0"/>
              </a:spcAft>
              <a:buClr>
                <a:srgbClr val="CC0000"/>
              </a:buClr>
              <a:defRPr/>
            </a:pPr>
            <a:endParaRPr lang="en-US"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14453932"/>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20644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51</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39549185"/>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498</a:t>
            </a:fld>
            <a:endParaRPr kumimoji="0" lang="en-US" sz="900" b="0" i="0" u="none" strike="noStrike" kern="0" cap="none" spc="0" normalizeH="0" baseline="0" noProof="0" dirty="0">
              <a:ln>
                <a:noFill/>
              </a:ln>
              <a:solidFill>
                <a:sysClr val="windowText" lastClr="000000"/>
              </a:solidFill>
              <a:effectLst/>
              <a:uLnTx/>
              <a:uFillTx/>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ysClr val="windowText" lastClr="000000"/>
                </a:solidFill>
                <a:effectLst/>
                <a:uLnTx/>
                <a:uFillTx/>
                <a:latin typeface="Salesforce Sans" panose="020B0505020202020203" pitchFamily="34" charset="0"/>
              </a:rPr>
              <a:t>Administration Essentials for New </a:t>
            </a:r>
            <a:r>
              <a:rPr kumimoji="0" lang="en-GB" sz="9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Admins</a:t>
            </a:r>
            <a:endParaRPr kumimoji="0" lang="en-US" sz="9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Tree>
    <p:extLst>
      <p:ext uri="{BB962C8B-B14F-4D97-AF65-F5344CB8AC3E}">
        <p14:creationId xmlns:p14="http://schemas.microsoft.com/office/powerpoint/2010/main" val="3649972841"/>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33222606"/>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1" indent="0" defTabSz="991267">
              <a:buNone/>
              <a:defRPr/>
            </a:pPr>
            <a:r>
              <a:rPr lang="en-US" b="1" dirty="0"/>
              <a:t>Teaching Points</a:t>
            </a:r>
          </a:p>
          <a:p>
            <a:pPr marL="0" lvl="1" indent="0">
              <a:buNone/>
            </a:pPr>
            <a:r>
              <a:rPr lang="en-GB" dirty="0"/>
              <a:t>The AppExchange is an online marketplace where salesforce.com customers can share and install apps. </a:t>
            </a:r>
            <a:r>
              <a:rPr lang="en-US" dirty="0"/>
              <a:t>Partners, developers, and anyone else who chooses to participate can offer their Apps on the AppExchange directory. This directory gives Salesforce users an easy way to find and install applications to expand their use of the Force.com platform to new areas of customer relationship management (CRM) and beyond.</a:t>
            </a:r>
          </a:p>
          <a:p>
            <a:pPr marL="0" lvl="1" indent="0">
              <a:buNone/>
            </a:pPr>
            <a:endParaRPr lang="en-US" dirty="0"/>
          </a:p>
          <a:p>
            <a:pPr marL="0" lvl="1" indent="0">
              <a:buNone/>
            </a:pPr>
            <a:r>
              <a:rPr lang="en-US" dirty="0"/>
              <a:t>(Feel free to have users log in to the AppExchange while you begin talking.)</a:t>
            </a:r>
          </a:p>
          <a:p>
            <a:endParaRPr lang="en-US" dirty="0"/>
          </a:p>
          <a:p>
            <a:pPr>
              <a:spcBef>
                <a:spcPts val="428"/>
              </a:spcBef>
            </a:pPr>
            <a:r>
              <a:rPr lang="en-US" b="1" dirty="0">
                <a:ea typeface="Arial" pitchFamily="-112" charset="0"/>
                <a:cs typeface="Arial" pitchFamily="-112" charset="0"/>
                <a:sym typeface="Arial" pitchFamily="-112" charset="0"/>
              </a:rPr>
              <a:t>Extra Material</a:t>
            </a:r>
          </a:p>
          <a:p>
            <a:pPr>
              <a:spcBef>
                <a:spcPts val="428"/>
              </a:spcBef>
            </a:pPr>
            <a:r>
              <a:rPr lang="en-US" dirty="0"/>
              <a:t>For information about the number of custom tabs, objects, and fields you can create in your edition of Salesforce, search Help &amp; Training for “</a:t>
            </a:r>
            <a:r>
              <a:rPr lang="en-US" b="0" dirty="0"/>
              <a:t>Salesforce Editions and Limits.”</a:t>
            </a:r>
            <a:endParaRPr lang="en-US" dirty="0">
              <a:ea typeface="Arial" pitchFamily="-112" charset="0"/>
              <a:cs typeface="Arial" pitchFamily="-112" charset="0"/>
              <a:sym typeface="Arial" pitchFamily="-112" charset="0"/>
            </a:endParaRPr>
          </a:p>
        </p:txBody>
      </p:sp>
      <p:sp>
        <p:nvSpPr>
          <p:cNvPr id="4" name="Header Placeholder 3"/>
          <p:cNvSpPr>
            <a:spLocks noGrp="1"/>
          </p:cNvSpPr>
          <p:nvPr>
            <p:ph type="hdr" sz="quarter" idx="10"/>
          </p:nvPr>
        </p:nvSpPr>
        <p:spPr/>
        <p:txBody>
          <a:bodyPr/>
          <a:lstStyle/>
          <a:p>
            <a:pPr>
              <a:defRPr/>
            </a:pPr>
            <a:r>
              <a:rPr lang="en-US" dirty="0">
                <a:solidFill>
                  <a:prstClr val="black"/>
                </a:solidFill>
              </a:rPr>
              <a:t>Course Name</a:t>
            </a:r>
          </a:p>
        </p:txBody>
      </p:sp>
      <p:sp>
        <p:nvSpPr>
          <p:cNvPr id="5" name="Footer Placeholder 4"/>
          <p:cNvSpPr>
            <a:spLocks noGrp="1"/>
          </p:cNvSpPr>
          <p:nvPr>
            <p:ph type="ftr" sz="quarter" idx="11"/>
          </p:nvPr>
        </p:nvSpPr>
        <p:spPr/>
        <p:txBody>
          <a:bodyPr/>
          <a:lstStyle/>
          <a:p>
            <a:r>
              <a:rPr lang="en-US" dirty="0">
                <a:solidFill>
                  <a:prstClr val="black"/>
                </a:solidFill>
                <a:latin typeface="Salesforce Sans" panose="020B0505020202020203" pitchFamily="34" charset="0"/>
              </a:rPr>
              <a:t>© Copyright 2016 salesforce.com, </a:t>
            </a:r>
            <a:r>
              <a:rPr lang="en-US" dirty="0" err="1">
                <a:solidFill>
                  <a:prstClr val="black"/>
                </a:solidFill>
                <a:latin typeface="Salesforce Sans" panose="020B0505020202020203" pitchFamily="34" charset="0"/>
              </a:rPr>
              <a:t>inc.</a:t>
            </a:r>
            <a:endParaRPr lang="en-US" dirty="0">
              <a:solidFill>
                <a:prstClr val="black"/>
              </a:solidFill>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solidFill>
                  <a:prstClr val="black"/>
                </a:solidFill>
              </a:rPr>
              <a:pPr>
                <a:defRPr/>
              </a:pPr>
              <a:t>500</a:t>
            </a:fld>
            <a:endParaRPr lang="en-US" dirty="0">
              <a:solidFill>
                <a:prstClr val="black"/>
              </a:solidFill>
            </a:endParaRPr>
          </a:p>
        </p:txBody>
      </p:sp>
    </p:spTree>
    <p:extLst>
      <p:ext uri="{BB962C8B-B14F-4D97-AF65-F5344CB8AC3E}">
        <p14:creationId xmlns:p14="http://schemas.microsoft.com/office/powerpoint/2010/main" val="198041110"/>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If the sales or support teams need additional reports and dashboards, you can download and customize dashboards and reports from t</a:t>
            </a:r>
            <a:r>
              <a:rPr lang="en-US" sz="1000" dirty="0">
                <a:solidFill>
                  <a:schemeClr val="tx1"/>
                </a:solidFill>
                <a:latin typeface="Salesforce Sans" panose="020B0505020202020203" pitchFamily="34" charset="0"/>
              </a:rPr>
              <a:t>he AppExchange.</a:t>
            </a: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To help measure customer satisfaction, the AppExchange</a:t>
            </a:r>
            <a:r>
              <a:rPr lang="en-US" sz="1000" b="1" i="1" baseline="0" dirty="0">
                <a:solidFill>
                  <a:schemeClr val="tx1"/>
                </a:solidFill>
                <a:latin typeface="Salesforce Sans" panose="020B0505020202020203" pitchFamily="34" charset="0"/>
              </a:rPr>
              <a:t> </a:t>
            </a:r>
            <a:r>
              <a:rPr lang="en-US" sz="1000" baseline="0" dirty="0">
                <a:solidFill>
                  <a:schemeClr val="tx1"/>
                </a:solidFill>
                <a:latin typeface="Salesforce Sans" panose="020B0505020202020203" pitchFamily="34" charset="0"/>
              </a:rPr>
              <a:t>provides solutions that integrate surveys into Salesforce. For example, Noah can use these surveys to poll customers on their satisfaction with AW Computing’s support. For the experienced admin, custom report types can then be used to measure customer satisfaction levels based on survey data.</a:t>
            </a:r>
            <a:endParaRPr lang="en-US" sz="1000" kern="0" dirty="0">
              <a:solidFill>
                <a:schemeClr val="tx1"/>
              </a:solidFill>
              <a:latin typeface="Salesforce Sans" panose="020B0505020202020203" pitchFamily="34" charset="0"/>
            </a:endParaRP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endParaRPr lang="en-GB"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501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19830339"/>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bwMode="auto">
          <a:xfrm>
            <a:off x="458788" y="720725"/>
            <a:ext cx="6397625" cy="3598863"/>
          </a:xfrm>
          <a:prstGeom prst="rect">
            <a:avLst/>
          </a:prstGeom>
          <a:noFill/>
          <a:ln w="12700">
            <a:solidFill>
              <a:srgbClr val="000000"/>
            </a:solidFill>
            <a:miter lim="800000"/>
            <a:headEnd/>
            <a:tailEnd/>
          </a:ln>
        </p:spPr>
      </p:sp>
      <p:sp>
        <p:nvSpPr>
          <p:cNvPr id="90115" name="Notes Placeholder 2"/>
          <p:cNvSpPr>
            <a:spLocks noGrp="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502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69112081"/>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460375"/>
            <a:ext cx="7478713" cy="4206875"/>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latin typeface="Salesforce Sans" panose="020B0505020202020203" pitchFamily="34" charset="0"/>
              </a:rPr>
              <a:t>Administration Essentials for Experienced </a:t>
            </a:r>
            <a:r>
              <a:rPr lang="en-US"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50196773"/>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Course Name</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rPr>
              <a:t>© Copyright 2017 salesforce.com, </a:t>
            </a:r>
            <a:r>
              <a:rPr kumimoji="0" lang="en-US" sz="1800" b="0" i="0" u="none" strike="noStrike" kern="0" cap="none" spc="0" normalizeH="0" baseline="0" noProof="0" dirty="0" err="1">
                <a:ln>
                  <a:noFill/>
                </a:ln>
                <a:solidFill>
                  <a:sysClr val="windowText" lastClr="000000"/>
                </a:solidFill>
                <a:effectLst/>
                <a:uLnTx/>
                <a:uFillTx/>
                <a:latin typeface="Salesforce Sans" panose="020B0505020202020203" pitchFamily="34" charset="0"/>
              </a:rPr>
              <a:t>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Slide Image Placeholder 8"/>
          <p:cNvSpPr>
            <a:spLocks noGrp="1" noRot="1" noChangeAspect="1"/>
          </p:cNvSpPr>
          <p:nvPr>
            <p:ph type="sldImg"/>
          </p:nvPr>
        </p:nvSpPr>
        <p:spPr>
          <a:xfrm>
            <a:off x="190500" y="82550"/>
            <a:ext cx="5345113" cy="3006725"/>
          </a:xfrm>
        </p:spPr>
      </p:sp>
      <p:sp>
        <p:nvSpPr>
          <p:cNvPr id="10" name="Notes Placeholder 9"/>
          <p:cNvSpPr>
            <a:spLocks noGrp="1"/>
          </p:cNvSpPr>
          <p:nvPr>
            <p:ph type="body" idx="1"/>
          </p:nvPr>
        </p:nvSpPr>
        <p:spPr/>
        <p:txBody>
          <a:bodyPr/>
          <a:lstStyle/>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endParaRPr lang="en-US" dirty="0"/>
          </a:p>
        </p:txBody>
      </p:sp>
    </p:spTree>
    <p:custDataLst>
      <p:tags r:id="rId1"/>
    </p:custDataLst>
    <p:extLst>
      <p:ext uri="{BB962C8B-B14F-4D97-AF65-F5344CB8AC3E}">
        <p14:creationId xmlns:p14="http://schemas.microsoft.com/office/powerpoint/2010/main" val="35423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marL="245334" indent="-245334"/>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21863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dirty="0">
                <a:solidFill>
                  <a:srgbClr val="000000"/>
                </a:solidFill>
                <a:ea typeface="Arial" pitchFamily="-112" charset="0"/>
                <a:cs typeface="Arial" pitchFamily="-112" charset="0"/>
                <a:sym typeface="Arial" pitchFamily="-112" charset="0"/>
              </a:rPr>
              <a:t>Whiteboard examples of Locale</a:t>
            </a:r>
            <a:r>
              <a:rPr lang="en-US" baseline="0" dirty="0">
                <a:solidFill>
                  <a:srgbClr val="000000"/>
                </a:solidFill>
                <a:ea typeface="Arial" pitchFamily="-112" charset="0"/>
                <a:cs typeface="Arial" pitchFamily="-112" charset="0"/>
                <a:sym typeface="Arial" pitchFamily="-112" charset="0"/>
              </a:rPr>
              <a:t> differences:</a:t>
            </a:r>
          </a:p>
          <a:p>
            <a:pPr>
              <a:spcBef>
                <a:spcPts val="423"/>
              </a:spcBef>
            </a:pPr>
            <a:r>
              <a:rPr lang="en-US" dirty="0">
                <a:solidFill>
                  <a:srgbClr val="000000"/>
                </a:solidFill>
                <a:ea typeface="Arial" pitchFamily="-112" charset="0"/>
                <a:cs typeface="Arial" pitchFamily="-112" charset="0"/>
                <a:sym typeface="Arial" pitchFamily="-112" charset="0"/>
              </a:rPr>
              <a:t>Date format:</a:t>
            </a:r>
          </a:p>
          <a:p>
            <a:pPr>
              <a:spcBef>
                <a:spcPts val="423"/>
              </a:spcBef>
            </a:pPr>
            <a:r>
              <a:rPr lang="en-US" dirty="0">
                <a:solidFill>
                  <a:srgbClr val="000000"/>
                </a:solidFill>
                <a:ea typeface="Arial" pitchFamily="-112" charset="0"/>
                <a:cs typeface="Arial" pitchFamily="-112" charset="0"/>
                <a:sym typeface="Arial" pitchFamily="-112" charset="0"/>
              </a:rPr>
              <a:t>mm/dd/yyyy			dd/mm/yyyy</a:t>
            </a:r>
          </a:p>
          <a:p>
            <a:pPr>
              <a:spcBef>
                <a:spcPts val="423"/>
              </a:spcBef>
            </a:pPr>
            <a:r>
              <a:rPr lang="en-US" dirty="0">
                <a:solidFill>
                  <a:srgbClr val="000000"/>
                </a:solidFill>
                <a:ea typeface="Arial" pitchFamily="-112" charset="0"/>
                <a:cs typeface="Arial" pitchFamily="-112" charset="0"/>
                <a:sym typeface="Arial" pitchFamily="-112" charset="0"/>
              </a:rPr>
              <a:t>Time</a:t>
            </a:r>
            <a:r>
              <a:rPr lang="en-US" baseline="0" dirty="0">
                <a:solidFill>
                  <a:srgbClr val="000000"/>
                </a:solidFill>
                <a:ea typeface="Arial" pitchFamily="-112" charset="0"/>
                <a:cs typeface="Arial" pitchFamily="-112" charset="0"/>
                <a:sym typeface="Arial" pitchFamily="-112" charset="0"/>
              </a:rPr>
              <a:t> format:</a:t>
            </a:r>
          </a:p>
          <a:p>
            <a:pPr>
              <a:spcBef>
                <a:spcPts val="423"/>
              </a:spcBef>
            </a:pPr>
            <a:r>
              <a:rPr lang="en-US" baseline="0" dirty="0">
                <a:solidFill>
                  <a:srgbClr val="000000"/>
                </a:solidFill>
                <a:ea typeface="Arial" pitchFamily="-112" charset="0"/>
                <a:cs typeface="Arial" pitchFamily="-112" charset="0"/>
                <a:sym typeface="Arial" pitchFamily="-112" charset="0"/>
              </a:rPr>
              <a:t>1:00 PM			1300</a:t>
            </a:r>
          </a:p>
          <a:p>
            <a:pPr>
              <a:spcBef>
                <a:spcPts val="423"/>
              </a:spcBef>
            </a:pPr>
            <a:r>
              <a:rPr lang="en-US" baseline="0" dirty="0">
                <a:solidFill>
                  <a:srgbClr val="000000"/>
                </a:solidFill>
                <a:ea typeface="Arial" pitchFamily="-112" charset="0"/>
                <a:cs typeface="Arial" pitchFamily="-112" charset="0"/>
                <a:sym typeface="Arial" pitchFamily="-112" charset="0"/>
              </a:rPr>
              <a:t>Number format:</a:t>
            </a:r>
          </a:p>
          <a:p>
            <a:pPr>
              <a:spcBef>
                <a:spcPts val="423"/>
              </a:spcBef>
            </a:pPr>
            <a:r>
              <a:rPr lang="en-US" baseline="0" dirty="0">
                <a:solidFill>
                  <a:srgbClr val="000000"/>
                </a:solidFill>
                <a:ea typeface="Arial" pitchFamily="-112" charset="0"/>
                <a:cs typeface="Arial" pitchFamily="-112" charset="0"/>
                <a:sym typeface="Arial" pitchFamily="-112" charset="0"/>
              </a:rPr>
              <a:t>1,000 = one thousand		1.000 = one thousand</a:t>
            </a:r>
          </a:p>
          <a:p>
            <a:pPr>
              <a:spcBef>
                <a:spcPts val="423"/>
              </a:spcBef>
            </a:pPr>
            <a:r>
              <a:rPr lang="en-US" baseline="0" dirty="0">
                <a:solidFill>
                  <a:srgbClr val="000000"/>
                </a:solidFill>
                <a:ea typeface="Arial" pitchFamily="-112" charset="0"/>
                <a:cs typeface="Arial" pitchFamily="-112" charset="0"/>
                <a:sym typeface="Arial" pitchFamily="-112" charset="0"/>
              </a:rPr>
              <a:t>Name format:</a:t>
            </a:r>
          </a:p>
          <a:p>
            <a:pPr>
              <a:spcBef>
                <a:spcPts val="423"/>
              </a:spcBef>
            </a:pPr>
            <a:r>
              <a:rPr lang="en-US" baseline="0" dirty="0">
                <a:solidFill>
                  <a:srgbClr val="000000"/>
                </a:solidFill>
                <a:ea typeface="Arial" pitchFamily="-112" charset="0"/>
                <a:cs typeface="Arial" pitchFamily="-112" charset="0"/>
                <a:sym typeface="Arial" pitchFamily="-112" charset="0"/>
              </a:rPr>
              <a:t>First name, Last name		Last name, First name</a:t>
            </a:r>
          </a:p>
          <a:p>
            <a:pPr>
              <a:spcBef>
                <a:spcPts val="423"/>
              </a:spcBef>
            </a:pPr>
            <a:r>
              <a:rPr lang="en-US" baseline="0" dirty="0">
                <a:solidFill>
                  <a:srgbClr val="000000"/>
                </a:solidFill>
                <a:ea typeface="Arial" pitchFamily="-112" charset="0"/>
                <a:cs typeface="Arial" pitchFamily="-112" charset="0"/>
                <a:sym typeface="Arial" pitchFamily="-112" charset="0"/>
              </a:rPr>
              <a:t>John Smith = Mr. Smith		John Smith = Mr. John</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52</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872000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53</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05462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The System Overview (under the</a:t>
            </a:r>
            <a:r>
              <a:rPr lang="en-GB" baseline="0" dirty="0">
                <a:solidFill>
                  <a:srgbClr val="000000"/>
                </a:solidFill>
                <a:ea typeface="Arial" pitchFamily="-112" charset="0"/>
                <a:cs typeface="Arial" pitchFamily="-112" charset="0"/>
                <a:sym typeface="Arial" pitchFamily="-112" charset="0"/>
              </a:rPr>
              <a:t> Environments section in the Setup menu</a:t>
            </a:r>
            <a:r>
              <a:rPr lang="en-GB" dirty="0">
                <a:solidFill>
                  <a:srgbClr val="000000"/>
                </a:solidFill>
                <a:ea typeface="Arial" pitchFamily="-112" charset="0"/>
                <a:cs typeface="Arial" pitchFamily="-112" charset="0"/>
                <a:sym typeface="Arial" pitchFamily="-112" charset="0"/>
              </a:rPr>
              <a:t>) displays</a:t>
            </a:r>
            <a:r>
              <a:rPr lang="en-GB" baseline="0" dirty="0">
                <a:solidFill>
                  <a:srgbClr val="000000"/>
                </a:solidFill>
                <a:ea typeface="Arial" pitchFamily="-112" charset="0"/>
                <a:cs typeface="Arial" pitchFamily="-112" charset="0"/>
                <a:sym typeface="Arial" pitchFamily="-112" charset="0"/>
              </a:rPr>
              <a:t> the most-used licenses. You could show this as an alternative to going through the company profile. If you click on the number of licences or click </a:t>
            </a:r>
            <a:r>
              <a:rPr lang="en-GB" b="1" baseline="0" dirty="0">
                <a:solidFill>
                  <a:srgbClr val="000000"/>
                </a:solidFill>
                <a:ea typeface="Arial" pitchFamily="-112" charset="0"/>
                <a:cs typeface="Arial" pitchFamily="-112" charset="0"/>
                <a:sym typeface="Arial" pitchFamily="-112" charset="0"/>
              </a:rPr>
              <a:t>Show All</a:t>
            </a:r>
            <a:r>
              <a:rPr lang="en-GB" baseline="0" dirty="0">
                <a:solidFill>
                  <a:srgbClr val="000000"/>
                </a:solidFill>
                <a:ea typeface="Arial" pitchFamily="-112" charset="0"/>
                <a:cs typeface="Arial" pitchFamily="-112" charset="0"/>
                <a:sym typeface="Arial" pitchFamily="-112" charset="0"/>
              </a:rPr>
              <a:t>, you go through to the company information page.</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54</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7786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55</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918884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56</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394710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57</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360400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58</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934363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baseline="0" dirty="0">
                <a:solidFill>
                  <a:srgbClr val="000000"/>
                </a:solidFill>
                <a:ea typeface="Arial" pitchFamily="-112" charset="0"/>
                <a:cs typeface="Arial" pitchFamily="-112" charset="0"/>
                <a:sym typeface="Arial" pitchFamily="-112" charset="0"/>
              </a:rPr>
              <a:t>The display of the converted amount in brackets on a record when the viewing user’s currency is different to that of the record (called </a:t>
            </a:r>
            <a:r>
              <a:rPr lang="en-GB" dirty="0"/>
              <a:t>Parenthetical Currency Conversion) </a:t>
            </a:r>
            <a:r>
              <a:rPr lang="en-US" baseline="0" dirty="0">
                <a:solidFill>
                  <a:srgbClr val="000000"/>
                </a:solidFill>
                <a:ea typeface="Arial" pitchFamily="-112" charset="0"/>
                <a:cs typeface="Arial" pitchFamily="-112" charset="0"/>
                <a:sym typeface="Arial" pitchFamily="-112" charset="0"/>
              </a:rPr>
              <a:t>can be disabled in Setup under Manage Currencies. </a:t>
            </a:r>
            <a:endParaRPr lang="en-GB"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59</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593391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r>
              <a:rPr lang="en-US" dirty="0"/>
              <a:t>Setup | Settings | Company Settings | Company Information</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60</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868004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61</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158733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33034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62</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264531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If you get questions regarding the automation of the exchange rate updates, you can search the </a:t>
            </a:r>
            <a:r>
              <a:rPr lang="en-US" dirty="0" err="1"/>
              <a:t>AppExchange</a:t>
            </a:r>
            <a:r>
              <a:rPr lang="en-US" dirty="0"/>
              <a:t> for “currency rate." You will see </a:t>
            </a:r>
            <a:r>
              <a:rPr lang="en-US" dirty="0" err="1"/>
              <a:t>AppExchange</a:t>
            </a:r>
            <a:r>
              <a:rPr lang="en-US" dirty="0"/>
              <a:t> apps whose sole purpose is that of updating currency rates. Since the </a:t>
            </a:r>
            <a:r>
              <a:rPr lang="en-US" dirty="0" err="1"/>
              <a:t>AppExchange</a:t>
            </a:r>
            <a:r>
              <a:rPr lang="en-US" dirty="0"/>
              <a:t> is introduced much later in the course, you may want to keep the intro to the </a:t>
            </a:r>
            <a:r>
              <a:rPr lang="en-US" dirty="0" err="1"/>
              <a:t>AppExchange</a:t>
            </a:r>
            <a:r>
              <a:rPr lang="en-US" dirty="0"/>
              <a:t> very general and brief. </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568868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4318468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9502832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66</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10799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67</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527542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68</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766316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69</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158518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71</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4545037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37076" eaLnBrk="0" fontAlgn="base" hangingPunct="0">
              <a:spcBef>
                <a:spcPct val="30000"/>
              </a:spcBef>
              <a:spcAft>
                <a:spcPct val="0"/>
              </a:spcAft>
              <a:defRPr/>
            </a:pPr>
            <a:r>
              <a:rPr lang="en-GB" b="0" dirty="0"/>
              <a:t>The marketing team often target customers based on their industry, but they are not successful when they search for accounts by industry. For example, doing a global search for “technology” returns only accounts with “technology” in the name or description.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72</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14612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299754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r>
              <a:rPr lang="en-US" b="1" dirty="0"/>
              <a:t>Teaching Points</a:t>
            </a:r>
          </a:p>
          <a:p>
            <a:r>
              <a:rPr lang="en-US" dirty="0">
                <a:sym typeface="Arial" pitchFamily="-112" charset="0"/>
              </a:rPr>
              <a:t>A major difference between list</a:t>
            </a:r>
            <a:r>
              <a:rPr lang="en-US" baseline="0" dirty="0">
                <a:sym typeface="Arial" pitchFamily="-112" charset="0"/>
              </a:rPr>
              <a:t> views and global search is that list views allow for a greater degree of accuracy since you can choose which fields to filter on.</a:t>
            </a:r>
            <a:r>
              <a:rPr lang="en-US" dirty="0">
                <a:sym typeface="Arial" pitchFamily="-112" charset="0"/>
              </a:rPr>
              <a:t> </a:t>
            </a:r>
          </a:p>
          <a:p>
            <a:r>
              <a:rPr lang="en-GB" dirty="0"/>
              <a:t>We’ve already talked about list views when setting up the</a:t>
            </a:r>
            <a:r>
              <a:rPr lang="en-GB" baseline="0" dirty="0"/>
              <a:t> UI, but remind students that:</a:t>
            </a:r>
            <a:endParaRPr lang="en-GB" dirty="0"/>
          </a:p>
          <a:p>
            <a:pPr marL="245334" indent="-245334">
              <a:buAutoNum type="arabicPeriod"/>
            </a:pPr>
            <a:r>
              <a:rPr lang="en-GB" dirty="0"/>
              <a:t>Mass edit is not available when a list view contains records with different</a:t>
            </a:r>
            <a:r>
              <a:rPr lang="en-GB" baseline="0" dirty="0"/>
              <a:t> record types (the checkboxes do not appear). You would need to add a filter to display only records of a single record type. (Record types are covered in module 5.)</a:t>
            </a:r>
          </a:p>
          <a:p>
            <a:pPr marL="245334" indent="-245334">
              <a:buAutoNum type="arabicPeriod"/>
            </a:pPr>
            <a:r>
              <a:rPr lang="en-GB" baseline="0" dirty="0"/>
              <a:t>Certain fields cannot be edited in list views, for example “life-cycle” fields such as Stage and Status.</a:t>
            </a:r>
            <a:endParaRPr lang="en-US" dirty="0"/>
          </a:p>
          <a:p>
            <a:r>
              <a:rPr lang="en-GB" sz="1000" b="0" dirty="0"/>
              <a:t>Point out that </a:t>
            </a:r>
            <a:r>
              <a:rPr lang="en-GB" sz="1000" b="0" baseline="0" dirty="0"/>
              <a:t>“Create and Customize List Views” permission allows administrators to control which users can create and modify their own personal list views. All standard profiles have this permission by default but you can remove it if you need to restrict certain users to a shared set of centrally-managed list views.</a:t>
            </a:r>
          </a:p>
          <a:p>
            <a:endParaRPr lang="en-GB" sz="1000" b="0" baseline="0" dirty="0"/>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baseline="0" dirty="0">
                <a:solidFill>
                  <a:srgbClr val="000000"/>
                </a:solidFill>
                <a:cs typeface="Arial" pitchFamily="-112" charset="0"/>
                <a:sym typeface="Arial" pitchFamily="-112" charset="0"/>
              </a:rPr>
              <a:t>Points to help instructors transition from ADM201 to ADX201:</a:t>
            </a:r>
            <a:endParaRPr lang="en-GB" sz="1000" b="0" baseline="0" dirty="0"/>
          </a:p>
          <a:p>
            <a:pPr marL="171450" indent="-171450">
              <a:buFont typeface="Arial" panose="020B0604020202020204" pitchFamily="34" charset="0"/>
              <a:buChar char="•"/>
            </a:pPr>
            <a:r>
              <a:rPr lang="en-US" sz="1000" b="0" baseline="0" dirty="0"/>
              <a:t>Mass edit from lists is not available for Lightning.</a:t>
            </a:r>
          </a:p>
          <a:p>
            <a:pPr marL="171450" indent="-171450">
              <a:buFont typeface="Arial" panose="020B0604020202020204" pitchFamily="34" charset="0"/>
              <a:buChar char="•"/>
            </a:pPr>
            <a:r>
              <a:rPr lang="en-US" sz="1000" b="0" baseline="0" dirty="0"/>
              <a:t>You cannot drag and drop to customize the order of the headers.</a:t>
            </a:r>
          </a:p>
          <a:p>
            <a:pPr marL="171450" indent="-171450">
              <a:buFont typeface="Arial" panose="020B0604020202020204" pitchFamily="34" charset="0"/>
              <a:buChar char="•"/>
            </a:pPr>
            <a:r>
              <a:rPr lang="en-US" sz="1000" b="0" baseline="0" dirty="0"/>
              <a:t>There is no option to sort by a column and then jump through the alphabet.</a:t>
            </a:r>
          </a:p>
          <a:p>
            <a:pPr marL="171450" indent="-171450">
              <a:buFont typeface="Arial" panose="020B0604020202020204" pitchFamily="34" charset="0"/>
              <a:buChar char="•"/>
            </a:pPr>
            <a:r>
              <a:rPr lang="en-US" sz="1000" b="0" baseline="0" dirty="0"/>
              <a:t>Contact Name sorts by First Name and not by Last Name. </a:t>
            </a:r>
          </a:p>
          <a:p>
            <a:pPr marL="171450" indent="-171450">
              <a:buFont typeface="Arial" panose="020B0604020202020204" pitchFamily="34" charset="0"/>
              <a:buChar char="•"/>
            </a:pPr>
            <a:r>
              <a:rPr lang="en-US" sz="1000" b="0" baseline="0" dirty="0"/>
              <a:t>List view sharing does not allow to share with particular roles, groups, etc. </a:t>
            </a:r>
          </a:p>
          <a:p>
            <a:pPr marL="171450" indent="-171450">
              <a:buFont typeface="Arial" panose="020B0604020202020204" pitchFamily="34" charset="0"/>
              <a:buChar char="•"/>
            </a:pPr>
            <a:r>
              <a:rPr lang="en-US" sz="1000" b="0" baseline="0" dirty="0"/>
              <a:t>You can't follow from list views. </a:t>
            </a: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381509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784706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75</a:t>
            </a:fld>
            <a:endParaRPr lang="en-US" sz="900" dirty="0">
              <a:solidFill>
                <a:prstClr val="black"/>
              </a:solidFill>
            </a:endParaRPr>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1993070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76</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058784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77</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1457612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b="1" dirty="0">
                <a:solidFill>
                  <a:srgbClr val="000000"/>
                </a:solidFill>
                <a:latin typeface="Arial" pitchFamily="-112" charset="0"/>
                <a:ea typeface="Arial" pitchFamily="-112" charset="0"/>
                <a:cs typeface="Arial" pitchFamily="-112" charset="0"/>
                <a:sym typeface="Arial" pitchFamily="-112" charset="0"/>
              </a:rPr>
              <a:t>Teaching Points</a:t>
            </a:r>
          </a:p>
          <a:p>
            <a:pPr defTabSz="914309">
              <a:defRPr/>
            </a:pPr>
            <a:r>
              <a:rPr lang="en-US" b="0" dirty="0"/>
              <a:t>This</a:t>
            </a:r>
            <a:r>
              <a:rPr lang="en-US" b="0" baseline="0" dirty="0"/>
              <a:t> is intended as a high-level overview. Make the following points:</a:t>
            </a:r>
          </a:p>
          <a:p>
            <a:pPr marL="228600" indent="-228600" defTabSz="914309">
              <a:buFont typeface="+mj-lt"/>
              <a:buAutoNum type="arabicPeriod"/>
              <a:defRPr/>
            </a:pPr>
            <a:r>
              <a:rPr lang="en-US" b="0" baseline="0" dirty="0"/>
              <a:t>A lot of people think of tasks as just to dos or reminders. But in Salesforce a completed task is created for logged calls, mail merges, and emails. </a:t>
            </a:r>
          </a:p>
          <a:p>
            <a:pPr marL="228600" indent="-228600" defTabSz="914309">
              <a:buFont typeface="+mj-lt"/>
              <a:buAutoNum type="arabicPeriod"/>
              <a:defRPr/>
            </a:pPr>
            <a:r>
              <a:rPr lang="en-US" b="0" baseline="0" dirty="0"/>
              <a:t>Tasks have a Due Date, which is set to the current date when a user marks it as complete. For calls, mail merges, and emails, the Due Date is the date the task is created.</a:t>
            </a:r>
          </a:p>
          <a:p>
            <a:pPr marL="228600" indent="-228600" defTabSz="914309">
              <a:buFont typeface="+mj-lt"/>
              <a:buAutoNum type="arabicPeriod"/>
              <a:defRPr/>
            </a:pPr>
            <a:r>
              <a:rPr lang="en-US" b="0" baseline="0" dirty="0"/>
              <a:t>Events have a start and end date. When the start date is reached, the event becomes completed automatically.</a:t>
            </a:r>
          </a:p>
          <a:p>
            <a:pPr marL="228600" indent="-228600" defTabSz="914309">
              <a:buFont typeface="+mj-lt"/>
              <a:buAutoNum type="arabicPeriod"/>
              <a:defRPr/>
            </a:pPr>
            <a:endParaRPr lang="en-US" b="0" dirty="0"/>
          </a:p>
          <a:p>
            <a:pPr defTabSz="914309">
              <a:defRPr/>
            </a:pPr>
            <a:r>
              <a:rPr lang="en-US" b="1" dirty="0"/>
              <a:t>Extra Material</a:t>
            </a:r>
          </a:p>
          <a:p>
            <a:pPr defTabSz="914309">
              <a:defRPr/>
            </a:pPr>
            <a:endParaRPr lang="en-US" dirty="0"/>
          </a:p>
          <a:p>
            <a:pPr defTabSz="914309">
              <a:defRPr/>
            </a:pPr>
            <a:r>
              <a:rPr lang="en-US" b="1" dirty="0"/>
              <a:t>Suggestions</a:t>
            </a:r>
          </a:p>
          <a:p>
            <a:r>
              <a:rPr lang="en-US" b="0" dirty="0">
                <a:solidFill>
                  <a:srgbClr val="000000"/>
                </a:solidFill>
                <a:latin typeface="Arial" pitchFamily="-112" charset="0"/>
                <a:ea typeface="Arial" pitchFamily="-112" charset="0"/>
                <a:cs typeface="Arial" pitchFamily="-112" charset="0"/>
                <a:sym typeface="Arial" pitchFamily="-112" charset="0"/>
              </a:rPr>
              <a:t>Summarize</a:t>
            </a:r>
            <a:r>
              <a:rPr lang="en-US" b="0" baseline="0" dirty="0">
                <a:solidFill>
                  <a:srgbClr val="000000"/>
                </a:solidFill>
                <a:latin typeface="Arial" pitchFamily="-112" charset="0"/>
                <a:ea typeface="Arial" pitchFamily="-112" charset="0"/>
                <a:cs typeface="Arial" pitchFamily="-112" charset="0"/>
                <a:sym typeface="Arial" pitchFamily="-112" charset="0"/>
              </a:rPr>
              <a:t> this information in a table on the whiteboard as below. (Note: Go to Notes Page View to see table.) You can then refer back to this table when you are going through the </a:t>
            </a:r>
            <a:r>
              <a:rPr lang="en-GB" dirty="0"/>
              <a:t>Filtering Records by the Last Activity Field slide.</a:t>
            </a:r>
            <a:endParaRPr lang="en-US" b="0" baseline="0" dirty="0">
              <a:solidFill>
                <a:srgbClr val="000000"/>
              </a:solidFill>
              <a:latin typeface="Arial" pitchFamily="-112" charset="0"/>
              <a:ea typeface="Arial" pitchFamily="-112" charset="0"/>
              <a:cs typeface="Arial" pitchFamily="-112" charset="0"/>
              <a:sym typeface="Arial" pitchFamily="-112" charset="0"/>
            </a:endParaRPr>
          </a:p>
          <a:p>
            <a:endParaRPr lang="en-GB" b="1" dirty="0"/>
          </a:p>
          <a:p>
            <a:endParaRPr lang="en-US" b="0" dirty="0">
              <a:solidFill>
                <a:srgbClr val="000000"/>
              </a:solidFill>
              <a:latin typeface="Arial" pitchFamily="-112" charset="0"/>
              <a:ea typeface="Arial" pitchFamily="-112" charset="0"/>
              <a:cs typeface="Arial" pitchFamily="-112" charset="0"/>
              <a:sym typeface="Arial" pitchFamily="-112" charset="0"/>
            </a:endParaRPr>
          </a:p>
          <a:p>
            <a:endParaRPr lang="en-GB" dirty="0"/>
          </a:p>
        </p:txBody>
      </p:sp>
      <p:sp>
        <p:nvSpPr>
          <p:cNvPr id="4" name="Footer Placeholder 3"/>
          <p:cNvSpPr>
            <a:spLocks noGrp="1"/>
          </p:cNvSpPr>
          <p:nvPr>
            <p:ph type="ftr" sz="quarter" idx="10"/>
          </p:nvPr>
        </p:nvSpPr>
        <p:spPr/>
        <p:txBody>
          <a:bodyPr/>
          <a:lstStyle/>
          <a:p>
            <a:r>
              <a:rPr lang="en-US" sz="900" dirty="0">
                <a:solidFill>
                  <a:prstClr val="black"/>
                </a:solidFill>
              </a:rPr>
              <a:t>© Copyright 2017 salesforce.com, </a:t>
            </a:r>
            <a:r>
              <a:rPr lang="en-US" sz="900" dirty="0" err="1">
                <a:solidFill>
                  <a:prstClr val="black"/>
                </a:solidFill>
              </a:rPr>
              <a:t>inc.</a:t>
            </a:r>
            <a:endParaRPr lang="en-US" sz="900" dirty="0">
              <a:solidFill>
                <a:prstClr val="black"/>
              </a:solidFill>
            </a:endParaRPr>
          </a:p>
        </p:txBody>
      </p:sp>
      <p:sp>
        <p:nvSpPr>
          <p:cNvPr id="5" name="Slide Number Placeholder 4"/>
          <p:cNvSpPr>
            <a:spLocks noGrp="1"/>
          </p:cNvSpPr>
          <p:nvPr>
            <p:ph type="sldNum" sz="quarter" idx="11"/>
          </p:nvPr>
        </p:nvSpPr>
        <p:spPr/>
        <p:txBody>
          <a:bodyPr/>
          <a:lstStyle/>
          <a:p>
            <a:fld id="{1106E636-74D1-4F76-97EA-8A06AB44A63A}" type="slidenum">
              <a:rPr lang="en-US" sz="900" smtClean="0">
                <a:solidFill>
                  <a:prstClr val="black"/>
                </a:solidFill>
              </a:rPr>
              <a:pPr/>
              <a:t>78</a:t>
            </a:fld>
            <a:endParaRPr lang="en-US" sz="900" dirty="0">
              <a:solidFill>
                <a:prstClr val="black"/>
              </a:solidFill>
            </a:endParaRPr>
          </a:p>
        </p:txBody>
      </p:sp>
      <p:sp>
        <p:nvSpPr>
          <p:cNvPr id="6" name="Header Placeholder 5"/>
          <p:cNvSpPr>
            <a:spLocks noGrp="1"/>
          </p:cNvSpPr>
          <p:nvPr>
            <p:ph type="hdr" sz="quarter" idx="12"/>
          </p:nvPr>
        </p:nvSpPr>
        <p:spPr/>
        <p:txBody>
          <a:bodyPr/>
          <a:lstStyle/>
          <a:p>
            <a:pPr algn="r"/>
            <a:r>
              <a:rPr lang="en-GB" sz="90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133899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r>
              <a:rPr lang="en-US" dirty="0"/>
              <a:t>**this is where we set OWD – it will be in Teaching Points</a:t>
            </a:r>
            <a:r>
              <a:rPr lang="en-US" baseline="0" dirty="0"/>
              <a:t> in OWD as well**</a:t>
            </a:r>
            <a:endParaRPr lang="en-US" dirty="0"/>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endParaRPr lang="en-US" dirty="0"/>
          </a:p>
          <a:p>
            <a:pPr defTabSz="981334">
              <a:spcBef>
                <a:spcPts val="0"/>
              </a:spcBef>
              <a:buClrTx/>
              <a:defRPr/>
            </a:pPr>
            <a:r>
              <a:rPr lang="en-US" dirty="0"/>
              <a:t>Users can grant wider access to calendar data; they cannot restrict it to less than the OWD settings.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dirty="0">
                <a:solidFill>
                  <a:schemeClr val="tx1"/>
                </a:solidFill>
              </a:rPr>
              <a:t>The</a:t>
            </a:r>
            <a:r>
              <a:rPr lang="en-US" baseline="0" dirty="0">
                <a:solidFill>
                  <a:schemeClr val="tx1"/>
                </a:solidFill>
              </a:rPr>
              <a:t> switch to Classic stamp</a:t>
            </a:r>
            <a:r>
              <a:rPr lang="en-US" dirty="0">
                <a:solidFill>
                  <a:schemeClr val="tx1"/>
                </a:solidFill>
              </a:rPr>
              <a:t> only applies to calendar sharing. </a:t>
            </a:r>
          </a:p>
          <a:p>
            <a:pPr defTabSz="981334">
              <a:spcBef>
                <a:spcPts val="0"/>
              </a:spcBef>
              <a:buClrTx/>
              <a:defRPr/>
            </a:pPr>
            <a:r>
              <a:rPr lang="en-US" dirty="0">
                <a:solidFill>
                  <a:schemeClr val="tx1"/>
                </a:solidFill>
              </a:rPr>
              <a:t>There is no standard component to show the calendar on the home page.</a:t>
            </a:r>
            <a:r>
              <a:rPr lang="en-US" baseline="0" dirty="0">
                <a:solidFill>
                  <a:schemeClr val="tx1"/>
                </a:solidFill>
              </a:rPr>
              <a:t> </a:t>
            </a:r>
            <a:r>
              <a:rPr lang="en-US" dirty="0">
                <a:solidFill>
                  <a:schemeClr val="tx1"/>
                </a:solidFill>
              </a:rPr>
              <a:t>Only upcoming events which is only today.</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79</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6206572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lvl="1" defTabSz="981334">
              <a:spcBef>
                <a:spcPts val="0"/>
              </a:spcBef>
              <a:buClrTx/>
              <a:buFont typeface="Arial" pitchFamily="34" charset="0"/>
              <a:buChar char="•"/>
              <a:defRPr/>
            </a:pPr>
            <a:r>
              <a:rPr lang="en-US" b="0" baseline="0" dirty="0">
                <a:latin typeface="Salesforce Sans" panose="020B0505020202020203" pitchFamily="34" charset="0"/>
              </a:rPr>
              <a:t>Custom and Standard Objects can have related Activities.</a:t>
            </a:r>
          </a:p>
          <a:p>
            <a:pPr lvl="1" defTabSz="981334">
              <a:spcBef>
                <a:spcPts val="0"/>
              </a:spcBef>
              <a:buClrTx/>
              <a:buFont typeface="Arial" pitchFamily="34" charset="0"/>
              <a:buChar char="•"/>
              <a:defRPr/>
            </a:pPr>
            <a:r>
              <a:rPr lang="en-US" b="0" baseline="0" dirty="0">
                <a:latin typeface="Salesforce Sans" panose="020B0505020202020203" pitchFamily="34" charset="0"/>
              </a:rPr>
              <a:t>Activities created on Opportunities, Cases, and Contacts roll up to the Account Activities related lists for a 360-degree view of Accounts.</a:t>
            </a:r>
          </a:p>
          <a:p>
            <a:pPr lvl="1" defTabSz="981334">
              <a:spcBef>
                <a:spcPts val="0"/>
              </a:spcBef>
              <a:buClrTx/>
              <a:buFont typeface="Arial" pitchFamily="34" charset="0"/>
              <a:buChar char="•"/>
              <a:defRPr/>
            </a:pPr>
            <a:r>
              <a:rPr lang="en-US" b="0" baseline="0" dirty="0">
                <a:latin typeface="Salesforce Sans" panose="020B0505020202020203" pitchFamily="34" charset="0"/>
              </a:rPr>
              <a:t>Tasks have to be closed/completed manually.  </a:t>
            </a:r>
          </a:p>
          <a:p>
            <a:pPr lvl="1" defTabSz="981334">
              <a:spcBef>
                <a:spcPts val="0"/>
              </a:spcBef>
              <a:buClrTx/>
              <a:buFont typeface="Arial" pitchFamily="34" charset="0"/>
              <a:buChar char="•"/>
              <a:defRPr/>
            </a:pPr>
            <a:r>
              <a:rPr lang="en-US" b="0" baseline="0" dirty="0">
                <a:latin typeface="Salesforce Sans" panose="020B0505020202020203" pitchFamily="34" charset="0"/>
              </a:rPr>
              <a:t>Events have a date and time element. They automatically close when the time of the event passes.</a:t>
            </a:r>
          </a:p>
          <a:p>
            <a:pPr lvl="1" defTabSz="981334">
              <a:spcBef>
                <a:spcPts val="0"/>
              </a:spcBef>
              <a:buClrTx/>
              <a:buFont typeface="Arial" pitchFamily="34" charset="0"/>
              <a:buChar char="•"/>
              <a:defRPr/>
            </a:pPr>
            <a:r>
              <a:rPr lang="en-US" b="0" baseline="0" dirty="0">
                <a:latin typeface="Salesforce Sans" panose="020B0505020202020203" pitchFamily="34" charset="0"/>
              </a:rPr>
              <a:t>Events are attached to your calendar.</a:t>
            </a:r>
          </a:p>
          <a:p>
            <a:pPr defTabSz="981334">
              <a:spcBef>
                <a:spcPts val="0"/>
              </a:spcBef>
              <a:buClrTx/>
              <a:defRPr/>
            </a:pPr>
            <a:r>
              <a:rPr lang="en-US" b="1" baseline="0" dirty="0"/>
              <a:t>Note: </a:t>
            </a:r>
            <a:r>
              <a:rPr lang="en-US" b="0" baseline="0" dirty="0"/>
              <a:t>There is no Activities tab. However, there is a calendar tab in Lightning.</a:t>
            </a:r>
          </a:p>
          <a:p>
            <a:pPr defTabSz="981334">
              <a:spcBef>
                <a:spcPts val="0"/>
              </a:spcBef>
              <a:buClrTx/>
              <a:defRPr/>
            </a:pPr>
            <a:endParaRPr lang="en-US" b="0"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 </a:t>
            </a:r>
          </a:p>
          <a:p>
            <a:pPr defTabSz="981334">
              <a:spcBef>
                <a:spcPts val="0"/>
              </a:spcBef>
              <a:buClrTx/>
              <a:defRPr/>
            </a:pPr>
            <a:r>
              <a:rPr lang="en-US" b="0" dirty="0"/>
              <a:t>Exercise</a:t>
            </a:r>
          </a:p>
          <a:p>
            <a:r>
              <a:rPr lang="en-US" dirty="0"/>
              <a:t>Create a task on</a:t>
            </a:r>
            <a:r>
              <a:rPr lang="en-US" baseline="0" dirty="0"/>
              <a:t> an opportunity record and save it.  Show the Open Activities related list on the Opportunity and the Account – showing that activities will roll up to the account so you can get a total account view.  </a:t>
            </a:r>
          </a:p>
          <a:p>
            <a:r>
              <a:rPr lang="en-US" baseline="0" dirty="0"/>
              <a:t>Close the task on the Opportunity.  Show that it moved from Open to History on both the Opportunity and the Account.</a:t>
            </a:r>
          </a:p>
          <a:p>
            <a:r>
              <a:rPr lang="en-US" baseline="0" dirty="0"/>
              <a:t>Run the standard Tasks and Appointments report to show open and completed Activities.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80</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2249807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b="0" dirty="0"/>
              <a:t>Point out the</a:t>
            </a:r>
            <a:r>
              <a:rPr lang="en-US" b="0" baseline="0" dirty="0"/>
              <a:t> last option on Activity settings, which allows users to add up to 50 contacts to tasks and events. Warn students that if they enable this feature:</a:t>
            </a:r>
          </a:p>
          <a:p>
            <a:pPr marL="228600" indent="-228600" defTabSz="981334">
              <a:spcBef>
                <a:spcPts val="0"/>
              </a:spcBef>
              <a:buClrTx/>
              <a:buFont typeface="+mj-lt"/>
              <a:buAutoNum type="arabicPeriod"/>
              <a:defRPr/>
            </a:pPr>
            <a:r>
              <a:rPr lang="en-US" b="0" baseline="0" dirty="0"/>
              <a:t>It may take from several minutes to 48 hours to complete if they have a high volume of activities.</a:t>
            </a:r>
          </a:p>
          <a:p>
            <a:pPr marL="228600" indent="-228600" defTabSz="981334">
              <a:spcBef>
                <a:spcPts val="0"/>
              </a:spcBef>
              <a:buClrTx/>
              <a:buFont typeface="+mj-lt"/>
              <a:buAutoNum type="arabicPeriod"/>
              <a:defRPr/>
            </a:pPr>
            <a:r>
              <a:rPr lang="en-US" b="0" baseline="0" dirty="0"/>
              <a:t>The process cannot be interrupted.</a:t>
            </a:r>
          </a:p>
          <a:p>
            <a:pPr marL="228600" indent="-228600" defTabSz="981334">
              <a:spcBef>
                <a:spcPts val="0"/>
              </a:spcBef>
              <a:buClrTx/>
              <a:buFont typeface="+mj-lt"/>
              <a:buAutoNum type="arabicPeriod"/>
              <a:defRPr/>
            </a:pPr>
            <a:r>
              <a:rPr lang="en-US" b="0" baseline="0" dirty="0"/>
              <a:t>They can continue working, and return to this page to see the status.</a:t>
            </a:r>
          </a:p>
          <a:p>
            <a:pPr marL="228600" indent="-228600" defTabSz="981334">
              <a:spcBef>
                <a:spcPts val="0"/>
              </a:spcBef>
              <a:buClrTx/>
              <a:buFont typeface="+mj-lt"/>
              <a:buAutoNum type="arabicPeriod"/>
              <a:defRPr/>
            </a:pPr>
            <a:r>
              <a:rPr lang="en-US" b="0" baseline="0" dirty="0"/>
              <a:t>They will receive an email when complete. </a:t>
            </a:r>
          </a:p>
          <a:p>
            <a:pPr marL="228600" indent="-228600" defTabSz="981334">
              <a:spcBef>
                <a:spcPts val="0"/>
              </a:spcBef>
              <a:buClrTx/>
              <a:buFont typeface="+mj-lt"/>
              <a:buAutoNum type="arabicPeriod"/>
              <a:defRPr/>
            </a:pPr>
            <a:r>
              <a:rPr lang="en-US" b="0" baseline="0" dirty="0"/>
              <a:t>Once enabled, </a:t>
            </a:r>
            <a:r>
              <a:rPr lang="en-GB" b="0" baseline="0" dirty="0"/>
              <a:t>t</a:t>
            </a:r>
            <a:r>
              <a:rPr lang="en-GB" dirty="0"/>
              <a:t>o disable this feature</a:t>
            </a:r>
            <a:r>
              <a:rPr lang="en-GB" baseline="0" dirty="0"/>
              <a:t> they will have to</a:t>
            </a:r>
            <a:r>
              <a:rPr lang="en-GB" dirty="0"/>
              <a:t> contact the salesforce.com Support team.</a:t>
            </a:r>
            <a:endParaRPr lang="en-US" b="0" dirty="0"/>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81</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578957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Clarify here that tasks and events ARE activities.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47455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45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83</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2603941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Make sure you</a:t>
            </a:r>
            <a:r>
              <a:rPr lang="en-GB" baseline="0" dirty="0">
                <a:solidFill>
                  <a:schemeClr val="tx1"/>
                </a:solidFill>
              </a:rPr>
              <a:t> are up-to-date with the latest Chatter features. New features are introduced in each new release, so make sure you’ve read the release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2764916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lnSpcReduction="10000"/>
          </a:bodyPr>
          <a:lstStyle/>
          <a:p>
            <a:pPr defTabSz="981334">
              <a:spcBef>
                <a:spcPts val="0"/>
              </a:spcBef>
              <a:buClrTx/>
              <a:defRPr/>
            </a:pPr>
            <a:r>
              <a:rPr lang="en-US" b="1" dirty="0"/>
              <a:t>Teaching Points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dirty="0"/>
              <a:t>Chatter is enabled by default.</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Demonstrate</a:t>
            </a:r>
            <a:r>
              <a:rPr lang="en-US" b="0" baseline="0" dirty="0"/>
              <a:t> some Chatter features in the org. Show Chatter in the app menu, as well as a tab in the app. </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Using</a:t>
            </a:r>
            <a:r>
              <a:rPr lang="en-US" b="0" baseline="0" dirty="0"/>
              <a:t> Chatter to communicate you can:</a:t>
            </a:r>
            <a:endParaRPr lang="en-US" b="0" dirty="0"/>
          </a:p>
          <a:p>
            <a:pPr defTabSz="981334">
              <a:spcBef>
                <a:spcPts val="0"/>
              </a:spcBef>
              <a:buClrTx/>
              <a:defRPr/>
            </a:pPr>
            <a:endParaRPr lang="en-US" b="1" dirty="0"/>
          </a:p>
          <a:p>
            <a:pPr lvl="1" defTabSz="981334">
              <a:spcBef>
                <a:spcPts val="0"/>
              </a:spcBef>
              <a:buClrTx/>
              <a:buFont typeface="Wingdings" pitchFamily="2" charset="2"/>
              <a:buChar char="§"/>
              <a:defRPr/>
            </a:pPr>
            <a:r>
              <a:rPr lang="en-US" dirty="0">
                <a:latin typeface="Salesforce Sans" panose="020B0505020202020203" pitchFamily="34" charset="0"/>
              </a:rPr>
              <a:t>Comment directly on an object, file, profile, or group using Chatter. </a:t>
            </a:r>
          </a:p>
          <a:p>
            <a:pPr lvl="1" defTabSz="981334">
              <a:spcBef>
                <a:spcPts val="0"/>
              </a:spcBef>
              <a:buClrTx/>
              <a:buFont typeface="Wingdings" pitchFamily="2" charset="2"/>
              <a:buChar char="§"/>
              <a:defRPr/>
            </a:pPr>
            <a:r>
              <a:rPr lang="en-US" baseline="0" dirty="0">
                <a:latin typeface="Salesforce Sans" panose="020B0505020202020203" pitchFamily="34" charset="0"/>
              </a:rPr>
              <a:t>Follow groups, records and people. Record followers </a:t>
            </a:r>
            <a:r>
              <a:rPr lang="en-US" dirty="0">
                <a:latin typeface="Salesforce Sans" panose="020B0505020202020203" pitchFamily="34" charset="0"/>
              </a:rPr>
              <a:t>receive notice when certain field values change, as well as when posts or comments are made to the record. Note that administrators determine which objects can be followed, and which fields on those objects will generate a change notification. </a:t>
            </a:r>
          </a:p>
          <a:p>
            <a:pPr lvl="1" defTabSz="981334">
              <a:spcBef>
                <a:spcPts val="0"/>
              </a:spcBef>
              <a:buClrTx/>
              <a:buFont typeface="Wingdings" pitchFamily="2" charset="2"/>
              <a:buChar char="§"/>
              <a:defRPr/>
            </a:pPr>
            <a:r>
              <a:rPr lang="en-US" baseline="0" dirty="0">
                <a:latin typeface="Salesforce Sans" panose="020B0505020202020203" pitchFamily="34" charset="0"/>
              </a:rPr>
              <a:t>Like comments, posts, and files.</a:t>
            </a:r>
          </a:p>
          <a:p>
            <a:pPr lvl="1" defTabSz="981334">
              <a:spcBef>
                <a:spcPts val="0"/>
              </a:spcBef>
              <a:buClrTx/>
              <a:buFont typeface="Wingdings" pitchFamily="2" charset="2"/>
              <a:buChar char="§"/>
              <a:defRPr/>
            </a:pPr>
            <a:r>
              <a:rPr lang="en-US" baseline="0" dirty="0">
                <a:latin typeface="Salesforce Sans" panose="020B0505020202020203" pitchFamily="34" charset="0"/>
              </a:rPr>
              <a:t>Download files from Groups and personal profiles.</a:t>
            </a:r>
          </a:p>
          <a:p>
            <a:pPr lvl="1" defTabSz="981334">
              <a:spcBef>
                <a:spcPts val="0"/>
              </a:spcBef>
              <a:buClrTx/>
              <a:buFont typeface="Wingdings" pitchFamily="2" charset="2"/>
              <a:buChar char="§"/>
              <a:defRPr/>
            </a:pPr>
            <a:r>
              <a:rPr lang="en-US" baseline="0" dirty="0">
                <a:latin typeface="Salesforce Sans" panose="020B0505020202020203" pitchFamily="34" charset="0"/>
              </a:rPr>
              <a:t>Comment on posts.</a:t>
            </a:r>
          </a:p>
          <a:p>
            <a:pPr lvl="1" defTabSz="981334">
              <a:spcBef>
                <a:spcPts val="0"/>
              </a:spcBef>
              <a:buClrTx/>
              <a:buFont typeface="Wingdings" pitchFamily="2" charset="2"/>
              <a:buChar char="§"/>
              <a:defRPr/>
            </a:pPr>
            <a:r>
              <a:rPr lang="en-US" baseline="0" dirty="0">
                <a:latin typeface="Salesforce Sans" panose="020B0505020202020203" pitchFamily="34" charset="0"/>
              </a:rPr>
              <a:t>Attach files to Chatter posts.</a:t>
            </a:r>
          </a:p>
          <a:p>
            <a:pPr>
              <a:buFont typeface="Wingdings" pitchFamily="2" charset="2"/>
              <a:buNone/>
            </a:pPr>
            <a:endParaRPr lang="en-US" baseline="0" dirty="0"/>
          </a:p>
          <a:p>
            <a:pPr>
              <a:buFont typeface="Wingdings" pitchFamily="2" charset="2"/>
              <a:buNone/>
            </a:pPr>
            <a:r>
              <a:rPr lang="en-US" baseline="0" dirty="0"/>
              <a:t>4. You can request Salesforce to enable profile-based rollout of Chatter in your org. This means that administrators can give access to Chatter to users based on their profile, rather than a global setting which turns Chatter on or off for all users. </a:t>
            </a:r>
            <a:endParaRPr lang="en-US" sz="1000" baseline="0" dirty="0">
              <a:solidFill>
                <a:schemeClr val="tx1"/>
              </a:solidFill>
            </a:endParaRPr>
          </a:p>
          <a:p>
            <a:pPr>
              <a:buFont typeface="Wingdings" pitchFamily="2" charset="2"/>
              <a:buNone/>
            </a:pPr>
            <a:endParaRPr lang="en-US" baseline="0" dirty="0"/>
          </a:p>
          <a:p>
            <a:pPr marL="0" marR="0" indent="0" algn="l" defTabSz="914400" rtl="0" eaLnBrk="1" fontAlgn="auto" latinLnBrk="0" hangingPunct="1">
              <a:lnSpc>
                <a:spcPct val="100000"/>
              </a:lnSpc>
              <a:spcBef>
                <a:spcPts val="443"/>
              </a:spcBef>
              <a:spcAft>
                <a:spcPts val="0"/>
              </a:spcAft>
              <a:buClr>
                <a:srgbClr val="000000"/>
              </a:buClr>
              <a:buSzTx/>
              <a:buFont typeface="Wingdings" pitchFamily="2" charset="2"/>
              <a:buNone/>
              <a:tabLst/>
              <a:defRPr/>
            </a:pPr>
            <a:r>
              <a:rPr lang="en-US" b="1" dirty="0"/>
              <a:t>Extra Material</a:t>
            </a:r>
          </a:p>
          <a:p>
            <a:pPr>
              <a:buFont typeface="Wingdings" pitchFamily="2" charset="2"/>
              <a:buNone/>
            </a:pPr>
            <a:r>
              <a:rPr lang="en-US" dirty="0"/>
              <a:t>Documentation</a:t>
            </a:r>
            <a:r>
              <a:rPr lang="en-US" baseline="0" dirty="0"/>
              <a:t> on how to turn on Chatter if it is not already turned on in your organization:</a:t>
            </a:r>
          </a:p>
          <a:p>
            <a:pPr>
              <a:buFont typeface="Wingdings" pitchFamily="2" charset="2"/>
              <a:buNone/>
            </a:pPr>
            <a:r>
              <a:rPr lang="en-US" dirty="0"/>
              <a:t>https://help.salesforce.com/HTViewHelpDoc?id=collab_enable.htm&amp;language=en_US</a:t>
            </a:r>
          </a:p>
          <a:p>
            <a:pPr>
              <a:buFont typeface="Wingdings" pitchFamily="2" charset="2"/>
              <a:buNone/>
            </a:pPr>
            <a:endParaRPr lang="en-US" dirty="0"/>
          </a:p>
          <a:p>
            <a:pPr fontAlgn="base"/>
            <a:r>
              <a:rPr lang="en-US" sz="1000" b="0" i="0" kern="1200" dirty="0">
                <a:solidFill>
                  <a:schemeClr val="tx1"/>
                </a:solidFill>
                <a:effectLst/>
                <a:latin typeface="Salesforce Sans" panose="020B0505020202020203" pitchFamily="34" charset="0"/>
                <a:ea typeface="+mn-ea"/>
                <a:cs typeface="Arial" pitchFamily="34" charset="0"/>
              </a:rPr>
              <a:t>Chatter: What’s Different or Not Available in Lightning Experience:</a:t>
            </a:r>
          </a:p>
          <a:p>
            <a:r>
              <a:rPr lang="en-US" dirty="0"/>
              <a:t>https://help.salesforce.com/articleView?id=lex_gaps_limitations_collaboration.htm&amp;type=0</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2013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rPr>
              <a:t>Course Title Goes Here</a:t>
            </a:r>
          </a:p>
        </p:txBody>
      </p:sp>
    </p:spTree>
    <p:extLst>
      <p:ext uri="{BB962C8B-B14F-4D97-AF65-F5344CB8AC3E}">
        <p14:creationId xmlns:p14="http://schemas.microsoft.com/office/powerpoint/2010/main" val="37302557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sz="1000" kern="1200" dirty="0">
                <a:solidFill>
                  <a:srgbClr val="1C1C1C"/>
                </a:solidFill>
                <a:latin typeface="Salesforce Sans" panose="020B0505020202020203" pitchFamily="34" charset="0"/>
                <a:ea typeface="+mn-ea"/>
                <a:cs typeface="Arial" pitchFamily="34" charset="0"/>
              </a:rPr>
              <a:t> </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sz="1000" kern="1200" dirty="0">
                <a:solidFill>
                  <a:srgbClr val="1C1C1C"/>
                </a:solidFill>
                <a:latin typeface="Salesforce Sans" panose="020B0505020202020203" pitchFamily="34" charset="0"/>
                <a:ea typeface="+mn-ea"/>
                <a:cs typeface="Arial" pitchFamily="34" charset="0"/>
              </a:rPr>
              <a:t>Chatter</a:t>
            </a:r>
            <a:r>
              <a:rPr lang="en-US" sz="1000" kern="1200" baseline="0" dirty="0">
                <a:solidFill>
                  <a:srgbClr val="1C1C1C"/>
                </a:solidFill>
                <a:latin typeface="Salesforce Sans" panose="020B0505020202020203" pitchFamily="34" charset="0"/>
                <a:ea typeface="+mn-ea"/>
                <a:cs typeface="Arial" pitchFamily="34" charset="0"/>
              </a:rPr>
              <a:t> Streams: </a:t>
            </a:r>
            <a:r>
              <a:rPr lang="en-US" sz="1000" dirty="0">
                <a:solidFill>
                  <a:srgbClr val="1C1C1C"/>
                </a:solidFill>
              </a:rPr>
              <a:t>Create personalized feeds with customize streams. Groups, users and records. </a:t>
            </a:r>
            <a:r>
              <a:rPr lang="en-US" sz="1000" dirty="0"/>
              <a:t>Chatter Streams allow you to create your own personalized feeds from Groups, People, and records like opportunities or accounts.  Build a Stream with your largest opportunities or highest priority cases or put them all into one Stream - it’s up to you.</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View Chatter Home in Lightning</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86</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1457413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Rich link previews are powered by Embed.ly, a third-party service. They include thumbnails, descriptions, and video players for links to videos, on services such as YouTube, </a:t>
            </a:r>
            <a:r>
              <a:rPr lang="en-GB" sz="1000" kern="1200" baseline="0" dirty="0" err="1">
                <a:solidFill>
                  <a:schemeClr val="tx1"/>
                </a:solidFill>
                <a:ea typeface="+mn-ea"/>
              </a:rPr>
              <a:t>Vimeo</a:t>
            </a:r>
            <a:r>
              <a:rPr lang="en-GB" sz="1000" kern="1200" baseline="0" dirty="0">
                <a:solidFill>
                  <a:schemeClr val="tx1"/>
                </a:solidFill>
                <a:ea typeface="+mn-ea"/>
              </a:rPr>
              <a:t>, and </a:t>
            </a:r>
            <a:r>
              <a:rPr lang="en-GB" sz="1000" kern="1200" baseline="0" dirty="0" err="1">
                <a:solidFill>
                  <a:schemeClr val="tx1"/>
                </a:solidFill>
                <a:ea typeface="+mn-ea"/>
              </a:rPr>
              <a:t>Mashable</a:t>
            </a:r>
            <a:r>
              <a:rPr lang="en-GB" sz="1000" kern="1200" baseline="0" dirty="0">
                <a:solidFill>
                  <a:schemeClr val="tx1"/>
                </a:solidFill>
                <a:ea typeface="+mn-ea"/>
              </a:rPr>
              <a:t>. </a:t>
            </a:r>
            <a:r>
              <a:rPr lang="en-GB" sz="1000" b="0" i="0" kern="1200" dirty="0">
                <a:solidFill>
                  <a:schemeClr val="tx1"/>
                </a:solidFill>
                <a:ea typeface="+mn-ea"/>
              </a:rPr>
              <a:t>The setting is enabled by default. If you disable it, users can only preview videos from the YouTube community.</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dirty="0"/>
              <a:t>Enable objects and fields for feed tracking, alerting followers to any changes made to records they follow. The following objects are automatically enabled for feed tracking: </a:t>
            </a:r>
            <a:r>
              <a:rPr lang="en-US" dirty="0">
                <a:solidFill>
                  <a:schemeClr val="bg1"/>
                </a:solidFill>
              </a:rPr>
              <a:t>Account, Case, Chatter Group, Contact, Lead, Opportunity, User. Each has different fields</a:t>
            </a:r>
            <a:r>
              <a:rPr lang="en-US" baseline="0" dirty="0">
                <a:solidFill>
                  <a:schemeClr val="bg1"/>
                </a:solidFill>
              </a:rPr>
              <a:t> that are enabled for tracking. </a:t>
            </a:r>
            <a:endParaRPr lang="en-US" dirty="0"/>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You can also preview linked content from:</a:t>
            </a:r>
          </a:p>
          <a:p>
            <a:pPr marL="450850" lvl="1"/>
            <a:r>
              <a:rPr lang="en-GB" sz="1000" kern="1200" baseline="0" dirty="0">
                <a:solidFill>
                  <a:schemeClr val="tx1"/>
                </a:solidFill>
                <a:latin typeface="Salesforce Sans" panose="020B0505020202020203" pitchFamily="34" charset="0"/>
                <a:ea typeface="+mn-ea"/>
              </a:rPr>
              <a:t>bloomberg.com</a:t>
            </a:r>
          </a:p>
          <a:p>
            <a:pPr marL="450850" lvl="1"/>
            <a:r>
              <a:rPr lang="en-GB" sz="1000" kern="1200" baseline="0" dirty="0">
                <a:solidFill>
                  <a:schemeClr val="tx1"/>
                </a:solidFill>
                <a:latin typeface="Salesforce Sans" panose="020B0505020202020203" pitchFamily="34" charset="0"/>
                <a:ea typeface="+mn-ea"/>
              </a:rPr>
              <a:t>box.com</a:t>
            </a:r>
          </a:p>
          <a:p>
            <a:pPr marL="450850" lvl="1"/>
            <a:r>
              <a:rPr lang="en-GB" sz="1000" kern="1200" baseline="0" dirty="0">
                <a:solidFill>
                  <a:schemeClr val="tx1"/>
                </a:solidFill>
                <a:latin typeface="Salesforce Sans" panose="020B0505020202020203" pitchFamily="34" charset="0"/>
                <a:ea typeface="+mn-ea"/>
              </a:rPr>
              <a:t>engadget.com</a:t>
            </a:r>
          </a:p>
          <a:p>
            <a:pPr marL="450850" lvl="1"/>
            <a:r>
              <a:rPr lang="en-GB" sz="1000" kern="1200" baseline="0" dirty="0">
                <a:solidFill>
                  <a:schemeClr val="tx1"/>
                </a:solidFill>
                <a:latin typeface="Salesforce Sans" panose="020B0505020202020203" pitchFamily="34" charset="0"/>
                <a:ea typeface="+mn-ea"/>
              </a:rPr>
              <a:t>en.wikipedia.org</a:t>
            </a:r>
          </a:p>
          <a:p>
            <a:pPr marL="450850" lvl="1"/>
            <a:r>
              <a:rPr lang="en-GB" sz="1000" kern="1200" baseline="0" dirty="0">
                <a:solidFill>
                  <a:schemeClr val="tx1"/>
                </a:solidFill>
                <a:latin typeface="Salesforce Sans" panose="020B0505020202020203" pitchFamily="34" charset="0"/>
                <a:ea typeface="+mn-ea"/>
              </a:rPr>
              <a:t>google.com/finance</a:t>
            </a:r>
          </a:p>
          <a:p>
            <a:pPr marL="450850" lvl="1"/>
            <a:r>
              <a:rPr lang="en-GB" sz="1000" kern="1200" baseline="0" dirty="0">
                <a:solidFill>
                  <a:schemeClr val="tx1"/>
                </a:solidFill>
                <a:latin typeface="Salesforce Sans" panose="020B0505020202020203" pitchFamily="34" charset="0"/>
                <a:ea typeface="+mn-ea"/>
              </a:rPr>
              <a:t>huffingtonpost.com</a:t>
            </a:r>
          </a:p>
          <a:p>
            <a:pPr marL="450850" lvl="1"/>
            <a:r>
              <a:rPr lang="en-GB" sz="1000" kern="1200" baseline="0" dirty="0">
                <a:solidFill>
                  <a:schemeClr val="tx1"/>
                </a:solidFill>
                <a:latin typeface="Salesforce Sans" panose="020B0505020202020203" pitchFamily="34" charset="0"/>
                <a:ea typeface="+mn-ea"/>
              </a:rPr>
              <a:t>marketwatch.com</a:t>
            </a:r>
          </a:p>
          <a:p>
            <a:pPr marL="450850" lvl="1"/>
            <a:r>
              <a:rPr lang="en-GB" sz="1000" kern="1200" baseline="0" dirty="0">
                <a:solidFill>
                  <a:schemeClr val="tx1"/>
                </a:solidFill>
                <a:latin typeface="Salesforce Sans" panose="020B0505020202020203" pitchFamily="34" charset="0"/>
                <a:ea typeface="+mn-ea"/>
              </a:rPr>
              <a:t>npr.com</a:t>
            </a:r>
          </a:p>
          <a:p>
            <a:pPr marL="450850" lvl="1"/>
            <a:r>
              <a:rPr lang="en-GB" sz="1000" kern="1200" baseline="0" dirty="0">
                <a:solidFill>
                  <a:schemeClr val="tx1"/>
                </a:solidFill>
                <a:latin typeface="Salesforce Sans" panose="020B0505020202020203" pitchFamily="34" charset="0"/>
                <a:ea typeface="+mn-ea"/>
              </a:rPr>
              <a:t>scribd.com</a:t>
            </a:r>
            <a:endParaRPr lang="en-US" dirty="0">
              <a:latin typeface="Salesforce Sans" panose="020B0505020202020203" pitchFamily="34" charset="0"/>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Open</a:t>
            </a:r>
            <a:r>
              <a:rPr lang="en-US" b="0" baseline="0" dirty="0"/>
              <a:t> up Chatter settings so you can point out these options as you go through them.</a:t>
            </a: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87</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141115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r>
              <a:rPr lang="en-US" sz="1300" b="1" dirty="0"/>
              <a:t>Teaching Points</a:t>
            </a:r>
          </a:p>
          <a:p>
            <a:endParaRPr lang="en-US" sz="1300" dirty="0"/>
          </a:p>
          <a:p>
            <a:r>
              <a:rPr lang="en-US" sz="1300" dirty="0"/>
              <a:t>Only objects</a:t>
            </a:r>
            <a:r>
              <a:rPr lang="en-US" sz="1300" baseline="0" dirty="0"/>
              <a:t> with feed tracking enabled will have associated Chatter posts visible in the Chatter feed. </a:t>
            </a:r>
          </a:p>
          <a:p>
            <a:endParaRPr lang="en-US" sz="1300" baseline="0" dirty="0"/>
          </a:p>
          <a:p>
            <a:r>
              <a:rPr lang="en-US" sz="1300" baseline="0" dirty="0"/>
              <a:t>To enable feed tracking for objects: </a:t>
            </a:r>
            <a:r>
              <a:rPr lang="en-US" sz="1300" b="1" baseline="0" dirty="0"/>
              <a:t>Setup | Feature Settings | Chatter | Feed Tracking</a:t>
            </a:r>
          </a:p>
          <a:p>
            <a:endParaRPr lang="en-US" sz="1300" baseline="0" dirty="0"/>
          </a:p>
          <a:p>
            <a:r>
              <a:rPr lang="en-US" sz="1300" baseline="0" dirty="0"/>
              <a:t>All organizations that have Chatter automatically enabled will have the following objects and fields tracked by default: </a:t>
            </a:r>
          </a:p>
          <a:p>
            <a:pPr lvl="1"/>
            <a:r>
              <a:rPr lang="en-US" sz="1000" b="0" i="0" kern="1200" dirty="0">
                <a:solidFill>
                  <a:schemeClr val="tx1"/>
                </a:solidFill>
                <a:latin typeface="Salesforce Sans" panose="020B0505020202020203" pitchFamily="34" charset="0"/>
                <a:ea typeface="+mn-ea"/>
              </a:rPr>
              <a:t>Account: Account Name, Account Owner</a:t>
            </a:r>
          </a:p>
          <a:p>
            <a:pPr lvl="1"/>
            <a:r>
              <a:rPr lang="en-US" sz="1000" b="0" i="0" kern="1200" dirty="0">
                <a:solidFill>
                  <a:schemeClr val="tx1"/>
                </a:solidFill>
                <a:latin typeface="Salesforce Sans" panose="020B0505020202020203" pitchFamily="34" charset="0"/>
                <a:ea typeface="+mn-ea"/>
              </a:rPr>
              <a:t>Case: Case Owner, Priority, Status</a:t>
            </a:r>
          </a:p>
          <a:p>
            <a:pPr lvl="1"/>
            <a:r>
              <a:rPr lang="en-US" sz="1000" b="0" i="0" kern="1200" dirty="0">
                <a:solidFill>
                  <a:schemeClr val="tx1"/>
                </a:solidFill>
                <a:latin typeface="Salesforce Sans" panose="020B0505020202020203" pitchFamily="34" charset="0"/>
                <a:ea typeface="+mn-ea"/>
              </a:rPr>
              <a:t>Chatter Group: Allow Customers, Description, Group Access, Information Body, Information Title, Name, Owner Name</a:t>
            </a:r>
          </a:p>
          <a:p>
            <a:pPr lvl="1"/>
            <a:r>
              <a:rPr lang="en-US" sz="1000" b="0" i="0" kern="1200" dirty="0">
                <a:solidFill>
                  <a:schemeClr val="tx1"/>
                </a:solidFill>
                <a:latin typeface="Salesforce Sans" panose="020B0505020202020203" pitchFamily="34" charset="0"/>
                <a:ea typeface="+mn-ea"/>
              </a:rPr>
              <a:t>Contact: Account Name, Contact Owner, Name</a:t>
            </a:r>
          </a:p>
          <a:p>
            <a:pPr lvl="1"/>
            <a:r>
              <a:rPr lang="en-US" sz="1000" b="0" i="0" kern="1200" dirty="0">
                <a:solidFill>
                  <a:schemeClr val="tx1"/>
                </a:solidFill>
                <a:latin typeface="Salesforce Sans" panose="020B0505020202020203" pitchFamily="34" charset="0"/>
                <a:ea typeface="+mn-ea"/>
              </a:rPr>
              <a:t>Lead: Lead Owner, Lead Status, Name</a:t>
            </a:r>
          </a:p>
          <a:p>
            <a:pPr lvl="1"/>
            <a:r>
              <a:rPr lang="en-US" sz="1000" b="0" i="0" kern="1200" dirty="0">
                <a:solidFill>
                  <a:schemeClr val="tx1"/>
                </a:solidFill>
                <a:latin typeface="Salesforce Sans" panose="020B0505020202020203" pitchFamily="34" charset="0"/>
                <a:ea typeface="+mn-ea"/>
              </a:rPr>
              <a:t>Opportunity: Amount, Close Date, Opportunity Name, Opportunity Owner, Stage</a:t>
            </a:r>
          </a:p>
          <a:p>
            <a:pPr lvl="1"/>
            <a:r>
              <a:rPr lang="en-US" sz="1000" b="0" i="0" kern="1200" dirty="0">
                <a:solidFill>
                  <a:schemeClr val="tx1"/>
                </a:solidFill>
                <a:latin typeface="Salesforce Sans" panose="020B0505020202020203" pitchFamily="34" charset="0"/>
                <a:ea typeface="+mn-ea"/>
              </a:rPr>
              <a:t>Topic: Description</a:t>
            </a:r>
          </a:p>
          <a:p>
            <a:pPr lvl="1"/>
            <a:r>
              <a:rPr lang="en-US" sz="1000" b="0" i="0" kern="1200" dirty="0">
                <a:solidFill>
                  <a:schemeClr val="tx1"/>
                </a:solidFill>
                <a:latin typeface="Salesforce Sans" panose="020B0505020202020203" pitchFamily="34" charset="0"/>
                <a:ea typeface="+mn-ea"/>
              </a:rPr>
              <a:t>User: About Me, Address, E-mail, Manager, Phone, Title</a:t>
            </a:r>
          </a:p>
          <a:p>
            <a:endParaRPr lang="en-US" sz="1300" baseline="0" dirty="0"/>
          </a:p>
          <a:p>
            <a:r>
              <a:rPr lang="en-US" sz="1000" b="0" i="0" kern="1200" dirty="0">
                <a:solidFill>
                  <a:schemeClr val="tx1"/>
                </a:solidFill>
                <a:ea typeface="+mn-ea"/>
              </a:rPr>
              <a:t> </a:t>
            </a:r>
            <a:endParaRPr lang="en-US" sz="1300"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2013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88</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rPr>
              <a:t>Course Title Goes Here</a:t>
            </a:r>
          </a:p>
        </p:txBody>
      </p:sp>
    </p:spTree>
    <p:extLst>
      <p:ext uri="{BB962C8B-B14F-4D97-AF65-F5344CB8AC3E}">
        <p14:creationId xmlns:p14="http://schemas.microsoft.com/office/powerpoint/2010/main" val="2141469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t>Users can access groups either</a:t>
            </a:r>
            <a:r>
              <a:rPr lang="en-US" baseline="0" dirty="0"/>
              <a:t> from the sidebar on the Chatter tab, or from the Groups tab.</a:t>
            </a:r>
            <a:endParaRPr lang="en-US" dirty="0"/>
          </a:p>
          <a:p>
            <a:pPr marL="228600" indent="-228600" defTabSz="981334">
              <a:spcBef>
                <a:spcPts val="0"/>
              </a:spcBef>
              <a:buClrTx/>
              <a:buFont typeface="+mj-lt"/>
              <a:buAutoNum type="arabicPeriod"/>
              <a:defRPr/>
            </a:pPr>
            <a:r>
              <a:rPr lang="en-US" dirty="0"/>
              <a:t>Every user with the “Create and Own New Chatter Groups” permission has the ability to create a group and add members. This permission is on by default in all standard profiles except Chatter External User.</a:t>
            </a:r>
          </a:p>
          <a:p>
            <a:pPr marL="228600" indent="-228600">
              <a:buFont typeface="+mj-lt"/>
              <a:buAutoNum type="arabicPeriod"/>
            </a:pPr>
            <a:r>
              <a:rPr lang="en-US" dirty="0"/>
              <a:t>Each group has 1 owner and can have several managers, who can add other members, delete posts and comments, and edit the group settings.</a:t>
            </a:r>
          </a:p>
          <a:p>
            <a:pPr marL="228600" indent="-228600" defTabSz="981334">
              <a:spcBef>
                <a:spcPts val="0"/>
              </a:spcBef>
              <a:buClrTx/>
              <a:buFont typeface="+mj-lt"/>
              <a:buAutoNum type="arabicPeriod"/>
              <a:defRPr/>
            </a:pPr>
            <a:r>
              <a:rPr lang="en-US" dirty="0"/>
              <a:t>The </a:t>
            </a:r>
            <a:r>
              <a:rPr lang="en-US" dirty="0" err="1"/>
              <a:t>Engagment</a:t>
            </a:r>
            <a:r>
              <a:rPr lang="en-US" dirty="0"/>
              <a:t> tab displays the group name, number of members, date of last activity, and group owner, making it easy to target inactive groups that should be deleted.</a:t>
            </a:r>
          </a:p>
          <a:p>
            <a:pPr marL="228600" indent="-228600" defTabSz="981334">
              <a:spcBef>
                <a:spcPts val="0"/>
              </a:spcBef>
              <a:buClrTx/>
              <a:buFont typeface="+mj-lt"/>
              <a:buAutoNum type="arabicPeriod"/>
              <a:defRPr/>
            </a:pPr>
            <a:r>
              <a:rPr lang="en-US" dirty="0">
                <a:solidFill>
                  <a:schemeClr val="tx1"/>
                </a:solidFill>
              </a:rPr>
              <a:t>Non</a:t>
            </a:r>
            <a:r>
              <a:rPr lang="en-US" baseline="0" dirty="0">
                <a:solidFill>
                  <a:schemeClr val="tx1"/>
                </a:solidFill>
              </a:rPr>
              <a:t>-members can post to a group feed, and users can search within a group feed (click magnifying glass button at top of group feed page).</a:t>
            </a:r>
          </a:p>
          <a:p>
            <a:pPr marL="228600" indent="-228600" defTabSz="981334">
              <a:spcBef>
                <a:spcPts val="0"/>
              </a:spcBef>
              <a:buClrTx/>
              <a:buFont typeface="+mj-lt"/>
              <a:buAutoNum type="arabicPeriod"/>
              <a:defRPr/>
            </a:pPr>
            <a:r>
              <a:rPr lang="en-US" baseline="0" dirty="0">
                <a:solidFill>
                  <a:schemeClr val="tx1"/>
                </a:solidFill>
              </a:rPr>
              <a:t>Users with the Modify All Data permission can access private groups they are not a member of.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sz="1000" b="0" i="0" u="none" strike="noStrike" kern="1200" baseline="0" dirty="0">
                <a:solidFill>
                  <a:schemeClr val="tx1"/>
                </a:solidFill>
                <a:ea typeface="+mn-ea"/>
              </a:rPr>
              <a:t>Unlisted groups offer more privacy compared to private groups, because only members and users with the “ Manage Unlisted Groups”  permission can access unlisted groups in list views, feeds, and search results. These must be enabled Setup | Customize | Chatter | Settings</a:t>
            </a:r>
          </a:p>
          <a:p>
            <a:pPr marL="228600" indent="-228600" defTabSz="981334">
              <a:spcBef>
                <a:spcPts val="0"/>
              </a:spcBef>
              <a:buClrTx/>
              <a:buFont typeface="+mj-lt"/>
              <a:buAutoNum type="arabicPeriod"/>
              <a:defRPr/>
            </a:pPr>
            <a:r>
              <a:rPr lang="en-US" dirty="0"/>
              <a:t>Broadcast Only Groups can be created by going to the group settings for any public, private, or unlisted group and selecting Broadcast Only. By restricting the ability to post, group owners and managers can keep group discussions focused and relevant by cutting down noise from off-topic posts.</a:t>
            </a:r>
          </a:p>
          <a:p>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1" dirty="0">
              <a:solidFill>
                <a:schemeClr val="tx1"/>
              </a:solidFill>
            </a:endParaRPr>
          </a:p>
          <a:p>
            <a:pPr defTabSz="981334">
              <a:spcBef>
                <a:spcPts val="0"/>
              </a:spcBef>
              <a:buClrTx/>
              <a:defRPr/>
            </a:pPr>
            <a:r>
              <a:rPr lang="en-US" dirty="0"/>
              <a:t>Instructors may want to point out that users may view group member engagement in a convenient report linked from each group. This feature is available in Salesforce Classic only.  (Report link is visible in screenshot).</a:t>
            </a:r>
          </a:p>
          <a:p>
            <a:pPr defTabSz="981334">
              <a:spcBef>
                <a:spcPts val="0"/>
              </a:spcBef>
              <a:buClrTx/>
              <a:defRPr/>
            </a:pPr>
            <a:endParaRPr lang="en-US" dirty="0"/>
          </a:p>
          <a:p>
            <a:pPr defTabSz="981334">
              <a:spcBef>
                <a:spcPts val="0"/>
              </a:spcBef>
              <a:buClrTx/>
              <a:defRPr/>
            </a:pPr>
            <a:r>
              <a:rPr lang="en-US" dirty="0"/>
              <a:t>Anyone with permissions can view the group engagement report. Group owners, managers, and other users with permissions (for example, users with the “Modify All Data” and “Manage Unlisted Groups”) can quickly access this report by clicking Show Group Report below the group photo.</a:t>
            </a: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solidFill>
                  <a:schemeClr val="tx1"/>
                </a:solidFill>
              </a:rPr>
              <a:t>Suggestions</a:t>
            </a:r>
            <a:endParaRPr lang="en-US" dirty="0"/>
          </a:p>
          <a:p>
            <a:endParaRPr lang="en-US" dirty="0"/>
          </a:p>
        </p:txBody>
      </p:sp>
      <p:sp>
        <p:nvSpPr>
          <p:cNvPr id="4" name="Footer Placeholder 3"/>
          <p:cNvSpPr>
            <a:spLocks noGrp="1"/>
          </p:cNvSpPr>
          <p:nvPr>
            <p:ph type="ftr" sz="quarter" idx="10"/>
          </p:nvPr>
        </p:nvSpPr>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p:txBody>
          <a:bodyPr/>
          <a:lstStyle/>
          <a:p>
            <a:fld id="{1106E636-74D1-4F76-97EA-8A06AB44A63A}" type="slidenum">
              <a:rPr lang="en-US" sz="900" smtClean="0">
                <a:solidFill>
                  <a:prstClr val="black"/>
                </a:solidFill>
              </a:rPr>
              <a:pPr/>
              <a:t>89</a:t>
            </a:fld>
            <a:endParaRPr lang="en-US" sz="900" dirty="0">
              <a:solidFill>
                <a:prstClr val="black"/>
              </a:solidFill>
            </a:endParaRPr>
          </a:p>
        </p:txBody>
      </p:sp>
      <p:sp>
        <p:nvSpPr>
          <p:cNvPr id="6" name="Header Placeholder 5"/>
          <p:cNvSpPr>
            <a:spLocks noGrp="1"/>
          </p:cNvSpPr>
          <p:nvPr>
            <p:ph type="hdr" sz="quarter" idx="12"/>
          </p:nvPr>
        </p:nvSpPr>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42203743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When we create Chatter groups to replace email distribution lists, discuss with students how they might send one final email to each list, with a link to the new Chatter group.</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90</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1776961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91</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1271092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40294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Direct students to the emergency exits and any additional</a:t>
            </a:r>
            <a:r>
              <a:rPr lang="en-US" b="0" baseline="0" dirty="0">
                <a:solidFill>
                  <a:srgbClr val="000000"/>
                </a:solidFill>
                <a:ea typeface="Arial" pitchFamily="-112" charset="0"/>
                <a:cs typeface="Arial" pitchFamily="-112" charset="0"/>
                <a:sym typeface="Arial" pitchFamily="-112" charset="0"/>
              </a:rPr>
              <a:t> safety information.  Point out the restrooms, break areas and any other useful areas to be aware of.</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Students receive a manual, an exercise guide,</a:t>
            </a:r>
            <a:r>
              <a:rPr lang="en-US" b="0" baseline="0" dirty="0">
                <a:solidFill>
                  <a:srgbClr val="000000"/>
                </a:solidFill>
                <a:ea typeface="Arial" pitchFamily="-112" charset="0"/>
                <a:cs typeface="Arial" pitchFamily="-112" charset="0"/>
                <a:sym typeface="Arial" pitchFamily="-112" charset="0"/>
              </a:rPr>
              <a:t> and a personal org.</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The course follows a lecture format supplemented with demonstrations</a:t>
            </a:r>
            <a:r>
              <a:rPr lang="en-US" b="0" baseline="0" dirty="0">
                <a:solidFill>
                  <a:srgbClr val="000000"/>
                </a:solidFill>
                <a:ea typeface="Arial" pitchFamily="-112" charset="0"/>
                <a:cs typeface="Arial" pitchFamily="-112" charset="0"/>
                <a:sym typeface="Arial" pitchFamily="-112" charset="0"/>
              </a:rPr>
              <a:t> (referred to as Watch Me: exercises), exercises for both instructor and student (Join Me: exercises) and exercises for the students to do on their own (Your Turn: exercises).</a:t>
            </a:r>
            <a:endParaRPr lang="en-US" b="0" dirty="0">
              <a:solidFill>
                <a:srgbClr val="000000"/>
              </a:solidFill>
              <a:ea typeface="Arial" pitchFamily="-112" charset="0"/>
              <a:cs typeface="Arial" pitchFamily="-112" charset="0"/>
              <a:sym typeface="Arial" pitchFamily="-112" charset="0"/>
            </a:endParaRPr>
          </a:p>
          <a:p>
            <a:endParaRPr lang="en-US" b="1"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sym typeface="Arial" pitchFamily="-112" charset="0"/>
              </a:rPr>
              <a:t>Customize this slide as needed</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latin typeface="Salesforce Sans" panose="020B0505020202020203" pitchFamily="34" charset="0"/>
              </a:rPr>
              <a:t>Introduction to Force.com</a:t>
            </a:r>
          </a:p>
        </p:txBody>
      </p:sp>
    </p:spTree>
    <p:extLst>
      <p:ext uri="{BB962C8B-B14F-4D97-AF65-F5344CB8AC3E}">
        <p14:creationId xmlns:p14="http://schemas.microsoft.com/office/powerpoint/2010/main" val="12297497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492125"/>
            <a:ext cx="7493001" cy="4216400"/>
          </a:xfrm>
        </p:spPr>
      </p:sp>
      <p:sp>
        <p:nvSpPr>
          <p:cNvPr id="3" name="Notes Placeholder 2"/>
          <p:cNvSpPr>
            <a:spLocks noGrp="1"/>
          </p:cNvSpPr>
          <p:nvPr>
            <p:ph type="body" idx="1"/>
          </p:nvPr>
        </p:nvSpPr>
        <p:spPr>
          <a:xfrm>
            <a:off x="732182" y="4559998"/>
            <a:ext cx="5850838" cy="4321031"/>
          </a:xfrm>
          <a:prstGeom prst="rect">
            <a:avLst/>
          </a:prstGeom>
        </p:spPr>
        <p:txBody>
          <a:bodyPr lIns="97027" tIns="48513" rIns="97027" bIns="48513">
            <a:normAutofit/>
          </a:bodyPr>
          <a:lstStyle/>
          <a:p>
            <a:r>
              <a:rPr lang="en-US" b="1" dirty="0"/>
              <a:t>Teaching Points:</a:t>
            </a:r>
            <a:endParaRPr lang="en-US" dirty="0"/>
          </a:p>
          <a:p>
            <a:pPr marL="0" lvl="1" defTabSz="970159">
              <a:defRPr/>
            </a:pPr>
            <a:r>
              <a:rPr lang="en-US" sz="1100" dirty="0">
                <a:latin typeface="Salesforce Sans" panose="020B0505020202020203" pitchFamily="34" charset="0"/>
              </a:rPr>
              <a:t>Users must have the "API Enabled" permission enabled to access Salesforce1.</a:t>
            </a:r>
            <a:endParaRPr lang="en-US" dirty="0">
              <a:latin typeface="Salesforce Sans" panose="020B0505020202020203" pitchFamily="34" charset="0"/>
            </a:endParaRPr>
          </a:p>
          <a:p>
            <a:pPr marL="0" lvl="1" defTabSz="970159">
              <a:defRPr/>
            </a:pPr>
            <a:endParaRPr lang="en-US" dirty="0">
              <a:latin typeface="Salesforce Sans" panose="020B0505020202020203" pitchFamily="34" charset="0"/>
            </a:endParaRPr>
          </a:p>
          <a:p>
            <a:r>
              <a:rPr lang="en-US" b="1" dirty="0"/>
              <a:t>Extra Materials</a:t>
            </a:r>
          </a:p>
          <a:p>
            <a:endParaRPr lang="en-US" b="1" dirty="0"/>
          </a:p>
          <a:p>
            <a:pPr marL="0" lvl="1" defTabSz="936980">
              <a:defRPr/>
            </a:pPr>
            <a:r>
              <a:rPr lang="en-US" dirty="0">
                <a:latin typeface="Salesforce Sans" panose="020B0505020202020203" pitchFamily="34" charset="0"/>
              </a:rPr>
              <a:t>See this page for updated</a:t>
            </a:r>
            <a:r>
              <a:rPr lang="en-US" baseline="0" dirty="0">
                <a:latin typeface="Salesforce Sans" panose="020B0505020202020203" pitchFamily="34" charset="0"/>
              </a:rPr>
              <a:t> mobile platform requirements: https://help.salesforce.com/articleView?id=sf1_requirements.htm&amp;type=5</a:t>
            </a:r>
            <a:endParaRPr lang="en-US" dirty="0">
              <a:latin typeface="Salesforce Sans" panose="020B0505020202020203" pitchFamily="34" charset="0"/>
            </a:endParaRPr>
          </a:p>
          <a:p>
            <a:pPr marL="0" lvl="1" defTabSz="936980">
              <a:defRPr/>
            </a:pPr>
            <a:r>
              <a:rPr lang="en-US" dirty="0">
                <a:latin typeface="Salesforce Sans" panose="020B0505020202020203" pitchFamily="34" charset="0"/>
              </a:rPr>
              <a:t>If students would like to learn more, point them to the Getting Started: Administering Salesforce1 training available from Help and Training.</a:t>
            </a:r>
          </a:p>
          <a:p>
            <a:pPr marL="0" lvl="1" defTabSz="936980">
              <a:defRPr/>
            </a:pPr>
            <a:r>
              <a:rPr lang="en-US" dirty="0">
                <a:latin typeface="Salesforce Sans" panose="020B0505020202020203" pitchFamily="34" charset="0"/>
              </a:rPr>
              <a:t>If enabled, it can also be accessed through a mobile web browser:</a:t>
            </a:r>
          </a:p>
          <a:p>
            <a:pPr marL="485135" lvl="3" defTabSz="936980">
              <a:buFont typeface="Courier New" pitchFamily="49" charset="0"/>
              <a:buChar char="o"/>
              <a:defRPr/>
            </a:pPr>
            <a:r>
              <a:rPr lang="en-US" dirty="0">
                <a:latin typeface="Salesforce Sans" panose="020B0505020202020203" pitchFamily="34" charset="0"/>
              </a:rPr>
              <a:t>Safari on </a:t>
            </a:r>
            <a:r>
              <a:rPr lang="en-US" dirty="0" err="1">
                <a:latin typeface="Salesforce Sans" panose="020B0505020202020203" pitchFamily="34" charset="0"/>
              </a:rPr>
              <a:t>iOS</a:t>
            </a:r>
            <a:r>
              <a:rPr lang="en-US" dirty="0">
                <a:latin typeface="Salesforce Sans" panose="020B0505020202020203" pitchFamily="34" charset="0"/>
              </a:rPr>
              <a:t> smart phones and tablets.</a:t>
            </a:r>
          </a:p>
          <a:p>
            <a:pPr marL="485135" lvl="3" defTabSz="936980">
              <a:buFont typeface="Courier New" pitchFamily="49" charset="0"/>
              <a:buChar char="o"/>
              <a:defRPr/>
            </a:pPr>
            <a:r>
              <a:rPr lang="en-US" dirty="0">
                <a:latin typeface="Salesforce Sans" panose="020B0505020202020203" pitchFamily="34" charset="0"/>
              </a:rPr>
              <a:t>Chrome or stock browser on Android phones.</a:t>
            </a:r>
          </a:p>
          <a:p>
            <a:pPr marL="485135" lvl="3" defTabSz="936980">
              <a:buFont typeface="Courier New" pitchFamily="49" charset="0"/>
              <a:buChar char="o"/>
              <a:defRPr/>
            </a:pPr>
            <a:r>
              <a:rPr lang="en-US" dirty="0">
                <a:latin typeface="Salesforce Sans" panose="020B0505020202020203" pitchFamily="34" charset="0"/>
              </a:rPr>
              <a:t>BlackBerry Browser on BlackBerry Z10 devices with BlackBerry OS 10.2 or later.</a:t>
            </a:r>
          </a:p>
          <a:p>
            <a:pPr marL="485135" lvl="3" defTabSz="936980">
              <a:buFont typeface="Courier New" pitchFamily="49" charset="0"/>
              <a:buChar char="o"/>
              <a:defRPr/>
            </a:pPr>
            <a:r>
              <a:rPr lang="en-US" dirty="0">
                <a:latin typeface="Salesforce Sans" panose="020B0505020202020203" pitchFamily="34" charset="0"/>
              </a:rPr>
              <a:t>Good Access browser on Android phones with Android 4.4 or later and iOS phones and tablets with iOS 10 or later.</a:t>
            </a:r>
          </a:p>
          <a:p>
            <a:pPr marL="485135" lvl="3" defTabSz="936980">
              <a:buFont typeface="Courier New" pitchFamily="49" charset="0"/>
              <a:buChar char="o"/>
              <a:defRPr/>
            </a:pPr>
            <a:r>
              <a:rPr lang="en-US" dirty="0">
                <a:latin typeface="Salesforce Sans" panose="020B0505020202020203" pitchFamily="34" charset="0"/>
              </a:rPr>
              <a:t>Stock</a:t>
            </a:r>
            <a:r>
              <a:rPr lang="en-US" baseline="0" dirty="0">
                <a:latin typeface="Salesforce Sans" panose="020B0505020202020203" pitchFamily="34" charset="0"/>
              </a:rPr>
              <a:t> browser on Windows 8.1 devices.</a:t>
            </a:r>
            <a:endParaRPr lang="en-US" dirty="0">
              <a:latin typeface="Salesforce Sans" panose="020B0505020202020203" pitchFamily="34" charset="0"/>
            </a:endParaRPr>
          </a:p>
          <a:p>
            <a:endParaRPr lang="en-US" b="1" dirty="0"/>
          </a:p>
          <a:p>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dirty="0">
                <a:solidFill>
                  <a:prstClr val="black"/>
                </a:solidFill>
                <a:latin typeface="Salesforce Sans" panose="020B0505020202020203" pitchFamily="34" charset="0"/>
              </a:rPr>
              <a:t>© Copyright 2017 salesforce.com, inc.</a:t>
            </a:r>
          </a:p>
        </p:txBody>
      </p:sp>
      <p:sp>
        <p:nvSpPr>
          <p:cNvPr id="7" name="Header Placeholder 6"/>
          <p:cNvSpPr>
            <a:spLocks noGrp="1"/>
          </p:cNvSpPr>
          <p:nvPr>
            <p:ph type="hdr" sz="quarter" idx="12"/>
          </p:nvPr>
        </p:nvSpPr>
        <p:spPr>
          <a:xfrm>
            <a:off x="3982720" y="9335255"/>
            <a:ext cx="3169920" cy="249663"/>
          </a:xfrm>
          <a:prstGeom prst="rect">
            <a:avLst/>
          </a:prstGeom>
        </p:spPr>
        <p:txBody>
          <a:bodyPr/>
          <a:lstStyle/>
          <a:p>
            <a:pPr algn="r"/>
            <a:r>
              <a:rPr lang="en-US" dirty="0">
                <a:solidFill>
                  <a:prstClr val="black"/>
                </a:solidFill>
              </a:rPr>
              <a:t>Administration Essentials for Experienced </a:t>
            </a:r>
            <a:r>
              <a:rPr lang="en-US" dirty="0" err="1">
                <a:solidFill>
                  <a:prstClr val="black"/>
                </a:solidFill>
              </a:rPr>
              <a:t>Admins</a:t>
            </a:r>
            <a:endParaRPr lang="en-US" dirty="0">
              <a:solidFill>
                <a:prstClr val="black"/>
              </a:solidFill>
            </a:endParaRPr>
          </a:p>
        </p:txBody>
      </p:sp>
      <p:sp>
        <p:nvSpPr>
          <p:cNvPr id="8" name="Slide Number Placeholder 7"/>
          <p:cNvSpPr>
            <a:spLocks noGrp="1"/>
          </p:cNvSpPr>
          <p:nvPr>
            <p:ph type="sldNum" sz="quarter" idx="13"/>
          </p:nvPr>
        </p:nvSpPr>
        <p:spPr>
          <a:xfrm>
            <a:off x="3413761" y="9335255"/>
            <a:ext cx="487680" cy="240194"/>
          </a:xfrm>
          <a:prstGeom prst="rect">
            <a:avLst/>
          </a:prstGeom>
        </p:spPr>
        <p:txBody>
          <a:bodyPr/>
          <a:lstStyle/>
          <a:p>
            <a:fld id="{1106E636-74D1-4F76-97EA-8A06AB44A63A}"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4178912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chemeClr val="tx1"/>
                </a:solidFill>
              </a:rPr>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Salesforce1 is enabled for all orgs. The</a:t>
            </a:r>
            <a:r>
              <a:rPr lang="en-US" baseline="0" dirty="0"/>
              <a:t> Connected App</a:t>
            </a:r>
            <a:r>
              <a:rPr lang="en-US" dirty="0"/>
              <a:t> components are installed automatically when one of your users installs a Salesforce1 downloadable app from the App Store or Google Play on their mobile device and authenticates with your organization by logging in to the mobile app.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Administrators should download</a:t>
            </a:r>
            <a:r>
              <a:rPr lang="en-US" baseline="0" dirty="0"/>
              <a:t> and log in to the app to install components automatically in the org. </a:t>
            </a:r>
            <a:endParaRPr lang="en-US" dirty="0"/>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dirty="0"/>
              <a:t>Students can refer</a:t>
            </a:r>
            <a:r>
              <a:rPr lang="en-US" baseline="0" dirty="0"/>
              <a:t> to the Salesforce1 App Admin Guide:</a:t>
            </a:r>
          </a:p>
          <a:p>
            <a:r>
              <a:rPr lang="en-US" dirty="0">
                <a:hlinkClick r:id="rId3"/>
              </a:rPr>
              <a:t>https://developer.salesforce.com/docs/atlas.en-us.186.0.salesforce1admin.meta/salesforce1admin/salesforce1_guide_introduction.htm</a:t>
            </a:r>
            <a:endParaRPr lang="en-US" dirty="0"/>
          </a:p>
          <a:p>
            <a:r>
              <a:rPr lang="en-US" dirty="0"/>
              <a:t>They can also look at the Saleforce1 Admin Cheat Sheet:</a:t>
            </a:r>
          </a:p>
          <a:p>
            <a:r>
              <a:rPr lang="en-US" dirty="0">
                <a:hlinkClick r:id="rId4"/>
              </a:rPr>
              <a:t>http://res.cloudinary.com/hy4kyit2a/image/upload/s1_admin_cheatsheet_cheatsheet.pdf</a:t>
            </a:r>
            <a:endParaRPr lang="en-US" dirty="0"/>
          </a:p>
          <a:p>
            <a:endParaRPr lang="en-US" dirty="0"/>
          </a:p>
          <a:p>
            <a:r>
              <a:rPr lang="en-US" sz="1000" b="1" i="0" kern="1200" dirty="0">
                <a:solidFill>
                  <a:schemeClr val="tx1"/>
                </a:solidFill>
                <a:effectLst/>
                <a:latin typeface="Salesforce Sans" panose="020B0505020202020203" pitchFamily="34" charset="0"/>
                <a:ea typeface="+mn-ea"/>
                <a:cs typeface="Arial" pitchFamily="34" charset="0"/>
              </a:rPr>
              <a:t>Trailhead: Salesforce1 Security and Compliance</a:t>
            </a:r>
          </a:p>
          <a:p>
            <a:r>
              <a:rPr lang="en-US" sz="1000" b="0" i="0" kern="1200" dirty="0">
                <a:solidFill>
                  <a:schemeClr val="tx1"/>
                </a:solidFill>
                <a:effectLst/>
                <a:latin typeface="Salesforce Sans" panose="020B0505020202020203" pitchFamily="34" charset="0"/>
                <a:ea typeface="+mn-ea"/>
                <a:cs typeface="Arial" pitchFamily="34" charset="0"/>
              </a:rPr>
              <a:t>https://trailhead.salesforce.com/en/modules/salesforce1_security</a:t>
            </a:r>
          </a:p>
          <a:p>
            <a:br>
              <a:rPr lang="en-US" dirty="0"/>
            </a:br>
            <a:endParaRPr lang="en-US" dirty="0"/>
          </a:p>
          <a:p>
            <a:endParaRPr lang="en-US" dirty="0"/>
          </a:p>
          <a:p>
            <a:endParaRPr lang="en-US" b="1" dirty="0"/>
          </a:p>
          <a:p>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94</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4168069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t>Teaching Points</a:t>
            </a:r>
          </a:p>
          <a:p>
            <a:r>
              <a:rPr lang="en-US" sz="1000" b="0" kern="1200" dirty="0">
                <a:solidFill>
                  <a:schemeClr val="tx1"/>
                </a:solidFill>
                <a:ea typeface="+mn-ea"/>
              </a:rPr>
              <a:t>What are</a:t>
            </a:r>
            <a:r>
              <a:rPr lang="en-US" sz="1000" b="0" kern="1200" baseline="0" dirty="0">
                <a:solidFill>
                  <a:schemeClr val="tx1"/>
                </a:solidFill>
                <a:ea typeface="+mn-ea"/>
              </a:rPr>
              <a:t> the two groups of Permitted Users? </a:t>
            </a:r>
          </a:p>
          <a:p>
            <a:r>
              <a:rPr lang="en-US" sz="1000" b="0" kern="1200" baseline="0" dirty="0">
                <a:solidFill>
                  <a:schemeClr val="tx1"/>
                </a:solidFill>
                <a:ea typeface="+mn-ea"/>
              </a:rPr>
              <a:t>All users may self authorize.</a:t>
            </a:r>
          </a:p>
          <a:p>
            <a:r>
              <a:rPr lang="en-US" sz="1000" b="0" kern="1200" baseline="0" dirty="0">
                <a:solidFill>
                  <a:schemeClr val="tx1"/>
                </a:solidFill>
                <a:ea typeface="+mn-ea"/>
              </a:rPr>
              <a:t>Admin approved users are pre-authorized.</a:t>
            </a:r>
            <a:endParaRPr lang="en-US" sz="1000" b="0" kern="1200" dirty="0">
              <a:solidFill>
                <a:schemeClr val="tx1"/>
              </a:solidFill>
              <a:ea typeface="+mn-ea"/>
            </a:endParaRPr>
          </a:p>
          <a:p>
            <a:r>
              <a:rPr lang="en-US" sz="1000" b="0" kern="1200" dirty="0">
                <a:solidFill>
                  <a:schemeClr val="tx1"/>
                </a:solidFill>
                <a:ea typeface="+mn-ea"/>
              </a:rPr>
              <a:t> </a:t>
            </a:r>
          </a:p>
          <a:p>
            <a:r>
              <a:rPr lang="en-US" sz="1000" b="0" kern="1200" dirty="0">
                <a:solidFill>
                  <a:schemeClr val="tx1"/>
                </a:solidFill>
                <a:ea typeface="+mn-ea"/>
              </a:rPr>
              <a:t>Can you restrict access by IP address? </a:t>
            </a:r>
          </a:p>
          <a:p>
            <a:r>
              <a:rPr lang="en-US" sz="1000" b="0" kern="1200" dirty="0">
                <a:solidFill>
                  <a:schemeClr val="tx1"/>
                </a:solidFill>
                <a:ea typeface="+mn-ea"/>
              </a:rPr>
              <a:t> Yes. You can restrict access to Salesforce1 based on IP addresses.</a:t>
            </a:r>
            <a:r>
              <a:rPr lang="en-US" sz="1000" b="0" kern="1200" baseline="0" dirty="0">
                <a:solidFill>
                  <a:schemeClr val="tx1"/>
                </a:solidFill>
                <a:ea typeface="+mn-ea"/>
              </a:rPr>
              <a:t> </a:t>
            </a:r>
          </a:p>
          <a:p>
            <a:endParaRPr lang="en-US" sz="1000" b="0" kern="1200" baseline="0" dirty="0">
              <a:solidFill>
                <a:schemeClr val="tx1"/>
              </a:solidFill>
              <a:ea typeface="+mn-ea"/>
            </a:endParaRPr>
          </a:p>
          <a:p>
            <a:r>
              <a:rPr lang="en-US" sz="1000" b="0" kern="1200" dirty="0">
                <a:solidFill>
                  <a:schemeClr val="tx1"/>
                </a:solidFill>
                <a:ea typeface="+mn-ea"/>
              </a:rPr>
              <a:t>What are the pros and cons of having users log in to the app every time? </a:t>
            </a:r>
          </a:p>
          <a:p>
            <a:r>
              <a:rPr lang="en-US" sz="1000" b="0" kern="1200" dirty="0">
                <a:solidFill>
                  <a:schemeClr val="tx1"/>
                </a:solidFill>
                <a:ea typeface="+mn-ea"/>
              </a:rPr>
              <a:t>Discuss</a:t>
            </a:r>
            <a:r>
              <a:rPr lang="en-US" sz="1000" b="0" kern="1200" baseline="0" dirty="0">
                <a:solidFill>
                  <a:schemeClr val="tx1"/>
                </a:solidFill>
                <a:ea typeface="+mn-ea"/>
              </a:rPr>
              <a:t> the pros/cons of heightened security vs. user ease and adoption. </a:t>
            </a:r>
            <a:endParaRPr lang="en-US" sz="1000" b="0" kern="1200" dirty="0">
              <a:solidFill>
                <a:schemeClr val="tx1"/>
              </a:solidFill>
              <a:ea typeface="+mn-ea"/>
            </a:endParaRPr>
          </a:p>
          <a:p>
            <a:endParaRPr lang="en-US" b="0" dirty="0"/>
          </a:p>
          <a:p>
            <a:r>
              <a:rPr lang="en-US" b="0" dirty="0"/>
              <a:t>Make</a:t>
            </a:r>
            <a:r>
              <a:rPr lang="en-US" b="0" baseline="0" dirty="0"/>
              <a:t> sure you discuss the homework assignment! Have students download Salesforce1 to their mobile devices after they leave class (this is so you don’t have to worry about people using different download speeds, etc., to download, and then potentially distracting them from the material during the remainder of the course). Discuss their experience with them at the beginning of the class on day 2. </a:t>
            </a: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a:t>
            </a:r>
            <a:r>
              <a:rPr lang="en-US" sz="900" dirty="0" err="1">
                <a:solidFill>
                  <a:prstClr val="black"/>
                </a:solidFill>
                <a:latin typeface="Salesforce Sans" panose="020B0505020202020203" pitchFamily="34" charset="0"/>
              </a:rPr>
              <a:t>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95</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Admins</a:t>
            </a:r>
            <a:endParaRPr lang="en-US" sz="900" dirty="0">
              <a:solidFill>
                <a:prstClr val="black"/>
              </a:solidFill>
            </a:endParaRPr>
          </a:p>
        </p:txBody>
      </p:sp>
    </p:spTree>
    <p:extLst>
      <p:ext uri="{BB962C8B-B14F-4D97-AF65-F5344CB8AC3E}">
        <p14:creationId xmlns:p14="http://schemas.microsoft.com/office/powerpoint/2010/main" val="8373835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a:t>
            </a:r>
            <a:r>
              <a:rPr lang="en-US" sz="900">
                <a:solidFill>
                  <a:prstClr val="black"/>
                </a:solidFill>
                <a:latin typeface="Salesforce Sans" panose="020B0505020202020203" pitchFamily="34" charset="0"/>
              </a:rPr>
              <a:t>Copyright 2016 </a:t>
            </a:r>
            <a:r>
              <a:rPr lang="en-US" sz="900" dirty="0">
                <a:solidFill>
                  <a:prstClr val="black"/>
                </a:solidFill>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96</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3837243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406401" y="4800600"/>
            <a:ext cx="6502399" cy="4249711"/>
          </a:xfrm>
          <a:prstGeom prst="rect">
            <a:avLst/>
          </a:prstGeom>
        </p:spPr>
        <p:txBody>
          <a:bodyPr lIns="91425" tIns="91425" rIns="91425" bIns="91425" anchor="t" anchorCtr="0">
            <a:noAutofit/>
          </a:bodyPr>
          <a:lstStyle/>
          <a:p>
            <a:r>
              <a:rPr lang="en-US" b="1" dirty="0">
                <a:solidFill>
                  <a:srgbClr val="000000"/>
                </a:solidFill>
                <a:ea typeface="Arial" pitchFamily="-112" charset="0"/>
                <a:cs typeface="Arial" pitchFamily="-112" charset="0"/>
                <a:sym typeface="Arial" pitchFamily="-112" charset="0"/>
              </a:rPr>
              <a:t>Teaching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(Context: Lightning for Outlook and Salesforce for Outlook integrations built from the Salesforce Microsoft Partnership.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Since our founding in 1999, Salesforce’s guiding principle for our product, our strategy, and our partnerships has always been maximizing our customers success. Microsoft and Salesforce decided it was time to break down any obstacles between their respective products and usher in a new era of efficiency and effectiveness. For more information on the partnership and other integrations, please go to: www.salesforce.com/microsoft</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lvl="0">
              <a:lnSpc>
                <a:spcPct val="115000"/>
              </a:lnSpc>
              <a:spcBef>
                <a:spcPts val="0"/>
              </a:spcBef>
              <a:buNone/>
            </a:pPr>
            <a:r>
              <a:rPr lang="en-US" dirty="0">
                <a:solidFill>
                  <a:srgbClr val="000000"/>
                </a:solidFill>
              </a:rPr>
              <a:t>-</a:t>
            </a:r>
            <a:r>
              <a:rPr lang="en-US" baseline="0" dirty="0">
                <a:solidFill>
                  <a:srgbClr val="000000"/>
                </a:solidFill>
              </a:rPr>
              <a:t> </a:t>
            </a:r>
            <a:r>
              <a:rPr lang="en-US" dirty="0">
                <a:solidFill>
                  <a:srgbClr val="000000"/>
                </a:solidFill>
              </a:rPr>
              <a:t>Emphasize that Lightning for Outlook works on both Salesforce classic and Lightning experience and where possible.</a:t>
            </a:r>
          </a:p>
          <a:p>
            <a:pPr lvl="0">
              <a:lnSpc>
                <a:spcPct val="115000"/>
              </a:lnSpc>
              <a:spcBef>
                <a:spcPts val="0"/>
              </a:spcBef>
              <a:buNone/>
            </a:pPr>
            <a:r>
              <a:rPr lang="en-US" dirty="0">
                <a:solidFill>
                  <a:srgbClr val="000000"/>
                </a:solidFill>
              </a:rPr>
              <a:t>- Look at using Lightning for Outlook as new features and updates are automatically available to end-users with every release without having to install any new version.</a:t>
            </a:r>
          </a:p>
          <a:p>
            <a:pPr lvl="0">
              <a:lnSpc>
                <a:spcPct val="115000"/>
              </a:lnSpc>
              <a:spcBef>
                <a:spcPts val="0"/>
              </a:spcBef>
              <a:buNone/>
            </a:pPr>
            <a:endParaRPr lang="en-US" dirty="0">
              <a:solidFill>
                <a:srgbClr val="000000"/>
              </a:solidFill>
            </a:endParaRPr>
          </a:p>
          <a:p>
            <a:pPr lvl="0">
              <a:lnSpc>
                <a:spcPct val="115000"/>
              </a:lnSpc>
              <a:spcBef>
                <a:spcPts val="0"/>
              </a:spcBef>
              <a:buNone/>
            </a:pPr>
            <a:r>
              <a:rPr lang="en-US" dirty="0">
                <a:solidFill>
                  <a:srgbClr val="000000"/>
                </a:solidFill>
              </a:rPr>
              <a:t>Lightning for Outlook works on:</a:t>
            </a:r>
          </a:p>
          <a:p>
            <a:pPr lvl="0">
              <a:lnSpc>
                <a:spcPct val="115000"/>
              </a:lnSpc>
              <a:spcBef>
                <a:spcPts val="0"/>
              </a:spcBef>
              <a:buNone/>
            </a:pPr>
            <a:r>
              <a:rPr lang="en-US" dirty="0">
                <a:solidFill>
                  <a:srgbClr val="000000"/>
                </a:solidFill>
              </a:rPr>
              <a:t>- Email Server:</a:t>
            </a:r>
          </a:p>
          <a:p>
            <a:pPr lvl="0">
              <a:lnSpc>
                <a:spcPct val="115000"/>
              </a:lnSpc>
              <a:spcBef>
                <a:spcPts val="0"/>
              </a:spcBef>
              <a:buNone/>
            </a:pPr>
            <a:r>
              <a:rPr lang="en-US" dirty="0">
                <a:solidFill>
                  <a:srgbClr val="000000"/>
                </a:solidFill>
              </a:rPr>
              <a:t>- Exchange 2016, 2013 on-premises, or Exchange Online (a part of Office 365)</a:t>
            </a:r>
          </a:p>
          <a:p>
            <a:pPr lvl="0">
              <a:lnSpc>
                <a:spcPct val="115000"/>
              </a:lnSpc>
              <a:spcBef>
                <a:spcPts val="0"/>
              </a:spcBef>
              <a:buNone/>
            </a:pPr>
            <a:r>
              <a:rPr lang="en-US" dirty="0">
                <a:solidFill>
                  <a:srgbClr val="000000"/>
                </a:solidFill>
              </a:rPr>
              <a:t>- Email Application:</a:t>
            </a:r>
          </a:p>
          <a:p>
            <a:pPr lvl="0">
              <a:lnSpc>
                <a:spcPct val="115000"/>
              </a:lnSpc>
              <a:spcBef>
                <a:spcPts val="0"/>
              </a:spcBef>
              <a:buNone/>
            </a:pPr>
            <a:r>
              <a:rPr lang="en-US" dirty="0">
                <a:solidFill>
                  <a:srgbClr val="000000"/>
                </a:solidFill>
              </a:rPr>
              <a:t>- Outlook for Web App (OWA)</a:t>
            </a:r>
          </a:p>
          <a:p>
            <a:pPr lvl="0">
              <a:lnSpc>
                <a:spcPct val="115000"/>
              </a:lnSpc>
              <a:spcBef>
                <a:spcPts val="0"/>
              </a:spcBef>
              <a:buNone/>
            </a:pPr>
            <a:r>
              <a:rPr lang="en-US" dirty="0">
                <a:solidFill>
                  <a:srgbClr val="000000"/>
                </a:solidFill>
              </a:rPr>
              <a:t>- Microsoft Outlook 2013 or 2016 on Windows PC</a:t>
            </a:r>
          </a:p>
          <a:p>
            <a:pPr lvl="0">
              <a:lnSpc>
                <a:spcPct val="115000"/>
              </a:lnSpc>
              <a:spcBef>
                <a:spcPts val="0"/>
              </a:spcBef>
              <a:buNone/>
            </a:pPr>
            <a:r>
              <a:rPr lang="en-US" dirty="0">
                <a:solidFill>
                  <a:srgbClr val="000000"/>
                </a:solidFill>
              </a:rPr>
              <a:t>- Microsoft Outlook for Mac 2016 on Mac</a:t>
            </a:r>
          </a:p>
          <a:p>
            <a:pPr lvl="0" rtl="0">
              <a:lnSpc>
                <a:spcPct val="115000"/>
              </a:lnSpc>
              <a:spcBef>
                <a:spcPts val="0"/>
              </a:spcBef>
              <a:buNone/>
            </a:pPr>
            <a:r>
              <a:rPr lang="en-US" dirty="0">
                <a:solidFill>
                  <a:srgbClr val="000000"/>
                </a:solidFill>
              </a:rPr>
              <a:t>- Available on: Group, Professional, Enterprise, Performance, Unlimited &amp; Developer Editions</a:t>
            </a:r>
          </a:p>
          <a:p>
            <a:pPr lvl="0" rtl="0">
              <a:lnSpc>
                <a:spcPct val="115000"/>
              </a:lnSpc>
              <a:spcBef>
                <a:spcPts val="0"/>
              </a:spcBef>
              <a:buNone/>
            </a:pPr>
            <a:endParaRPr dirty="0">
              <a:solidFill>
                <a:srgbClr val="000000"/>
              </a:solidFill>
            </a:endParaRPr>
          </a:p>
          <a:p>
            <a:pPr lvl="0" rtl="0">
              <a:lnSpc>
                <a:spcPct val="115000"/>
              </a:lnSpc>
              <a:spcBef>
                <a:spcPts val="0"/>
              </a:spcBef>
              <a:buNone/>
            </a:pPr>
            <a:r>
              <a:rPr lang="en-US" dirty="0">
                <a:solidFill>
                  <a:srgbClr val="000000"/>
                </a:solidFill>
              </a:rPr>
              <a:t>Also note that Lightning for Gmail is also available.</a:t>
            </a:r>
          </a:p>
          <a:p>
            <a:pPr lvl="0" rtl="0">
              <a:lnSpc>
                <a:spcPct val="115000"/>
              </a:lnSpc>
              <a:spcBef>
                <a:spcPts val="0"/>
              </a:spcBef>
              <a:buNone/>
            </a:pPr>
            <a:endParaRPr lang="en-US" dirty="0">
              <a:solidFill>
                <a:srgbClr val="000000"/>
              </a:solidFill>
            </a:endParaRPr>
          </a:p>
          <a:p>
            <a:pPr lvl="0" rtl="0">
              <a:lnSpc>
                <a:spcPct val="115000"/>
              </a:lnSpc>
              <a:spcBef>
                <a:spcPts val="0"/>
              </a:spcBef>
              <a:buNone/>
            </a:pPr>
            <a:r>
              <a:rPr lang="en-US" dirty="0">
                <a:solidFill>
                  <a:srgbClr val="000000"/>
                </a:solidFill>
              </a:rPr>
              <a:t>Lightning for Outlook (with Office 365) does not sync Contacts and Calendar events. You need to set up Lightning Sync as well.</a:t>
            </a:r>
          </a:p>
          <a:p>
            <a:pPr lvl="0" rtl="0">
              <a:lnSpc>
                <a:spcPct val="115000"/>
              </a:lnSpc>
              <a:spcBef>
                <a:spcPts val="0"/>
              </a:spcBef>
              <a:buNone/>
            </a:pPr>
            <a:endParaRPr lang="en-US" dirty="0">
              <a:solidFill>
                <a:srgbClr val="000000"/>
              </a:solidFill>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 More details for setup and system requirements can be found in Documentation.</a:t>
            </a:r>
          </a:p>
          <a:p>
            <a:pPr lvl="0" rtl="0">
              <a:lnSpc>
                <a:spcPct val="115000"/>
              </a:lnSpc>
              <a:spcBef>
                <a:spcPts val="0"/>
              </a:spcBef>
              <a:buNone/>
            </a:pPr>
            <a:endParaRPr lang="en-US" dirty="0">
              <a:solidFill>
                <a:srgbClr val="000000"/>
              </a:solidFill>
            </a:endParaRPr>
          </a:p>
        </p:txBody>
      </p:sp>
      <p:sp>
        <p:nvSpPr>
          <p:cNvPr id="234" name="Shape 234"/>
          <p:cNvSpPr>
            <a:spLocks noGrp="1" noRot="1" noChangeAspect="1"/>
          </p:cNvSpPr>
          <p:nvPr>
            <p:ph type="sldImg" idx="2"/>
          </p:nvPr>
        </p:nvSpPr>
        <p:spPr>
          <a:xfrm>
            <a:off x="-519113" y="461963"/>
            <a:ext cx="7475538" cy="42052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5656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519113" y="461963"/>
            <a:ext cx="7475538" cy="42052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406401" y="4800600"/>
            <a:ext cx="6502399" cy="4249711"/>
          </a:xfrm>
          <a:prstGeom prst="rect">
            <a:avLst/>
          </a:prstGeom>
          <a:noFill/>
          <a:ln>
            <a:noFill/>
          </a:ln>
        </p:spPr>
        <p:txBody>
          <a:bodyPr lIns="95725" tIns="47850" rIns="95725" bIns="47850" anchor="t" anchorCtr="0">
            <a:noAutofit/>
          </a:bodyPr>
          <a:lstStyle/>
          <a:p>
            <a:pPr marL="0" marR="0" lvl="0" indent="0" algn="l" rtl="0">
              <a:spcBef>
                <a:spcPts val="0"/>
              </a:spcBef>
              <a:buSzPct val="25000"/>
              <a:buNone/>
            </a:pPr>
            <a:r>
              <a:rPr lang="en-US" sz="1000" b="1" i="0" u="none" strike="noStrike" cap="none" dirty="0">
                <a:solidFill>
                  <a:schemeClr val="dk1"/>
                </a:solidFill>
                <a:latin typeface="Arial"/>
                <a:ea typeface="Arial"/>
                <a:cs typeface="Arial"/>
                <a:sym typeface="Arial"/>
              </a:rPr>
              <a:t>Teaching Points</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Let’s take a look at the Outlook 2016 that is using Lightning for Outlook.  There are a few key things to notice:</a:t>
            </a:r>
          </a:p>
          <a:p>
            <a:pPr marL="0" marR="0" lvl="0" indent="0" algn="l" rtl="0">
              <a:spcBef>
                <a:spcPts val="0"/>
              </a:spcBef>
              <a:buSzPct val="25000"/>
              <a:buNone/>
            </a:pPr>
            <a:endParaRPr lang="en-US" sz="1000" b="0" i="0" u="none" strike="noStrike" cap="none" dirty="0">
              <a:solidFill>
                <a:schemeClr val="dk1"/>
              </a:solidFill>
              <a:latin typeface="Arial"/>
              <a:ea typeface="Arial"/>
              <a:cs typeface="Arial"/>
              <a:sym typeface="Arial"/>
            </a:endParaRP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People section is populated with the Salesforce contacts of people associated with the email.  Anyone not found can be quickly added into Salesforce without having to toggle between windows. </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Adding new contacts is simple - click on the ‘add’ button and it will prepopulate information (First name, last name, email </a:t>
            </a:r>
            <a:r>
              <a:rPr lang="en-US" sz="1000" b="0" i="0" u="none" strike="noStrike" cap="none" dirty="0" err="1">
                <a:solidFill>
                  <a:schemeClr val="dk1"/>
                </a:solidFill>
                <a:latin typeface="Arial"/>
                <a:ea typeface="Arial"/>
                <a:cs typeface="Arial"/>
                <a:sym typeface="Arial"/>
              </a:rPr>
              <a:t>etc</a:t>
            </a:r>
            <a:r>
              <a:rPr lang="en-US" sz="1000" b="0" i="0" u="none" strike="noStrike" cap="none" dirty="0">
                <a:solidFill>
                  <a:schemeClr val="dk1"/>
                </a:solidFill>
                <a:latin typeface="Arial"/>
                <a:ea typeface="Arial"/>
                <a:cs typeface="Arial"/>
                <a:sym typeface="Arial"/>
              </a:rPr>
              <a:t>)</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Jump out button (next to user photo) automatically launches Salesforce if further searches need to be done.</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Accounts section shows Account information of the people involved in this email or calendar event.</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Opportunities and Cases associated with the account can also be shown</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Search for Salesforce records and files directly inside of the vertical pane</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Calendar events can sync using Lightning Sync – so that they appear in the Salesforce App</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Both standard and custom Lightning Components can be adjusted according to different user profiles in the Lightning App Builder. </a:t>
            </a:r>
            <a:r>
              <a:rPr lang="en-US" sz="1000" b="0" i="0" u="none" strike="noStrike" cap="none" baseline="0" dirty="0">
                <a:solidFill>
                  <a:schemeClr val="dk1"/>
                </a:solidFill>
                <a:latin typeface="Arial"/>
                <a:ea typeface="Arial"/>
                <a:cs typeface="Arial"/>
                <a:sym typeface="Arial"/>
              </a:rPr>
              <a:t> </a:t>
            </a:r>
            <a:br>
              <a:rPr lang="en-US" sz="1000" b="0" i="0" u="none" strike="noStrike" cap="none" baseline="0" dirty="0">
                <a:solidFill>
                  <a:schemeClr val="dk1"/>
                </a:solidFill>
                <a:latin typeface="Arial"/>
                <a:ea typeface="Arial"/>
                <a:cs typeface="Arial"/>
                <a:sym typeface="Arial"/>
              </a:rPr>
            </a:br>
            <a:r>
              <a:rPr lang="en-US" sz="1000" b="0" i="0" u="none" strike="noStrike" cap="none" baseline="0"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Partner Lightning Components can be downloaded from the AppExchange.)</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rtl="0">
              <a:lnSpc>
                <a:spcPct val="100000"/>
              </a:lnSpc>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Documentation can be found at Salesforce Help: https://help.salesforce.com/articleView?id=app_for_outlook_user_overview.htm </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Lightning for Outlook can be downloaded from the Microsoft Store ‘Salesforce Lightning for Outlook’</a:t>
            </a:r>
          </a:p>
        </p:txBody>
      </p:sp>
      <p:sp>
        <p:nvSpPr>
          <p:cNvPr id="247" name="Shape 247"/>
          <p:cNvSpPr txBox="1">
            <a:spLocks noGrp="1"/>
          </p:cNvSpPr>
          <p:nvPr>
            <p:ph type="ftr" idx="11"/>
          </p:nvPr>
        </p:nvSpPr>
        <p:spPr>
          <a:xfrm>
            <a:off x="162560" y="9335253"/>
            <a:ext cx="3169920" cy="244293"/>
          </a:xfrm>
          <a:prstGeom prst="rect">
            <a:avLst/>
          </a:prstGeom>
          <a:noFill/>
          <a:ln>
            <a:noFill/>
          </a:ln>
        </p:spPr>
        <p:txBody>
          <a:bodyPr lIns="95725" tIns="47850" rIns="95725" bIns="47850" anchor="t" anchorCtr="0">
            <a:noAutofit/>
          </a:bodyPr>
          <a:lstStyle/>
          <a:p>
            <a:pPr algn="l">
              <a:buSzPct val="25000"/>
            </a:pPr>
            <a:r>
              <a:rPr lang="en-US" dirty="0">
                <a:solidFill>
                  <a:prstClr val="black"/>
                </a:solidFill>
                <a:latin typeface="Arial"/>
                <a:ea typeface="Arial"/>
                <a:cs typeface="Arial"/>
                <a:sym typeface="Arial"/>
              </a:rPr>
              <a:t>© Copyright 2017 salesforce.com, </a:t>
            </a:r>
            <a:r>
              <a:rPr lang="en-US" dirty="0" err="1">
                <a:solidFill>
                  <a:prstClr val="black"/>
                </a:solidFill>
                <a:latin typeface="Arial"/>
                <a:ea typeface="Arial"/>
                <a:cs typeface="Arial"/>
                <a:sym typeface="Arial"/>
              </a:rPr>
              <a:t>inc.</a:t>
            </a:r>
            <a:endParaRPr lang="en-US" dirty="0">
              <a:solidFill>
                <a:prstClr val="black"/>
              </a:solidFill>
              <a:latin typeface="Arial"/>
              <a:ea typeface="Arial"/>
              <a:cs typeface="Arial"/>
              <a:sym typeface="Arial"/>
            </a:endParaRPr>
          </a:p>
        </p:txBody>
      </p:sp>
      <p:sp>
        <p:nvSpPr>
          <p:cNvPr id="248" name="Shape 248"/>
          <p:cNvSpPr txBox="1">
            <a:spLocks noGrp="1"/>
          </p:cNvSpPr>
          <p:nvPr>
            <p:ph type="sldNum" idx="12"/>
          </p:nvPr>
        </p:nvSpPr>
        <p:spPr>
          <a:xfrm>
            <a:off x="3413760" y="9335254"/>
            <a:ext cx="487680" cy="240194"/>
          </a:xfrm>
          <a:prstGeom prst="rect">
            <a:avLst/>
          </a:prstGeom>
          <a:noFill/>
          <a:ln>
            <a:noFill/>
          </a:ln>
        </p:spPr>
        <p:txBody>
          <a:bodyPr lIns="95725" tIns="47850" rIns="95725" bIns="47850" anchor="t" anchorCtr="0">
            <a:noAutofit/>
          </a:bodyPr>
          <a:lstStyle/>
          <a:p>
            <a:pPr>
              <a:buSzPct val="25000"/>
            </a:pPr>
            <a:fld id="{00000000-1234-1234-1234-123412341234}" type="slidenum">
              <a:rPr lang="en-US">
                <a:solidFill>
                  <a:prstClr val="black"/>
                </a:solidFill>
                <a:latin typeface="Arial"/>
                <a:ea typeface="Arial"/>
                <a:cs typeface="Arial"/>
                <a:sym typeface="Arial"/>
              </a:rPr>
              <a:pPr>
                <a:buSzPct val="25000"/>
              </a:pPr>
              <a:t>98</a:t>
            </a:fld>
            <a:endParaRPr lang="en-US">
              <a:solidFill>
                <a:prstClr val="black"/>
              </a:solidFill>
              <a:latin typeface="Arial"/>
              <a:ea typeface="Arial"/>
              <a:cs typeface="Arial"/>
              <a:sym typeface="Arial"/>
            </a:endParaRPr>
          </a:p>
        </p:txBody>
      </p:sp>
      <p:sp>
        <p:nvSpPr>
          <p:cNvPr id="249" name="Shape 249"/>
          <p:cNvSpPr txBox="1">
            <a:spLocks noGrp="1"/>
          </p:cNvSpPr>
          <p:nvPr>
            <p:ph type="hdr" idx="3"/>
          </p:nvPr>
        </p:nvSpPr>
        <p:spPr>
          <a:xfrm>
            <a:off x="3982719" y="9335254"/>
            <a:ext cx="3169920" cy="249663"/>
          </a:xfrm>
          <a:prstGeom prst="rect">
            <a:avLst/>
          </a:prstGeom>
          <a:noFill/>
          <a:ln>
            <a:noFill/>
          </a:ln>
        </p:spPr>
        <p:txBody>
          <a:bodyPr lIns="95725" tIns="47850" rIns="95725" bIns="47850" anchor="t" anchorCtr="0">
            <a:noAutofit/>
          </a:bodyPr>
          <a:lstStyle/>
          <a:p>
            <a:pPr algn="r">
              <a:buSzPct val="25000"/>
            </a:pPr>
            <a:r>
              <a:rPr lang="en-US">
                <a:solidFill>
                  <a:prstClr val="black"/>
                </a:solidFill>
                <a:latin typeface="Arial"/>
                <a:ea typeface="Arial"/>
                <a:cs typeface="Arial"/>
                <a:sym typeface="Arial"/>
              </a:rPr>
              <a:t>Administration Essentials for Experienced Admins</a:t>
            </a:r>
          </a:p>
        </p:txBody>
      </p:sp>
    </p:spTree>
    <p:extLst>
      <p:ext uri="{BB962C8B-B14F-4D97-AF65-F5344CB8AC3E}">
        <p14:creationId xmlns:p14="http://schemas.microsoft.com/office/powerpoint/2010/main" val="5962564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000" b="1" i="1" u="none" strike="noStrike" cap="none" dirty="0">
                <a:solidFill>
                  <a:srgbClr val="262626"/>
                </a:solidFill>
                <a:latin typeface="Arial"/>
                <a:ea typeface="Arial"/>
                <a:cs typeface="Arial"/>
                <a:sym typeface="Arial"/>
              </a:rPr>
              <a:t>Talk Track</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At its core, Salesforce Inbox brings the power of Salesforce – the World’s #1 CRM platform – to where sales reps work every day, their email inbox. </a:t>
            </a:r>
            <a:r>
              <a:rPr lang="en" sz="2000" dirty="0">
                <a:solidFill>
                  <a:srgbClr val="262626"/>
                </a:solidFill>
              </a:rPr>
              <a:t>Inbox is a suite of smart email applications – available on desktop &amp; mobile – for Gmail and Outlook users on Sales Cloud and Service Cloud. </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As an app built by Salesforce, Inbox has gone through in-depth security testing, because Trust is our #1 value. We realize that salespeople exchange a lot of sensitive information through email. Inbox is an enterprise-grade application that keeps this information secure.</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But this isn't any old email application – Salesforce Inbox is powered by intelligence. With data science, these apps help reps leverage their customer data to sell smarter. For example, Salesforce Inbox analyzes your email and provides proactive notifications that notified reps if they've missed an email from an engaged customer, making sure nothing slips through the cracks.</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And lastly, Salesforce Inbox is an app that salespeople love to use. It has an intuitive user interface that eliminates clicks from burdensome tasks, like updating pipeline data or scheduling meetings. With Inbox, reps can close more deals with less work.</a:t>
            </a:r>
          </a:p>
          <a:p>
            <a:pPr marL="0" marR="0" lvl="0" indent="0" algn="l" rtl="0">
              <a:spcBef>
                <a:spcPts val="0"/>
              </a:spcBef>
              <a:buNone/>
            </a:pPr>
            <a:endParaRPr sz="2000" dirty="0">
              <a:solidFill>
                <a:srgbClr val="262626"/>
              </a:solidFill>
            </a:endParaRPr>
          </a:p>
          <a:p>
            <a:pPr lvl="0" rtl="0">
              <a:spcBef>
                <a:spcPts val="0"/>
              </a:spcBef>
              <a:buSzPct val="25000"/>
              <a:buNone/>
            </a:pPr>
            <a:r>
              <a:rPr lang="en" sz="2000" b="1" i="1" dirty="0">
                <a:solidFill>
                  <a:srgbClr val="262626"/>
                </a:solidFill>
              </a:rPr>
              <a:t>Talk Track</a:t>
            </a:r>
          </a:p>
          <a:p>
            <a:pPr lvl="0" rtl="0">
              <a:spcBef>
                <a:spcPts val="300"/>
              </a:spcBef>
              <a:buSzPct val="25000"/>
              <a:buNone/>
            </a:pPr>
            <a:r>
              <a:rPr lang="en" sz="2000" dirty="0">
                <a:solidFill>
                  <a:srgbClr val="262626"/>
                </a:solidFill>
              </a:rPr>
              <a:t>But don’t take it from us. We asked our customers, and they agree: Inbox drives sales performance. On average, our customers report a 15% increase in the number of deals closed each month.</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How does Inbox create this impact?</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First, with Inbox, reps can use sales intelligence to stay on top of every deal, reducing sales cycle times by 21%.</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Reps can also use Inbox to reduce the amount of time they spend on low-value administrative tasks like scheduling meetings or replying to email, increasing the amount of time they spend selling by 25%.</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Lastly, with CRM in their inbox, it is easy for reps to keep pipeline data up to date, boosting CRM adoption on average by 38%.</a:t>
            </a:r>
          </a:p>
          <a:p>
            <a:pPr lvl="0" rtl="0">
              <a:spcBef>
                <a:spcPts val="300"/>
              </a:spcBef>
              <a:buNone/>
            </a:pPr>
            <a:endParaRPr sz="2000" dirty="0">
              <a:solidFill>
                <a:srgbClr val="262626"/>
              </a:solidFill>
            </a:endParaRPr>
          </a:p>
          <a:p>
            <a:pPr lvl="0" rtl="0">
              <a:lnSpc>
                <a:spcPct val="147115"/>
              </a:lnSpc>
              <a:spcBef>
                <a:spcPts val="1100"/>
              </a:spcBef>
              <a:spcAft>
                <a:spcPts val="1900"/>
              </a:spcAft>
              <a:buClr>
                <a:srgbClr val="000000"/>
              </a:buClr>
              <a:buSzPct val="55000"/>
              <a:buFont typeface="Arial"/>
              <a:buNone/>
            </a:pPr>
            <a:r>
              <a:rPr lang="en" sz="2000" dirty="0"/>
              <a:t>Check out Salesforce Inbox and download a </a:t>
            </a:r>
            <a:r>
              <a:rPr lang="en" sz="2000" u="sng" dirty="0">
                <a:solidFill>
                  <a:srgbClr val="001871"/>
                </a:solidFill>
                <a:hlinkClick r:id="rId3"/>
              </a:rPr>
              <a:t>free trial</a:t>
            </a:r>
            <a:r>
              <a:rPr lang="en" sz="2000" dirty="0"/>
              <a:t> today! </a:t>
            </a:r>
          </a:p>
          <a:p>
            <a:pPr lvl="0" rtl="0">
              <a:spcBef>
                <a:spcPts val="300"/>
              </a:spcBef>
              <a:buNone/>
            </a:pPr>
            <a:endParaRPr sz="2000" dirty="0">
              <a:solidFill>
                <a:srgbClr val="262626"/>
              </a:solidFill>
            </a:endParaRPr>
          </a:p>
          <a:p>
            <a:pPr lvl="0" rtl="0">
              <a:spcBef>
                <a:spcPts val="300"/>
              </a:spcBef>
              <a:buNone/>
            </a:pPr>
            <a:endParaRPr sz="1000" i="1" dirty="0">
              <a:solidFill>
                <a:srgbClr val="262626"/>
              </a:solidFill>
            </a:endParaRPr>
          </a:p>
          <a:p>
            <a:pPr lvl="0" rtl="0">
              <a:spcBef>
                <a:spcPts val="300"/>
              </a:spcBef>
              <a:buSzPct val="25000"/>
              <a:buNone/>
            </a:pPr>
            <a:r>
              <a:rPr lang="en" sz="2000" b="1" i="1" dirty="0">
                <a:solidFill>
                  <a:srgbClr val="262626"/>
                </a:solidFill>
              </a:rPr>
              <a:t>About the Customer Survey (if asked) </a:t>
            </a:r>
          </a:p>
          <a:p>
            <a:pPr lvl="0" rtl="0">
              <a:spcBef>
                <a:spcPts val="300"/>
              </a:spcBef>
              <a:buSzPct val="25000"/>
              <a:buNone/>
            </a:pPr>
            <a:r>
              <a:rPr lang="en" sz="2000" i="1" dirty="0">
                <a:solidFill>
                  <a:srgbClr val="262626"/>
                </a:solidFill>
              </a:rPr>
              <a:t>In May 2016, Salesforce sent out a customer survey to our entire customer base. Some questions received more responses than others.</a:t>
            </a:r>
          </a:p>
          <a:p>
            <a:pPr marL="0" marR="0" lvl="0" indent="0" algn="l" rtl="0">
              <a:spcBef>
                <a:spcPts val="0"/>
              </a:spcBef>
              <a:buNone/>
            </a:pPr>
            <a:endParaRPr sz="2000" dirty="0">
              <a:solidFill>
                <a:srgbClr val="262626"/>
              </a:solidFill>
            </a:endParaRPr>
          </a:p>
          <a:p>
            <a:pPr marL="0" marR="0" lvl="0" indent="0" algn="l" rtl="0">
              <a:spcBef>
                <a:spcPts val="0"/>
              </a:spcBef>
              <a:buNone/>
            </a:pPr>
            <a:endParaRPr sz="2000" dirty="0">
              <a:solidFill>
                <a:srgbClr val="262626"/>
              </a:solidFill>
            </a:endParaRPr>
          </a:p>
          <a:p>
            <a:pPr marL="0" marR="0" lvl="0" indent="0" algn="l" rtl="0">
              <a:spcBef>
                <a:spcPts val="0"/>
              </a:spcBef>
              <a:buSzPct val="25000"/>
              <a:buNone/>
            </a:pPr>
            <a:r>
              <a:rPr lang="en" sz="1800" i="1" dirty="0">
                <a:solidFill>
                  <a:srgbClr val="666666"/>
                </a:solidFill>
              </a:rPr>
              <a:t>If asked:</a:t>
            </a:r>
          </a:p>
          <a:p>
            <a:pPr marL="0" marR="0" lvl="0" indent="0" algn="l" rtl="0">
              <a:spcBef>
                <a:spcPts val="0"/>
              </a:spcBef>
              <a:buSzPct val="25000"/>
              <a:buNone/>
            </a:pPr>
            <a:r>
              <a:rPr lang="en" sz="1800" i="1" dirty="0">
                <a:solidFill>
                  <a:srgbClr val="666666"/>
                </a:solidFill>
                <a:highlight>
                  <a:srgbClr val="FFFFFF"/>
                </a:highlight>
              </a:rPr>
              <a:t>Salesforce Inbox currently supports Gmail, Microsoft Exchange 2013 and 2016, and Office 365, and Android and iOS. </a:t>
            </a:r>
          </a:p>
        </p:txBody>
      </p:sp>
    </p:spTree>
    <p:extLst>
      <p:ext uri="{BB962C8B-B14F-4D97-AF65-F5344CB8AC3E}">
        <p14:creationId xmlns:p14="http://schemas.microsoft.com/office/powerpoint/2010/main" val="25070203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650976"/>
            <a:ext cx="6502400" cy="4477276"/>
          </a:xfrm>
          <a:prstGeom prst="rect">
            <a:avLst/>
          </a:prstGeom>
        </p:spPr>
        <p:txBody>
          <a:bodyPr>
            <a:noAutofit/>
          </a:bodyPr>
          <a:lstStyle/>
          <a:p>
            <a:pPr marL="245334" indent="-245334"/>
            <a:r>
              <a:rPr lang="en-US" sz="800" b="1" dirty="0"/>
              <a:t>Teaching Points</a:t>
            </a:r>
          </a:p>
          <a:p>
            <a:pPr marL="245334" indent="-245334"/>
            <a:r>
              <a:rPr lang="en-US" sz="800" b="0" i="0" kern="1200" dirty="0">
                <a:solidFill>
                  <a:schemeClr val="tx1"/>
                </a:solidFill>
                <a:ea typeface="+mn-ea"/>
              </a:rPr>
              <a:t>All English classes must use the Knowledge Check Manager in place of this slide. </a:t>
            </a:r>
            <a:br>
              <a:rPr lang="en-US" sz="800" dirty="0"/>
            </a:br>
            <a:br>
              <a:rPr lang="en-US" sz="800" dirty="0"/>
            </a:br>
            <a:r>
              <a:rPr lang="en-US" sz="800" b="0" i="0" kern="1200" dirty="0">
                <a:solidFill>
                  <a:schemeClr val="tx1"/>
                </a:solidFill>
                <a:ea typeface="+mn-ea"/>
              </a:rPr>
              <a:t>1. Where can an administrator change the organization name and address, default locale, default language, and default time zone? </a:t>
            </a:r>
            <a:br>
              <a:rPr lang="en-US" sz="800" dirty="0"/>
            </a:br>
            <a:r>
              <a:rPr lang="en-US" sz="800" b="0" i="0" kern="1200" dirty="0">
                <a:solidFill>
                  <a:schemeClr val="tx1"/>
                </a:solidFill>
                <a:ea typeface="+mn-ea"/>
              </a:rPr>
              <a:t>From the Company Information section, an administrator can modify the organization name and address, default locale, default language, and default time zone. An administrator can also view the unique </a:t>
            </a:r>
            <a:r>
              <a:rPr lang="en-US" sz="800" b="0" i="0" kern="1200" dirty="0">
                <a:solidFill>
                  <a:schemeClr val="tx1"/>
                </a:solidFill>
                <a:ea typeface="+mn-ea"/>
                <a:hlinkClick r:id="rId3"/>
              </a:rPr>
              <a:t>salesforce.com</a:t>
            </a:r>
            <a:r>
              <a:rPr lang="en-US" sz="800" b="0" i="0" kern="1200" dirty="0">
                <a:solidFill>
                  <a:schemeClr val="tx1"/>
                </a:solidFill>
                <a:ea typeface="+mn-ea"/>
              </a:rPr>
              <a:t> organization ID, number and types of licenses available, and corporate currency. </a:t>
            </a:r>
            <a:br>
              <a:rPr lang="en-US" sz="800" dirty="0"/>
            </a:br>
            <a:br>
              <a:rPr lang="en-US" sz="800" dirty="0"/>
            </a:br>
            <a:r>
              <a:rPr lang="en-US" sz="800" b="0" i="0" kern="1200" dirty="0">
                <a:solidFill>
                  <a:schemeClr val="tx1"/>
                </a:solidFill>
                <a:ea typeface="+mn-ea"/>
              </a:rPr>
              <a:t>2. How can an administrator customize a standard fiscal year? </a:t>
            </a:r>
            <a:br>
              <a:rPr lang="en-US" sz="800" dirty="0"/>
            </a:br>
            <a:r>
              <a:rPr lang="en-US" sz="800" b="0" i="0" kern="1200" dirty="0">
                <a:solidFill>
                  <a:schemeClr val="tx1"/>
                </a:solidFill>
                <a:ea typeface="+mn-ea"/>
              </a:rPr>
              <a:t>The standard fiscal year follows the Gregorian calendar. The administrator can change the start month of the fiscal year and specify whether the fiscal year is defined by the year it begins or ends. </a:t>
            </a:r>
            <a:br>
              <a:rPr lang="en-US" sz="800" dirty="0"/>
            </a:br>
            <a:r>
              <a:rPr lang="en-US" sz="800" b="0" i="0" kern="1200" dirty="0">
                <a:solidFill>
                  <a:schemeClr val="tx1"/>
                </a:solidFill>
                <a:ea typeface="+mn-ea"/>
              </a:rPr>
              <a:t>The administrator must use a custom fiscal year if their company does not follow the Gregorian calendar, such as a 13-month fiscal year or a fiscal year not starting on the first day of the month. </a:t>
            </a:r>
            <a:br>
              <a:rPr lang="en-US" sz="800" dirty="0"/>
            </a:br>
            <a:br>
              <a:rPr lang="en-US" sz="800" dirty="0"/>
            </a:br>
            <a:r>
              <a:rPr lang="en-US" sz="800" b="0" i="0" kern="1200" dirty="0">
                <a:solidFill>
                  <a:schemeClr val="tx1"/>
                </a:solidFill>
                <a:ea typeface="+mn-ea"/>
              </a:rPr>
              <a:t>3. Which user interface settings must be enabled to allow users to edit records directly from a list view, without navigating away from the page? </a:t>
            </a:r>
            <a:br>
              <a:rPr lang="en-US" sz="800" dirty="0"/>
            </a:br>
            <a:r>
              <a:rPr lang="en-US" sz="800" b="0" i="0" kern="1200" dirty="0">
                <a:solidFill>
                  <a:schemeClr val="tx1"/>
                </a:solidFill>
                <a:ea typeface="+mn-ea"/>
              </a:rPr>
              <a:t>The Enable Enhanced Lists setting lets users quickly view, customize, and edit list data. The Enable Inline Editing setting lets users quickly edit field values, right on a record’s detail page. When both settings are enabled, users can edit records directly from the list, without navigating away from the page. </a:t>
            </a:r>
            <a:br>
              <a:rPr lang="en-US" sz="800" dirty="0"/>
            </a:br>
            <a:br>
              <a:rPr lang="en-US" sz="800" dirty="0"/>
            </a:br>
            <a:r>
              <a:rPr lang="en-US" sz="800" b="0" i="0" kern="1200" dirty="0">
                <a:solidFill>
                  <a:schemeClr val="tx1"/>
                </a:solidFill>
                <a:ea typeface="+mn-ea"/>
              </a:rPr>
              <a:t>4. How can an administrator customize global search to help users quickly find information? </a:t>
            </a:r>
            <a:br>
              <a:rPr lang="en-US" sz="800" dirty="0"/>
            </a:br>
            <a:r>
              <a:rPr lang="en-US" sz="800" b="0" i="0" kern="1200" dirty="0">
                <a:solidFill>
                  <a:schemeClr val="tx1"/>
                </a:solidFill>
                <a:ea typeface="+mn-ea"/>
              </a:rPr>
              <a:t>An administrator can customize the search settings to set the number of results displayed per page for each object. An administrator can also customize the search layouts for an object to add filters to the search results and control what fields display. </a:t>
            </a:r>
            <a:br>
              <a:rPr lang="en-US" sz="800" dirty="0"/>
            </a:br>
            <a:br>
              <a:rPr lang="en-US" sz="800" dirty="0"/>
            </a:br>
            <a:r>
              <a:rPr lang="en-US" sz="800" b="0" i="0" kern="1200" dirty="0">
                <a:solidFill>
                  <a:schemeClr val="tx1"/>
                </a:solidFill>
                <a:ea typeface="+mn-ea"/>
              </a:rPr>
              <a:t>5. What is a capability of Chatter? </a:t>
            </a:r>
            <a:br>
              <a:rPr lang="en-US" sz="800" dirty="0"/>
            </a:br>
            <a:r>
              <a:rPr lang="en-US" sz="800" b="0" i="0" kern="1200" dirty="0">
                <a:solidFill>
                  <a:schemeClr val="tx1"/>
                </a:solidFill>
                <a:ea typeface="+mn-ea"/>
              </a:rPr>
              <a:t>When an administrator enables objects and fields for feed tracking, people see Chatter feed updates for objects and changes to fields on records they follow. </a:t>
            </a:r>
            <a:br>
              <a:rPr lang="en-US" sz="800" dirty="0"/>
            </a:br>
            <a:r>
              <a:rPr lang="en-US" sz="800" b="0" i="0" kern="1200" dirty="0">
                <a:solidFill>
                  <a:schemeClr val="tx1"/>
                </a:solidFill>
                <a:ea typeface="+mn-ea"/>
              </a:rPr>
              <a:t>Users can create public or private Chatter groups for sharing information, files, and links. Customers can only be invited to private Chatter groups. </a:t>
            </a:r>
            <a:br>
              <a:rPr lang="en-US" sz="800" dirty="0"/>
            </a:br>
            <a:r>
              <a:rPr lang="en-US" sz="800" b="0" i="0" kern="1200" dirty="0">
                <a:solidFill>
                  <a:schemeClr val="tx1"/>
                </a:solidFill>
                <a:ea typeface="+mn-ea"/>
              </a:rPr>
              <a:t>People can @mention individual people or a group in a Chatter post. </a:t>
            </a:r>
            <a:br>
              <a:rPr lang="en-US" sz="800" dirty="0"/>
            </a:br>
            <a:br>
              <a:rPr lang="en-US" sz="800" dirty="0"/>
            </a:br>
            <a:r>
              <a:rPr lang="en-US" sz="800" b="0" i="0" kern="1200" dirty="0">
                <a:solidFill>
                  <a:schemeClr val="tx1"/>
                </a:solidFill>
                <a:ea typeface="+mn-ea"/>
              </a:rPr>
              <a:t>6. Where can a user view the completed tasks and past events for an opportunity? </a:t>
            </a:r>
            <a:br>
              <a:rPr lang="en-US" sz="800" dirty="0"/>
            </a:br>
            <a:r>
              <a:rPr lang="en-US" sz="800" b="0" i="0" kern="1200" dirty="0">
                <a:solidFill>
                  <a:schemeClr val="tx1"/>
                </a:solidFill>
                <a:ea typeface="+mn-ea"/>
              </a:rPr>
              <a:t>Completed tasks, past events, and sent emails are tracked in the Activity History related list for a record. Tasks and events that have not yet completed are tracked in the Open Activities related list. In addition, activity reports allow users to analyze tasks and events.</a:t>
            </a:r>
            <a:endParaRPr lang="en-US" sz="800" b="0" dirty="0">
              <a:solidFill>
                <a:srgbClr val="000000"/>
              </a:solidFill>
              <a:ea typeface="Arial" pitchFamily="-112" charset="0"/>
              <a:cs typeface="Arial" pitchFamily="-112" charset="0"/>
              <a:sym typeface="Arial" pitchFamily="-112" charset="0"/>
            </a:endParaRPr>
          </a:p>
          <a:p>
            <a:pPr marL="245334" indent="-245334"/>
            <a:endParaRPr lang="en-US" sz="800" b="0" dirty="0">
              <a:solidFill>
                <a:srgbClr val="000000"/>
              </a:solidFill>
              <a:ea typeface="Arial" pitchFamily="-112" charset="0"/>
              <a:cs typeface="Arial" pitchFamily="-112" charset="0"/>
              <a:sym typeface="Arial" pitchFamily="-112" charset="0"/>
            </a:endParaRPr>
          </a:p>
          <a:p>
            <a:endParaRPr lang="en-US" sz="800" dirty="0"/>
          </a:p>
          <a:p>
            <a:pPr marL="245334" indent="-245334"/>
            <a:endParaRPr lang="en-US" sz="800"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100</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4960840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03812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a:t>
            </a:r>
            <a:r>
              <a:rPr lang="en-US" sz="900">
                <a:latin typeface="Salesforce Sans" panose="020B0505020202020203" pitchFamily="34" charset="0"/>
              </a:rPr>
              <a:t>Copyright 2016 </a:t>
            </a:r>
            <a:r>
              <a:rPr lang="en-US" sz="900" dirty="0">
                <a:latin typeface="Salesforce Sans" panose="020B0505020202020203" pitchFamily="34" charset="0"/>
              </a:rPr>
              <a:t>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0531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4.xml"/><Relationship Id="rId1" Type="http://schemas.openxmlformats.org/officeDocument/2006/relationships/tags" Target="../tags/tag1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7.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4.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slideMaster" Target="../slideMasters/slideMaster7.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latform (Generic) Title Slide">
    <p:bg>
      <p:bgPr>
        <a:solidFill>
          <a:schemeClr val="bg1"/>
        </a:solidFill>
        <a:effectLst/>
      </p:bgPr>
    </p:bg>
    <p:spTree>
      <p:nvGrpSpPr>
        <p:cNvPr id="1" name=""/>
        <p:cNvGrpSpPr/>
        <p:nvPr/>
      </p:nvGrpSpPr>
      <p:grpSpPr>
        <a:xfrm>
          <a:off x="0" y="0"/>
          <a:ext cx="0" cy="0"/>
          <a:chOff x="0" y="0"/>
          <a:chExt cx="0" cy="0"/>
        </a:xfrm>
      </p:grpSpPr>
      <p:sp>
        <p:nvSpPr>
          <p:cNvPr id="21" name="Blue Box"/>
          <p:cNvSpPr/>
          <p:nvPr userDrawn="1"/>
        </p:nvSpPr>
        <p:spPr>
          <a:xfrm>
            <a:off x="233143" y="1111625"/>
            <a:ext cx="11639219" cy="3155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2400"/>
          </a:p>
        </p:txBody>
      </p:sp>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l="4806" t="61667" r="4222" b="12484"/>
          <a:stretch/>
        </p:blipFill>
        <p:spPr>
          <a:xfrm>
            <a:off x="225348" y="1126902"/>
            <a:ext cx="11651694" cy="3127046"/>
          </a:xfrm>
          <a:prstGeom prst="rect">
            <a:avLst/>
          </a:prstGeom>
        </p:spPr>
      </p:pic>
      <p:pic>
        <p:nvPicPr>
          <p:cNvPr id="17" name="Salesforce U Logo"/>
          <p:cNvPicPr>
            <a:picLocks noChangeAspect="1"/>
          </p:cNvPicPr>
          <p:nvPr userDrawn="1"/>
        </p:nvPicPr>
        <p:blipFill rotWithShape="1">
          <a:blip r:embed="rId4" cstate="print">
            <a:extLst>
              <a:ext uri="{28A0092B-C50C-407E-A947-70E740481C1C}">
                <a14:useLocalDpi xmlns:a14="http://schemas.microsoft.com/office/drawing/2010/main" val="0"/>
              </a:ext>
            </a:extLst>
          </a:blip>
          <a:srcRect r="50214"/>
          <a:stretch/>
        </p:blipFill>
        <p:spPr>
          <a:xfrm>
            <a:off x="251776" y="170047"/>
            <a:ext cx="1142018" cy="764905"/>
          </a:xfrm>
          <a:prstGeom prst="rect">
            <a:avLst/>
          </a:prstGeom>
        </p:spPr>
      </p:pic>
      <p:sp>
        <p:nvSpPr>
          <p:cNvPr id="18" name="Copyright"/>
          <p:cNvSpPr txBox="1">
            <a:spLocks noChangeArrowheads="1"/>
          </p:cNvSpPr>
          <p:nvPr userDrawn="1"/>
        </p:nvSpPr>
        <p:spPr bwMode="gray">
          <a:xfrm>
            <a:off x="303854" y="6042726"/>
            <a:ext cx="2172588" cy="584759"/>
          </a:xfrm>
          <a:prstGeom prst="rect">
            <a:avLst/>
          </a:prstGeom>
          <a:noFill/>
          <a:ln w="9525">
            <a:noFill/>
            <a:miter lim="800000"/>
            <a:headEnd/>
            <a:tailEnd/>
          </a:ln>
          <a:effectLst/>
        </p:spPr>
        <p:txBody>
          <a:bodyPr wrap="square" lIns="91424" tIns="45712" rIns="91424" bIns="45712">
            <a:spAutoFit/>
          </a:bodyPr>
          <a:lstStyle/>
          <a:p>
            <a:pPr algn="l"/>
            <a:r>
              <a:rPr lang="en-US" sz="800" dirty="0">
                <a:solidFill>
                  <a:schemeClr val="accent1"/>
                </a:solidFill>
                <a:latin typeface="+mn-lt"/>
              </a:rPr>
              <a:t>www.salesforce.com/training</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a:solidFill>
                  <a:schemeClr val="accent1"/>
                </a:solidFill>
                <a:latin typeface="+mn-lt"/>
              </a:rPr>
              <a:t>© Copyright 2017 salesforce.com, inc.  </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a:solidFill>
                  <a:schemeClr val="accent1"/>
                </a:solidFill>
                <a:latin typeface="+mn-lt"/>
              </a:rPr>
              <a:t> All rights reserved.</a:t>
            </a:r>
            <a:r>
              <a:rPr lang="en-US" sz="800" baseline="0" dirty="0">
                <a:solidFill>
                  <a:schemeClr val="accent1"/>
                </a:solidFill>
                <a:latin typeface="+mn-lt"/>
              </a:rPr>
              <a:t> </a:t>
            </a:r>
            <a:r>
              <a:rPr lang="en-US" sz="800" dirty="0">
                <a:solidFill>
                  <a:schemeClr val="accent1"/>
                </a:solidFill>
                <a:latin typeface="+mn-lt"/>
              </a:rPr>
              <a:t>Various trademarks held by their respective owners.</a:t>
            </a:r>
          </a:p>
        </p:txBody>
      </p:sp>
      <p:pic>
        <p:nvPicPr>
          <p:cNvPr id="19" name="Twitte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802" y="6227332"/>
            <a:ext cx="374682" cy="349188"/>
          </a:xfrm>
          <a:prstGeom prst="rect">
            <a:avLst/>
          </a:prstGeom>
        </p:spPr>
      </p:pic>
      <p:sp>
        <p:nvSpPr>
          <p:cNvPr id="20" name="Salesforce U"/>
          <p:cNvSpPr txBox="1"/>
          <p:nvPr userDrawn="1"/>
        </p:nvSpPr>
        <p:spPr bwMode="gray">
          <a:xfrm>
            <a:off x="10569535" y="6245602"/>
            <a:ext cx="1057298" cy="307754"/>
          </a:xfrm>
          <a:prstGeom prst="rect">
            <a:avLst/>
          </a:prstGeom>
          <a:noFill/>
        </p:spPr>
        <p:txBody>
          <a:bodyPr wrap="none" lIns="121899" tIns="60949" rIns="121899" bIns="60949" rtlCol="0">
            <a:spAutoFit/>
          </a:bodyPr>
          <a:lstStyle/>
          <a:p>
            <a:r>
              <a:rPr lang="en-US" sz="1200" dirty="0">
                <a:solidFill>
                  <a:schemeClr val="accent1"/>
                </a:solidFill>
                <a:latin typeface="+mn-lt"/>
              </a:rPr>
              <a:t>@Trailhead</a:t>
            </a:r>
          </a:p>
        </p:txBody>
      </p:sp>
      <p:sp>
        <p:nvSpPr>
          <p:cNvPr id="10" name="Text Placeholder 11" hidden="1"/>
          <p:cNvSpPr>
            <a:spLocks noGrp="1"/>
          </p:cNvSpPr>
          <p:nvPr>
            <p:ph type="body" sz="quarter" idx="11"/>
          </p:nvPr>
        </p:nvSpPr>
        <p:spPr>
          <a:xfrm>
            <a:off x="303854" y="1183343"/>
            <a:ext cx="11504461" cy="3012141"/>
          </a:xfrm>
          <a:prstGeom prst="rect">
            <a:avLst/>
          </a:prstGeom>
        </p:spPr>
        <p:txBody>
          <a:bodyPr anchor="ctr"/>
          <a:lstStyle>
            <a:lvl1pPr marL="0" indent="0" algn="ctr">
              <a:lnSpc>
                <a:spcPct val="85000"/>
              </a:lnSpc>
              <a:buNone/>
              <a:defRPr sz="4400" b="0" cap="all" spc="300" baseline="0">
                <a:solidFill>
                  <a:schemeClr val="bg1"/>
                </a:solidFill>
                <a:latin typeface="Salesforce Sans Light" panose="020B0305020202020203" pitchFamily="34" charset="0"/>
              </a:defRPr>
            </a:lvl1pPr>
            <a:lvl2pPr marL="4763" indent="0" algn="ctr">
              <a:buNone/>
              <a:defRPr>
                <a:solidFill>
                  <a:schemeClr val="bg1"/>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019314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6161834"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1"/>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150725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2483280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931269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51"/>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a:xfrm>
            <a:off x="0" y="746975"/>
            <a:ext cx="3657601" cy="6111025"/>
          </a:xfrm>
          <a:solidFill>
            <a:schemeClr val="tx2"/>
          </a:solidFill>
        </p:spPr>
        <p:txBody>
          <a:bodyPr lIns="228560" tIns="91424" rIns="228560" bIns="91424"/>
          <a:lstStyle>
            <a:lvl1pPr>
              <a:defRPr>
                <a:solidFill>
                  <a:schemeClr val="bg1"/>
                </a:solidFill>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vl1pPr>
          </a:lstStyle>
          <a:p>
            <a:r>
              <a:rPr lang="en-US" dirty="0"/>
              <a:t>Click to edit Master title style</a:t>
            </a:r>
          </a:p>
        </p:txBody>
      </p:sp>
      <p:sp>
        <p:nvSpPr>
          <p:cNvPr id="7" name="Slide Number Placeholder 6"/>
          <p:cNvSpPr>
            <a:spLocks noGrp="1"/>
          </p:cNvSpPr>
          <p:nvPr>
            <p:ph type="sldNum" sz="quarter" idx="11"/>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1252937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0660"/>
          <a:stretch/>
        </p:blipFill>
        <p:spPr>
          <a:xfrm>
            <a:off x="-22039" y="4329019"/>
            <a:ext cx="12209717" cy="2539998"/>
          </a:xfrm>
          <a:prstGeom prst="rect">
            <a:avLst/>
          </a:prstGeom>
        </p:spPr>
      </p:pic>
      <p:sp>
        <p:nvSpPr>
          <p:cNvPr id="67" name="Content Placeholder 2"/>
          <p:cNvSpPr>
            <a:spLocks noGrp="1"/>
          </p:cNvSpPr>
          <p:nvPr>
            <p:ph idx="1"/>
          </p:nvPr>
        </p:nvSpPr>
        <p:spPr>
          <a:xfrm>
            <a:off x="848509" y="1027275"/>
            <a:ext cx="5151244" cy="3875587"/>
          </a:xfrm>
          <a:solidFill>
            <a:schemeClr val="bg1">
              <a:alpha val="75000"/>
            </a:schemeClr>
          </a:solidFill>
        </p:spPr>
        <p:txBody>
          <a:bodyPr tIns="274320" bIns="91440"/>
          <a:lstStyle>
            <a:lvl2pPr marL="0" indent="0">
              <a:lnSpc>
                <a:spcPct val="85000"/>
              </a:lnSpc>
              <a:spcBef>
                <a:spcPts val="900"/>
              </a:spcBef>
              <a:buFont typeface="Wingdings" panose="05000000000000000000" pitchFamily="2" charset="2"/>
              <a:buNone/>
              <a:defRPr sz="2400" b="1" u="none">
                <a:solidFill>
                  <a:srgbClr val="14713E"/>
                </a:solidFill>
                <a:latin typeface="Salesforce Sans" panose="020B0505020202020203" pitchFamily="34" charset="0"/>
                <a:cs typeface="Arial" pitchFamily="34" charset="0"/>
              </a:defRPr>
            </a:lvl2pPr>
            <a:lvl3pPr marL="227013" indent="-227013">
              <a:lnSpc>
                <a:spcPct val="85000"/>
              </a:lnSpc>
              <a:spcBef>
                <a:spcPts val="900"/>
              </a:spcBef>
              <a:buFont typeface="Wingdings" panose="05000000000000000000" pitchFamily="2" charset="2"/>
              <a:buChar char="§"/>
              <a:defRPr sz="2400">
                <a:solidFill>
                  <a:srgbClr val="14713E"/>
                </a:solidFill>
                <a:latin typeface="Salesforce Sans" panose="020B0505020202020203" pitchFamily="34" charset="0"/>
                <a:cs typeface="Arial" pitchFamily="34" charset="0"/>
              </a:defRPr>
            </a:lvl3pPr>
            <a:lvl4pPr marL="227013" indent="-227013">
              <a:lnSpc>
                <a:spcPct val="85000"/>
              </a:lnSpc>
              <a:spcBef>
                <a:spcPts val="900"/>
              </a:spcBef>
              <a:buFont typeface="Wingdings" panose="05000000000000000000" pitchFamily="2" charset="2"/>
              <a:buChar char="§"/>
              <a:defRPr sz="2400">
                <a:solidFill>
                  <a:srgbClr val="AEBE89"/>
                </a:solidFill>
                <a:latin typeface="Salesforce Sans Light" panose="020B0305020202020203" pitchFamily="34" charset="0"/>
                <a:cs typeface="Arial" pitchFamily="34" charset="0"/>
              </a:defRPr>
            </a:lvl4pPr>
            <a:lvl5pPr>
              <a:spcBef>
                <a:spcPts val="600"/>
              </a:spcBef>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spcBef>
                <a:spcPts val="600"/>
              </a:spcBef>
              <a:defRPr sz="2100">
                <a:solidFill>
                  <a:srgbClr val="00682F"/>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p:txBody>
      </p:sp>
      <p:grpSp>
        <p:nvGrpSpPr>
          <p:cNvPr id="2" name="Group 4"/>
          <p:cNvGrpSpPr>
            <a:grpSpLocks noChangeAspect="1"/>
          </p:cNvGrpSpPr>
          <p:nvPr userDrawn="1"/>
        </p:nvGrpSpPr>
        <p:grpSpPr bwMode="auto">
          <a:xfrm>
            <a:off x="118395" y="112774"/>
            <a:ext cx="459726" cy="504148"/>
            <a:chOff x="9" y="62"/>
            <a:chExt cx="420" cy="390"/>
          </a:xfrm>
        </p:grpSpPr>
        <p:sp>
          <p:nvSpPr>
            <p:cNvPr id="3" name="AutoShape 3"/>
            <p:cNvSpPr>
              <a:spLocks noChangeAspect="1" noChangeArrowheads="1" noTextEdit="1"/>
            </p:cNvSpPr>
            <p:nvPr userDrawn="1"/>
          </p:nvSpPr>
          <p:spPr bwMode="auto">
            <a:xfrm>
              <a:off x="9" y="62"/>
              <a:ext cx="4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 name="Freeform 5"/>
            <p:cNvSpPr>
              <a:spLocks/>
            </p:cNvSpPr>
            <p:nvPr userDrawn="1"/>
          </p:nvSpPr>
          <p:spPr bwMode="auto">
            <a:xfrm>
              <a:off x="23"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6"/>
            <p:cNvSpPr>
              <a:spLocks/>
            </p:cNvSpPr>
            <p:nvPr userDrawn="1"/>
          </p:nvSpPr>
          <p:spPr bwMode="auto">
            <a:xfrm>
              <a:off x="29"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7"/>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noEditPoints="1"/>
            </p:cNvSpPr>
            <p:nvPr userDrawn="1"/>
          </p:nvSpPr>
          <p:spPr bwMode="auto">
            <a:xfrm>
              <a:off x="9" y="62"/>
              <a:ext cx="420" cy="390"/>
            </a:xfrm>
            <a:custGeom>
              <a:avLst/>
              <a:gdLst>
                <a:gd name="T0" fmla="*/ 932 w 1680"/>
                <a:gd name="T1" fmla="*/ 1167 h 1560"/>
                <a:gd name="T2" fmla="*/ 931 w 1680"/>
                <a:gd name="T3" fmla="*/ 1185 h 1560"/>
                <a:gd name="T4" fmla="*/ 942 w 1680"/>
                <a:gd name="T5" fmla="*/ 1192 h 1560"/>
                <a:gd name="T6" fmla="*/ 1009 w 1680"/>
                <a:gd name="T7" fmla="*/ 1213 h 1560"/>
                <a:gd name="T8" fmla="*/ 1092 w 1680"/>
                <a:gd name="T9" fmla="*/ 1258 h 1560"/>
                <a:gd name="T10" fmla="*/ 1142 w 1680"/>
                <a:gd name="T11" fmla="*/ 1299 h 1560"/>
                <a:gd name="T12" fmla="*/ 1193 w 1680"/>
                <a:gd name="T13" fmla="*/ 1362 h 1560"/>
                <a:gd name="T14" fmla="*/ 1219 w 1680"/>
                <a:gd name="T15" fmla="*/ 1413 h 1560"/>
                <a:gd name="T16" fmla="*/ 1217 w 1680"/>
                <a:gd name="T17" fmla="*/ 1463 h 1560"/>
                <a:gd name="T18" fmla="*/ 1196 w 1680"/>
                <a:gd name="T19" fmla="*/ 1491 h 1560"/>
                <a:gd name="T20" fmla="*/ 1145 w 1680"/>
                <a:gd name="T21" fmla="*/ 1522 h 1560"/>
                <a:gd name="T22" fmla="*/ 1083 w 1680"/>
                <a:gd name="T23" fmla="*/ 1541 h 1560"/>
                <a:gd name="T24" fmla="*/ 996 w 1680"/>
                <a:gd name="T25" fmla="*/ 1554 h 1560"/>
                <a:gd name="T26" fmla="*/ 864 w 1680"/>
                <a:gd name="T27" fmla="*/ 1560 h 1560"/>
                <a:gd name="T28" fmla="*/ 746 w 1680"/>
                <a:gd name="T29" fmla="*/ 1556 h 1560"/>
                <a:gd name="T30" fmla="*/ 629 w 1680"/>
                <a:gd name="T31" fmla="*/ 1540 h 1560"/>
                <a:gd name="T32" fmla="*/ 562 w 1680"/>
                <a:gd name="T33" fmla="*/ 1522 h 1560"/>
                <a:gd name="T34" fmla="*/ 492 w 1680"/>
                <a:gd name="T35" fmla="*/ 1488 h 1560"/>
                <a:gd name="T36" fmla="*/ 452 w 1680"/>
                <a:gd name="T37" fmla="*/ 1455 h 1560"/>
                <a:gd name="T38" fmla="*/ 430 w 1680"/>
                <a:gd name="T39" fmla="*/ 1417 h 1560"/>
                <a:gd name="T40" fmla="*/ 433 w 1680"/>
                <a:gd name="T41" fmla="*/ 1395 h 1560"/>
                <a:gd name="T42" fmla="*/ 477 w 1680"/>
                <a:gd name="T43" fmla="*/ 1333 h 1560"/>
                <a:gd name="T44" fmla="*/ 531 w 1680"/>
                <a:gd name="T45" fmla="*/ 1280 h 1560"/>
                <a:gd name="T46" fmla="*/ 592 w 1680"/>
                <a:gd name="T47" fmla="*/ 1238 h 1560"/>
                <a:gd name="T48" fmla="*/ 684 w 1680"/>
                <a:gd name="T49" fmla="*/ 1199 h 1560"/>
                <a:gd name="T50" fmla="*/ 714 w 1680"/>
                <a:gd name="T51" fmla="*/ 1189 h 1560"/>
                <a:gd name="T52" fmla="*/ 714 w 1680"/>
                <a:gd name="T53" fmla="*/ 809 h 1560"/>
                <a:gd name="T54" fmla="*/ 712 w 1680"/>
                <a:gd name="T55" fmla="*/ 796 h 1560"/>
                <a:gd name="T56" fmla="*/ 700 w 1680"/>
                <a:gd name="T57" fmla="*/ 795 h 1560"/>
                <a:gd name="T58" fmla="*/ 179 w 1680"/>
                <a:gd name="T59" fmla="*/ 794 h 1560"/>
                <a:gd name="T60" fmla="*/ 7 w 1680"/>
                <a:gd name="T61" fmla="*/ 650 h 1560"/>
                <a:gd name="T62" fmla="*/ 1 w 1680"/>
                <a:gd name="T63" fmla="*/ 638 h 1560"/>
                <a:gd name="T64" fmla="*/ 169 w 1680"/>
                <a:gd name="T65" fmla="*/ 461 h 1560"/>
                <a:gd name="T66" fmla="*/ 191 w 1680"/>
                <a:gd name="T67" fmla="*/ 451 h 1560"/>
                <a:gd name="T68" fmla="*/ 709 w 1680"/>
                <a:gd name="T69" fmla="*/ 451 h 1560"/>
                <a:gd name="T70" fmla="*/ 714 w 1680"/>
                <a:gd name="T71" fmla="*/ 445 h 1560"/>
                <a:gd name="T72" fmla="*/ 714 w 1680"/>
                <a:gd name="T73" fmla="*/ 47 h 1560"/>
                <a:gd name="T74" fmla="*/ 721 w 1680"/>
                <a:gd name="T75" fmla="*/ 24 h 1560"/>
                <a:gd name="T76" fmla="*/ 733 w 1680"/>
                <a:gd name="T77" fmla="*/ 17 h 1560"/>
                <a:gd name="T78" fmla="*/ 790 w 1680"/>
                <a:gd name="T79" fmla="*/ 1 h 1560"/>
                <a:gd name="T80" fmla="*/ 868 w 1680"/>
                <a:gd name="T81" fmla="*/ 4 h 1560"/>
                <a:gd name="T82" fmla="*/ 912 w 1680"/>
                <a:gd name="T83" fmla="*/ 17 h 1560"/>
                <a:gd name="T84" fmla="*/ 925 w 1680"/>
                <a:gd name="T85" fmla="*/ 25 h 1560"/>
                <a:gd name="T86" fmla="*/ 932 w 1680"/>
                <a:gd name="T87" fmla="*/ 43 h 1560"/>
                <a:gd name="T88" fmla="*/ 932 w 1680"/>
                <a:gd name="T89" fmla="*/ 134 h 1560"/>
                <a:gd name="T90" fmla="*/ 933 w 1680"/>
                <a:gd name="T91" fmla="*/ 148 h 1560"/>
                <a:gd name="T92" fmla="*/ 946 w 1680"/>
                <a:gd name="T93" fmla="*/ 150 h 1560"/>
                <a:gd name="T94" fmla="*/ 1501 w 1680"/>
                <a:gd name="T95" fmla="*/ 152 h 1560"/>
                <a:gd name="T96" fmla="*/ 1674 w 1680"/>
                <a:gd name="T97" fmla="*/ 332 h 1560"/>
                <a:gd name="T98" fmla="*/ 1680 w 1680"/>
                <a:gd name="T99" fmla="*/ 340 h 1560"/>
                <a:gd name="T100" fmla="*/ 1673 w 1680"/>
                <a:gd name="T101" fmla="*/ 349 h 1560"/>
                <a:gd name="T102" fmla="*/ 1501 w 1680"/>
                <a:gd name="T103" fmla="*/ 492 h 1560"/>
                <a:gd name="T104" fmla="*/ 950 w 1680"/>
                <a:gd name="T105" fmla="*/ 494 h 1560"/>
                <a:gd name="T106" fmla="*/ 933 w 1680"/>
                <a:gd name="T107" fmla="*/ 495 h 1560"/>
                <a:gd name="T108" fmla="*/ 932 w 1680"/>
                <a:gd name="T109" fmla="*/ 512 h 1560"/>
                <a:gd name="T110" fmla="*/ 706 w 1680"/>
                <a:gd name="T111" fmla="*/ 740 h 1560"/>
                <a:gd name="T112" fmla="*/ 191 w 1680"/>
                <a:gd name="T113" fmla="*/ 740 h 1560"/>
                <a:gd name="T114" fmla="*/ 1463 w 1680"/>
                <a:gd name="T115" fmla="*/ 436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0" h="1560">
                  <a:moveTo>
                    <a:pt x="932" y="949"/>
                  </a:moveTo>
                  <a:lnTo>
                    <a:pt x="932" y="949"/>
                  </a:lnTo>
                  <a:lnTo>
                    <a:pt x="932" y="1167"/>
                  </a:lnTo>
                  <a:lnTo>
                    <a:pt x="932" y="1167"/>
                  </a:lnTo>
                  <a:lnTo>
                    <a:pt x="932" y="1173"/>
                  </a:lnTo>
                  <a:lnTo>
                    <a:pt x="932" y="1177"/>
                  </a:lnTo>
                  <a:lnTo>
                    <a:pt x="932" y="1177"/>
                  </a:lnTo>
                  <a:lnTo>
                    <a:pt x="931" y="1185"/>
                  </a:lnTo>
                  <a:lnTo>
                    <a:pt x="931" y="1187"/>
                  </a:lnTo>
                  <a:lnTo>
                    <a:pt x="932" y="1188"/>
                  </a:lnTo>
                  <a:lnTo>
                    <a:pt x="936" y="1190"/>
                  </a:lnTo>
                  <a:lnTo>
                    <a:pt x="942" y="1192"/>
                  </a:lnTo>
                  <a:lnTo>
                    <a:pt x="942" y="1192"/>
                  </a:lnTo>
                  <a:lnTo>
                    <a:pt x="964" y="1198"/>
                  </a:lnTo>
                  <a:lnTo>
                    <a:pt x="987" y="1205"/>
                  </a:lnTo>
                  <a:lnTo>
                    <a:pt x="1009" y="1213"/>
                  </a:lnTo>
                  <a:lnTo>
                    <a:pt x="1031" y="1222"/>
                  </a:lnTo>
                  <a:lnTo>
                    <a:pt x="1052" y="1233"/>
                  </a:lnTo>
                  <a:lnTo>
                    <a:pt x="1072" y="1245"/>
                  </a:lnTo>
                  <a:lnTo>
                    <a:pt x="1092" y="1258"/>
                  </a:lnTo>
                  <a:lnTo>
                    <a:pt x="1111" y="1272"/>
                  </a:lnTo>
                  <a:lnTo>
                    <a:pt x="1111" y="1272"/>
                  </a:lnTo>
                  <a:lnTo>
                    <a:pt x="1127" y="1285"/>
                  </a:lnTo>
                  <a:lnTo>
                    <a:pt x="1142" y="1299"/>
                  </a:lnTo>
                  <a:lnTo>
                    <a:pt x="1155" y="1314"/>
                  </a:lnTo>
                  <a:lnTo>
                    <a:pt x="1169" y="1329"/>
                  </a:lnTo>
                  <a:lnTo>
                    <a:pt x="1181" y="1346"/>
                  </a:lnTo>
                  <a:lnTo>
                    <a:pt x="1193" y="1362"/>
                  </a:lnTo>
                  <a:lnTo>
                    <a:pt x="1204" y="1380"/>
                  </a:lnTo>
                  <a:lnTo>
                    <a:pt x="1213" y="1399"/>
                  </a:lnTo>
                  <a:lnTo>
                    <a:pt x="1213" y="1399"/>
                  </a:lnTo>
                  <a:lnTo>
                    <a:pt x="1219" y="1413"/>
                  </a:lnTo>
                  <a:lnTo>
                    <a:pt x="1223" y="1426"/>
                  </a:lnTo>
                  <a:lnTo>
                    <a:pt x="1223" y="1439"/>
                  </a:lnTo>
                  <a:lnTo>
                    <a:pt x="1221" y="1451"/>
                  </a:lnTo>
                  <a:lnTo>
                    <a:pt x="1217" y="1463"/>
                  </a:lnTo>
                  <a:lnTo>
                    <a:pt x="1211" y="1472"/>
                  </a:lnTo>
                  <a:lnTo>
                    <a:pt x="1204" y="1483"/>
                  </a:lnTo>
                  <a:lnTo>
                    <a:pt x="1196" y="1491"/>
                  </a:lnTo>
                  <a:lnTo>
                    <a:pt x="1196" y="1491"/>
                  </a:lnTo>
                  <a:lnTo>
                    <a:pt x="1187" y="1498"/>
                  </a:lnTo>
                  <a:lnTo>
                    <a:pt x="1179" y="1504"/>
                  </a:lnTo>
                  <a:lnTo>
                    <a:pt x="1162" y="1514"/>
                  </a:lnTo>
                  <a:lnTo>
                    <a:pt x="1145" y="1522"/>
                  </a:lnTo>
                  <a:lnTo>
                    <a:pt x="1126" y="1529"/>
                  </a:lnTo>
                  <a:lnTo>
                    <a:pt x="1126" y="1529"/>
                  </a:lnTo>
                  <a:lnTo>
                    <a:pt x="1104" y="1535"/>
                  </a:lnTo>
                  <a:lnTo>
                    <a:pt x="1083" y="1541"/>
                  </a:lnTo>
                  <a:lnTo>
                    <a:pt x="1061" y="1546"/>
                  </a:lnTo>
                  <a:lnTo>
                    <a:pt x="1040" y="1549"/>
                  </a:lnTo>
                  <a:lnTo>
                    <a:pt x="1019" y="1552"/>
                  </a:lnTo>
                  <a:lnTo>
                    <a:pt x="996" y="1554"/>
                  </a:lnTo>
                  <a:lnTo>
                    <a:pt x="952" y="1558"/>
                  </a:lnTo>
                  <a:lnTo>
                    <a:pt x="952" y="1558"/>
                  </a:lnTo>
                  <a:lnTo>
                    <a:pt x="894" y="1560"/>
                  </a:lnTo>
                  <a:lnTo>
                    <a:pt x="864" y="1560"/>
                  </a:lnTo>
                  <a:lnTo>
                    <a:pt x="835" y="1560"/>
                  </a:lnTo>
                  <a:lnTo>
                    <a:pt x="835" y="1560"/>
                  </a:lnTo>
                  <a:lnTo>
                    <a:pt x="775" y="1559"/>
                  </a:lnTo>
                  <a:lnTo>
                    <a:pt x="746" y="1556"/>
                  </a:lnTo>
                  <a:lnTo>
                    <a:pt x="716" y="1554"/>
                  </a:lnTo>
                  <a:lnTo>
                    <a:pt x="687" y="1551"/>
                  </a:lnTo>
                  <a:lnTo>
                    <a:pt x="658" y="1546"/>
                  </a:lnTo>
                  <a:lnTo>
                    <a:pt x="629" y="1540"/>
                  </a:lnTo>
                  <a:lnTo>
                    <a:pt x="600" y="1533"/>
                  </a:lnTo>
                  <a:lnTo>
                    <a:pt x="600" y="1533"/>
                  </a:lnTo>
                  <a:lnTo>
                    <a:pt x="581" y="1528"/>
                  </a:lnTo>
                  <a:lnTo>
                    <a:pt x="562" y="1522"/>
                  </a:lnTo>
                  <a:lnTo>
                    <a:pt x="544" y="1515"/>
                  </a:lnTo>
                  <a:lnTo>
                    <a:pt x="526" y="1507"/>
                  </a:lnTo>
                  <a:lnTo>
                    <a:pt x="508" y="1498"/>
                  </a:lnTo>
                  <a:lnTo>
                    <a:pt x="492" y="1488"/>
                  </a:lnTo>
                  <a:lnTo>
                    <a:pt x="476" y="1476"/>
                  </a:lnTo>
                  <a:lnTo>
                    <a:pt x="461" y="1463"/>
                  </a:lnTo>
                  <a:lnTo>
                    <a:pt x="461" y="1463"/>
                  </a:lnTo>
                  <a:lnTo>
                    <a:pt x="452" y="1455"/>
                  </a:lnTo>
                  <a:lnTo>
                    <a:pt x="445" y="1444"/>
                  </a:lnTo>
                  <a:lnTo>
                    <a:pt x="433" y="1424"/>
                  </a:lnTo>
                  <a:lnTo>
                    <a:pt x="433" y="1424"/>
                  </a:lnTo>
                  <a:lnTo>
                    <a:pt x="430" y="1417"/>
                  </a:lnTo>
                  <a:lnTo>
                    <a:pt x="429" y="1411"/>
                  </a:lnTo>
                  <a:lnTo>
                    <a:pt x="430" y="1402"/>
                  </a:lnTo>
                  <a:lnTo>
                    <a:pt x="433" y="1395"/>
                  </a:lnTo>
                  <a:lnTo>
                    <a:pt x="433" y="1395"/>
                  </a:lnTo>
                  <a:lnTo>
                    <a:pt x="444" y="1379"/>
                  </a:lnTo>
                  <a:lnTo>
                    <a:pt x="455" y="1363"/>
                  </a:lnTo>
                  <a:lnTo>
                    <a:pt x="465" y="1348"/>
                  </a:lnTo>
                  <a:lnTo>
                    <a:pt x="477" y="1333"/>
                  </a:lnTo>
                  <a:lnTo>
                    <a:pt x="490" y="1320"/>
                  </a:lnTo>
                  <a:lnTo>
                    <a:pt x="503" y="1305"/>
                  </a:lnTo>
                  <a:lnTo>
                    <a:pt x="516" y="1292"/>
                  </a:lnTo>
                  <a:lnTo>
                    <a:pt x="531" y="1280"/>
                  </a:lnTo>
                  <a:lnTo>
                    <a:pt x="531" y="1280"/>
                  </a:lnTo>
                  <a:lnTo>
                    <a:pt x="551" y="1264"/>
                  </a:lnTo>
                  <a:lnTo>
                    <a:pt x="571" y="1250"/>
                  </a:lnTo>
                  <a:lnTo>
                    <a:pt x="592" y="1238"/>
                  </a:lnTo>
                  <a:lnTo>
                    <a:pt x="615" y="1226"/>
                  </a:lnTo>
                  <a:lnTo>
                    <a:pt x="638" y="1215"/>
                  </a:lnTo>
                  <a:lnTo>
                    <a:pt x="660" y="1207"/>
                  </a:lnTo>
                  <a:lnTo>
                    <a:pt x="684" y="1199"/>
                  </a:lnTo>
                  <a:lnTo>
                    <a:pt x="708" y="1193"/>
                  </a:lnTo>
                  <a:lnTo>
                    <a:pt x="708" y="1193"/>
                  </a:lnTo>
                  <a:lnTo>
                    <a:pt x="711" y="1192"/>
                  </a:lnTo>
                  <a:lnTo>
                    <a:pt x="714" y="1189"/>
                  </a:lnTo>
                  <a:lnTo>
                    <a:pt x="714" y="1187"/>
                  </a:lnTo>
                  <a:lnTo>
                    <a:pt x="715" y="1183"/>
                  </a:lnTo>
                  <a:lnTo>
                    <a:pt x="715" y="1183"/>
                  </a:lnTo>
                  <a:lnTo>
                    <a:pt x="714" y="809"/>
                  </a:lnTo>
                  <a:lnTo>
                    <a:pt x="714" y="809"/>
                  </a:lnTo>
                  <a:lnTo>
                    <a:pt x="714" y="801"/>
                  </a:lnTo>
                  <a:lnTo>
                    <a:pt x="714" y="798"/>
                  </a:lnTo>
                  <a:lnTo>
                    <a:pt x="712" y="796"/>
                  </a:lnTo>
                  <a:lnTo>
                    <a:pt x="711" y="796"/>
                  </a:lnTo>
                  <a:lnTo>
                    <a:pt x="708" y="795"/>
                  </a:lnTo>
                  <a:lnTo>
                    <a:pt x="700" y="795"/>
                  </a:lnTo>
                  <a:lnTo>
                    <a:pt x="700" y="795"/>
                  </a:lnTo>
                  <a:lnTo>
                    <a:pt x="189" y="795"/>
                  </a:lnTo>
                  <a:lnTo>
                    <a:pt x="189" y="795"/>
                  </a:lnTo>
                  <a:lnTo>
                    <a:pt x="184" y="795"/>
                  </a:lnTo>
                  <a:lnTo>
                    <a:pt x="179" y="794"/>
                  </a:lnTo>
                  <a:lnTo>
                    <a:pt x="175" y="791"/>
                  </a:lnTo>
                  <a:lnTo>
                    <a:pt x="170" y="788"/>
                  </a:lnTo>
                  <a:lnTo>
                    <a:pt x="170" y="788"/>
                  </a:lnTo>
                  <a:lnTo>
                    <a:pt x="7" y="650"/>
                  </a:lnTo>
                  <a:lnTo>
                    <a:pt x="7" y="650"/>
                  </a:lnTo>
                  <a:lnTo>
                    <a:pt x="2" y="646"/>
                  </a:lnTo>
                  <a:lnTo>
                    <a:pt x="0" y="642"/>
                  </a:lnTo>
                  <a:lnTo>
                    <a:pt x="1" y="638"/>
                  </a:lnTo>
                  <a:lnTo>
                    <a:pt x="6" y="634"/>
                  </a:lnTo>
                  <a:lnTo>
                    <a:pt x="6" y="634"/>
                  </a:lnTo>
                  <a:lnTo>
                    <a:pt x="169" y="461"/>
                  </a:lnTo>
                  <a:lnTo>
                    <a:pt x="169" y="461"/>
                  </a:lnTo>
                  <a:lnTo>
                    <a:pt x="175" y="457"/>
                  </a:lnTo>
                  <a:lnTo>
                    <a:pt x="179" y="454"/>
                  </a:lnTo>
                  <a:lnTo>
                    <a:pt x="185" y="452"/>
                  </a:lnTo>
                  <a:lnTo>
                    <a:pt x="191" y="451"/>
                  </a:lnTo>
                  <a:lnTo>
                    <a:pt x="191" y="451"/>
                  </a:lnTo>
                  <a:lnTo>
                    <a:pt x="700" y="451"/>
                  </a:lnTo>
                  <a:lnTo>
                    <a:pt x="700" y="451"/>
                  </a:lnTo>
                  <a:lnTo>
                    <a:pt x="709" y="451"/>
                  </a:lnTo>
                  <a:lnTo>
                    <a:pt x="711" y="451"/>
                  </a:lnTo>
                  <a:lnTo>
                    <a:pt x="712" y="450"/>
                  </a:lnTo>
                  <a:lnTo>
                    <a:pt x="714" y="449"/>
                  </a:lnTo>
                  <a:lnTo>
                    <a:pt x="714" y="445"/>
                  </a:lnTo>
                  <a:lnTo>
                    <a:pt x="714" y="438"/>
                  </a:lnTo>
                  <a:lnTo>
                    <a:pt x="714" y="438"/>
                  </a:lnTo>
                  <a:lnTo>
                    <a:pt x="714" y="47"/>
                  </a:lnTo>
                  <a:lnTo>
                    <a:pt x="714" y="47"/>
                  </a:lnTo>
                  <a:lnTo>
                    <a:pt x="715" y="37"/>
                  </a:lnTo>
                  <a:lnTo>
                    <a:pt x="716" y="32"/>
                  </a:lnTo>
                  <a:lnTo>
                    <a:pt x="718" y="27"/>
                  </a:lnTo>
                  <a:lnTo>
                    <a:pt x="721" y="24"/>
                  </a:lnTo>
                  <a:lnTo>
                    <a:pt x="724" y="20"/>
                  </a:lnTo>
                  <a:lnTo>
                    <a:pt x="728" y="18"/>
                  </a:lnTo>
                  <a:lnTo>
                    <a:pt x="733" y="17"/>
                  </a:lnTo>
                  <a:lnTo>
                    <a:pt x="733" y="17"/>
                  </a:lnTo>
                  <a:lnTo>
                    <a:pt x="761" y="7"/>
                  </a:lnTo>
                  <a:lnTo>
                    <a:pt x="775" y="4"/>
                  </a:lnTo>
                  <a:lnTo>
                    <a:pt x="790" y="1"/>
                  </a:lnTo>
                  <a:lnTo>
                    <a:pt x="790" y="1"/>
                  </a:lnTo>
                  <a:lnTo>
                    <a:pt x="809" y="0"/>
                  </a:lnTo>
                  <a:lnTo>
                    <a:pt x="829" y="0"/>
                  </a:lnTo>
                  <a:lnTo>
                    <a:pt x="849" y="1"/>
                  </a:lnTo>
                  <a:lnTo>
                    <a:pt x="868" y="4"/>
                  </a:lnTo>
                  <a:lnTo>
                    <a:pt x="868" y="4"/>
                  </a:lnTo>
                  <a:lnTo>
                    <a:pt x="880" y="5"/>
                  </a:lnTo>
                  <a:lnTo>
                    <a:pt x="890" y="8"/>
                  </a:lnTo>
                  <a:lnTo>
                    <a:pt x="912" y="17"/>
                  </a:lnTo>
                  <a:lnTo>
                    <a:pt x="912" y="17"/>
                  </a:lnTo>
                  <a:lnTo>
                    <a:pt x="917" y="18"/>
                  </a:lnTo>
                  <a:lnTo>
                    <a:pt x="921" y="21"/>
                  </a:lnTo>
                  <a:lnTo>
                    <a:pt x="925" y="25"/>
                  </a:lnTo>
                  <a:lnTo>
                    <a:pt x="927" y="28"/>
                  </a:lnTo>
                  <a:lnTo>
                    <a:pt x="930" y="32"/>
                  </a:lnTo>
                  <a:lnTo>
                    <a:pt x="931" y="38"/>
                  </a:lnTo>
                  <a:lnTo>
                    <a:pt x="932" y="43"/>
                  </a:lnTo>
                  <a:lnTo>
                    <a:pt x="932" y="49"/>
                  </a:lnTo>
                  <a:lnTo>
                    <a:pt x="932" y="49"/>
                  </a:lnTo>
                  <a:lnTo>
                    <a:pt x="932" y="91"/>
                  </a:lnTo>
                  <a:lnTo>
                    <a:pt x="932" y="134"/>
                  </a:lnTo>
                  <a:lnTo>
                    <a:pt x="932" y="134"/>
                  </a:lnTo>
                  <a:lnTo>
                    <a:pt x="932" y="143"/>
                  </a:lnTo>
                  <a:lnTo>
                    <a:pt x="932" y="146"/>
                  </a:lnTo>
                  <a:lnTo>
                    <a:pt x="933" y="148"/>
                  </a:lnTo>
                  <a:lnTo>
                    <a:pt x="936" y="149"/>
                  </a:lnTo>
                  <a:lnTo>
                    <a:pt x="938" y="149"/>
                  </a:lnTo>
                  <a:lnTo>
                    <a:pt x="946" y="150"/>
                  </a:lnTo>
                  <a:lnTo>
                    <a:pt x="946" y="150"/>
                  </a:lnTo>
                  <a:lnTo>
                    <a:pt x="1489" y="149"/>
                  </a:lnTo>
                  <a:lnTo>
                    <a:pt x="1489" y="149"/>
                  </a:lnTo>
                  <a:lnTo>
                    <a:pt x="1495" y="150"/>
                  </a:lnTo>
                  <a:lnTo>
                    <a:pt x="1501" y="152"/>
                  </a:lnTo>
                  <a:lnTo>
                    <a:pt x="1507" y="155"/>
                  </a:lnTo>
                  <a:lnTo>
                    <a:pt x="1511" y="159"/>
                  </a:lnTo>
                  <a:lnTo>
                    <a:pt x="1511" y="159"/>
                  </a:lnTo>
                  <a:lnTo>
                    <a:pt x="1674" y="332"/>
                  </a:lnTo>
                  <a:lnTo>
                    <a:pt x="1674" y="332"/>
                  </a:lnTo>
                  <a:lnTo>
                    <a:pt x="1679" y="336"/>
                  </a:lnTo>
                  <a:lnTo>
                    <a:pt x="1680" y="339"/>
                  </a:lnTo>
                  <a:lnTo>
                    <a:pt x="1680" y="340"/>
                  </a:lnTo>
                  <a:lnTo>
                    <a:pt x="1680" y="342"/>
                  </a:lnTo>
                  <a:lnTo>
                    <a:pt x="1679" y="344"/>
                  </a:lnTo>
                  <a:lnTo>
                    <a:pt x="1673" y="349"/>
                  </a:lnTo>
                  <a:lnTo>
                    <a:pt x="1673" y="349"/>
                  </a:lnTo>
                  <a:lnTo>
                    <a:pt x="1516" y="482"/>
                  </a:lnTo>
                  <a:lnTo>
                    <a:pt x="1516" y="482"/>
                  </a:lnTo>
                  <a:lnTo>
                    <a:pt x="1508" y="488"/>
                  </a:lnTo>
                  <a:lnTo>
                    <a:pt x="1501" y="492"/>
                  </a:lnTo>
                  <a:lnTo>
                    <a:pt x="1492" y="494"/>
                  </a:lnTo>
                  <a:lnTo>
                    <a:pt x="1483" y="494"/>
                  </a:lnTo>
                  <a:lnTo>
                    <a:pt x="1483" y="494"/>
                  </a:lnTo>
                  <a:lnTo>
                    <a:pt x="950" y="494"/>
                  </a:lnTo>
                  <a:lnTo>
                    <a:pt x="950" y="494"/>
                  </a:lnTo>
                  <a:lnTo>
                    <a:pt x="938" y="494"/>
                  </a:lnTo>
                  <a:lnTo>
                    <a:pt x="936" y="494"/>
                  </a:lnTo>
                  <a:lnTo>
                    <a:pt x="933" y="495"/>
                  </a:lnTo>
                  <a:lnTo>
                    <a:pt x="932" y="497"/>
                  </a:lnTo>
                  <a:lnTo>
                    <a:pt x="932" y="501"/>
                  </a:lnTo>
                  <a:lnTo>
                    <a:pt x="932" y="512"/>
                  </a:lnTo>
                  <a:lnTo>
                    <a:pt x="932" y="512"/>
                  </a:lnTo>
                  <a:lnTo>
                    <a:pt x="932" y="949"/>
                  </a:lnTo>
                  <a:lnTo>
                    <a:pt x="932" y="949"/>
                  </a:lnTo>
                  <a:close/>
                  <a:moveTo>
                    <a:pt x="191" y="740"/>
                  </a:moveTo>
                  <a:lnTo>
                    <a:pt x="706" y="740"/>
                  </a:lnTo>
                  <a:lnTo>
                    <a:pt x="706" y="514"/>
                  </a:lnTo>
                  <a:lnTo>
                    <a:pt x="203" y="514"/>
                  </a:lnTo>
                  <a:lnTo>
                    <a:pt x="78" y="640"/>
                  </a:lnTo>
                  <a:lnTo>
                    <a:pt x="191" y="740"/>
                  </a:lnTo>
                  <a:close/>
                  <a:moveTo>
                    <a:pt x="1475" y="208"/>
                  </a:moveTo>
                  <a:lnTo>
                    <a:pt x="932" y="208"/>
                  </a:lnTo>
                  <a:lnTo>
                    <a:pt x="932" y="436"/>
                  </a:lnTo>
                  <a:lnTo>
                    <a:pt x="1463" y="436"/>
                  </a:lnTo>
                  <a:lnTo>
                    <a:pt x="1599" y="327"/>
                  </a:lnTo>
                  <a:lnTo>
                    <a:pt x="1475"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8" name="Title 7"/>
          <p:cNvSpPr>
            <a:spLocks noGrp="1"/>
          </p:cNvSpPr>
          <p:nvPr>
            <p:ph type="title"/>
          </p:nvPr>
        </p:nvSpPr>
        <p:spPr/>
        <p:txBody>
          <a:bodyPr/>
          <a:lstStyle>
            <a:lvl1pPr>
              <a:defRPr/>
            </a:lvl1pPr>
          </a:lstStyle>
          <a:p>
            <a:r>
              <a:rPr lang="en-US" dirty="0"/>
              <a:t>Click to edit Master title style</a:t>
            </a:r>
          </a:p>
        </p:txBody>
      </p:sp>
      <p:sp>
        <p:nvSpPr>
          <p:cNvPr id="11" name="Slide Number Placeholder 10"/>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
        <p:nvSpPr>
          <p:cNvPr id="68" name="Text Placeholder 27"/>
          <p:cNvSpPr>
            <a:spLocks noGrp="1"/>
          </p:cNvSpPr>
          <p:nvPr>
            <p:ph type="body" sz="quarter" idx="12" hasCustomPrompt="1"/>
          </p:nvPr>
        </p:nvSpPr>
        <p:spPr>
          <a:xfrm>
            <a:off x="0" y="759600"/>
            <a:ext cx="12195176" cy="274023"/>
          </a:xfrm>
          <a:solidFill>
            <a:srgbClr val="0A3B61"/>
          </a:solidFill>
          <a:ln w="38100" cap="flat" cmpd="sng" algn="ctr">
            <a:noFill/>
            <a:prstDash val="solid"/>
            <a:round/>
            <a:headEnd type="none" w="med" len="med"/>
            <a:tailEnd type="none" w="med" len="med"/>
          </a:ln>
          <a:effectLst/>
        </p:spPr>
        <p:txBody>
          <a:bodyPr vert="horz" wrap="square" lIns="914400" tIns="45720" rIns="91440" bIns="45720" numCol="1" rtlCol="0" anchor="ctr" anchorCtr="0" compatLnSpc="1">
            <a:prstTxWarp prst="textNoShape">
              <a:avLst/>
            </a:prstTxWarp>
          </a:bodyPr>
          <a:lstStyle>
            <a:lvl1pPr>
              <a:defRPr lang="en-US" sz="2000" b="1" kern="1200" cap="all" spc="200" dirty="0">
                <a:solidFill>
                  <a:schemeClr val="bg1"/>
                </a:solidFill>
                <a:cs typeface="+mn-cs"/>
              </a:defRPr>
            </a:lvl1pPr>
          </a:lstStyle>
          <a:p>
            <a:pPr marL="0" lvl="0" defTabSz="914400" latinLnBrk="0"/>
            <a:r>
              <a:rPr lang="en-US" dirty="0"/>
              <a:t>Module Name</a:t>
            </a:r>
          </a:p>
        </p:txBody>
      </p:sp>
    </p:spTree>
    <p:custDataLst>
      <p:tags r:id="rId1"/>
    </p:custDataLst>
    <p:extLst>
      <p:ext uri="{BB962C8B-B14F-4D97-AF65-F5344CB8AC3E}">
        <p14:creationId xmlns:p14="http://schemas.microsoft.com/office/powerpoint/2010/main" val="2684897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40068" y="155276"/>
            <a:ext cx="382136" cy="462026"/>
            <a:chOff x="57" y="51"/>
            <a:chExt cx="305" cy="392"/>
          </a:xfrm>
        </p:grpSpPr>
        <p:sp>
          <p:nvSpPr>
            <p:cNvPr id="17"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 name="Freeform 6"/>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8" name="Title 7"/>
          <p:cNvSpPr>
            <a:spLocks noGrp="1"/>
          </p:cNvSpPr>
          <p:nvPr>
            <p:ph type="title"/>
          </p:nvPr>
        </p:nvSpPr>
        <p:spPr/>
        <p:txBody>
          <a:bodyPr/>
          <a:lstStyle>
            <a:lvl1pPr>
              <a:defRPr/>
            </a:lvl1pPr>
          </a:lstStyle>
          <a:p>
            <a:r>
              <a:rPr lang="en-US" dirty="0"/>
              <a:t>Click to edit Master title style</a:t>
            </a:r>
          </a:p>
        </p:txBody>
      </p:sp>
      <p:sp>
        <p:nvSpPr>
          <p:cNvPr id="16" name="Slide Number Placeholder 15"/>
          <p:cNvSpPr>
            <a:spLocks noGrp="1"/>
          </p:cNvSpPr>
          <p:nvPr>
            <p:ph type="sldNum" sz="quarter" idx="12"/>
          </p:nvPr>
        </p:nvSpPr>
        <p:spPr/>
        <p:txBody>
          <a:bodyPr/>
          <a:lstStyle>
            <a:lvl1pPr>
              <a:defRPr/>
            </a:lvl1pPr>
          </a:lstStyle>
          <a:p>
            <a:fld id="{812A5277-1DB9-460F-9A21-B857ABB32666}" type="slidenum">
              <a:rPr lang="en-US" smtClean="0"/>
              <a:pPr/>
              <a:t>‹N°›</a:t>
            </a:fld>
            <a:endParaRPr lang="en-US" dirty="0"/>
          </a:p>
        </p:txBody>
      </p:sp>
      <p:sp>
        <p:nvSpPr>
          <p:cNvPr id="25" name="Content Placeholder 2"/>
          <p:cNvSpPr>
            <a:spLocks noGrp="1"/>
          </p:cNvSpPr>
          <p:nvPr>
            <p:ph idx="1"/>
          </p:nvPr>
        </p:nvSpPr>
        <p:spPr>
          <a:xfrm>
            <a:off x="853591" y="1049850"/>
            <a:ext cx="5036796" cy="4635062"/>
          </a:xfrm>
          <a:solidFill>
            <a:schemeClr val="bg1">
              <a:alpha val="90000"/>
            </a:schemeClr>
          </a:solidFill>
        </p:spPr>
        <p:txBody>
          <a:bodyPr tIns="274320" bIns="91440"/>
          <a:lstStyle>
            <a:lvl2pPr marL="225386" indent="-225386">
              <a:lnSpc>
                <a:spcPct val="85000"/>
              </a:lnSpc>
              <a:spcBef>
                <a:spcPts val="900"/>
              </a:spcBef>
              <a:buFont typeface="Wingdings" panose="05000000000000000000" pitchFamily="2" charset="2"/>
              <a:buChar char="§"/>
              <a:defRPr sz="2400" b="1" u="none">
                <a:solidFill>
                  <a:srgbClr val="14713E"/>
                </a:solidFill>
                <a:latin typeface="Salesforce Sans" panose="020B0505020202020203" pitchFamily="34" charset="0"/>
                <a:cs typeface="Arial" pitchFamily="34" charset="0"/>
              </a:defRPr>
            </a:lvl2pPr>
            <a:lvl3pPr marL="227013" indent="-227013">
              <a:lnSpc>
                <a:spcPct val="85000"/>
              </a:lnSpc>
              <a:spcBef>
                <a:spcPts val="900"/>
              </a:spcBef>
              <a:buFont typeface="Wingdings" panose="05000000000000000000" pitchFamily="2" charset="2"/>
              <a:buChar char="§"/>
              <a:defRPr sz="2400">
                <a:solidFill>
                  <a:srgbClr val="14713E"/>
                </a:solidFill>
                <a:latin typeface="Salesforce Sans Light" panose="020B0305020202020203" pitchFamily="34" charset="0"/>
                <a:cs typeface="Arial" pitchFamily="34" charset="0"/>
              </a:defRPr>
            </a:lvl3pPr>
            <a:lvl4pPr marL="227013" indent="-227013">
              <a:lnSpc>
                <a:spcPct val="85000"/>
              </a:lnSpc>
              <a:spcBef>
                <a:spcPts val="900"/>
              </a:spcBef>
              <a:buFont typeface="Wingdings" panose="05000000000000000000" pitchFamily="2" charset="2"/>
              <a:buChar char="§"/>
              <a:defRPr sz="2400">
                <a:solidFill>
                  <a:srgbClr val="AEBE89"/>
                </a:solidFill>
                <a:latin typeface="Salesforce Sans Thin" panose="020B0205020202020203" pitchFamily="34" charset="0"/>
                <a:cs typeface="Arial" pitchFamily="34" charset="0"/>
              </a:defRPr>
            </a:lvl4pPr>
            <a:lvl5pPr>
              <a:spcBef>
                <a:spcPts val="600"/>
              </a:spcBef>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spcBef>
                <a:spcPts val="600"/>
              </a:spcBef>
              <a:defRPr sz="2100">
                <a:solidFill>
                  <a:srgbClr val="00682F"/>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p:txBody>
      </p:sp>
      <p:sp>
        <p:nvSpPr>
          <p:cNvPr id="27" name="Text Placeholder 27"/>
          <p:cNvSpPr>
            <a:spLocks noGrp="1"/>
          </p:cNvSpPr>
          <p:nvPr>
            <p:ph type="body" sz="quarter" idx="13" hasCustomPrompt="1"/>
          </p:nvPr>
        </p:nvSpPr>
        <p:spPr>
          <a:xfrm>
            <a:off x="0" y="759600"/>
            <a:ext cx="12195176" cy="274023"/>
          </a:xfrm>
          <a:solidFill>
            <a:srgbClr val="0A3B61"/>
          </a:solidFill>
          <a:ln w="38100" cap="flat" cmpd="sng" algn="ctr">
            <a:noFill/>
            <a:prstDash val="solid"/>
            <a:round/>
            <a:headEnd type="none" w="med" len="med"/>
            <a:tailEnd type="none" w="med" len="med"/>
          </a:ln>
          <a:effectLst/>
        </p:spPr>
        <p:txBody>
          <a:bodyPr vert="horz" wrap="square" lIns="914400" tIns="45720" rIns="91440" bIns="45720" numCol="1" rtlCol="0" anchor="ctr" anchorCtr="0" compatLnSpc="1">
            <a:prstTxWarp prst="textNoShape">
              <a:avLst/>
            </a:prstTxWarp>
          </a:bodyPr>
          <a:lstStyle>
            <a:lvl1pPr>
              <a:defRPr lang="en-US" sz="2000" b="1" kern="1200" cap="all" spc="200" dirty="0">
                <a:solidFill>
                  <a:schemeClr val="bg1"/>
                </a:solidFill>
                <a:cs typeface="+mn-cs"/>
              </a:defRPr>
            </a:lvl1pPr>
          </a:lstStyle>
          <a:p>
            <a:pPr marL="0" lvl="0" defTabSz="914400" latinLnBrk="0"/>
            <a:r>
              <a:rPr lang="en-US" dirty="0"/>
              <a:t>Module Name</a:t>
            </a:r>
          </a:p>
        </p:txBody>
      </p:sp>
      <p:grpSp>
        <p:nvGrpSpPr>
          <p:cNvPr id="28" name="Group 27"/>
          <p:cNvGrpSpPr/>
          <p:nvPr userDrawn="1"/>
        </p:nvGrpSpPr>
        <p:grpSpPr>
          <a:xfrm>
            <a:off x="390" y="6142153"/>
            <a:ext cx="12201384" cy="733518"/>
            <a:chOff x="389" y="6150391"/>
            <a:chExt cx="12198206" cy="733518"/>
          </a:xfrm>
        </p:grpSpPr>
        <p:sp>
          <p:nvSpPr>
            <p:cNvPr id="2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2"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3"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4"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5"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6"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7"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8"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9"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0"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1"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2"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3"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44"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5"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6"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7"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8"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49"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0"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1"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2"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53"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54"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5"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6"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57" name="Shape 602"/>
            <p:cNvSpPr/>
            <p:nvPr/>
          </p:nvSpPr>
          <p:spPr>
            <a:xfrm>
              <a:off x="3317277" y="6253147"/>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8"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9"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64"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65"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66"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67"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9"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70" name="Group 69"/>
            <p:cNvGrpSpPr/>
            <p:nvPr/>
          </p:nvGrpSpPr>
          <p:grpSpPr>
            <a:xfrm>
              <a:off x="730738" y="6295020"/>
              <a:ext cx="3468806" cy="587434"/>
              <a:chOff x="635957" y="6252598"/>
              <a:chExt cx="3682207" cy="623572"/>
            </a:xfrm>
          </p:grpSpPr>
          <p:sp>
            <p:nvSpPr>
              <p:cNvPr id="77"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79"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0"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71"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72" name="Group 71"/>
            <p:cNvGrpSpPr/>
            <p:nvPr/>
          </p:nvGrpSpPr>
          <p:grpSpPr>
            <a:xfrm>
              <a:off x="4486591" y="6543404"/>
              <a:ext cx="2002435" cy="339050"/>
              <a:chOff x="4486591" y="6531402"/>
              <a:chExt cx="2002435" cy="339050"/>
            </a:xfrm>
          </p:grpSpPr>
          <p:sp>
            <p:nvSpPr>
              <p:cNvPr id="74"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6"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3"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1" name="Text Placeholder 3"/>
          <p:cNvSpPr>
            <a:spLocks noGrp="1"/>
          </p:cNvSpPr>
          <p:nvPr>
            <p:ph type="body" sz="quarter" idx="11"/>
          </p:nvPr>
        </p:nvSpPr>
        <p:spPr>
          <a:xfrm>
            <a:off x="6299306" y="1259090"/>
            <a:ext cx="5498789" cy="5601252"/>
          </a:xfrm>
          <a:gradFill>
            <a:gsLst>
              <a:gs pos="100000">
                <a:srgbClr val="AEBE89">
                  <a:alpha val="50000"/>
                </a:srgbClr>
              </a:gs>
              <a:gs pos="80000">
                <a:srgbClr val="AEBE89">
                  <a:alpha val="75000"/>
                </a:srgbClr>
              </a:gs>
            </a:gsLst>
            <a:lin ang="5400000" scaled="1"/>
          </a:gradFill>
        </p:spPr>
        <p:txBody>
          <a:bodyPr wrap="square" lIns="121899" tIns="60949" rIns="121899" bIns="60949" rtlCol="0">
            <a:noAutofit/>
          </a:bodyPr>
          <a:lstStyle>
            <a:lvl1pPr>
              <a:defRPr lang="en-US" sz="2400" b="1" kern="1200" smtClean="0">
                <a:solidFill>
                  <a:srgbClr val="14713E"/>
                </a:solidFill>
                <a:latin typeface="Salesforce Sans" panose="020B0505020202020203" pitchFamily="34" charset="0"/>
                <a:cs typeface="Arial"/>
              </a:defRPr>
            </a:lvl1pPr>
            <a:lvl2pPr marL="228600" indent="-228600" algn="l" defTabSz="609493" rtl="0" eaLnBrk="1" latinLnBrk="0" hangingPunct="1">
              <a:spcBef>
                <a:spcPts val="1200"/>
              </a:spcBef>
              <a:buFont typeface="Wingdings" panose="05000000000000000000" pitchFamily="2" charset="2"/>
              <a:buChar char="§"/>
              <a:defRPr lang="en-US" sz="2400" kern="1200" dirty="0" smtClean="0">
                <a:solidFill>
                  <a:srgbClr val="14713E"/>
                </a:solidFill>
                <a:latin typeface="Salesforce Sans" panose="020B0505020202020203" pitchFamily="34" charset="0"/>
                <a:ea typeface="+mn-ea"/>
                <a:cs typeface="Arial"/>
              </a:defRPr>
            </a:lvl2pPr>
            <a:lvl3pPr>
              <a:defRPr lang="en-US" sz="2400" kern="1200" smtClean="0">
                <a:solidFill>
                  <a:schemeClr val="bg1"/>
                </a:solidFill>
                <a:latin typeface="+mn-lt"/>
                <a:ea typeface="+mn-ea"/>
                <a:cs typeface="+mn-cs"/>
              </a:defRPr>
            </a:lvl3pPr>
            <a:lvl4pPr>
              <a:defRPr lang="en-US" sz="2400" kern="1200" smtClean="0">
                <a:solidFill>
                  <a:schemeClr val="bg1"/>
                </a:solidFill>
                <a:latin typeface="+mn-lt"/>
                <a:ea typeface="+mn-ea"/>
                <a:cs typeface="+mn-cs"/>
              </a:defRPr>
            </a:lvl4pPr>
            <a:lvl5pPr>
              <a:defRPr lang="en-US" sz="2400" kern="1200">
                <a:solidFill>
                  <a:schemeClr val="bg1"/>
                </a:solidFill>
                <a:latin typeface="+mn-lt"/>
                <a:ea typeface="+mn-ea"/>
                <a:cs typeface="+mn-cs"/>
              </a:defRPr>
            </a:lvl5pPr>
          </a:lstStyle>
          <a:p>
            <a:pPr marL="0" lvl="0" defTabSz="609493" latinLnBrk="0"/>
            <a:r>
              <a:rPr lang="en-US" dirty="0"/>
              <a:t>Click to edit Master text styles</a:t>
            </a:r>
          </a:p>
          <a:p>
            <a:pPr marL="230188" lvl="1" defTabSz="609493" latinLnBrk="0"/>
            <a:r>
              <a:rPr lang="en-US" dirty="0"/>
              <a:t>Second Level</a:t>
            </a:r>
          </a:p>
        </p:txBody>
      </p:sp>
    </p:spTree>
    <p:custDataLst>
      <p:tags r:id="rId1"/>
    </p:custDataLst>
    <p:extLst>
      <p:ext uri="{BB962C8B-B14F-4D97-AF65-F5344CB8AC3E}">
        <p14:creationId xmlns:p14="http://schemas.microsoft.com/office/powerpoint/2010/main" val="1606298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Review">
    <p:spTree>
      <p:nvGrpSpPr>
        <p:cNvPr id="1" name=""/>
        <p:cNvGrpSpPr/>
        <p:nvPr/>
      </p:nvGrpSpPr>
      <p:grpSpPr>
        <a:xfrm>
          <a:off x="0" y="0"/>
          <a:ext cx="0" cy="0"/>
          <a:chOff x="0" y="0"/>
          <a:chExt cx="0" cy="0"/>
        </a:xfrm>
      </p:grpSpPr>
      <p:sp>
        <p:nvSpPr>
          <p:cNvPr id="8"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4"/>
          <p:cNvGrpSpPr>
            <a:grpSpLocks noChangeAspect="1"/>
          </p:cNvGrpSpPr>
          <p:nvPr userDrawn="1"/>
        </p:nvGrpSpPr>
        <p:grpSpPr bwMode="auto">
          <a:xfrm>
            <a:off x="143400" y="173147"/>
            <a:ext cx="417463" cy="416244"/>
            <a:chOff x="32" y="51"/>
            <a:chExt cx="376" cy="375"/>
          </a:xfrm>
        </p:grpSpPr>
        <p:sp>
          <p:nvSpPr>
            <p:cNvPr id="4" name="AutoShape 3"/>
            <p:cNvSpPr>
              <a:spLocks noChangeAspect="1" noChangeArrowheads="1" noTextEdit="1"/>
            </p:cNvSpPr>
            <p:nvPr userDrawn="1"/>
          </p:nvSpPr>
          <p:spPr bwMode="auto">
            <a:xfrm>
              <a:off x="32" y="51"/>
              <a:ext cx="37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5"/>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 name="Freeform 6"/>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7"/>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noEditPoints="1"/>
            </p:cNvSpPr>
            <p:nvPr userDrawn="1"/>
          </p:nvSpPr>
          <p:spPr bwMode="auto">
            <a:xfrm>
              <a:off x="32" y="51"/>
              <a:ext cx="376" cy="375"/>
            </a:xfrm>
            <a:custGeom>
              <a:avLst/>
              <a:gdLst>
                <a:gd name="T0" fmla="*/ 381 w 1504"/>
                <a:gd name="T1" fmla="*/ 1043 h 1500"/>
                <a:gd name="T2" fmla="*/ 307 w 1504"/>
                <a:gd name="T3" fmla="*/ 935 h 1500"/>
                <a:gd name="T4" fmla="*/ 269 w 1504"/>
                <a:gd name="T5" fmla="*/ 811 h 1500"/>
                <a:gd name="T6" fmla="*/ 269 w 1504"/>
                <a:gd name="T7" fmla="*/ 685 h 1500"/>
                <a:gd name="T8" fmla="*/ 290 w 1504"/>
                <a:gd name="T9" fmla="*/ 604 h 1500"/>
                <a:gd name="T10" fmla="*/ 389 w 1504"/>
                <a:gd name="T11" fmla="*/ 449 h 1500"/>
                <a:gd name="T12" fmla="*/ 572 w 1504"/>
                <a:gd name="T13" fmla="*/ 332 h 1500"/>
                <a:gd name="T14" fmla="*/ 648 w 1504"/>
                <a:gd name="T15" fmla="*/ 256 h 1500"/>
                <a:gd name="T16" fmla="*/ 634 w 1504"/>
                <a:gd name="T17" fmla="*/ 152 h 1500"/>
                <a:gd name="T18" fmla="*/ 527 w 1504"/>
                <a:gd name="T19" fmla="*/ 96 h 1500"/>
                <a:gd name="T20" fmla="*/ 307 w 1504"/>
                <a:gd name="T21" fmla="*/ 190 h 1500"/>
                <a:gd name="T22" fmla="*/ 94 w 1504"/>
                <a:gd name="T23" fmla="*/ 414 h 1500"/>
                <a:gd name="T24" fmla="*/ 39 w 1504"/>
                <a:gd name="T25" fmla="*/ 530 h 1500"/>
                <a:gd name="T26" fmla="*/ 7 w 1504"/>
                <a:gd name="T27" fmla="*/ 663 h 1500"/>
                <a:gd name="T28" fmla="*/ 3 w 1504"/>
                <a:gd name="T29" fmla="*/ 812 h 1500"/>
                <a:gd name="T30" fmla="*/ 31 w 1504"/>
                <a:gd name="T31" fmla="*/ 947 h 1500"/>
                <a:gd name="T32" fmla="*/ 87 w 1504"/>
                <a:gd name="T33" fmla="*/ 1074 h 1500"/>
                <a:gd name="T34" fmla="*/ 279 w 1504"/>
                <a:gd name="T35" fmla="*/ 1290 h 1500"/>
                <a:gd name="T36" fmla="*/ 128 w 1504"/>
                <a:gd name="T37" fmla="*/ 1470 h 1500"/>
                <a:gd name="T38" fmla="*/ 542 w 1504"/>
                <a:gd name="T39" fmla="*/ 1500 h 1500"/>
                <a:gd name="T40" fmla="*/ 670 w 1504"/>
                <a:gd name="T41" fmla="*/ 1437 h 1500"/>
                <a:gd name="T42" fmla="*/ 694 w 1504"/>
                <a:gd name="T43" fmla="*/ 1019 h 1500"/>
                <a:gd name="T44" fmla="*/ 630 w 1504"/>
                <a:gd name="T45" fmla="*/ 976 h 1500"/>
                <a:gd name="T46" fmla="*/ 1501 w 1504"/>
                <a:gd name="T47" fmla="*/ 688 h 1500"/>
                <a:gd name="T48" fmla="*/ 1472 w 1504"/>
                <a:gd name="T49" fmla="*/ 548 h 1500"/>
                <a:gd name="T50" fmla="*/ 1415 w 1504"/>
                <a:gd name="T51" fmla="*/ 422 h 1500"/>
                <a:gd name="T52" fmla="*/ 1343 w 1504"/>
                <a:gd name="T53" fmla="*/ 102 h 1500"/>
                <a:gd name="T54" fmla="*/ 1366 w 1504"/>
                <a:gd name="T55" fmla="*/ 18 h 1500"/>
                <a:gd name="T56" fmla="*/ 930 w 1504"/>
                <a:gd name="T57" fmla="*/ 3 h 1500"/>
                <a:gd name="T58" fmla="*/ 818 w 1504"/>
                <a:gd name="T59" fmla="*/ 89 h 1500"/>
                <a:gd name="T60" fmla="*/ 815 w 1504"/>
                <a:gd name="T61" fmla="*/ 502 h 1500"/>
                <a:gd name="T62" fmla="*/ 894 w 1504"/>
                <a:gd name="T63" fmla="*/ 514 h 1500"/>
                <a:gd name="T64" fmla="*/ 1123 w 1504"/>
                <a:gd name="T65" fmla="*/ 458 h 1500"/>
                <a:gd name="T66" fmla="*/ 1187 w 1504"/>
                <a:gd name="T67" fmla="*/ 546 h 1500"/>
                <a:gd name="T68" fmla="*/ 1233 w 1504"/>
                <a:gd name="T69" fmla="*/ 675 h 1500"/>
                <a:gd name="T70" fmla="*/ 1237 w 1504"/>
                <a:gd name="T71" fmla="*/ 795 h 1500"/>
                <a:gd name="T72" fmla="*/ 1213 w 1504"/>
                <a:gd name="T73" fmla="*/ 896 h 1500"/>
                <a:gd name="T74" fmla="*/ 1115 w 1504"/>
                <a:gd name="T75" fmla="*/ 1053 h 1500"/>
                <a:gd name="T76" fmla="*/ 932 w 1504"/>
                <a:gd name="T77" fmla="*/ 1168 h 1500"/>
                <a:gd name="T78" fmla="*/ 856 w 1504"/>
                <a:gd name="T79" fmla="*/ 1244 h 1500"/>
                <a:gd name="T80" fmla="*/ 870 w 1504"/>
                <a:gd name="T81" fmla="*/ 1348 h 1500"/>
                <a:gd name="T82" fmla="*/ 977 w 1504"/>
                <a:gd name="T83" fmla="*/ 1404 h 1500"/>
                <a:gd name="T84" fmla="*/ 1197 w 1504"/>
                <a:gd name="T85" fmla="*/ 1310 h 1500"/>
                <a:gd name="T86" fmla="*/ 1410 w 1504"/>
                <a:gd name="T87" fmla="*/ 1086 h 1500"/>
                <a:gd name="T88" fmla="*/ 1466 w 1504"/>
                <a:gd name="T89" fmla="*/ 969 h 1500"/>
                <a:gd name="T90" fmla="*/ 1497 w 1504"/>
                <a:gd name="T91" fmla="*/ 834 h 1500"/>
                <a:gd name="T92" fmla="*/ 301 w 1504"/>
                <a:gd name="T93" fmla="*/ 290 h 1500"/>
                <a:gd name="T94" fmla="*/ 524 w 1504"/>
                <a:gd name="T95" fmla="*/ 170 h 1500"/>
                <a:gd name="T96" fmla="*/ 575 w 1504"/>
                <a:gd name="T97" fmla="*/ 229 h 1500"/>
                <a:gd name="T98" fmla="*/ 440 w 1504"/>
                <a:gd name="T99" fmla="*/ 313 h 1500"/>
                <a:gd name="T100" fmla="*/ 303 w 1504"/>
                <a:gd name="T101" fmla="*/ 394 h 1500"/>
                <a:gd name="T102" fmla="*/ 263 w 1504"/>
                <a:gd name="T103" fmla="*/ 328 h 1500"/>
                <a:gd name="T104" fmla="*/ 1093 w 1504"/>
                <a:gd name="T105" fmla="*/ 1286 h 1500"/>
                <a:gd name="T106" fmla="*/ 943 w 1504"/>
                <a:gd name="T107" fmla="*/ 1316 h 1500"/>
                <a:gd name="T108" fmla="*/ 952 w 1504"/>
                <a:gd name="T109" fmla="*/ 1241 h 1500"/>
                <a:gd name="T110" fmla="*/ 1154 w 1504"/>
                <a:gd name="T111" fmla="*/ 1119 h 1500"/>
                <a:gd name="T112" fmla="*/ 1229 w 1504"/>
                <a:gd name="T113" fmla="*/ 11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4" h="1500">
                  <a:moveTo>
                    <a:pt x="588" y="1004"/>
                  </a:moveTo>
                  <a:lnTo>
                    <a:pt x="467" y="1115"/>
                  </a:lnTo>
                  <a:lnTo>
                    <a:pt x="467" y="1115"/>
                  </a:lnTo>
                  <a:lnTo>
                    <a:pt x="450" y="1103"/>
                  </a:lnTo>
                  <a:lnTo>
                    <a:pt x="432" y="1090"/>
                  </a:lnTo>
                  <a:lnTo>
                    <a:pt x="417" y="1077"/>
                  </a:lnTo>
                  <a:lnTo>
                    <a:pt x="400" y="1062"/>
                  </a:lnTo>
                  <a:lnTo>
                    <a:pt x="400" y="1062"/>
                  </a:lnTo>
                  <a:lnTo>
                    <a:pt x="381" y="1043"/>
                  </a:lnTo>
                  <a:lnTo>
                    <a:pt x="381" y="1043"/>
                  </a:lnTo>
                  <a:lnTo>
                    <a:pt x="370" y="1030"/>
                  </a:lnTo>
                  <a:lnTo>
                    <a:pt x="359" y="1016"/>
                  </a:lnTo>
                  <a:lnTo>
                    <a:pt x="359" y="1016"/>
                  </a:lnTo>
                  <a:lnTo>
                    <a:pt x="341" y="993"/>
                  </a:lnTo>
                  <a:lnTo>
                    <a:pt x="341" y="993"/>
                  </a:lnTo>
                  <a:lnTo>
                    <a:pt x="328" y="974"/>
                  </a:lnTo>
                  <a:lnTo>
                    <a:pt x="316" y="954"/>
                  </a:lnTo>
                  <a:lnTo>
                    <a:pt x="316" y="954"/>
                  </a:lnTo>
                  <a:lnTo>
                    <a:pt x="307" y="935"/>
                  </a:lnTo>
                  <a:lnTo>
                    <a:pt x="307" y="935"/>
                  </a:lnTo>
                  <a:lnTo>
                    <a:pt x="297" y="914"/>
                  </a:lnTo>
                  <a:lnTo>
                    <a:pt x="289" y="891"/>
                  </a:lnTo>
                  <a:lnTo>
                    <a:pt x="289" y="891"/>
                  </a:lnTo>
                  <a:lnTo>
                    <a:pt x="284" y="882"/>
                  </a:lnTo>
                  <a:lnTo>
                    <a:pt x="284" y="882"/>
                  </a:lnTo>
                  <a:lnTo>
                    <a:pt x="276" y="854"/>
                  </a:lnTo>
                  <a:lnTo>
                    <a:pt x="271" y="826"/>
                  </a:lnTo>
                  <a:lnTo>
                    <a:pt x="271" y="826"/>
                  </a:lnTo>
                  <a:lnTo>
                    <a:pt x="269" y="811"/>
                  </a:lnTo>
                  <a:lnTo>
                    <a:pt x="269" y="811"/>
                  </a:lnTo>
                  <a:lnTo>
                    <a:pt x="264" y="780"/>
                  </a:lnTo>
                  <a:lnTo>
                    <a:pt x="263" y="766"/>
                  </a:lnTo>
                  <a:lnTo>
                    <a:pt x="263" y="751"/>
                  </a:lnTo>
                  <a:lnTo>
                    <a:pt x="263" y="751"/>
                  </a:lnTo>
                  <a:lnTo>
                    <a:pt x="263" y="748"/>
                  </a:lnTo>
                  <a:lnTo>
                    <a:pt x="263" y="748"/>
                  </a:lnTo>
                  <a:lnTo>
                    <a:pt x="264" y="726"/>
                  </a:lnTo>
                  <a:lnTo>
                    <a:pt x="265" y="705"/>
                  </a:lnTo>
                  <a:lnTo>
                    <a:pt x="265" y="705"/>
                  </a:lnTo>
                  <a:lnTo>
                    <a:pt x="269" y="685"/>
                  </a:lnTo>
                  <a:lnTo>
                    <a:pt x="269" y="685"/>
                  </a:lnTo>
                  <a:lnTo>
                    <a:pt x="273" y="661"/>
                  </a:lnTo>
                  <a:lnTo>
                    <a:pt x="273" y="661"/>
                  </a:lnTo>
                  <a:lnTo>
                    <a:pt x="278" y="643"/>
                  </a:lnTo>
                  <a:lnTo>
                    <a:pt x="278" y="643"/>
                  </a:lnTo>
                  <a:lnTo>
                    <a:pt x="281" y="630"/>
                  </a:lnTo>
                  <a:lnTo>
                    <a:pt x="285" y="616"/>
                  </a:lnTo>
                  <a:lnTo>
                    <a:pt x="285" y="616"/>
                  </a:lnTo>
                  <a:lnTo>
                    <a:pt x="290" y="604"/>
                  </a:lnTo>
                  <a:lnTo>
                    <a:pt x="290" y="604"/>
                  </a:lnTo>
                  <a:lnTo>
                    <a:pt x="296" y="589"/>
                  </a:lnTo>
                  <a:lnTo>
                    <a:pt x="303" y="573"/>
                  </a:lnTo>
                  <a:lnTo>
                    <a:pt x="303" y="573"/>
                  </a:lnTo>
                  <a:lnTo>
                    <a:pt x="313" y="554"/>
                  </a:lnTo>
                  <a:lnTo>
                    <a:pt x="323" y="535"/>
                  </a:lnTo>
                  <a:lnTo>
                    <a:pt x="335" y="516"/>
                  </a:lnTo>
                  <a:lnTo>
                    <a:pt x="347" y="499"/>
                  </a:lnTo>
                  <a:lnTo>
                    <a:pt x="360" y="481"/>
                  </a:lnTo>
                  <a:lnTo>
                    <a:pt x="374" y="464"/>
                  </a:lnTo>
                  <a:lnTo>
                    <a:pt x="389" y="449"/>
                  </a:lnTo>
                  <a:lnTo>
                    <a:pt x="406" y="432"/>
                  </a:lnTo>
                  <a:lnTo>
                    <a:pt x="406" y="432"/>
                  </a:lnTo>
                  <a:lnTo>
                    <a:pt x="425" y="417"/>
                  </a:lnTo>
                  <a:lnTo>
                    <a:pt x="443" y="402"/>
                  </a:lnTo>
                  <a:lnTo>
                    <a:pt x="463" y="387"/>
                  </a:lnTo>
                  <a:lnTo>
                    <a:pt x="483" y="374"/>
                  </a:lnTo>
                  <a:lnTo>
                    <a:pt x="505" y="362"/>
                  </a:lnTo>
                  <a:lnTo>
                    <a:pt x="525" y="351"/>
                  </a:lnTo>
                  <a:lnTo>
                    <a:pt x="549" y="341"/>
                  </a:lnTo>
                  <a:lnTo>
                    <a:pt x="572" y="332"/>
                  </a:lnTo>
                  <a:lnTo>
                    <a:pt x="572" y="332"/>
                  </a:lnTo>
                  <a:lnTo>
                    <a:pt x="584" y="327"/>
                  </a:lnTo>
                  <a:lnTo>
                    <a:pt x="595" y="321"/>
                  </a:lnTo>
                  <a:lnTo>
                    <a:pt x="606" y="314"/>
                  </a:lnTo>
                  <a:lnTo>
                    <a:pt x="615" y="305"/>
                  </a:lnTo>
                  <a:lnTo>
                    <a:pt x="624" y="298"/>
                  </a:lnTo>
                  <a:lnTo>
                    <a:pt x="632" y="288"/>
                  </a:lnTo>
                  <a:lnTo>
                    <a:pt x="638" y="278"/>
                  </a:lnTo>
                  <a:lnTo>
                    <a:pt x="644" y="267"/>
                  </a:lnTo>
                  <a:lnTo>
                    <a:pt x="648" y="256"/>
                  </a:lnTo>
                  <a:lnTo>
                    <a:pt x="652" y="245"/>
                  </a:lnTo>
                  <a:lnTo>
                    <a:pt x="654" y="233"/>
                  </a:lnTo>
                  <a:lnTo>
                    <a:pt x="655" y="222"/>
                  </a:lnTo>
                  <a:lnTo>
                    <a:pt x="655" y="210"/>
                  </a:lnTo>
                  <a:lnTo>
                    <a:pt x="653" y="198"/>
                  </a:lnTo>
                  <a:lnTo>
                    <a:pt x="651" y="186"/>
                  </a:lnTo>
                  <a:lnTo>
                    <a:pt x="646" y="174"/>
                  </a:lnTo>
                  <a:lnTo>
                    <a:pt x="646" y="174"/>
                  </a:lnTo>
                  <a:lnTo>
                    <a:pt x="641" y="163"/>
                  </a:lnTo>
                  <a:lnTo>
                    <a:pt x="634" y="152"/>
                  </a:lnTo>
                  <a:lnTo>
                    <a:pt x="626" y="142"/>
                  </a:lnTo>
                  <a:lnTo>
                    <a:pt x="618" y="133"/>
                  </a:lnTo>
                  <a:lnTo>
                    <a:pt x="608" y="126"/>
                  </a:lnTo>
                  <a:lnTo>
                    <a:pt x="598" y="118"/>
                  </a:lnTo>
                  <a:lnTo>
                    <a:pt x="587" y="112"/>
                  </a:lnTo>
                  <a:lnTo>
                    <a:pt x="576" y="107"/>
                  </a:lnTo>
                  <a:lnTo>
                    <a:pt x="564" y="103"/>
                  </a:lnTo>
                  <a:lnTo>
                    <a:pt x="552" y="100"/>
                  </a:lnTo>
                  <a:lnTo>
                    <a:pt x="539" y="97"/>
                  </a:lnTo>
                  <a:lnTo>
                    <a:pt x="527" y="96"/>
                  </a:lnTo>
                  <a:lnTo>
                    <a:pt x="513" y="97"/>
                  </a:lnTo>
                  <a:lnTo>
                    <a:pt x="500" y="98"/>
                  </a:lnTo>
                  <a:lnTo>
                    <a:pt x="488" y="102"/>
                  </a:lnTo>
                  <a:lnTo>
                    <a:pt x="475" y="105"/>
                  </a:lnTo>
                  <a:lnTo>
                    <a:pt x="475" y="105"/>
                  </a:lnTo>
                  <a:lnTo>
                    <a:pt x="439" y="119"/>
                  </a:lnTo>
                  <a:lnTo>
                    <a:pt x="405" y="135"/>
                  </a:lnTo>
                  <a:lnTo>
                    <a:pt x="371" y="152"/>
                  </a:lnTo>
                  <a:lnTo>
                    <a:pt x="339" y="171"/>
                  </a:lnTo>
                  <a:lnTo>
                    <a:pt x="307" y="190"/>
                  </a:lnTo>
                  <a:lnTo>
                    <a:pt x="276" y="212"/>
                  </a:lnTo>
                  <a:lnTo>
                    <a:pt x="247" y="235"/>
                  </a:lnTo>
                  <a:lnTo>
                    <a:pt x="219" y="260"/>
                  </a:lnTo>
                  <a:lnTo>
                    <a:pt x="219" y="260"/>
                  </a:lnTo>
                  <a:lnTo>
                    <a:pt x="195" y="283"/>
                  </a:lnTo>
                  <a:lnTo>
                    <a:pt x="172" y="309"/>
                  </a:lnTo>
                  <a:lnTo>
                    <a:pt x="150" y="334"/>
                  </a:lnTo>
                  <a:lnTo>
                    <a:pt x="131" y="360"/>
                  </a:lnTo>
                  <a:lnTo>
                    <a:pt x="112" y="386"/>
                  </a:lnTo>
                  <a:lnTo>
                    <a:pt x="94" y="414"/>
                  </a:lnTo>
                  <a:lnTo>
                    <a:pt x="78" y="442"/>
                  </a:lnTo>
                  <a:lnTo>
                    <a:pt x="64" y="470"/>
                  </a:lnTo>
                  <a:lnTo>
                    <a:pt x="64" y="470"/>
                  </a:lnTo>
                  <a:lnTo>
                    <a:pt x="61" y="474"/>
                  </a:lnTo>
                  <a:lnTo>
                    <a:pt x="61" y="474"/>
                  </a:lnTo>
                  <a:lnTo>
                    <a:pt x="60" y="476"/>
                  </a:lnTo>
                  <a:lnTo>
                    <a:pt x="60" y="476"/>
                  </a:lnTo>
                  <a:lnTo>
                    <a:pt x="49" y="502"/>
                  </a:lnTo>
                  <a:lnTo>
                    <a:pt x="39" y="530"/>
                  </a:lnTo>
                  <a:lnTo>
                    <a:pt x="39" y="530"/>
                  </a:lnTo>
                  <a:lnTo>
                    <a:pt x="34" y="543"/>
                  </a:lnTo>
                  <a:lnTo>
                    <a:pt x="34" y="543"/>
                  </a:lnTo>
                  <a:lnTo>
                    <a:pt x="26" y="568"/>
                  </a:lnTo>
                  <a:lnTo>
                    <a:pt x="20" y="594"/>
                  </a:lnTo>
                  <a:lnTo>
                    <a:pt x="20" y="594"/>
                  </a:lnTo>
                  <a:lnTo>
                    <a:pt x="15" y="611"/>
                  </a:lnTo>
                  <a:lnTo>
                    <a:pt x="15" y="611"/>
                  </a:lnTo>
                  <a:lnTo>
                    <a:pt x="10" y="637"/>
                  </a:lnTo>
                  <a:lnTo>
                    <a:pt x="7" y="663"/>
                  </a:lnTo>
                  <a:lnTo>
                    <a:pt x="7" y="663"/>
                  </a:lnTo>
                  <a:lnTo>
                    <a:pt x="3" y="679"/>
                  </a:lnTo>
                  <a:lnTo>
                    <a:pt x="3" y="679"/>
                  </a:lnTo>
                  <a:lnTo>
                    <a:pt x="1" y="714"/>
                  </a:lnTo>
                  <a:lnTo>
                    <a:pt x="0" y="751"/>
                  </a:lnTo>
                  <a:lnTo>
                    <a:pt x="0" y="751"/>
                  </a:lnTo>
                  <a:lnTo>
                    <a:pt x="0" y="755"/>
                  </a:lnTo>
                  <a:lnTo>
                    <a:pt x="0" y="755"/>
                  </a:lnTo>
                  <a:lnTo>
                    <a:pt x="1" y="783"/>
                  </a:lnTo>
                  <a:lnTo>
                    <a:pt x="3" y="812"/>
                  </a:lnTo>
                  <a:lnTo>
                    <a:pt x="3" y="812"/>
                  </a:lnTo>
                  <a:lnTo>
                    <a:pt x="5" y="832"/>
                  </a:lnTo>
                  <a:lnTo>
                    <a:pt x="5" y="832"/>
                  </a:lnTo>
                  <a:lnTo>
                    <a:pt x="9" y="853"/>
                  </a:lnTo>
                  <a:lnTo>
                    <a:pt x="12" y="875"/>
                  </a:lnTo>
                  <a:lnTo>
                    <a:pt x="12" y="875"/>
                  </a:lnTo>
                  <a:lnTo>
                    <a:pt x="16" y="894"/>
                  </a:lnTo>
                  <a:lnTo>
                    <a:pt x="16" y="894"/>
                  </a:lnTo>
                  <a:lnTo>
                    <a:pt x="23" y="921"/>
                  </a:lnTo>
                  <a:lnTo>
                    <a:pt x="31" y="947"/>
                  </a:lnTo>
                  <a:lnTo>
                    <a:pt x="31" y="947"/>
                  </a:lnTo>
                  <a:lnTo>
                    <a:pt x="32" y="953"/>
                  </a:lnTo>
                  <a:lnTo>
                    <a:pt x="32" y="953"/>
                  </a:lnTo>
                  <a:lnTo>
                    <a:pt x="43" y="984"/>
                  </a:lnTo>
                  <a:lnTo>
                    <a:pt x="56" y="1013"/>
                  </a:lnTo>
                  <a:lnTo>
                    <a:pt x="56" y="1013"/>
                  </a:lnTo>
                  <a:lnTo>
                    <a:pt x="58" y="1020"/>
                  </a:lnTo>
                  <a:lnTo>
                    <a:pt x="58" y="1020"/>
                  </a:lnTo>
                  <a:lnTo>
                    <a:pt x="71" y="1047"/>
                  </a:lnTo>
                  <a:lnTo>
                    <a:pt x="87" y="1074"/>
                  </a:lnTo>
                  <a:lnTo>
                    <a:pt x="87" y="1074"/>
                  </a:lnTo>
                  <a:lnTo>
                    <a:pt x="89" y="1078"/>
                  </a:lnTo>
                  <a:lnTo>
                    <a:pt x="89" y="1078"/>
                  </a:lnTo>
                  <a:lnTo>
                    <a:pt x="108" y="1108"/>
                  </a:lnTo>
                  <a:lnTo>
                    <a:pt x="127" y="1137"/>
                  </a:lnTo>
                  <a:lnTo>
                    <a:pt x="148" y="1165"/>
                  </a:lnTo>
                  <a:lnTo>
                    <a:pt x="171" y="1193"/>
                  </a:lnTo>
                  <a:lnTo>
                    <a:pt x="196" y="1219"/>
                  </a:lnTo>
                  <a:lnTo>
                    <a:pt x="222" y="1243"/>
                  </a:lnTo>
                  <a:lnTo>
                    <a:pt x="249" y="1267"/>
                  </a:lnTo>
                  <a:lnTo>
                    <a:pt x="279" y="1290"/>
                  </a:lnTo>
                  <a:lnTo>
                    <a:pt x="160" y="1398"/>
                  </a:lnTo>
                  <a:lnTo>
                    <a:pt x="160" y="1398"/>
                  </a:lnTo>
                  <a:lnTo>
                    <a:pt x="150" y="1409"/>
                  </a:lnTo>
                  <a:lnTo>
                    <a:pt x="142" y="1419"/>
                  </a:lnTo>
                  <a:lnTo>
                    <a:pt x="135" y="1429"/>
                  </a:lnTo>
                  <a:lnTo>
                    <a:pt x="131" y="1438"/>
                  </a:lnTo>
                  <a:lnTo>
                    <a:pt x="127" y="1446"/>
                  </a:lnTo>
                  <a:lnTo>
                    <a:pt x="126" y="1455"/>
                  </a:lnTo>
                  <a:lnTo>
                    <a:pt x="126" y="1463"/>
                  </a:lnTo>
                  <a:lnTo>
                    <a:pt x="128" y="1470"/>
                  </a:lnTo>
                  <a:lnTo>
                    <a:pt x="133" y="1477"/>
                  </a:lnTo>
                  <a:lnTo>
                    <a:pt x="138" y="1482"/>
                  </a:lnTo>
                  <a:lnTo>
                    <a:pt x="145" y="1488"/>
                  </a:lnTo>
                  <a:lnTo>
                    <a:pt x="155" y="1492"/>
                  </a:lnTo>
                  <a:lnTo>
                    <a:pt x="165" y="1496"/>
                  </a:lnTo>
                  <a:lnTo>
                    <a:pt x="177" y="1498"/>
                  </a:lnTo>
                  <a:lnTo>
                    <a:pt x="191" y="1499"/>
                  </a:lnTo>
                  <a:lnTo>
                    <a:pt x="206" y="1500"/>
                  </a:lnTo>
                  <a:lnTo>
                    <a:pt x="542" y="1500"/>
                  </a:lnTo>
                  <a:lnTo>
                    <a:pt x="542" y="1500"/>
                  </a:lnTo>
                  <a:lnTo>
                    <a:pt x="557" y="1499"/>
                  </a:lnTo>
                  <a:lnTo>
                    <a:pt x="573" y="1497"/>
                  </a:lnTo>
                  <a:lnTo>
                    <a:pt x="588" y="1493"/>
                  </a:lnTo>
                  <a:lnTo>
                    <a:pt x="602" y="1489"/>
                  </a:lnTo>
                  <a:lnTo>
                    <a:pt x="615" y="1482"/>
                  </a:lnTo>
                  <a:lnTo>
                    <a:pt x="629" y="1475"/>
                  </a:lnTo>
                  <a:lnTo>
                    <a:pt x="641" y="1467"/>
                  </a:lnTo>
                  <a:lnTo>
                    <a:pt x="652" y="1457"/>
                  </a:lnTo>
                  <a:lnTo>
                    <a:pt x="661" y="1447"/>
                  </a:lnTo>
                  <a:lnTo>
                    <a:pt x="670" y="1437"/>
                  </a:lnTo>
                  <a:lnTo>
                    <a:pt x="678" y="1425"/>
                  </a:lnTo>
                  <a:lnTo>
                    <a:pt x="685" y="1412"/>
                  </a:lnTo>
                  <a:lnTo>
                    <a:pt x="690" y="1399"/>
                  </a:lnTo>
                  <a:lnTo>
                    <a:pt x="694" y="1385"/>
                  </a:lnTo>
                  <a:lnTo>
                    <a:pt x="697" y="1371"/>
                  </a:lnTo>
                  <a:lnTo>
                    <a:pt x="698" y="1357"/>
                  </a:lnTo>
                  <a:lnTo>
                    <a:pt x="698" y="1046"/>
                  </a:lnTo>
                  <a:lnTo>
                    <a:pt x="698" y="1046"/>
                  </a:lnTo>
                  <a:lnTo>
                    <a:pt x="697" y="1032"/>
                  </a:lnTo>
                  <a:lnTo>
                    <a:pt x="694" y="1019"/>
                  </a:lnTo>
                  <a:lnTo>
                    <a:pt x="692" y="1008"/>
                  </a:lnTo>
                  <a:lnTo>
                    <a:pt x="689" y="998"/>
                  </a:lnTo>
                  <a:lnTo>
                    <a:pt x="683" y="990"/>
                  </a:lnTo>
                  <a:lnTo>
                    <a:pt x="678" y="984"/>
                  </a:lnTo>
                  <a:lnTo>
                    <a:pt x="672" y="978"/>
                  </a:lnTo>
                  <a:lnTo>
                    <a:pt x="665" y="975"/>
                  </a:lnTo>
                  <a:lnTo>
                    <a:pt x="657" y="973"/>
                  </a:lnTo>
                  <a:lnTo>
                    <a:pt x="648" y="972"/>
                  </a:lnTo>
                  <a:lnTo>
                    <a:pt x="640" y="973"/>
                  </a:lnTo>
                  <a:lnTo>
                    <a:pt x="630" y="976"/>
                  </a:lnTo>
                  <a:lnTo>
                    <a:pt x="620" y="980"/>
                  </a:lnTo>
                  <a:lnTo>
                    <a:pt x="610" y="987"/>
                  </a:lnTo>
                  <a:lnTo>
                    <a:pt x="599" y="995"/>
                  </a:lnTo>
                  <a:lnTo>
                    <a:pt x="588" y="1004"/>
                  </a:lnTo>
                  <a:lnTo>
                    <a:pt x="588" y="1004"/>
                  </a:lnTo>
                  <a:close/>
                  <a:moveTo>
                    <a:pt x="1504" y="746"/>
                  </a:moveTo>
                  <a:lnTo>
                    <a:pt x="1504" y="746"/>
                  </a:lnTo>
                  <a:lnTo>
                    <a:pt x="1503" y="717"/>
                  </a:lnTo>
                  <a:lnTo>
                    <a:pt x="1501" y="688"/>
                  </a:lnTo>
                  <a:lnTo>
                    <a:pt x="1501" y="688"/>
                  </a:lnTo>
                  <a:lnTo>
                    <a:pt x="1499" y="668"/>
                  </a:lnTo>
                  <a:lnTo>
                    <a:pt x="1499" y="668"/>
                  </a:lnTo>
                  <a:lnTo>
                    <a:pt x="1492" y="625"/>
                  </a:lnTo>
                  <a:lnTo>
                    <a:pt x="1492" y="625"/>
                  </a:lnTo>
                  <a:lnTo>
                    <a:pt x="1488" y="606"/>
                  </a:lnTo>
                  <a:lnTo>
                    <a:pt x="1488" y="606"/>
                  </a:lnTo>
                  <a:lnTo>
                    <a:pt x="1481" y="579"/>
                  </a:lnTo>
                  <a:lnTo>
                    <a:pt x="1472" y="551"/>
                  </a:lnTo>
                  <a:lnTo>
                    <a:pt x="1472" y="551"/>
                  </a:lnTo>
                  <a:lnTo>
                    <a:pt x="1472" y="548"/>
                  </a:lnTo>
                  <a:lnTo>
                    <a:pt x="1472" y="548"/>
                  </a:lnTo>
                  <a:lnTo>
                    <a:pt x="1460" y="516"/>
                  </a:lnTo>
                  <a:lnTo>
                    <a:pt x="1448" y="487"/>
                  </a:lnTo>
                  <a:lnTo>
                    <a:pt x="1446" y="481"/>
                  </a:lnTo>
                  <a:lnTo>
                    <a:pt x="1446" y="481"/>
                  </a:lnTo>
                  <a:lnTo>
                    <a:pt x="1432" y="453"/>
                  </a:lnTo>
                  <a:lnTo>
                    <a:pt x="1417" y="426"/>
                  </a:lnTo>
                  <a:lnTo>
                    <a:pt x="1417" y="426"/>
                  </a:lnTo>
                  <a:lnTo>
                    <a:pt x="1415" y="422"/>
                  </a:lnTo>
                  <a:lnTo>
                    <a:pt x="1415" y="422"/>
                  </a:lnTo>
                  <a:lnTo>
                    <a:pt x="1396" y="393"/>
                  </a:lnTo>
                  <a:lnTo>
                    <a:pt x="1377" y="363"/>
                  </a:lnTo>
                  <a:lnTo>
                    <a:pt x="1355" y="335"/>
                  </a:lnTo>
                  <a:lnTo>
                    <a:pt x="1332" y="307"/>
                  </a:lnTo>
                  <a:lnTo>
                    <a:pt x="1308" y="282"/>
                  </a:lnTo>
                  <a:lnTo>
                    <a:pt x="1281" y="257"/>
                  </a:lnTo>
                  <a:lnTo>
                    <a:pt x="1254" y="233"/>
                  </a:lnTo>
                  <a:lnTo>
                    <a:pt x="1225" y="211"/>
                  </a:lnTo>
                  <a:lnTo>
                    <a:pt x="1343" y="102"/>
                  </a:lnTo>
                  <a:lnTo>
                    <a:pt x="1343" y="102"/>
                  </a:lnTo>
                  <a:lnTo>
                    <a:pt x="1354" y="92"/>
                  </a:lnTo>
                  <a:lnTo>
                    <a:pt x="1362" y="81"/>
                  </a:lnTo>
                  <a:lnTo>
                    <a:pt x="1369" y="72"/>
                  </a:lnTo>
                  <a:lnTo>
                    <a:pt x="1373" y="62"/>
                  </a:lnTo>
                  <a:lnTo>
                    <a:pt x="1377" y="54"/>
                  </a:lnTo>
                  <a:lnTo>
                    <a:pt x="1378" y="45"/>
                  </a:lnTo>
                  <a:lnTo>
                    <a:pt x="1378" y="37"/>
                  </a:lnTo>
                  <a:lnTo>
                    <a:pt x="1376" y="31"/>
                  </a:lnTo>
                  <a:lnTo>
                    <a:pt x="1371" y="24"/>
                  </a:lnTo>
                  <a:lnTo>
                    <a:pt x="1366" y="18"/>
                  </a:lnTo>
                  <a:lnTo>
                    <a:pt x="1358" y="13"/>
                  </a:lnTo>
                  <a:lnTo>
                    <a:pt x="1349" y="9"/>
                  </a:lnTo>
                  <a:lnTo>
                    <a:pt x="1339" y="5"/>
                  </a:lnTo>
                  <a:lnTo>
                    <a:pt x="1326" y="2"/>
                  </a:lnTo>
                  <a:lnTo>
                    <a:pt x="1313" y="1"/>
                  </a:lnTo>
                  <a:lnTo>
                    <a:pt x="1298" y="0"/>
                  </a:lnTo>
                  <a:lnTo>
                    <a:pt x="962" y="0"/>
                  </a:lnTo>
                  <a:lnTo>
                    <a:pt x="962" y="0"/>
                  </a:lnTo>
                  <a:lnTo>
                    <a:pt x="946" y="1"/>
                  </a:lnTo>
                  <a:lnTo>
                    <a:pt x="930" y="3"/>
                  </a:lnTo>
                  <a:lnTo>
                    <a:pt x="916" y="7"/>
                  </a:lnTo>
                  <a:lnTo>
                    <a:pt x="902" y="12"/>
                  </a:lnTo>
                  <a:lnTo>
                    <a:pt x="887" y="18"/>
                  </a:lnTo>
                  <a:lnTo>
                    <a:pt x="875" y="25"/>
                  </a:lnTo>
                  <a:lnTo>
                    <a:pt x="863" y="33"/>
                  </a:lnTo>
                  <a:lnTo>
                    <a:pt x="852" y="43"/>
                  </a:lnTo>
                  <a:lnTo>
                    <a:pt x="843" y="53"/>
                  </a:lnTo>
                  <a:lnTo>
                    <a:pt x="834" y="63"/>
                  </a:lnTo>
                  <a:lnTo>
                    <a:pt x="825" y="75"/>
                  </a:lnTo>
                  <a:lnTo>
                    <a:pt x="818" y="89"/>
                  </a:lnTo>
                  <a:lnTo>
                    <a:pt x="814" y="102"/>
                  </a:lnTo>
                  <a:lnTo>
                    <a:pt x="810" y="115"/>
                  </a:lnTo>
                  <a:lnTo>
                    <a:pt x="807" y="129"/>
                  </a:lnTo>
                  <a:lnTo>
                    <a:pt x="806" y="143"/>
                  </a:lnTo>
                  <a:lnTo>
                    <a:pt x="806" y="454"/>
                  </a:lnTo>
                  <a:lnTo>
                    <a:pt x="806" y="454"/>
                  </a:lnTo>
                  <a:lnTo>
                    <a:pt x="807" y="468"/>
                  </a:lnTo>
                  <a:lnTo>
                    <a:pt x="808" y="481"/>
                  </a:lnTo>
                  <a:lnTo>
                    <a:pt x="812" y="492"/>
                  </a:lnTo>
                  <a:lnTo>
                    <a:pt x="815" y="502"/>
                  </a:lnTo>
                  <a:lnTo>
                    <a:pt x="819" y="510"/>
                  </a:lnTo>
                  <a:lnTo>
                    <a:pt x="825" y="518"/>
                  </a:lnTo>
                  <a:lnTo>
                    <a:pt x="832" y="522"/>
                  </a:lnTo>
                  <a:lnTo>
                    <a:pt x="839" y="526"/>
                  </a:lnTo>
                  <a:lnTo>
                    <a:pt x="847" y="528"/>
                  </a:lnTo>
                  <a:lnTo>
                    <a:pt x="855" y="528"/>
                  </a:lnTo>
                  <a:lnTo>
                    <a:pt x="864" y="527"/>
                  </a:lnTo>
                  <a:lnTo>
                    <a:pt x="873" y="524"/>
                  </a:lnTo>
                  <a:lnTo>
                    <a:pt x="884" y="520"/>
                  </a:lnTo>
                  <a:lnTo>
                    <a:pt x="894" y="514"/>
                  </a:lnTo>
                  <a:lnTo>
                    <a:pt x="905" y="505"/>
                  </a:lnTo>
                  <a:lnTo>
                    <a:pt x="916" y="497"/>
                  </a:lnTo>
                  <a:lnTo>
                    <a:pt x="1037" y="385"/>
                  </a:lnTo>
                  <a:lnTo>
                    <a:pt x="1037" y="385"/>
                  </a:lnTo>
                  <a:lnTo>
                    <a:pt x="1054" y="397"/>
                  </a:lnTo>
                  <a:lnTo>
                    <a:pt x="1071" y="410"/>
                  </a:lnTo>
                  <a:lnTo>
                    <a:pt x="1087" y="423"/>
                  </a:lnTo>
                  <a:lnTo>
                    <a:pt x="1102" y="437"/>
                  </a:lnTo>
                  <a:lnTo>
                    <a:pt x="1102" y="437"/>
                  </a:lnTo>
                  <a:lnTo>
                    <a:pt x="1123" y="458"/>
                  </a:lnTo>
                  <a:lnTo>
                    <a:pt x="1123" y="458"/>
                  </a:lnTo>
                  <a:lnTo>
                    <a:pt x="1134" y="470"/>
                  </a:lnTo>
                  <a:lnTo>
                    <a:pt x="1144" y="482"/>
                  </a:lnTo>
                  <a:lnTo>
                    <a:pt x="1144" y="482"/>
                  </a:lnTo>
                  <a:lnTo>
                    <a:pt x="1154" y="495"/>
                  </a:lnTo>
                  <a:lnTo>
                    <a:pt x="1163" y="508"/>
                  </a:lnTo>
                  <a:lnTo>
                    <a:pt x="1163" y="508"/>
                  </a:lnTo>
                  <a:lnTo>
                    <a:pt x="1176" y="526"/>
                  </a:lnTo>
                  <a:lnTo>
                    <a:pt x="1187" y="546"/>
                  </a:lnTo>
                  <a:lnTo>
                    <a:pt x="1187" y="546"/>
                  </a:lnTo>
                  <a:lnTo>
                    <a:pt x="1197" y="566"/>
                  </a:lnTo>
                  <a:lnTo>
                    <a:pt x="1197" y="566"/>
                  </a:lnTo>
                  <a:lnTo>
                    <a:pt x="1207" y="586"/>
                  </a:lnTo>
                  <a:lnTo>
                    <a:pt x="1215" y="609"/>
                  </a:lnTo>
                  <a:lnTo>
                    <a:pt x="1215" y="609"/>
                  </a:lnTo>
                  <a:lnTo>
                    <a:pt x="1219" y="618"/>
                  </a:lnTo>
                  <a:lnTo>
                    <a:pt x="1219" y="618"/>
                  </a:lnTo>
                  <a:lnTo>
                    <a:pt x="1228" y="647"/>
                  </a:lnTo>
                  <a:lnTo>
                    <a:pt x="1233" y="675"/>
                  </a:lnTo>
                  <a:lnTo>
                    <a:pt x="1233" y="675"/>
                  </a:lnTo>
                  <a:lnTo>
                    <a:pt x="1235" y="689"/>
                  </a:lnTo>
                  <a:lnTo>
                    <a:pt x="1235" y="689"/>
                  </a:lnTo>
                  <a:lnTo>
                    <a:pt x="1239" y="720"/>
                  </a:lnTo>
                  <a:lnTo>
                    <a:pt x="1240" y="735"/>
                  </a:lnTo>
                  <a:lnTo>
                    <a:pt x="1241" y="751"/>
                  </a:lnTo>
                  <a:lnTo>
                    <a:pt x="1241" y="751"/>
                  </a:lnTo>
                  <a:lnTo>
                    <a:pt x="1241" y="751"/>
                  </a:lnTo>
                  <a:lnTo>
                    <a:pt x="1240" y="772"/>
                  </a:lnTo>
                  <a:lnTo>
                    <a:pt x="1237" y="795"/>
                  </a:lnTo>
                  <a:lnTo>
                    <a:pt x="1237" y="795"/>
                  </a:lnTo>
                  <a:lnTo>
                    <a:pt x="1235" y="814"/>
                  </a:lnTo>
                  <a:lnTo>
                    <a:pt x="1235" y="814"/>
                  </a:lnTo>
                  <a:lnTo>
                    <a:pt x="1231" y="840"/>
                  </a:lnTo>
                  <a:lnTo>
                    <a:pt x="1231" y="840"/>
                  </a:lnTo>
                  <a:lnTo>
                    <a:pt x="1226" y="857"/>
                  </a:lnTo>
                  <a:lnTo>
                    <a:pt x="1226" y="857"/>
                  </a:lnTo>
                  <a:lnTo>
                    <a:pt x="1219" y="884"/>
                  </a:lnTo>
                  <a:lnTo>
                    <a:pt x="1219" y="884"/>
                  </a:lnTo>
                  <a:lnTo>
                    <a:pt x="1213" y="896"/>
                  </a:lnTo>
                  <a:lnTo>
                    <a:pt x="1213" y="896"/>
                  </a:lnTo>
                  <a:lnTo>
                    <a:pt x="1208" y="911"/>
                  </a:lnTo>
                  <a:lnTo>
                    <a:pt x="1201" y="927"/>
                  </a:lnTo>
                  <a:lnTo>
                    <a:pt x="1201" y="927"/>
                  </a:lnTo>
                  <a:lnTo>
                    <a:pt x="1191" y="946"/>
                  </a:lnTo>
                  <a:lnTo>
                    <a:pt x="1181" y="965"/>
                  </a:lnTo>
                  <a:lnTo>
                    <a:pt x="1169" y="984"/>
                  </a:lnTo>
                  <a:lnTo>
                    <a:pt x="1157" y="1001"/>
                  </a:lnTo>
                  <a:lnTo>
                    <a:pt x="1144" y="1019"/>
                  </a:lnTo>
                  <a:lnTo>
                    <a:pt x="1130" y="1036"/>
                  </a:lnTo>
                  <a:lnTo>
                    <a:pt x="1115" y="1053"/>
                  </a:lnTo>
                  <a:lnTo>
                    <a:pt x="1098" y="1068"/>
                  </a:lnTo>
                  <a:lnTo>
                    <a:pt x="1098" y="1068"/>
                  </a:lnTo>
                  <a:lnTo>
                    <a:pt x="1079" y="1084"/>
                  </a:lnTo>
                  <a:lnTo>
                    <a:pt x="1061" y="1098"/>
                  </a:lnTo>
                  <a:lnTo>
                    <a:pt x="1041" y="1113"/>
                  </a:lnTo>
                  <a:lnTo>
                    <a:pt x="1020" y="1126"/>
                  </a:lnTo>
                  <a:lnTo>
                    <a:pt x="999" y="1138"/>
                  </a:lnTo>
                  <a:lnTo>
                    <a:pt x="977" y="1149"/>
                  </a:lnTo>
                  <a:lnTo>
                    <a:pt x="955" y="1160"/>
                  </a:lnTo>
                  <a:lnTo>
                    <a:pt x="932" y="1168"/>
                  </a:lnTo>
                  <a:lnTo>
                    <a:pt x="932" y="1168"/>
                  </a:lnTo>
                  <a:lnTo>
                    <a:pt x="920" y="1174"/>
                  </a:lnTo>
                  <a:lnTo>
                    <a:pt x="908" y="1179"/>
                  </a:lnTo>
                  <a:lnTo>
                    <a:pt x="898" y="1187"/>
                  </a:lnTo>
                  <a:lnTo>
                    <a:pt x="889" y="1195"/>
                  </a:lnTo>
                  <a:lnTo>
                    <a:pt x="880" y="1204"/>
                  </a:lnTo>
                  <a:lnTo>
                    <a:pt x="872" y="1212"/>
                  </a:lnTo>
                  <a:lnTo>
                    <a:pt x="866" y="1222"/>
                  </a:lnTo>
                  <a:lnTo>
                    <a:pt x="860" y="1233"/>
                  </a:lnTo>
                  <a:lnTo>
                    <a:pt x="856" y="1244"/>
                  </a:lnTo>
                  <a:lnTo>
                    <a:pt x="852" y="1255"/>
                  </a:lnTo>
                  <a:lnTo>
                    <a:pt x="850" y="1267"/>
                  </a:lnTo>
                  <a:lnTo>
                    <a:pt x="849" y="1279"/>
                  </a:lnTo>
                  <a:lnTo>
                    <a:pt x="849" y="1291"/>
                  </a:lnTo>
                  <a:lnTo>
                    <a:pt x="850" y="1303"/>
                  </a:lnTo>
                  <a:lnTo>
                    <a:pt x="853" y="1314"/>
                  </a:lnTo>
                  <a:lnTo>
                    <a:pt x="858" y="1326"/>
                  </a:lnTo>
                  <a:lnTo>
                    <a:pt x="858" y="1326"/>
                  </a:lnTo>
                  <a:lnTo>
                    <a:pt x="863" y="1338"/>
                  </a:lnTo>
                  <a:lnTo>
                    <a:pt x="870" y="1348"/>
                  </a:lnTo>
                  <a:lnTo>
                    <a:pt x="878" y="1358"/>
                  </a:lnTo>
                  <a:lnTo>
                    <a:pt x="886" y="1367"/>
                  </a:lnTo>
                  <a:lnTo>
                    <a:pt x="896" y="1375"/>
                  </a:lnTo>
                  <a:lnTo>
                    <a:pt x="906" y="1382"/>
                  </a:lnTo>
                  <a:lnTo>
                    <a:pt x="917" y="1388"/>
                  </a:lnTo>
                  <a:lnTo>
                    <a:pt x="928" y="1394"/>
                  </a:lnTo>
                  <a:lnTo>
                    <a:pt x="940" y="1397"/>
                  </a:lnTo>
                  <a:lnTo>
                    <a:pt x="952" y="1400"/>
                  </a:lnTo>
                  <a:lnTo>
                    <a:pt x="964" y="1403"/>
                  </a:lnTo>
                  <a:lnTo>
                    <a:pt x="977" y="1404"/>
                  </a:lnTo>
                  <a:lnTo>
                    <a:pt x="991" y="1404"/>
                  </a:lnTo>
                  <a:lnTo>
                    <a:pt x="1004" y="1402"/>
                  </a:lnTo>
                  <a:lnTo>
                    <a:pt x="1016" y="1399"/>
                  </a:lnTo>
                  <a:lnTo>
                    <a:pt x="1029" y="1395"/>
                  </a:lnTo>
                  <a:lnTo>
                    <a:pt x="1029" y="1395"/>
                  </a:lnTo>
                  <a:lnTo>
                    <a:pt x="1064" y="1381"/>
                  </a:lnTo>
                  <a:lnTo>
                    <a:pt x="1099" y="1365"/>
                  </a:lnTo>
                  <a:lnTo>
                    <a:pt x="1132" y="1349"/>
                  </a:lnTo>
                  <a:lnTo>
                    <a:pt x="1165" y="1330"/>
                  </a:lnTo>
                  <a:lnTo>
                    <a:pt x="1197" y="1310"/>
                  </a:lnTo>
                  <a:lnTo>
                    <a:pt x="1226" y="1288"/>
                  </a:lnTo>
                  <a:lnTo>
                    <a:pt x="1256" y="1265"/>
                  </a:lnTo>
                  <a:lnTo>
                    <a:pt x="1285" y="1240"/>
                  </a:lnTo>
                  <a:lnTo>
                    <a:pt x="1285" y="1240"/>
                  </a:lnTo>
                  <a:lnTo>
                    <a:pt x="1309" y="1217"/>
                  </a:lnTo>
                  <a:lnTo>
                    <a:pt x="1332" y="1193"/>
                  </a:lnTo>
                  <a:lnTo>
                    <a:pt x="1354" y="1166"/>
                  </a:lnTo>
                  <a:lnTo>
                    <a:pt x="1373" y="1141"/>
                  </a:lnTo>
                  <a:lnTo>
                    <a:pt x="1392" y="1114"/>
                  </a:lnTo>
                  <a:lnTo>
                    <a:pt x="1410" y="1086"/>
                  </a:lnTo>
                  <a:lnTo>
                    <a:pt x="1425" y="1058"/>
                  </a:lnTo>
                  <a:lnTo>
                    <a:pt x="1440" y="1030"/>
                  </a:lnTo>
                  <a:lnTo>
                    <a:pt x="1440" y="1030"/>
                  </a:lnTo>
                  <a:lnTo>
                    <a:pt x="1441" y="1026"/>
                  </a:lnTo>
                  <a:lnTo>
                    <a:pt x="1441" y="1026"/>
                  </a:lnTo>
                  <a:lnTo>
                    <a:pt x="1443" y="1024"/>
                  </a:lnTo>
                  <a:lnTo>
                    <a:pt x="1443" y="1024"/>
                  </a:lnTo>
                  <a:lnTo>
                    <a:pt x="1455" y="997"/>
                  </a:lnTo>
                  <a:lnTo>
                    <a:pt x="1466" y="969"/>
                  </a:lnTo>
                  <a:lnTo>
                    <a:pt x="1466" y="969"/>
                  </a:lnTo>
                  <a:lnTo>
                    <a:pt x="1470" y="958"/>
                  </a:lnTo>
                  <a:lnTo>
                    <a:pt x="1470" y="958"/>
                  </a:lnTo>
                  <a:lnTo>
                    <a:pt x="1478" y="931"/>
                  </a:lnTo>
                  <a:lnTo>
                    <a:pt x="1484" y="904"/>
                  </a:lnTo>
                  <a:lnTo>
                    <a:pt x="1484" y="904"/>
                  </a:lnTo>
                  <a:lnTo>
                    <a:pt x="1489" y="889"/>
                  </a:lnTo>
                  <a:lnTo>
                    <a:pt x="1489" y="889"/>
                  </a:lnTo>
                  <a:lnTo>
                    <a:pt x="1494" y="862"/>
                  </a:lnTo>
                  <a:lnTo>
                    <a:pt x="1497" y="834"/>
                  </a:lnTo>
                  <a:lnTo>
                    <a:pt x="1497" y="834"/>
                  </a:lnTo>
                  <a:lnTo>
                    <a:pt x="1500" y="821"/>
                  </a:lnTo>
                  <a:lnTo>
                    <a:pt x="1500" y="821"/>
                  </a:lnTo>
                  <a:lnTo>
                    <a:pt x="1503" y="786"/>
                  </a:lnTo>
                  <a:lnTo>
                    <a:pt x="1504" y="751"/>
                  </a:lnTo>
                  <a:lnTo>
                    <a:pt x="1504" y="751"/>
                  </a:lnTo>
                  <a:lnTo>
                    <a:pt x="1504" y="746"/>
                  </a:lnTo>
                  <a:lnTo>
                    <a:pt x="1504" y="746"/>
                  </a:lnTo>
                  <a:close/>
                  <a:moveTo>
                    <a:pt x="275" y="312"/>
                  </a:moveTo>
                  <a:lnTo>
                    <a:pt x="275" y="312"/>
                  </a:lnTo>
                  <a:lnTo>
                    <a:pt x="301" y="290"/>
                  </a:lnTo>
                  <a:lnTo>
                    <a:pt x="327" y="269"/>
                  </a:lnTo>
                  <a:lnTo>
                    <a:pt x="353" y="249"/>
                  </a:lnTo>
                  <a:lnTo>
                    <a:pt x="382" y="232"/>
                  </a:lnTo>
                  <a:lnTo>
                    <a:pt x="411" y="214"/>
                  </a:lnTo>
                  <a:lnTo>
                    <a:pt x="441" y="199"/>
                  </a:lnTo>
                  <a:lnTo>
                    <a:pt x="472" y="186"/>
                  </a:lnTo>
                  <a:lnTo>
                    <a:pt x="504" y="173"/>
                  </a:lnTo>
                  <a:lnTo>
                    <a:pt x="504" y="173"/>
                  </a:lnTo>
                  <a:lnTo>
                    <a:pt x="514" y="171"/>
                  </a:lnTo>
                  <a:lnTo>
                    <a:pt x="524" y="170"/>
                  </a:lnTo>
                  <a:lnTo>
                    <a:pt x="534" y="171"/>
                  </a:lnTo>
                  <a:lnTo>
                    <a:pt x="544" y="174"/>
                  </a:lnTo>
                  <a:lnTo>
                    <a:pt x="553" y="178"/>
                  </a:lnTo>
                  <a:lnTo>
                    <a:pt x="561" y="185"/>
                  </a:lnTo>
                  <a:lnTo>
                    <a:pt x="567" y="191"/>
                  </a:lnTo>
                  <a:lnTo>
                    <a:pt x="573" y="200"/>
                  </a:lnTo>
                  <a:lnTo>
                    <a:pt x="573" y="200"/>
                  </a:lnTo>
                  <a:lnTo>
                    <a:pt x="575" y="210"/>
                  </a:lnTo>
                  <a:lnTo>
                    <a:pt x="576" y="220"/>
                  </a:lnTo>
                  <a:lnTo>
                    <a:pt x="575" y="229"/>
                  </a:lnTo>
                  <a:lnTo>
                    <a:pt x="572" y="239"/>
                  </a:lnTo>
                  <a:lnTo>
                    <a:pt x="566" y="246"/>
                  </a:lnTo>
                  <a:lnTo>
                    <a:pt x="559" y="254"/>
                  </a:lnTo>
                  <a:lnTo>
                    <a:pt x="552" y="259"/>
                  </a:lnTo>
                  <a:lnTo>
                    <a:pt x="542" y="264"/>
                  </a:lnTo>
                  <a:lnTo>
                    <a:pt x="542" y="264"/>
                  </a:lnTo>
                  <a:lnTo>
                    <a:pt x="516" y="275"/>
                  </a:lnTo>
                  <a:lnTo>
                    <a:pt x="489" y="286"/>
                  </a:lnTo>
                  <a:lnTo>
                    <a:pt x="464" y="299"/>
                  </a:lnTo>
                  <a:lnTo>
                    <a:pt x="440" y="313"/>
                  </a:lnTo>
                  <a:lnTo>
                    <a:pt x="416" y="328"/>
                  </a:lnTo>
                  <a:lnTo>
                    <a:pt x="393" y="345"/>
                  </a:lnTo>
                  <a:lnTo>
                    <a:pt x="371" y="362"/>
                  </a:lnTo>
                  <a:lnTo>
                    <a:pt x="350" y="381"/>
                  </a:lnTo>
                  <a:lnTo>
                    <a:pt x="350" y="381"/>
                  </a:lnTo>
                  <a:lnTo>
                    <a:pt x="341" y="387"/>
                  </a:lnTo>
                  <a:lnTo>
                    <a:pt x="332" y="392"/>
                  </a:lnTo>
                  <a:lnTo>
                    <a:pt x="323" y="394"/>
                  </a:lnTo>
                  <a:lnTo>
                    <a:pt x="313" y="395"/>
                  </a:lnTo>
                  <a:lnTo>
                    <a:pt x="303" y="394"/>
                  </a:lnTo>
                  <a:lnTo>
                    <a:pt x="293" y="392"/>
                  </a:lnTo>
                  <a:lnTo>
                    <a:pt x="284" y="387"/>
                  </a:lnTo>
                  <a:lnTo>
                    <a:pt x="275" y="381"/>
                  </a:lnTo>
                  <a:lnTo>
                    <a:pt x="275" y="381"/>
                  </a:lnTo>
                  <a:lnTo>
                    <a:pt x="269" y="373"/>
                  </a:lnTo>
                  <a:lnTo>
                    <a:pt x="263" y="364"/>
                  </a:lnTo>
                  <a:lnTo>
                    <a:pt x="261" y="356"/>
                  </a:lnTo>
                  <a:lnTo>
                    <a:pt x="260" y="346"/>
                  </a:lnTo>
                  <a:lnTo>
                    <a:pt x="261" y="337"/>
                  </a:lnTo>
                  <a:lnTo>
                    <a:pt x="263" y="328"/>
                  </a:lnTo>
                  <a:lnTo>
                    <a:pt x="269" y="319"/>
                  </a:lnTo>
                  <a:lnTo>
                    <a:pt x="275" y="312"/>
                  </a:lnTo>
                  <a:lnTo>
                    <a:pt x="275" y="312"/>
                  </a:lnTo>
                  <a:close/>
                  <a:moveTo>
                    <a:pt x="1229" y="1188"/>
                  </a:moveTo>
                  <a:lnTo>
                    <a:pt x="1229" y="1188"/>
                  </a:lnTo>
                  <a:lnTo>
                    <a:pt x="1203" y="1210"/>
                  </a:lnTo>
                  <a:lnTo>
                    <a:pt x="1177" y="1231"/>
                  </a:lnTo>
                  <a:lnTo>
                    <a:pt x="1150" y="1251"/>
                  </a:lnTo>
                  <a:lnTo>
                    <a:pt x="1122" y="1269"/>
                  </a:lnTo>
                  <a:lnTo>
                    <a:pt x="1093" y="1286"/>
                  </a:lnTo>
                  <a:lnTo>
                    <a:pt x="1063" y="1301"/>
                  </a:lnTo>
                  <a:lnTo>
                    <a:pt x="1031" y="1315"/>
                  </a:lnTo>
                  <a:lnTo>
                    <a:pt x="999" y="1327"/>
                  </a:lnTo>
                  <a:lnTo>
                    <a:pt x="999" y="1327"/>
                  </a:lnTo>
                  <a:lnTo>
                    <a:pt x="990" y="1329"/>
                  </a:lnTo>
                  <a:lnTo>
                    <a:pt x="980" y="1330"/>
                  </a:lnTo>
                  <a:lnTo>
                    <a:pt x="969" y="1329"/>
                  </a:lnTo>
                  <a:lnTo>
                    <a:pt x="960" y="1326"/>
                  </a:lnTo>
                  <a:lnTo>
                    <a:pt x="951" y="1322"/>
                  </a:lnTo>
                  <a:lnTo>
                    <a:pt x="943" y="1316"/>
                  </a:lnTo>
                  <a:lnTo>
                    <a:pt x="937" y="1309"/>
                  </a:lnTo>
                  <a:lnTo>
                    <a:pt x="931" y="1300"/>
                  </a:lnTo>
                  <a:lnTo>
                    <a:pt x="931" y="1300"/>
                  </a:lnTo>
                  <a:lnTo>
                    <a:pt x="929" y="1290"/>
                  </a:lnTo>
                  <a:lnTo>
                    <a:pt x="928" y="1280"/>
                  </a:lnTo>
                  <a:lnTo>
                    <a:pt x="929" y="1271"/>
                  </a:lnTo>
                  <a:lnTo>
                    <a:pt x="932" y="1263"/>
                  </a:lnTo>
                  <a:lnTo>
                    <a:pt x="937" y="1254"/>
                  </a:lnTo>
                  <a:lnTo>
                    <a:pt x="943" y="1247"/>
                  </a:lnTo>
                  <a:lnTo>
                    <a:pt x="952" y="1241"/>
                  </a:lnTo>
                  <a:lnTo>
                    <a:pt x="961" y="1236"/>
                  </a:lnTo>
                  <a:lnTo>
                    <a:pt x="961" y="1236"/>
                  </a:lnTo>
                  <a:lnTo>
                    <a:pt x="988" y="1225"/>
                  </a:lnTo>
                  <a:lnTo>
                    <a:pt x="1014" y="1214"/>
                  </a:lnTo>
                  <a:lnTo>
                    <a:pt x="1039" y="1201"/>
                  </a:lnTo>
                  <a:lnTo>
                    <a:pt x="1064" y="1187"/>
                  </a:lnTo>
                  <a:lnTo>
                    <a:pt x="1087" y="1172"/>
                  </a:lnTo>
                  <a:lnTo>
                    <a:pt x="1110" y="1155"/>
                  </a:lnTo>
                  <a:lnTo>
                    <a:pt x="1132" y="1138"/>
                  </a:lnTo>
                  <a:lnTo>
                    <a:pt x="1154" y="1119"/>
                  </a:lnTo>
                  <a:lnTo>
                    <a:pt x="1154" y="1119"/>
                  </a:lnTo>
                  <a:lnTo>
                    <a:pt x="1162" y="1114"/>
                  </a:lnTo>
                  <a:lnTo>
                    <a:pt x="1172" y="1108"/>
                  </a:lnTo>
                  <a:lnTo>
                    <a:pt x="1181" y="1106"/>
                  </a:lnTo>
                  <a:lnTo>
                    <a:pt x="1191" y="1105"/>
                  </a:lnTo>
                  <a:lnTo>
                    <a:pt x="1201" y="1106"/>
                  </a:lnTo>
                  <a:lnTo>
                    <a:pt x="1211" y="1108"/>
                  </a:lnTo>
                  <a:lnTo>
                    <a:pt x="1220" y="1114"/>
                  </a:lnTo>
                  <a:lnTo>
                    <a:pt x="1229" y="1119"/>
                  </a:lnTo>
                  <a:lnTo>
                    <a:pt x="1229" y="1119"/>
                  </a:lnTo>
                  <a:lnTo>
                    <a:pt x="1235" y="1127"/>
                  </a:lnTo>
                  <a:lnTo>
                    <a:pt x="1240" y="1136"/>
                  </a:lnTo>
                  <a:lnTo>
                    <a:pt x="1243" y="1144"/>
                  </a:lnTo>
                  <a:lnTo>
                    <a:pt x="1244" y="1154"/>
                  </a:lnTo>
                  <a:lnTo>
                    <a:pt x="1243" y="1163"/>
                  </a:lnTo>
                  <a:lnTo>
                    <a:pt x="1240" y="1173"/>
                  </a:lnTo>
                  <a:lnTo>
                    <a:pt x="1235" y="1181"/>
                  </a:lnTo>
                  <a:lnTo>
                    <a:pt x="1229" y="1188"/>
                  </a:lnTo>
                  <a:lnTo>
                    <a:pt x="1229" y="1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0" name="Title 9"/>
          <p:cNvSpPr>
            <a:spLocks noGrp="1"/>
          </p:cNvSpPr>
          <p:nvPr>
            <p:ph type="title"/>
          </p:nvPr>
        </p:nvSpPr>
        <p:spPr/>
        <p:txBody>
          <a:bodyPr/>
          <a:lstStyle>
            <a:lvl1pPr>
              <a:defRPr/>
            </a:lvl1pPr>
          </a:lstStyle>
          <a:p>
            <a:r>
              <a:rPr lang="en-US" dirty="0"/>
              <a:t>Click to edit Master title style</a:t>
            </a:r>
          </a:p>
        </p:txBody>
      </p:sp>
      <p:sp>
        <p:nvSpPr>
          <p:cNvPr id="13" name="Slide Number Placeholder 12"/>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512451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4"/>
          <p:cNvGrpSpPr>
            <a:grpSpLocks noChangeAspect="1"/>
          </p:cNvGrpSpPr>
          <p:nvPr userDrawn="1"/>
        </p:nvGrpSpPr>
        <p:grpSpPr bwMode="auto">
          <a:xfrm>
            <a:off x="103955" y="215660"/>
            <a:ext cx="450358" cy="370938"/>
            <a:chOff x="34" y="107"/>
            <a:chExt cx="352" cy="290"/>
          </a:xfrm>
        </p:grpSpPr>
        <p:sp>
          <p:nvSpPr>
            <p:cNvPr id="13"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3" name="Title 2"/>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513092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02346" y="224288"/>
            <a:ext cx="456333" cy="390854"/>
            <a:chOff x="47625" y="168275"/>
            <a:chExt cx="554038" cy="474663"/>
          </a:xfrm>
        </p:grpSpPr>
        <p:grpSp>
          <p:nvGrpSpPr>
            <p:cNvPr id="3" name="Group 4"/>
            <p:cNvGrpSpPr>
              <a:grpSpLocks noChangeAspect="1"/>
            </p:cNvGrpSpPr>
            <p:nvPr userDrawn="1"/>
          </p:nvGrpSpPr>
          <p:grpSpPr bwMode="auto">
            <a:xfrm>
              <a:off x="47625" y="168275"/>
              <a:ext cx="554038" cy="474663"/>
              <a:chOff x="30" y="106"/>
              <a:chExt cx="349" cy="299"/>
            </a:xfrm>
          </p:grpSpPr>
          <p:sp>
            <p:nvSpPr>
              <p:cNvPr id="4"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6" name="TextBox 5"/>
            <p:cNvSpPr txBox="1"/>
            <p:nvPr userDrawn="1"/>
          </p:nvSpPr>
          <p:spPr bwMode="gray">
            <a:xfrm>
              <a:off x="49708" y="337495"/>
              <a:ext cx="476818" cy="196230"/>
            </a:xfrm>
            <a:prstGeom prst="rect">
              <a:avLst/>
            </a:prstGeom>
            <a:noFill/>
          </p:spPr>
          <p:txBody>
            <a:bodyPr wrap="square" lIns="0" tIns="0" rIns="0" bIns="0" rtlCol="0">
              <a:spAutoFit/>
            </a:bodyPr>
            <a:lstStyle/>
            <a:p>
              <a:pPr algn="ctr"/>
              <a:r>
                <a:rPr lang="en-US" sz="1050" b="1" spc="0" baseline="0" dirty="0">
                  <a:solidFill>
                    <a:srgbClr val="0070C0"/>
                  </a:solidFill>
                  <a:latin typeface="Salesforce Sans" panose="020B0505020202020203" pitchFamily="34" charset="0"/>
                  <a:cs typeface="Arial" pitchFamily="34" charset="0"/>
                </a:rPr>
                <a:t>Story</a:t>
              </a:r>
              <a:endParaRPr lang="en-US" sz="1200" b="1" spc="0" baseline="0" dirty="0">
                <a:solidFill>
                  <a:srgbClr val="0070C0"/>
                </a:solidFill>
                <a:latin typeface="Salesforce Sans" panose="020B0505020202020203" pitchFamily="34" charset="0"/>
                <a:cs typeface="Arial" pitchFamily="34" charset="0"/>
              </a:endParaRPr>
            </a:p>
          </p:txBody>
        </p:sp>
      </p:grpSp>
      <p:sp>
        <p:nvSpPr>
          <p:cNvPr id="14" name="Slide Number Placeholder 13"/>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
        <p:nvSpPr>
          <p:cNvPr id="15" name="Title 14"/>
          <p:cNvSpPr>
            <a:spLocks noGrp="1"/>
          </p:cNvSpPr>
          <p:nvPr>
            <p:ph type="title"/>
          </p:nvPr>
        </p:nvSpPr>
        <p:spPr/>
        <p:txBody>
          <a:bodyPr/>
          <a:lstStyle>
            <a:lvl1pPr>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837800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2" y="836614"/>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02346" y="224288"/>
            <a:ext cx="456333" cy="390854"/>
            <a:chOff x="47625" y="168275"/>
            <a:chExt cx="554038" cy="474663"/>
          </a:xfrm>
        </p:grpSpPr>
        <p:grpSp>
          <p:nvGrpSpPr>
            <p:cNvPr id="3" name="Group 4"/>
            <p:cNvGrpSpPr>
              <a:grpSpLocks noChangeAspect="1"/>
            </p:cNvGrpSpPr>
            <p:nvPr userDrawn="1"/>
          </p:nvGrpSpPr>
          <p:grpSpPr bwMode="auto">
            <a:xfrm>
              <a:off x="47625" y="168275"/>
              <a:ext cx="554038" cy="474663"/>
              <a:chOff x="30" y="106"/>
              <a:chExt cx="349" cy="299"/>
            </a:xfrm>
          </p:grpSpPr>
          <p:sp>
            <p:nvSpPr>
              <p:cNvPr id="4"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5"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8"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9"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6" name="TextBox 5"/>
            <p:cNvSpPr txBox="1"/>
            <p:nvPr userDrawn="1"/>
          </p:nvSpPr>
          <p:spPr bwMode="gray">
            <a:xfrm>
              <a:off x="49708" y="337495"/>
              <a:ext cx="476818" cy="196230"/>
            </a:xfrm>
            <a:prstGeom prst="rect">
              <a:avLst/>
            </a:prstGeom>
            <a:noFill/>
          </p:spPr>
          <p:txBody>
            <a:bodyPr wrap="square" lIns="0" tIns="0" rIns="0" bIns="0" rtlCol="0">
              <a:spAutoFit/>
            </a:bodyPr>
            <a:lstStyle/>
            <a:p>
              <a:pPr algn="ctr"/>
              <a:r>
                <a:rPr lang="en-US" sz="1050" b="1" dirty="0">
                  <a:solidFill>
                    <a:srgbClr val="0070C0"/>
                  </a:solidFill>
                  <a:cs typeface="Arial" pitchFamily="34" charset="0"/>
                </a:rPr>
                <a:t>Story</a:t>
              </a:r>
              <a:endParaRPr lang="en-US" sz="1200" b="1" dirty="0">
                <a:solidFill>
                  <a:srgbClr val="0070C0"/>
                </a:solidFill>
                <a:cs typeface="Arial" pitchFamily="34" charset="0"/>
              </a:endParaRPr>
            </a:p>
          </p:txBody>
        </p:sp>
      </p:grpSp>
      <p:sp>
        <p:nvSpPr>
          <p:cNvPr id="14" name="Slide Number Placeholder 13"/>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15" name="Title 14"/>
          <p:cNvSpPr>
            <a:spLocks noGrp="1"/>
          </p:cNvSpPr>
          <p:nvPr>
            <p:ph type="title"/>
          </p:nvPr>
        </p:nvSpPr>
        <p:spPr/>
        <p:txBody>
          <a:bodyPr/>
          <a:lstStyle>
            <a:lvl1pPr>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22791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tform (Generic) Divider Slide">
    <p:spTree>
      <p:nvGrpSpPr>
        <p:cNvPr id="1" name=""/>
        <p:cNvGrpSpPr/>
        <p:nvPr/>
      </p:nvGrpSpPr>
      <p:grpSpPr>
        <a:xfrm>
          <a:off x="0" y="0"/>
          <a:ext cx="0" cy="0"/>
          <a:chOff x="0" y="0"/>
          <a:chExt cx="0" cy="0"/>
        </a:xfrm>
      </p:grpSpPr>
      <p:sp>
        <p:nvSpPr>
          <p:cNvPr id="9" name="Rectangle 8"/>
          <p:cNvSpPr/>
          <p:nvPr userDrawn="1"/>
        </p:nvSpPr>
        <p:spPr>
          <a:xfrm>
            <a:off x="241669" y="1121271"/>
            <a:ext cx="11639918" cy="31546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defTabSz="914240" eaLnBrk="1" latinLnBrk="0" hangingPunct="1">
              <a:buFont typeface="Arial" pitchFamily="34" charset="0"/>
              <a:buNone/>
            </a:pPr>
            <a:endParaRPr lang="en-US" sz="2400"/>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4806" t="61667" r="4222" b="12484"/>
          <a:stretch/>
        </p:blipFill>
        <p:spPr>
          <a:xfrm>
            <a:off x="225348" y="1126902"/>
            <a:ext cx="11651694" cy="3127046"/>
          </a:xfrm>
          <a:prstGeom prst="rect">
            <a:avLst/>
          </a:prstGeom>
        </p:spPr>
      </p:pic>
      <p:sp>
        <p:nvSpPr>
          <p:cNvPr id="6" name="Text Placeholder 11"/>
          <p:cNvSpPr>
            <a:spLocks noGrp="1"/>
          </p:cNvSpPr>
          <p:nvPr>
            <p:ph type="body" sz="quarter" idx="10"/>
          </p:nvPr>
        </p:nvSpPr>
        <p:spPr>
          <a:xfrm>
            <a:off x="340759" y="1232456"/>
            <a:ext cx="11416981" cy="2398643"/>
          </a:xfrm>
          <a:prstGeom prst="rect">
            <a:avLst/>
          </a:prstGeom>
        </p:spPr>
        <p:txBody>
          <a:bodyPr anchor="ctr"/>
          <a:lstStyle>
            <a:lvl1pPr marL="0" indent="0" algn="ctr">
              <a:lnSpc>
                <a:spcPct val="85000"/>
              </a:lnSpc>
              <a:buNone/>
              <a:defRPr sz="4400" b="0" cap="all" spc="300" baseline="0">
                <a:solidFill>
                  <a:schemeClr val="bg1"/>
                </a:solidFill>
                <a:latin typeface="Salesforce Sans Light" panose="020B0305020202020203" pitchFamily="34" charset="0"/>
              </a:defRPr>
            </a:lvl1pPr>
            <a:lvl2pPr marL="4763" indent="0" algn="ctr">
              <a:buNone/>
              <a:defRPr>
                <a:solidFill>
                  <a:schemeClr val="bg1"/>
                </a:solidFill>
              </a:defRPr>
            </a:lvl2pPr>
          </a:lstStyle>
          <a:p>
            <a:pPr lvl="0"/>
            <a:r>
              <a:rPr lang="en-US" dirty="0"/>
              <a:t>Click to edit Master text styles</a:t>
            </a:r>
          </a:p>
          <a:p>
            <a:pPr lvl="1"/>
            <a:r>
              <a:rPr lang="en-US" dirty="0"/>
              <a:t>Second level</a:t>
            </a:r>
          </a:p>
        </p:txBody>
      </p:sp>
      <p:sp>
        <p:nvSpPr>
          <p:cNvPr id="3" name="Text Placeholder 2"/>
          <p:cNvSpPr>
            <a:spLocks noGrp="1"/>
          </p:cNvSpPr>
          <p:nvPr>
            <p:ph type="body" sz="quarter" idx="11"/>
          </p:nvPr>
        </p:nvSpPr>
        <p:spPr>
          <a:xfrm>
            <a:off x="241669" y="3631097"/>
            <a:ext cx="11639918" cy="644812"/>
          </a:xfrm>
          <a:prstGeom prst="rect">
            <a:avLst/>
          </a:prstGeom>
          <a:solidFill>
            <a:srgbClr val="002060"/>
          </a:solidFill>
          <a:ln>
            <a:noFill/>
          </a:ln>
        </p:spPr>
        <p:txBody>
          <a:bodyPr anchor="ctr"/>
          <a:lstStyle>
            <a:lvl1pPr marL="0" indent="0" algn="ctr" rtl="0" fontAlgn="base">
              <a:spcBef>
                <a:spcPct val="0"/>
              </a:spcBef>
              <a:spcAft>
                <a:spcPct val="0"/>
              </a:spcAft>
              <a:buNone/>
              <a:defRPr lang="en-US" sz="2000" kern="1200" cap="all" spc="300" dirty="0">
                <a:solidFill>
                  <a:schemeClr val="lt1"/>
                </a:solidFill>
                <a:latin typeface="Salesforce Sans Light" panose="020B0305020202020203" pitchFamily="34" charset="0"/>
                <a:ea typeface="+mn-ea"/>
                <a:cs typeface="+mn-cs"/>
              </a:defRPr>
            </a:lvl1pPr>
          </a:lstStyle>
          <a:p>
            <a:pPr lvl="0"/>
            <a:r>
              <a:rPr lang="en-US" dirty="0"/>
              <a:t>Click to edit Master text styles</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28777" y="4797846"/>
            <a:ext cx="1568952" cy="1333096"/>
          </a:xfrm>
          <a:prstGeom prst="rect">
            <a:avLst/>
          </a:prstGeom>
        </p:spPr>
      </p:pic>
    </p:spTree>
    <p:custDataLst>
      <p:tags r:id="rId1"/>
    </p:custDataLst>
    <p:extLst>
      <p:ext uri="{BB962C8B-B14F-4D97-AF65-F5344CB8AC3E}">
        <p14:creationId xmlns:p14="http://schemas.microsoft.com/office/powerpoint/2010/main" val="3396226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114302" y="2846439"/>
            <a:ext cx="11955462"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sz="2000">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(Tasks)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hasCustomPrompt="1"/>
          </p:nvPr>
        </p:nvSpPr>
        <p:spPr>
          <a:xfrm>
            <a:off x="1" y="758825"/>
            <a:ext cx="12192000" cy="1866633"/>
          </a:xfrm>
          <a:solidFill>
            <a:schemeClr val="accent1">
              <a:lumMod val="20000"/>
              <a:lumOff val="80000"/>
            </a:schemeClr>
          </a:solidFill>
          <a:ln>
            <a:noFill/>
          </a:ln>
        </p:spPr>
        <p:txBody>
          <a:bodyPr lIns="182848" tIns="91424" rIns="182848" bIns="91424">
            <a:spAutoFit/>
          </a:bodyPr>
          <a:lstStyle>
            <a:lvl1pPr>
              <a:lnSpc>
                <a:spcPct val="95000"/>
              </a:lnSpc>
              <a:spcBef>
                <a:spcPts val="0"/>
              </a:spcBef>
              <a:defRPr b="1">
                <a:solidFill>
                  <a:schemeClr val="tx2"/>
                </a:solidFill>
                <a:effectLst/>
              </a:defRPr>
            </a:lvl1pPr>
            <a:lvl2pPr marL="0" indent="0">
              <a:lnSpc>
                <a:spcPct val="100000"/>
              </a:lnSpc>
              <a:spcBef>
                <a:spcPts val="300"/>
              </a:spcBef>
              <a:buNone/>
              <a:defRPr>
                <a:solidFill>
                  <a:schemeClr val="tx2"/>
                </a:solidFill>
                <a:effectLst/>
                <a:latin typeface="Salesforce Sans" panose="020B0505020202020203" pitchFamily="34" charset="0"/>
                <a:cs typeface="Arial" pitchFamily="34" charset="0"/>
              </a:defRPr>
            </a:lvl2pPr>
            <a:lvl3pPr marL="231775" indent="-227013">
              <a:lnSpc>
                <a:spcPct val="100000"/>
              </a:lnSpc>
              <a:spcBef>
                <a:spcPts val="0"/>
              </a:spcBef>
              <a:buFont typeface="Wingdings" panose="05000000000000000000" pitchFamily="2" charset="2"/>
              <a:buChar char="§"/>
              <a:defRPr sz="2000">
                <a:solidFill>
                  <a:schemeClr val="tx2"/>
                </a:solidFill>
                <a:effectLst/>
                <a:latin typeface="Salesforce Sans" panose="020B0505020202020203" pitchFamily="34" charset="0"/>
                <a:cs typeface="Arial" pitchFamily="34" charset="0"/>
              </a:defRPr>
            </a:lvl3pPr>
            <a:lvl4pPr marL="460375" indent="-227013">
              <a:lnSpc>
                <a:spcPct val="100000"/>
              </a:lnSpc>
              <a:spcBef>
                <a:spcPts val="0"/>
              </a:spcBef>
              <a:buFont typeface="Arial" pitchFamily="34" charset="0"/>
              <a:buChar char="‒"/>
              <a:defRPr sz="2000">
                <a:solidFill>
                  <a:schemeClr val="tx2"/>
                </a:solidFill>
                <a:effectLst/>
                <a:latin typeface="Salesforce Sans" panose="020B0505020202020203" pitchFamily="34" charset="0"/>
                <a:cs typeface="Arial" pitchFamily="34" charset="0"/>
              </a:defRPr>
            </a:lvl4pPr>
            <a:lvl5pPr marL="688975" indent="-227013" defTabSz="855663">
              <a:lnSpc>
                <a:spcPct val="100000"/>
              </a:lnSpc>
              <a:spcBef>
                <a:spcPts val="0"/>
              </a:spcBef>
              <a:buFont typeface="Arial" pitchFamily="34" charset="0"/>
              <a:buChar char="•"/>
              <a:defRPr sz="2000">
                <a:solidFill>
                  <a:schemeClr val="tx2"/>
                </a:solidFill>
                <a:effectLst/>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(Goal / Scenario)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0" hasCustomPrompt="1"/>
          </p:nvPr>
        </p:nvSpPr>
        <p:spPr>
          <a:xfrm>
            <a:off x="8188602" y="759235"/>
            <a:ext cx="4003400"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340" y="321542"/>
            <a:ext cx="478784" cy="307683"/>
          </a:xfrm>
          <a:prstGeom prst="rect">
            <a:avLst/>
          </a:prstGeom>
        </p:spPr>
      </p:pic>
      <p:sp>
        <p:nvSpPr>
          <p:cNvPr id="3" name="Text Placeholder 2"/>
          <p:cNvSpPr>
            <a:spLocks noGrp="1"/>
          </p:cNvSpPr>
          <p:nvPr>
            <p:ph type="body" sz="quarter" idx="12" hasCustomPrompt="1"/>
          </p:nvPr>
        </p:nvSpPr>
        <p:spPr bwMode="white">
          <a:xfrm>
            <a:off x="0" y="3"/>
            <a:ext cx="1170737"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4" name="Title 3"/>
          <p:cNvSpPr>
            <a:spLocks noGrp="1"/>
          </p:cNvSpPr>
          <p:nvPr>
            <p:ph type="title"/>
          </p:nvPr>
        </p:nvSpPr>
        <p:spPr>
          <a:xfrm>
            <a:off x="1093979" y="3"/>
            <a:ext cx="8889383" cy="746975"/>
          </a:xfrm>
        </p:spPr>
        <p:txBody>
          <a:bodyPr/>
          <a:lstStyle>
            <a:lvl1pPr>
              <a:defRPr/>
            </a:lvl1pPr>
          </a:lstStyle>
          <a:p>
            <a:r>
              <a:rPr lang="en-US" dirty="0"/>
              <a:t>Click to edit Master title style</a:t>
            </a:r>
          </a:p>
        </p:txBody>
      </p:sp>
      <p:sp>
        <p:nvSpPr>
          <p:cNvPr id="5" name="Slide Number Placeholder 4"/>
          <p:cNvSpPr>
            <a:spLocks noGrp="1"/>
          </p:cNvSpPr>
          <p:nvPr>
            <p:ph type="sldNum" sz="quarter" idx="13"/>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3671718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14058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1" y="843165"/>
            <a:ext cx="11941175"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6538" indent="-236538">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defTabSz="1085850">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209915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Block">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2" y="843165"/>
            <a:ext cx="8270642"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6538" indent="-236538">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defTabSz="1085850">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7" name="Content Placeholder 2"/>
          <p:cNvSpPr>
            <a:spLocks noGrp="1"/>
          </p:cNvSpPr>
          <p:nvPr>
            <p:ph idx="11"/>
          </p:nvPr>
        </p:nvSpPr>
        <p:spPr>
          <a:xfrm>
            <a:off x="8534399"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Tree>
    <p:custDataLst>
      <p:tags r:id="rId1"/>
    </p:custDataLst>
    <p:extLst>
      <p:ext uri="{BB962C8B-B14F-4D97-AF65-F5344CB8AC3E}">
        <p14:creationId xmlns:p14="http://schemas.microsoft.com/office/powerpoint/2010/main" val="829927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_Black">
    <p:spTree>
      <p:nvGrpSpPr>
        <p:cNvPr id="1" name=""/>
        <p:cNvGrpSpPr/>
        <p:nvPr/>
      </p:nvGrpSpPr>
      <p:grpSpPr>
        <a:xfrm>
          <a:off x="0" y="0"/>
          <a:ext cx="0" cy="0"/>
          <a:chOff x="0" y="0"/>
          <a:chExt cx="0" cy="0"/>
        </a:xfrm>
      </p:grpSpPr>
      <p:sp>
        <p:nvSpPr>
          <p:cNvPr id="5" name="Content Placeholder 2"/>
          <p:cNvSpPr>
            <a:spLocks noGrp="1"/>
          </p:cNvSpPr>
          <p:nvPr>
            <p:ph idx="1"/>
          </p:nvPr>
        </p:nvSpPr>
        <p:spPr>
          <a:xfrm>
            <a:off x="3786383" y="843165"/>
            <a:ext cx="8296760"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6538" indent="-236538">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defTabSz="1085850">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7" name="Content Placeholder 2"/>
          <p:cNvSpPr>
            <a:spLocks noGrp="1"/>
          </p:cNvSpPr>
          <p:nvPr>
            <p:ph idx="11"/>
          </p:nvPr>
        </p:nvSpPr>
        <p:spPr>
          <a:xfrm>
            <a:off x="3"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Tree>
    <p:custDataLst>
      <p:tags r:id="rId1"/>
    </p:custDataLst>
    <p:extLst>
      <p:ext uri="{BB962C8B-B14F-4D97-AF65-F5344CB8AC3E}">
        <p14:creationId xmlns:p14="http://schemas.microsoft.com/office/powerpoint/2010/main" val="3459392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6161834"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3371591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713602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640486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Not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pic>
        <p:nvPicPr>
          <p:cNvPr id="4" name="Picture 3"/>
          <p:cNvPicPr>
            <a:picLocks noChangeAspect="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651" t="1343" r="21638" b="1435"/>
          <a:stretch/>
        </p:blipFill>
        <p:spPr>
          <a:xfrm rot="5400000">
            <a:off x="3049311" y="-2284686"/>
            <a:ext cx="6093372" cy="12192000"/>
          </a:xfrm>
          <a:prstGeom prst="rect">
            <a:avLst/>
          </a:prstGeom>
        </p:spPr>
      </p:pic>
    </p:spTree>
    <p:custDataLst>
      <p:tags r:id="rId1"/>
    </p:custDataLst>
    <p:extLst>
      <p:ext uri="{BB962C8B-B14F-4D97-AF65-F5344CB8AC3E}">
        <p14:creationId xmlns:p14="http://schemas.microsoft.com/office/powerpoint/2010/main" val="23663520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51"/>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a:xfrm>
            <a:off x="0" y="746975"/>
            <a:ext cx="3657601" cy="6111025"/>
          </a:xfrm>
          <a:solidFill>
            <a:schemeClr val="tx2"/>
          </a:solidFill>
        </p:spPr>
        <p:txBody>
          <a:bodyPr lIns="228560" tIns="91424" rIns="228560" bIns="91424"/>
          <a:lstStyle>
            <a:lvl1pPr>
              <a:defRPr>
                <a:solidFill>
                  <a:schemeClr val="bg1"/>
                </a:solidFill>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vl1pPr>
          </a:lstStyle>
          <a:p>
            <a:r>
              <a:rPr lang="en-US" dirty="0"/>
              <a:t>Click to edit Master title style</a:t>
            </a:r>
          </a:p>
        </p:txBody>
      </p:sp>
      <p:sp>
        <p:nvSpPr>
          <p:cNvPr id="7" name="Slide Number Placeholder 6"/>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273356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A">
    <p:spTree>
      <p:nvGrpSpPr>
        <p:cNvPr id="1" name=""/>
        <p:cNvGrpSpPr/>
        <p:nvPr/>
      </p:nvGrpSpPr>
      <p:grpSpPr>
        <a:xfrm>
          <a:off x="0" y="0"/>
          <a:ext cx="0" cy="0"/>
          <a:chOff x="0" y="0"/>
          <a:chExt cx="0" cy="0"/>
        </a:xfrm>
      </p:grpSpPr>
      <p:sp>
        <p:nvSpPr>
          <p:cNvPr id="3" name="TextBox 2"/>
          <p:cNvSpPr txBox="1"/>
          <p:nvPr userDrawn="1"/>
        </p:nvSpPr>
        <p:spPr>
          <a:xfrm>
            <a:off x="3261225" y="3041039"/>
            <a:ext cx="2579232" cy="646331"/>
          </a:xfrm>
          <a:prstGeom prst="rect">
            <a:avLst/>
          </a:prstGeom>
          <a:noFill/>
        </p:spPr>
        <p:txBody>
          <a:bodyPr wrap="square" rtlCol="0">
            <a:spAutoFit/>
          </a:bodyPr>
          <a:lstStyle/>
          <a:p>
            <a:pPr>
              <a:spcBef>
                <a:spcPts val="300"/>
              </a:spcBef>
              <a:spcAft>
                <a:spcPts val="1000"/>
              </a:spcAft>
            </a:pPr>
            <a:r>
              <a:rPr lang="en-US" sz="3600" b="0" dirty="0">
                <a:solidFill>
                  <a:schemeClr val="tx1"/>
                </a:solidFill>
                <a:latin typeface="Salesforce Sans Light" panose="020B0305020202020203" pitchFamily="34" charset="0"/>
                <a:cs typeface="Arial" panose="020B0604020202020204" pitchFamily="34" charset="0"/>
              </a:rPr>
              <a:t>Q+A</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83517" y="2592568"/>
            <a:ext cx="2529182" cy="1769966"/>
          </a:xfrm>
          <a:prstGeom prst="rect">
            <a:avLst/>
          </a:prstGeom>
        </p:spPr>
      </p:pic>
    </p:spTree>
    <p:custDataLst>
      <p:tags r:id="rId1"/>
    </p:custDataLst>
    <p:extLst>
      <p:ext uri="{BB962C8B-B14F-4D97-AF65-F5344CB8AC3E}">
        <p14:creationId xmlns:p14="http://schemas.microsoft.com/office/powerpoint/2010/main" val="25205065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941175" cy="5950440"/>
          </a:xfrm>
        </p:spPr>
        <p:txBody>
          <a:bodyPr/>
          <a:lstStyle>
            <a:lvl2pPr>
              <a:spcBef>
                <a:spcPts val="600"/>
              </a:spcBef>
              <a:defRPr sz="2800">
                <a:solidFill>
                  <a:schemeClr val="tx1"/>
                </a:solidFill>
                <a:latin typeface="Arial" pitchFamily="34" charset="0"/>
                <a:cs typeface="Arial" pitchFamily="34" charset="0"/>
              </a:defRPr>
            </a:lvl2pPr>
            <a:lvl3pPr>
              <a:spcBef>
                <a:spcPts val="600"/>
              </a:spcBef>
              <a:buFont typeface="Arial" pitchFamily="34" charset="0"/>
              <a:buChar char="–"/>
              <a:defRPr sz="2400">
                <a:solidFill>
                  <a:schemeClr val="tx1"/>
                </a:solidFill>
                <a:latin typeface="Arial" pitchFamily="34" charset="0"/>
                <a:cs typeface="Arial" pitchFamily="34" charset="0"/>
              </a:defRPr>
            </a:lvl3pPr>
            <a:lvl4pPr>
              <a:spcBef>
                <a:spcPts val="600"/>
              </a:spcBef>
              <a:buFont typeface="Arial" pitchFamily="34" charset="0"/>
              <a:buChar char="•"/>
              <a:defRPr sz="2100">
                <a:solidFill>
                  <a:schemeClr val="tx1"/>
                </a:solidFill>
                <a:latin typeface="Arial" pitchFamily="34" charset="0"/>
                <a:cs typeface="Arial" pitchFamily="34" charset="0"/>
              </a:defRPr>
            </a:lvl4pPr>
            <a:lvl5pPr>
              <a:spcBef>
                <a:spcPts val="600"/>
              </a:spcBef>
              <a:buFont typeface="Arial" pitchFamily="34" charset="0"/>
              <a:buChar char="–"/>
              <a:defRPr sz="2100">
                <a:solidFill>
                  <a:schemeClr val="tx1"/>
                </a:solidFill>
                <a:latin typeface="Arial" pitchFamily="34" charset="0"/>
                <a:cs typeface="Arial" pitchFamily="34" charset="0"/>
              </a:defRPr>
            </a:lvl5pPr>
            <a:lvl6pPr marL="1141214" indent="-226974">
              <a:spcBef>
                <a:spcPts val="600"/>
              </a:spcBef>
              <a:defRPr sz="2100">
                <a:solidFill>
                  <a:schemeClr val="tx1"/>
                </a:solidFill>
                <a:latin typeface="Arial"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a:xfrm>
            <a:off x="128589" y="7"/>
            <a:ext cx="10734146" cy="746975"/>
          </a:xfrm>
        </p:spPr>
        <p:txBody>
          <a:bodyPr/>
          <a:lstStyle/>
          <a:p>
            <a:r>
              <a:rPr lang="en-US" dirty="0"/>
              <a:t>Click to edit Master title style</a:t>
            </a:r>
          </a:p>
        </p:txBody>
      </p:sp>
      <p:sp>
        <p:nvSpPr>
          <p:cNvPr id="7" name="Slide Number Placeholder 2"/>
          <p:cNvSpPr>
            <a:spLocks noGrp="1"/>
          </p:cNvSpPr>
          <p:nvPr>
            <p:ph type="sldNum" sz="quarter" idx="4"/>
          </p:nvPr>
        </p:nvSpPr>
        <p:spPr>
          <a:xfrm>
            <a:off x="10897389" y="301666"/>
            <a:ext cx="483911" cy="197963"/>
          </a:xfrm>
          <a:prstGeom prst="rect">
            <a:avLst/>
          </a:prstGeom>
        </p:spPr>
        <p:txBody>
          <a:bodyPr vert="horz" lIns="91424" tIns="0" rIns="91424" bIns="0" rtlCol="0" anchor="ctr"/>
          <a:lstStyle>
            <a:lvl1pPr algn="r">
              <a:defRPr sz="1100">
                <a:solidFill>
                  <a:schemeClr val="bg1"/>
                </a:solidFill>
                <a:latin typeface="Arial" pitchFamily="34" charset="0"/>
                <a:cs typeface="Arial" pitchFamily="34" charset="0"/>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3150953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9" name="Content Placeholder 2"/>
          <p:cNvSpPr>
            <a:spLocks noGrp="1"/>
          </p:cNvSpPr>
          <p:nvPr>
            <p:ph idx="1"/>
          </p:nvPr>
        </p:nvSpPr>
        <p:spPr>
          <a:xfrm>
            <a:off x="128595" y="864524"/>
            <a:ext cx="11941175" cy="5907751"/>
          </a:xfrm>
        </p:spPr>
        <p:txBody>
          <a:bodyPr/>
          <a:lstStyle>
            <a:lvl2pPr>
              <a:spcBef>
                <a:spcPts val="600"/>
              </a:spcBef>
              <a:defRPr sz="2400">
                <a:solidFill>
                  <a:schemeClr val="bg2">
                    <a:lumMod val="50000"/>
                  </a:schemeClr>
                </a:solidFill>
                <a:latin typeface="Salesforce Sans Thin" panose="020B0205020202020203" pitchFamily="34" charset="0"/>
                <a:cs typeface="Arial" pitchFamily="34" charset="0"/>
              </a:defRPr>
            </a:lvl2pPr>
            <a:lvl3pPr marL="230188" indent="-227013">
              <a:spcBef>
                <a:spcPts val="600"/>
              </a:spcBef>
              <a:buFont typeface="Wingdings" panose="05000000000000000000" pitchFamily="2" charset="2"/>
              <a:buChar char="§"/>
              <a:defRPr sz="2400" b="1">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16" name="Slide Number Placeholder 15"/>
          <p:cNvSpPr>
            <a:spLocks noGrp="1"/>
          </p:cNvSpPr>
          <p:nvPr>
            <p:ph type="sldNum" sz="quarter" idx="10"/>
          </p:nvPr>
        </p:nvSpPr>
        <p:spPr/>
        <p:txBody>
          <a:bodyPr/>
          <a:lstStyle/>
          <a:p>
            <a:fld id="{812A5277-1DB9-460F-9A21-B857ABB32666}" type="slidenum">
              <a:rPr lang="en-US" smtClean="0">
                <a:solidFill>
                  <a:srgbClr val="FFFFFF"/>
                </a:solidFill>
              </a:rPr>
              <a:pPr/>
              <a:t>‹N°›</a:t>
            </a:fld>
            <a:endParaRPr lang="en-US" dirty="0">
              <a:solidFill>
                <a:srgbClr val="FFFFFF"/>
              </a:solidFill>
            </a:endParaRPr>
          </a:p>
        </p:txBody>
      </p:sp>
      <p:grpSp>
        <p:nvGrpSpPr>
          <p:cNvPr id="24" name="Group 4"/>
          <p:cNvGrpSpPr>
            <a:grpSpLocks noChangeAspect="1"/>
          </p:cNvGrpSpPr>
          <p:nvPr userDrawn="1"/>
        </p:nvGrpSpPr>
        <p:grpSpPr bwMode="auto">
          <a:xfrm>
            <a:off x="199853" y="155276"/>
            <a:ext cx="382036" cy="462026"/>
            <a:chOff x="57" y="51"/>
            <a:chExt cx="305" cy="392"/>
          </a:xfrm>
        </p:grpSpPr>
        <p:sp>
          <p:nvSpPr>
            <p:cNvPr id="25"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27"/>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242440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latform (Generic)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00226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620044"/>
            <a:ext cx="1887001" cy="1603334"/>
          </a:xfrm>
          <a:prstGeom prst="rect">
            <a:avLst/>
          </a:prstGeom>
        </p:spPr>
      </p:pic>
    </p:spTree>
    <p:custDataLst>
      <p:tags r:id="rId1"/>
    </p:custDataLst>
    <p:extLst>
      <p:ext uri="{BB962C8B-B14F-4D97-AF65-F5344CB8AC3E}">
        <p14:creationId xmlns:p14="http://schemas.microsoft.com/office/powerpoint/2010/main" val="972663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0660"/>
          <a:stretch/>
        </p:blipFill>
        <p:spPr>
          <a:xfrm>
            <a:off x="-22039" y="4329019"/>
            <a:ext cx="12209717" cy="2539998"/>
          </a:xfrm>
          <a:prstGeom prst="rect">
            <a:avLst/>
          </a:prstGeom>
        </p:spPr>
      </p:pic>
      <p:sp>
        <p:nvSpPr>
          <p:cNvPr id="67" name="Content Placeholder 2"/>
          <p:cNvSpPr>
            <a:spLocks noGrp="1"/>
          </p:cNvSpPr>
          <p:nvPr>
            <p:ph idx="1"/>
          </p:nvPr>
        </p:nvSpPr>
        <p:spPr>
          <a:xfrm>
            <a:off x="848509" y="1027275"/>
            <a:ext cx="5151244" cy="3875587"/>
          </a:xfrm>
          <a:solidFill>
            <a:schemeClr val="bg1">
              <a:alpha val="75000"/>
            </a:schemeClr>
          </a:solidFill>
        </p:spPr>
        <p:txBody>
          <a:bodyPr tIns="274320" bIns="91440"/>
          <a:lstStyle>
            <a:lvl2pPr marL="0" indent="0">
              <a:lnSpc>
                <a:spcPct val="85000"/>
              </a:lnSpc>
              <a:spcBef>
                <a:spcPts val="900"/>
              </a:spcBef>
              <a:buFont typeface="Wingdings" panose="05000000000000000000" pitchFamily="2" charset="2"/>
              <a:buNone/>
              <a:defRPr sz="2400" b="1" u="none">
                <a:solidFill>
                  <a:srgbClr val="14713E"/>
                </a:solidFill>
                <a:latin typeface="Salesforce Sans" panose="020B0505020202020203" pitchFamily="34" charset="0"/>
                <a:cs typeface="Arial" pitchFamily="34" charset="0"/>
              </a:defRPr>
            </a:lvl2pPr>
            <a:lvl3pPr marL="227013" indent="-227013">
              <a:lnSpc>
                <a:spcPct val="85000"/>
              </a:lnSpc>
              <a:spcBef>
                <a:spcPts val="900"/>
              </a:spcBef>
              <a:buFont typeface="Wingdings" panose="05000000000000000000" pitchFamily="2" charset="2"/>
              <a:buChar char="§"/>
              <a:defRPr sz="2400">
                <a:solidFill>
                  <a:srgbClr val="14713E"/>
                </a:solidFill>
                <a:latin typeface="Salesforce Sans" panose="020B0505020202020203" pitchFamily="34" charset="0"/>
                <a:cs typeface="Arial" pitchFamily="34" charset="0"/>
              </a:defRPr>
            </a:lvl3pPr>
            <a:lvl4pPr marL="227013" indent="-227013">
              <a:lnSpc>
                <a:spcPct val="85000"/>
              </a:lnSpc>
              <a:spcBef>
                <a:spcPts val="900"/>
              </a:spcBef>
              <a:buFont typeface="Wingdings" panose="05000000000000000000" pitchFamily="2" charset="2"/>
              <a:buChar char="§"/>
              <a:defRPr sz="2400">
                <a:solidFill>
                  <a:srgbClr val="AEBE89"/>
                </a:solidFill>
                <a:latin typeface="Salesforce Sans Light" panose="020B0305020202020203" pitchFamily="34" charset="0"/>
                <a:cs typeface="Arial" pitchFamily="34" charset="0"/>
              </a:defRPr>
            </a:lvl4pPr>
            <a:lvl5pPr>
              <a:spcBef>
                <a:spcPts val="600"/>
              </a:spcBef>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spcBef>
                <a:spcPts val="600"/>
              </a:spcBef>
              <a:defRPr sz="2100">
                <a:solidFill>
                  <a:srgbClr val="00682F"/>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p:txBody>
      </p:sp>
      <p:grpSp>
        <p:nvGrpSpPr>
          <p:cNvPr id="2" name="Group 4"/>
          <p:cNvGrpSpPr>
            <a:grpSpLocks noChangeAspect="1"/>
          </p:cNvGrpSpPr>
          <p:nvPr userDrawn="1"/>
        </p:nvGrpSpPr>
        <p:grpSpPr bwMode="auto">
          <a:xfrm>
            <a:off x="118395" y="112774"/>
            <a:ext cx="459726" cy="504148"/>
            <a:chOff x="9" y="62"/>
            <a:chExt cx="420" cy="390"/>
          </a:xfrm>
        </p:grpSpPr>
        <p:sp>
          <p:nvSpPr>
            <p:cNvPr id="3" name="AutoShape 3"/>
            <p:cNvSpPr>
              <a:spLocks noChangeAspect="1" noChangeArrowheads="1" noTextEdit="1"/>
            </p:cNvSpPr>
            <p:nvPr userDrawn="1"/>
          </p:nvSpPr>
          <p:spPr bwMode="auto">
            <a:xfrm>
              <a:off x="9" y="62"/>
              <a:ext cx="4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4" name="Freeform 5"/>
            <p:cNvSpPr>
              <a:spLocks/>
            </p:cNvSpPr>
            <p:nvPr userDrawn="1"/>
          </p:nvSpPr>
          <p:spPr bwMode="auto">
            <a:xfrm>
              <a:off x="23"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5" name="Freeform 6"/>
            <p:cNvSpPr>
              <a:spLocks/>
            </p:cNvSpPr>
            <p:nvPr userDrawn="1"/>
          </p:nvSpPr>
          <p:spPr bwMode="auto">
            <a:xfrm>
              <a:off x="29"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0" name="Freeform 7"/>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2" name="Freeform 8"/>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3" name="Freeform 9"/>
            <p:cNvSpPr>
              <a:spLocks noEditPoints="1"/>
            </p:cNvSpPr>
            <p:nvPr userDrawn="1"/>
          </p:nvSpPr>
          <p:spPr bwMode="auto">
            <a:xfrm>
              <a:off x="9" y="62"/>
              <a:ext cx="420" cy="390"/>
            </a:xfrm>
            <a:custGeom>
              <a:avLst/>
              <a:gdLst>
                <a:gd name="T0" fmla="*/ 932 w 1680"/>
                <a:gd name="T1" fmla="*/ 1167 h 1560"/>
                <a:gd name="T2" fmla="*/ 931 w 1680"/>
                <a:gd name="T3" fmla="*/ 1185 h 1560"/>
                <a:gd name="T4" fmla="*/ 942 w 1680"/>
                <a:gd name="T5" fmla="*/ 1192 h 1560"/>
                <a:gd name="T6" fmla="*/ 1009 w 1680"/>
                <a:gd name="T7" fmla="*/ 1213 h 1560"/>
                <a:gd name="T8" fmla="*/ 1092 w 1680"/>
                <a:gd name="T9" fmla="*/ 1258 h 1560"/>
                <a:gd name="T10" fmla="*/ 1142 w 1680"/>
                <a:gd name="T11" fmla="*/ 1299 h 1560"/>
                <a:gd name="T12" fmla="*/ 1193 w 1680"/>
                <a:gd name="T13" fmla="*/ 1362 h 1560"/>
                <a:gd name="T14" fmla="*/ 1219 w 1680"/>
                <a:gd name="T15" fmla="*/ 1413 h 1560"/>
                <a:gd name="T16" fmla="*/ 1217 w 1680"/>
                <a:gd name="T17" fmla="*/ 1463 h 1560"/>
                <a:gd name="T18" fmla="*/ 1196 w 1680"/>
                <a:gd name="T19" fmla="*/ 1491 h 1560"/>
                <a:gd name="T20" fmla="*/ 1145 w 1680"/>
                <a:gd name="T21" fmla="*/ 1522 h 1560"/>
                <a:gd name="T22" fmla="*/ 1083 w 1680"/>
                <a:gd name="T23" fmla="*/ 1541 h 1560"/>
                <a:gd name="T24" fmla="*/ 996 w 1680"/>
                <a:gd name="T25" fmla="*/ 1554 h 1560"/>
                <a:gd name="T26" fmla="*/ 864 w 1680"/>
                <a:gd name="T27" fmla="*/ 1560 h 1560"/>
                <a:gd name="T28" fmla="*/ 746 w 1680"/>
                <a:gd name="T29" fmla="*/ 1556 h 1560"/>
                <a:gd name="T30" fmla="*/ 629 w 1680"/>
                <a:gd name="T31" fmla="*/ 1540 h 1560"/>
                <a:gd name="T32" fmla="*/ 562 w 1680"/>
                <a:gd name="T33" fmla="*/ 1522 h 1560"/>
                <a:gd name="T34" fmla="*/ 492 w 1680"/>
                <a:gd name="T35" fmla="*/ 1488 h 1560"/>
                <a:gd name="T36" fmla="*/ 452 w 1680"/>
                <a:gd name="T37" fmla="*/ 1455 h 1560"/>
                <a:gd name="T38" fmla="*/ 430 w 1680"/>
                <a:gd name="T39" fmla="*/ 1417 h 1560"/>
                <a:gd name="T40" fmla="*/ 433 w 1680"/>
                <a:gd name="T41" fmla="*/ 1395 h 1560"/>
                <a:gd name="T42" fmla="*/ 477 w 1680"/>
                <a:gd name="T43" fmla="*/ 1333 h 1560"/>
                <a:gd name="T44" fmla="*/ 531 w 1680"/>
                <a:gd name="T45" fmla="*/ 1280 h 1560"/>
                <a:gd name="T46" fmla="*/ 592 w 1680"/>
                <a:gd name="T47" fmla="*/ 1238 h 1560"/>
                <a:gd name="T48" fmla="*/ 684 w 1680"/>
                <a:gd name="T49" fmla="*/ 1199 h 1560"/>
                <a:gd name="T50" fmla="*/ 714 w 1680"/>
                <a:gd name="T51" fmla="*/ 1189 h 1560"/>
                <a:gd name="T52" fmla="*/ 714 w 1680"/>
                <a:gd name="T53" fmla="*/ 809 h 1560"/>
                <a:gd name="T54" fmla="*/ 712 w 1680"/>
                <a:gd name="T55" fmla="*/ 796 h 1560"/>
                <a:gd name="T56" fmla="*/ 700 w 1680"/>
                <a:gd name="T57" fmla="*/ 795 h 1560"/>
                <a:gd name="T58" fmla="*/ 179 w 1680"/>
                <a:gd name="T59" fmla="*/ 794 h 1560"/>
                <a:gd name="T60" fmla="*/ 7 w 1680"/>
                <a:gd name="T61" fmla="*/ 650 h 1560"/>
                <a:gd name="T62" fmla="*/ 1 w 1680"/>
                <a:gd name="T63" fmla="*/ 638 h 1560"/>
                <a:gd name="T64" fmla="*/ 169 w 1680"/>
                <a:gd name="T65" fmla="*/ 461 h 1560"/>
                <a:gd name="T66" fmla="*/ 191 w 1680"/>
                <a:gd name="T67" fmla="*/ 451 h 1560"/>
                <a:gd name="T68" fmla="*/ 709 w 1680"/>
                <a:gd name="T69" fmla="*/ 451 h 1560"/>
                <a:gd name="T70" fmla="*/ 714 w 1680"/>
                <a:gd name="T71" fmla="*/ 445 h 1560"/>
                <a:gd name="T72" fmla="*/ 714 w 1680"/>
                <a:gd name="T73" fmla="*/ 47 h 1560"/>
                <a:gd name="T74" fmla="*/ 721 w 1680"/>
                <a:gd name="T75" fmla="*/ 24 h 1560"/>
                <a:gd name="T76" fmla="*/ 733 w 1680"/>
                <a:gd name="T77" fmla="*/ 17 h 1560"/>
                <a:gd name="T78" fmla="*/ 790 w 1680"/>
                <a:gd name="T79" fmla="*/ 1 h 1560"/>
                <a:gd name="T80" fmla="*/ 868 w 1680"/>
                <a:gd name="T81" fmla="*/ 4 h 1560"/>
                <a:gd name="T82" fmla="*/ 912 w 1680"/>
                <a:gd name="T83" fmla="*/ 17 h 1560"/>
                <a:gd name="T84" fmla="*/ 925 w 1680"/>
                <a:gd name="T85" fmla="*/ 25 h 1560"/>
                <a:gd name="T86" fmla="*/ 932 w 1680"/>
                <a:gd name="T87" fmla="*/ 43 h 1560"/>
                <a:gd name="T88" fmla="*/ 932 w 1680"/>
                <a:gd name="T89" fmla="*/ 134 h 1560"/>
                <a:gd name="T90" fmla="*/ 933 w 1680"/>
                <a:gd name="T91" fmla="*/ 148 h 1560"/>
                <a:gd name="T92" fmla="*/ 946 w 1680"/>
                <a:gd name="T93" fmla="*/ 150 h 1560"/>
                <a:gd name="T94" fmla="*/ 1501 w 1680"/>
                <a:gd name="T95" fmla="*/ 152 h 1560"/>
                <a:gd name="T96" fmla="*/ 1674 w 1680"/>
                <a:gd name="T97" fmla="*/ 332 h 1560"/>
                <a:gd name="T98" fmla="*/ 1680 w 1680"/>
                <a:gd name="T99" fmla="*/ 340 h 1560"/>
                <a:gd name="T100" fmla="*/ 1673 w 1680"/>
                <a:gd name="T101" fmla="*/ 349 h 1560"/>
                <a:gd name="T102" fmla="*/ 1501 w 1680"/>
                <a:gd name="T103" fmla="*/ 492 h 1560"/>
                <a:gd name="T104" fmla="*/ 950 w 1680"/>
                <a:gd name="T105" fmla="*/ 494 h 1560"/>
                <a:gd name="T106" fmla="*/ 933 w 1680"/>
                <a:gd name="T107" fmla="*/ 495 h 1560"/>
                <a:gd name="T108" fmla="*/ 932 w 1680"/>
                <a:gd name="T109" fmla="*/ 512 h 1560"/>
                <a:gd name="T110" fmla="*/ 706 w 1680"/>
                <a:gd name="T111" fmla="*/ 740 h 1560"/>
                <a:gd name="T112" fmla="*/ 191 w 1680"/>
                <a:gd name="T113" fmla="*/ 740 h 1560"/>
                <a:gd name="T114" fmla="*/ 1463 w 1680"/>
                <a:gd name="T115" fmla="*/ 436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0" h="1560">
                  <a:moveTo>
                    <a:pt x="932" y="949"/>
                  </a:moveTo>
                  <a:lnTo>
                    <a:pt x="932" y="949"/>
                  </a:lnTo>
                  <a:lnTo>
                    <a:pt x="932" y="1167"/>
                  </a:lnTo>
                  <a:lnTo>
                    <a:pt x="932" y="1167"/>
                  </a:lnTo>
                  <a:lnTo>
                    <a:pt x="932" y="1173"/>
                  </a:lnTo>
                  <a:lnTo>
                    <a:pt x="932" y="1177"/>
                  </a:lnTo>
                  <a:lnTo>
                    <a:pt x="932" y="1177"/>
                  </a:lnTo>
                  <a:lnTo>
                    <a:pt x="931" y="1185"/>
                  </a:lnTo>
                  <a:lnTo>
                    <a:pt x="931" y="1187"/>
                  </a:lnTo>
                  <a:lnTo>
                    <a:pt x="932" y="1188"/>
                  </a:lnTo>
                  <a:lnTo>
                    <a:pt x="936" y="1190"/>
                  </a:lnTo>
                  <a:lnTo>
                    <a:pt x="942" y="1192"/>
                  </a:lnTo>
                  <a:lnTo>
                    <a:pt x="942" y="1192"/>
                  </a:lnTo>
                  <a:lnTo>
                    <a:pt x="964" y="1198"/>
                  </a:lnTo>
                  <a:lnTo>
                    <a:pt x="987" y="1205"/>
                  </a:lnTo>
                  <a:lnTo>
                    <a:pt x="1009" y="1213"/>
                  </a:lnTo>
                  <a:lnTo>
                    <a:pt x="1031" y="1222"/>
                  </a:lnTo>
                  <a:lnTo>
                    <a:pt x="1052" y="1233"/>
                  </a:lnTo>
                  <a:lnTo>
                    <a:pt x="1072" y="1245"/>
                  </a:lnTo>
                  <a:lnTo>
                    <a:pt x="1092" y="1258"/>
                  </a:lnTo>
                  <a:lnTo>
                    <a:pt x="1111" y="1272"/>
                  </a:lnTo>
                  <a:lnTo>
                    <a:pt x="1111" y="1272"/>
                  </a:lnTo>
                  <a:lnTo>
                    <a:pt x="1127" y="1285"/>
                  </a:lnTo>
                  <a:lnTo>
                    <a:pt x="1142" y="1299"/>
                  </a:lnTo>
                  <a:lnTo>
                    <a:pt x="1155" y="1314"/>
                  </a:lnTo>
                  <a:lnTo>
                    <a:pt x="1169" y="1329"/>
                  </a:lnTo>
                  <a:lnTo>
                    <a:pt x="1181" y="1346"/>
                  </a:lnTo>
                  <a:lnTo>
                    <a:pt x="1193" y="1362"/>
                  </a:lnTo>
                  <a:lnTo>
                    <a:pt x="1204" y="1380"/>
                  </a:lnTo>
                  <a:lnTo>
                    <a:pt x="1213" y="1399"/>
                  </a:lnTo>
                  <a:lnTo>
                    <a:pt x="1213" y="1399"/>
                  </a:lnTo>
                  <a:lnTo>
                    <a:pt x="1219" y="1413"/>
                  </a:lnTo>
                  <a:lnTo>
                    <a:pt x="1223" y="1426"/>
                  </a:lnTo>
                  <a:lnTo>
                    <a:pt x="1223" y="1439"/>
                  </a:lnTo>
                  <a:lnTo>
                    <a:pt x="1221" y="1451"/>
                  </a:lnTo>
                  <a:lnTo>
                    <a:pt x="1217" y="1463"/>
                  </a:lnTo>
                  <a:lnTo>
                    <a:pt x="1211" y="1472"/>
                  </a:lnTo>
                  <a:lnTo>
                    <a:pt x="1204" y="1483"/>
                  </a:lnTo>
                  <a:lnTo>
                    <a:pt x="1196" y="1491"/>
                  </a:lnTo>
                  <a:lnTo>
                    <a:pt x="1196" y="1491"/>
                  </a:lnTo>
                  <a:lnTo>
                    <a:pt x="1187" y="1498"/>
                  </a:lnTo>
                  <a:lnTo>
                    <a:pt x="1179" y="1504"/>
                  </a:lnTo>
                  <a:lnTo>
                    <a:pt x="1162" y="1514"/>
                  </a:lnTo>
                  <a:lnTo>
                    <a:pt x="1145" y="1522"/>
                  </a:lnTo>
                  <a:lnTo>
                    <a:pt x="1126" y="1529"/>
                  </a:lnTo>
                  <a:lnTo>
                    <a:pt x="1126" y="1529"/>
                  </a:lnTo>
                  <a:lnTo>
                    <a:pt x="1104" y="1535"/>
                  </a:lnTo>
                  <a:lnTo>
                    <a:pt x="1083" y="1541"/>
                  </a:lnTo>
                  <a:lnTo>
                    <a:pt x="1061" y="1546"/>
                  </a:lnTo>
                  <a:lnTo>
                    <a:pt x="1040" y="1549"/>
                  </a:lnTo>
                  <a:lnTo>
                    <a:pt x="1019" y="1552"/>
                  </a:lnTo>
                  <a:lnTo>
                    <a:pt x="996" y="1554"/>
                  </a:lnTo>
                  <a:lnTo>
                    <a:pt x="952" y="1558"/>
                  </a:lnTo>
                  <a:lnTo>
                    <a:pt x="952" y="1558"/>
                  </a:lnTo>
                  <a:lnTo>
                    <a:pt x="894" y="1560"/>
                  </a:lnTo>
                  <a:lnTo>
                    <a:pt x="864" y="1560"/>
                  </a:lnTo>
                  <a:lnTo>
                    <a:pt x="835" y="1560"/>
                  </a:lnTo>
                  <a:lnTo>
                    <a:pt x="835" y="1560"/>
                  </a:lnTo>
                  <a:lnTo>
                    <a:pt x="775" y="1559"/>
                  </a:lnTo>
                  <a:lnTo>
                    <a:pt x="746" y="1556"/>
                  </a:lnTo>
                  <a:lnTo>
                    <a:pt x="716" y="1554"/>
                  </a:lnTo>
                  <a:lnTo>
                    <a:pt x="687" y="1551"/>
                  </a:lnTo>
                  <a:lnTo>
                    <a:pt x="658" y="1546"/>
                  </a:lnTo>
                  <a:lnTo>
                    <a:pt x="629" y="1540"/>
                  </a:lnTo>
                  <a:lnTo>
                    <a:pt x="600" y="1533"/>
                  </a:lnTo>
                  <a:lnTo>
                    <a:pt x="600" y="1533"/>
                  </a:lnTo>
                  <a:lnTo>
                    <a:pt x="581" y="1528"/>
                  </a:lnTo>
                  <a:lnTo>
                    <a:pt x="562" y="1522"/>
                  </a:lnTo>
                  <a:lnTo>
                    <a:pt x="544" y="1515"/>
                  </a:lnTo>
                  <a:lnTo>
                    <a:pt x="526" y="1507"/>
                  </a:lnTo>
                  <a:lnTo>
                    <a:pt x="508" y="1498"/>
                  </a:lnTo>
                  <a:lnTo>
                    <a:pt x="492" y="1488"/>
                  </a:lnTo>
                  <a:lnTo>
                    <a:pt x="476" y="1476"/>
                  </a:lnTo>
                  <a:lnTo>
                    <a:pt x="461" y="1463"/>
                  </a:lnTo>
                  <a:lnTo>
                    <a:pt x="461" y="1463"/>
                  </a:lnTo>
                  <a:lnTo>
                    <a:pt x="452" y="1455"/>
                  </a:lnTo>
                  <a:lnTo>
                    <a:pt x="445" y="1444"/>
                  </a:lnTo>
                  <a:lnTo>
                    <a:pt x="433" y="1424"/>
                  </a:lnTo>
                  <a:lnTo>
                    <a:pt x="433" y="1424"/>
                  </a:lnTo>
                  <a:lnTo>
                    <a:pt x="430" y="1417"/>
                  </a:lnTo>
                  <a:lnTo>
                    <a:pt x="429" y="1411"/>
                  </a:lnTo>
                  <a:lnTo>
                    <a:pt x="430" y="1402"/>
                  </a:lnTo>
                  <a:lnTo>
                    <a:pt x="433" y="1395"/>
                  </a:lnTo>
                  <a:lnTo>
                    <a:pt x="433" y="1395"/>
                  </a:lnTo>
                  <a:lnTo>
                    <a:pt x="444" y="1379"/>
                  </a:lnTo>
                  <a:lnTo>
                    <a:pt x="455" y="1363"/>
                  </a:lnTo>
                  <a:lnTo>
                    <a:pt x="465" y="1348"/>
                  </a:lnTo>
                  <a:lnTo>
                    <a:pt x="477" y="1333"/>
                  </a:lnTo>
                  <a:lnTo>
                    <a:pt x="490" y="1320"/>
                  </a:lnTo>
                  <a:lnTo>
                    <a:pt x="503" y="1305"/>
                  </a:lnTo>
                  <a:lnTo>
                    <a:pt x="516" y="1292"/>
                  </a:lnTo>
                  <a:lnTo>
                    <a:pt x="531" y="1280"/>
                  </a:lnTo>
                  <a:lnTo>
                    <a:pt x="531" y="1280"/>
                  </a:lnTo>
                  <a:lnTo>
                    <a:pt x="551" y="1264"/>
                  </a:lnTo>
                  <a:lnTo>
                    <a:pt x="571" y="1250"/>
                  </a:lnTo>
                  <a:lnTo>
                    <a:pt x="592" y="1238"/>
                  </a:lnTo>
                  <a:lnTo>
                    <a:pt x="615" y="1226"/>
                  </a:lnTo>
                  <a:lnTo>
                    <a:pt x="638" y="1215"/>
                  </a:lnTo>
                  <a:lnTo>
                    <a:pt x="660" y="1207"/>
                  </a:lnTo>
                  <a:lnTo>
                    <a:pt x="684" y="1199"/>
                  </a:lnTo>
                  <a:lnTo>
                    <a:pt x="708" y="1193"/>
                  </a:lnTo>
                  <a:lnTo>
                    <a:pt x="708" y="1193"/>
                  </a:lnTo>
                  <a:lnTo>
                    <a:pt x="711" y="1192"/>
                  </a:lnTo>
                  <a:lnTo>
                    <a:pt x="714" y="1189"/>
                  </a:lnTo>
                  <a:lnTo>
                    <a:pt x="714" y="1187"/>
                  </a:lnTo>
                  <a:lnTo>
                    <a:pt x="715" y="1183"/>
                  </a:lnTo>
                  <a:lnTo>
                    <a:pt x="715" y="1183"/>
                  </a:lnTo>
                  <a:lnTo>
                    <a:pt x="714" y="809"/>
                  </a:lnTo>
                  <a:lnTo>
                    <a:pt x="714" y="809"/>
                  </a:lnTo>
                  <a:lnTo>
                    <a:pt x="714" y="801"/>
                  </a:lnTo>
                  <a:lnTo>
                    <a:pt x="714" y="798"/>
                  </a:lnTo>
                  <a:lnTo>
                    <a:pt x="712" y="796"/>
                  </a:lnTo>
                  <a:lnTo>
                    <a:pt x="711" y="796"/>
                  </a:lnTo>
                  <a:lnTo>
                    <a:pt x="708" y="795"/>
                  </a:lnTo>
                  <a:lnTo>
                    <a:pt x="700" y="795"/>
                  </a:lnTo>
                  <a:lnTo>
                    <a:pt x="700" y="795"/>
                  </a:lnTo>
                  <a:lnTo>
                    <a:pt x="189" y="795"/>
                  </a:lnTo>
                  <a:lnTo>
                    <a:pt x="189" y="795"/>
                  </a:lnTo>
                  <a:lnTo>
                    <a:pt x="184" y="795"/>
                  </a:lnTo>
                  <a:lnTo>
                    <a:pt x="179" y="794"/>
                  </a:lnTo>
                  <a:lnTo>
                    <a:pt x="175" y="791"/>
                  </a:lnTo>
                  <a:lnTo>
                    <a:pt x="170" y="788"/>
                  </a:lnTo>
                  <a:lnTo>
                    <a:pt x="170" y="788"/>
                  </a:lnTo>
                  <a:lnTo>
                    <a:pt x="7" y="650"/>
                  </a:lnTo>
                  <a:lnTo>
                    <a:pt x="7" y="650"/>
                  </a:lnTo>
                  <a:lnTo>
                    <a:pt x="2" y="646"/>
                  </a:lnTo>
                  <a:lnTo>
                    <a:pt x="0" y="642"/>
                  </a:lnTo>
                  <a:lnTo>
                    <a:pt x="1" y="638"/>
                  </a:lnTo>
                  <a:lnTo>
                    <a:pt x="6" y="634"/>
                  </a:lnTo>
                  <a:lnTo>
                    <a:pt x="6" y="634"/>
                  </a:lnTo>
                  <a:lnTo>
                    <a:pt x="169" y="461"/>
                  </a:lnTo>
                  <a:lnTo>
                    <a:pt x="169" y="461"/>
                  </a:lnTo>
                  <a:lnTo>
                    <a:pt x="175" y="457"/>
                  </a:lnTo>
                  <a:lnTo>
                    <a:pt x="179" y="454"/>
                  </a:lnTo>
                  <a:lnTo>
                    <a:pt x="185" y="452"/>
                  </a:lnTo>
                  <a:lnTo>
                    <a:pt x="191" y="451"/>
                  </a:lnTo>
                  <a:lnTo>
                    <a:pt x="191" y="451"/>
                  </a:lnTo>
                  <a:lnTo>
                    <a:pt x="700" y="451"/>
                  </a:lnTo>
                  <a:lnTo>
                    <a:pt x="700" y="451"/>
                  </a:lnTo>
                  <a:lnTo>
                    <a:pt x="709" y="451"/>
                  </a:lnTo>
                  <a:lnTo>
                    <a:pt x="711" y="451"/>
                  </a:lnTo>
                  <a:lnTo>
                    <a:pt x="712" y="450"/>
                  </a:lnTo>
                  <a:lnTo>
                    <a:pt x="714" y="449"/>
                  </a:lnTo>
                  <a:lnTo>
                    <a:pt x="714" y="445"/>
                  </a:lnTo>
                  <a:lnTo>
                    <a:pt x="714" y="438"/>
                  </a:lnTo>
                  <a:lnTo>
                    <a:pt x="714" y="438"/>
                  </a:lnTo>
                  <a:lnTo>
                    <a:pt x="714" y="47"/>
                  </a:lnTo>
                  <a:lnTo>
                    <a:pt x="714" y="47"/>
                  </a:lnTo>
                  <a:lnTo>
                    <a:pt x="715" y="37"/>
                  </a:lnTo>
                  <a:lnTo>
                    <a:pt x="716" y="32"/>
                  </a:lnTo>
                  <a:lnTo>
                    <a:pt x="718" y="27"/>
                  </a:lnTo>
                  <a:lnTo>
                    <a:pt x="721" y="24"/>
                  </a:lnTo>
                  <a:lnTo>
                    <a:pt x="724" y="20"/>
                  </a:lnTo>
                  <a:lnTo>
                    <a:pt x="728" y="18"/>
                  </a:lnTo>
                  <a:lnTo>
                    <a:pt x="733" y="17"/>
                  </a:lnTo>
                  <a:lnTo>
                    <a:pt x="733" y="17"/>
                  </a:lnTo>
                  <a:lnTo>
                    <a:pt x="761" y="7"/>
                  </a:lnTo>
                  <a:lnTo>
                    <a:pt x="775" y="4"/>
                  </a:lnTo>
                  <a:lnTo>
                    <a:pt x="790" y="1"/>
                  </a:lnTo>
                  <a:lnTo>
                    <a:pt x="790" y="1"/>
                  </a:lnTo>
                  <a:lnTo>
                    <a:pt x="809" y="0"/>
                  </a:lnTo>
                  <a:lnTo>
                    <a:pt x="829" y="0"/>
                  </a:lnTo>
                  <a:lnTo>
                    <a:pt x="849" y="1"/>
                  </a:lnTo>
                  <a:lnTo>
                    <a:pt x="868" y="4"/>
                  </a:lnTo>
                  <a:lnTo>
                    <a:pt x="868" y="4"/>
                  </a:lnTo>
                  <a:lnTo>
                    <a:pt x="880" y="5"/>
                  </a:lnTo>
                  <a:lnTo>
                    <a:pt x="890" y="8"/>
                  </a:lnTo>
                  <a:lnTo>
                    <a:pt x="912" y="17"/>
                  </a:lnTo>
                  <a:lnTo>
                    <a:pt x="912" y="17"/>
                  </a:lnTo>
                  <a:lnTo>
                    <a:pt x="917" y="18"/>
                  </a:lnTo>
                  <a:lnTo>
                    <a:pt x="921" y="21"/>
                  </a:lnTo>
                  <a:lnTo>
                    <a:pt x="925" y="25"/>
                  </a:lnTo>
                  <a:lnTo>
                    <a:pt x="927" y="28"/>
                  </a:lnTo>
                  <a:lnTo>
                    <a:pt x="930" y="32"/>
                  </a:lnTo>
                  <a:lnTo>
                    <a:pt x="931" y="38"/>
                  </a:lnTo>
                  <a:lnTo>
                    <a:pt x="932" y="43"/>
                  </a:lnTo>
                  <a:lnTo>
                    <a:pt x="932" y="49"/>
                  </a:lnTo>
                  <a:lnTo>
                    <a:pt x="932" y="49"/>
                  </a:lnTo>
                  <a:lnTo>
                    <a:pt x="932" y="91"/>
                  </a:lnTo>
                  <a:lnTo>
                    <a:pt x="932" y="134"/>
                  </a:lnTo>
                  <a:lnTo>
                    <a:pt x="932" y="134"/>
                  </a:lnTo>
                  <a:lnTo>
                    <a:pt x="932" y="143"/>
                  </a:lnTo>
                  <a:lnTo>
                    <a:pt x="932" y="146"/>
                  </a:lnTo>
                  <a:lnTo>
                    <a:pt x="933" y="148"/>
                  </a:lnTo>
                  <a:lnTo>
                    <a:pt x="936" y="149"/>
                  </a:lnTo>
                  <a:lnTo>
                    <a:pt x="938" y="149"/>
                  </a:lnTo>
                  <a:lnTo>
                    <a:pt x="946" y="150"/>
                  </a:lnTo>
                  <a:lnTo>
                    <a:pt x="946" y="150"/>
                  </a:lnTo>
                  <a:lnTo>
                    <a:pt x="1489" y="149"/>
                  </a:lnTo>
                  <a:lnTo>
                    <a:pt x="1489" y="149"/>
                  </a:lnTo>
                  <a:lnTo>
                    <a:pt x="1495" y="150"/>
                  </a:lnTo>
                  <a:lnTo>
                    <a:pt x="1501" y="152"/>
                  </a:lnTo>
                  <a:lnTo>
                    <a:pt x="1507" y="155"/>
                  </a:lnTo>
                  <a:lnTo>
                    <a:pt x="1511" y="159"/>
                  </a:lnTo>
                  <a:lnTo>
                    <a:pt x="1511" y="159"/>
                  </a:lnTo>
                  <a:lnTo>
                    <a:pt x="1674" y="332"/>
                  </a:lnTo>
                  <a:lnTo>
                    <a:pt x="1674" y="332"/>
                  </a:lnTo>
                  <a:lnTo>
                    <a:pt x="1679" y="336"/>
                  </a:lnTo>
                  <a:lnTo>
                    <a:pt x="1680" y="339"/>
                  </a:lnTo>
                  <a:lnTo>
                    <a:pt x="1680" y="340"/>
                  </a:lnTo>
                  <a:lnTo>
                    <a:pt x="1680" y="342"/>
                  </a:lnTo>
                  <a:lnTo>
                    <a:pt x="1679" y="344"/>
                  </a:lnTo>
                  <a:lnTo>
                    <a:pt x="1673" y="349"/>
                  </a:lnTo>
                  <a:lnTo>
                    <a:pt x="1673" y="349"/>
                  </a:lnTo>
                  <a:lnTo>
                    <a:pt x="1516" y="482"/>
                  </a:lnTo>
                  <a:lnTo>
                    <a:pt x="1516" y="482"/>
                  </a:lnTo>
                  <a:lnTo>
                    <a:pt x="1508" y="488"/>
                  </a:lnTo>
                  <a:lnTo>
                    <a:pt x="1501" y="492"/>
                  </a:lnTo>
                  <a:lnTo>
                    <a:pt x="1492" y="494"/>
                  </a:lnTo>
                  <a:lnTo>
                    <a:pt x="1483" y="494"/>
                  </a:lnTo>
                  <a:lnTo>
                    <a:pt x="1483" y="494"/>
                  </a:lnTo>
                  <a:lnTo>
                    <a:pt x="950" y="494"/>
                  </a:lnTo>
                  <a:lnTo>
                    <a:pt x="950" y="494"/>
                  </a:lnTo>
                  <a:lnTo>
                    <a:pt x="938" y="494"/>
                  </a:lnTo>
                  <a:lnTo>
                    <a:pt x="936" y="494"/>
                  </a:lnTo>
                  <a:lnTo>
                    <a:pt x="933" y="495"/>
                  </a:lnTo>
                  <a:lnTo>
                    <a:pt x="932" y="497"/>
                  </a:lnTo>
                  <a:lnTo>
                    <a:pt x="932" y="501"/>
                  </a:lnTo>
                  <a:lnTo>
                    <a:pt x="932" y="512"/>
                  </a:lnTo>
                  <a:lnTo>
                    <a:pt x="932" y="512"/>
                  </a:lnTo>
                  <a:lnTo>
                    <a:pt x="932" y="949"/>
                  </a:lnTo>
                  <a:lnTo>
                    <a:pt x="932" y="949"/>
                  </a:lnTo>
                  <a:close/>
                  <a:moveTo>
                    <a:pt x="191" y="740"/>
                  </a:moveTo>
                  <a:lnTo>
                    <a:pt x="706" y="740"/>
                  </a:lnTo>
                  <a:lnTo>
                    <a:pt x="706" y="514"/>
                  </a:lnTo>
                  <a:lnTo>
                    <a:pt x="203" y="514"/>
                  </a:lnTo>
                  <a:lnTo>
                    <a:pt x="78" y="640"/>
                  </a:lnTo>
                  <a:lnTo>
                    <a:pt x="191" y="740"/>
                  </a:lnTo>
                  <a:close/>
                  <a:moveTo>
                    <a:pt x="1475" y="208"/>
                  </a:moveTo>
                  <a:lnTo>
                    <a:pt x="932" y="208"/>
                  </a:lnTo>
                  <a:lnTo>
                    <a:pt x="932" y="436"/>
                  </a:lnTo>
                  <a:lnTo>
                    <a:pt x="1463" y="436"/>
                  </a:lnTo>
                  <a:lnTo>
                    <a:pt x="1599" y="327"/>
                  </a:lnTo>
                  <a:lnTo>
                    <a:pt x="1475"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8" name="Title 7"/>
          <p:cNvSpPr>
            <a:spLocks noGrp="1"/>
          </p:cNvSpPr>
          <p:nvPr>
            <p:ph type="title"/>
          </p:nvPr>
        </p:nvSpPr>
        <p:spPr/>
        <p:txBody>
          <a:bodyPr/>
          <a:lstStyle>
            <a:lvl1pPr>
              <a:defRPr/>
            </a:lvl1pPr>
          </a:lstStyle>
          <a:p>
            <a:r>
              <a:rPr lang="en-US" dirty="0"/>
              <a:t>Click to edit Master title style</a:t>
            </a:r>
          </a:p>
        </p:txBody>
      </p:sp>
      <p:sp>
        <p:nvSpPr>
          <p:cNvPr id="11" name="Slide Number Placeholder 10"/>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68" name="Text Placeholder 27"/>
          <p:cNvSpPr>
            <a:spLocks noGrp="1"/>
          </p:cNvSpPr>
          <p:nvPr>
            <p:ph type="body" sz="quarter" idx="12" hasCustomPrompt="1"/>
          </p:nvPr>
        </p:nvSpPr>
        <p:spPr>
          <a:xfrm>
            <a:off x="0" y="752573"/>
            <a:ext cx="12195176" cy="274023"/>
          </a:xfrm>
          <a:solidFill>
            <a:srgbClr val="0A3B61"/>
          </a:solidFill>
          <a:ln w="38100" cap="flat" cmpd="sng" algn="ctr">
            <a:noFill/>
            <a:prstDash val="solid"/>
            <a:round/>
            <a:headEnd type="none" w="med" len="med"/>
            <a:tailEnd type="none" w="med" len="med"/>
          </a:ln>
          <a:effectLst/>
        </p:spPr>
        <p:txBody>
          <a:bodyPr vert="horz" wrap="square" lIns="914400" tIns="45720" rIns="91440" bIns="45720" numCol="1" rtlCol="0" anchor="ctr" anchorCtr="0" compatLnSpc="1">
            <a:prstTxWarp prst="textNoShape">
              <a:avLst/>
            </a:prstTxWarp>
          </a:bodyPr>
          <a:lstStyle>
            <a:lvl1pPr>
              <a:defRPr lang="en-US" sz="2000" b="1" kern="1200" cap="all" spc="200" dirty="0">
                <a:solidFill>
                  <a:schemeClr val="bg1"/>
                </a:solidFill>
                <a:cs typeface="+mn-cs"/>
              </a:defRPr>
            </a:lvl1pPr>
          </a:lstStyle>
          <a:p>
            <a:pPr marL="0" lvl="0" defTabSz="914400" latinLnBrk="0"/>
            <a:r>
              <a:rPr lang="en-US" dirty="0"/>
              <a:t>Module Name</a:t>
            </a:r>
          </a:p>
        </p:txBody>
      </p:sp>
    </p:spTree>
    <p:custDataLst>
      <p:tags r:id="rId1"/>
    </p:custDataLst>
    <p:extLst>
      <p:ext uri="{BB962C8B-B14F-4D97-AF65-F5344CB8AC3E}">
        <p14:creationId xmlns:p14="http://schemas.microsoft.com/office/powerpoint/2010/main" val="231013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40068" y="155276"/>
            <a:ext cx="382136" cy="462026"/>
            <a:chOff x="57" y="51"/>
            <a:chExt cx="305" cy="392"/>
          </a:xfrm>
        </p:grpSpPr>
        <p:sp>
          <p:nvSpPr>
            <p:cNvPr id="17"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4"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5"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7" name="Freeform 6"/>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0"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1"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2"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3"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4"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5"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8"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9"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20"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21"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22"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23"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8" name="Title 7"/>
          <p:cNvSpPr>
            <a:spLocks noGrp="1"/>
          </p:cNvSpPr>
          <p:nvPr>
            <p:ph type="title"/>
          </p:nvPr>
        </p:nvSpPr>
        <p:spPr/>
        <p:txBody>
          <a:bodyPr/>
          <a:lstStyle>
            <a:lvl1pPr>
              <a:defRPr/>
            </a:lvl1pPr>
          </a:lstStyle>
          <a:p>
            <a:r>
              <a:rPr lang="en-US" dirty="0"/>
              <a:t>Click to edit Master title style</a:t>
            </a:r>
          </a:p>
        </p:txBody>
      </p:sp>
      <p:sp>
        <p:nvSpPr>
          <p:cNvPr id="16" name="Slide Number Placeholder 15"/>
          <p:cNvSpPr>
            <a:spLocks noGrp="1"/>
          </p:cNvSpPr>
          <p:nvPr>
            <p:ph type="sldNum" sz="quarter" idx="12"/>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25" name="Content Placeholder 2"/>
          <p:cNvSpPr>
            <a:spLocks noGrp="1"/>
          </p:cNvSpPr>
          <p:nvPr>
            <p:ph idx="1"/>
          </p:nvPr>
        </p:nvSpPr>
        <p:spPr>
          <a:xfrm>
            <a:off x="853591" y="1027272"/>
            <a:ext cx="5036796" cy="4635062"/>
          </a:xfrm>
          <a:solidFill>
            <a:schemeClr val="bg1">
              <a:alpha val="90000"/>
            </a:schemeClr>
          </a:solidFill>
        </p:spPr>
        <p:txBody>
          <a:bodyPr tIns="274320" bIns="91440"/>
          <a:lstStyle>
            <a:lvl2pPr marL="225386" indent="-225386">
              <a:lnSpc>
                <a:spcPct val="85000"/>
              </a:lnSpc>
              <a:spcBef>
                <a:spcPts val="900"/>
              </a:spcBef>
              <a:buFont typeface="Wingdings" panose="05000000000000000000" pitchFamily="2" charset="2"/>
              <a:buChar char="§"/>
              <a:defRPr sz="2400" b="1" u="none">
                <a:solidFill>
                  <a:srgbClr val="14713E"/>
                </a:solidFill>
                <a:latin typeface="Salesforce Sans" panose="020B0505020202020203" pitchFamily="34" charset="0"/>
                <a:cs typeface="Arial" pitchFamily="34" charset="0"/>
              </a:defRPr>
            </a:lvl2pPr>
            <a:lvl3pPr marL="227013" indent="-227013">
              <a:lnSpc>
                <a:spcPct val="85000"/>
              </a:lnSpc>
              <a:spcBef>
                <a:spcPts val="900"/>
              </a:spcBef>
              <a:buFont typeface="Wingdings" panose="05000000000000000000" pitchFamily="2" charset="2"/>
              <a:buChar char="§"/>
              <a:defRPr sz="2400">
                <a:solidFill>
                  <a:srgbClr val="14713E"/>
                </a:solidFill>
                <a:latin typeface="Salesforce Sans Light" panose="020B0305020202020203" pitchFamily="34" charset="0"/>
                <a:cs typeface="Arial" pitchFamily="34" charset="0"/>
              </a:defRPr>
            </a:lvl3pPr>
            <a:lvl4pPr marL="227013" indent="-227013">
              <a:lnSpc>
                <a:spcPct val="85000"/>
              </a:lnSpc>
              <a:spcBef>
                <a:spcPts val="900"/>
              </a:spcBef>
              <a:buFont typeface="Wingdings" panose="05000000000000000000" pitchFamily="2" charset="2"/>
              <a:buChar char="§"/>
              <a:defRPr sz="2400">
                <a:solidFill>
                  <a:srgbClr val="AEBE89"/>
                </a:solidFill>
                <a:latin typeface="Salesforce Sans Thin" panose="020B0205020202020203" pitchFamily="34" charset="0"/>
                <a:cs typeface="Arial" pitchFamily="34" charset="0"/>
              </a:defRPr>
            </a:lvl4pPr>
            <a:lvl5pPr>
              <a:spcBef>
                <a:spcPts val="600"/>
              </a:spcBef>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spcBef>
                <a:spcPts val="600"/>
              </a:spcBef>
              <a:defRPr sz="2100">
                <a:solidFill>
                  <a:srgbClr val="00682F"/>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p:txBody>
      </p:sp>
      <p:sp>
        <p:nvSpPr>
          <p:cNvPr id="27" name="Text Placeholder 27"/>
          <p:cNvSpPr>
            <a:spLocks noGrp="1"/>
          </p:cNvSpPr>
          <p:nvPr>
            <p:ph type="body" sz="quarter" idx="13" hasCustomPrompt="1"/>
          </p:nvPr>
        </p:nvSpPr>
        <p:spPr>
          <a:xfrm>
            <a:off x="0" y="759600"/>
            <a:ext cx="12195176" cy="274023"/>
          </a:xfrm>
          <a:solidFill>
            <a:srgbClr val="0A3B61"/>
          </a:solidFill>
          <a:ln w="38100" cap="flat" cmpd="sng" algn="ctr">
            <a:noFill/>
            <a:prstDash val="solid"/>
            <a:round/>
            <a:headEnd type="none" w="med" len="med"/>
            <a:tailEnd type="none" w="med" len="med"/>
          </a:ln>
          <a:effectLst/>
        </p:spPr>
        <p:txBody>
          <a:bodyPr vert="horz" wrap="square" lIns="914400" tIns="45720" rIns="91440" bIns="45720" numCol="1" rtlCol="0" anchor="ctr" anchorCtr="0" compatLnSpc="1">
            <a:prstTxWarp prst="textNoShape">
              <a:avLst/>
            </a:prstTxWarp>
          </a:bodyPr>
          <a:lstStyle>
            <a:lvl1pPr>
              <a:defRPr lang="en-US" sz="2000" b="1" kern="1200" cap="all" spc="200" dirty="0">
                <a:solidFill>
                  <a:schemeClr val="bg1"/>
                </a:solidFill>
                <a:cs typeface="+mn-cs"/>
              </a:defRPr>
            </a:lvl1pPr>
          </a:lstStyle>
          <a:p>
            <a:pPr marL="0" lvl="0" defTabSz="914400" latinLnBrk="0"/>
            <a:r>
              <a:rPr lang="en-US" dirty="0"/>
              <a:t>Module Name</a:t>
            </a:r>
          </a:p>
        </p:txBody>
      </p:sp>
      <p:grpSp>
        <p:nvGrpSpPr>
          <p:cNvPr id="28" name="Group 27"/>
          <p:cNvGrpSpPr/>
          <p:nvPr userDrawn="1"/>
        </p:nvGrpSpPr>
        <p:grpSpPr>
          <a:xfrm>
            <a:off x="390" y="6142153"/>
            <a:ext cx="12201384" cy="733518"/>
            <a:chOff x="389" y="6150391"/>
            <a:chExt cx="12198206" cy="733518"/>
          </a:xfrm>
        </p:grpSpPr>
        <p:sp>
          <p:nvSpPr>
            <p:cNvPr id="2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2"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3"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4"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5"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6"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37"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8"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39"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0"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1"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2"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3"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dirty="0">
                <a:solidFill>
                  <a:srgbClr val="000000"/>
                </a:solidFill>
                <a:latin typeface="Calibri"/>
                <a:ea typeface="Calibri"/>
                <a:cs typeface="Calibri"/>
              </a:endParaRPr>
            </a:p>
          </p:txBody>
        </p:sp>
        <p:sp>
          <p:nvSpPr>
            <p:cNvPr id="44"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5"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6"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7"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48"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49"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0"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1"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2"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53"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54"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5"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6"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57" name="Shape 602"/>
            <p:cNvSpPr/>
            <p:nvPr/>
          </p:nvSpPr>
          <p:spPr>
            <a:xfrm>
              <a:off x="3317277" y="6253147"/>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8"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59"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64"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65"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66"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67"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9"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70" name="Group 69"/>
            <p:cNvGrpSpPr/>
            <p:nvPr/>
          </p:nvGrpSpPr>
          <p:grpSpPr>
            <a:xfrm>
              <a:off x="730738" y="6295020"/>
              <a:ext cx="3468806" cy="587434"/>
              <a:chOff x="635957" y="6252598"/>
              <a:chExt cx="3682207" cy="623572"/>
            </a:xfrm>
          </p:grpSpPr>
          <p:sp>
            <p:nvSpPr>
              <p:cNvPr id="77"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79"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sp>
            <p:nvSpPr>
              <p:cNvPr id="80"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dirty="0">
                  <a:solidFill>
                    <a:srgbClr val="000000"/>
                  </a:solidFill>
                  <a:latin typeface="Calibri"/>
                  <a:ea typeface="Calibri"/>
                  <a:cs typeface="Calibri"/>
                  <a:sym typeface="Calibri"/>
                </a:endParaRPr>
              </a:p>
            </p:txBody>
          </p:sp>
        </p:grpSp>
        <p:sp>
          <p:nvSpPr>
            <p:cNvPr id="71"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72" name="Group 71"/>
            <p:cNvGrpSpPr/>
            <p:nvPr/>
          </p:nvGrpSpPr>
          <p:grpSpPr>
            <a:xfrm>
              <a:off x="4486591" y="6543404"/>
              <a:ext cx="2002435" cy="339050"/>
              <a:chOff x="4486591" y="6531402"/>
              <a:chExt cx="2002435" cy="339050"/>
            </a:xfrm>
          </p:grpSpPr>
          <p:sp>
            <p:nvSpPr>
              <p:cNvPr id="74"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6"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grpSp>
        <p:sp>
          <p:nvSpPr>
            <p:cNvPr id="73"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1800">
                  <a:solidFill>
                    <a:srgbClr val="000000"/>
                  </a:solidFill>
                  <a:latin typeface="Calibri"/>
                  <a:ea typeface="Calibri"/>
                  <a:cs typeface="Calibri"/>
                  <a:sym typeface="Calibri"/>
                </a:defRPr>
              </a:pPr>
              <a:endParaRPr sz="900">
                <a:solidFill>
                  <a:srgbClr val="000000"/>
                </a:solidFill>
                <a:latin typeface="Calibri"/>
                <a:ea typeface="Calibri"/>
                <a:cs typeface="Calibri"/>
                <a:sym typeface="Calibri"/>
              </a:endParaRPr>
            </a:p>
          </p:txBody>
        </p:sp>
      </p:grpSp>
      <p:sp>
        <p:nvSpPr>
          <p:cNvPr id="81" name="Text Placeholder 3"/>
          <p:cNvSpPr>
            <a:spLocks noGrp="1"/>
          </p:cNvSpPr>
          <p:nvPr>
            <p:ph type="body" sz="quarter" idx="11"/>
          </p:nvPr>
        </p:nvSpPr>
        <p:spPr>
          <a:xfrm>
            <a:off x="6299306" y="1259090"/>
            <a:ext cx="5498789" cy="5601252"/>
          </a:xfrm>
          <a:gradFill>
            <a:gsLst>
              <a:gs pos="100000">
                <a:srgbClr val="AEBE89">
                  <a:alpha val="50000"/>
                </a:srgbClr>
              </a:gs>
              <a:gs pos="80000">
                <a:srgbClr val="AEBE89">
                  <a:alpha val="75000"/>
                </a:srgbClr>
              </a:gs>
            </a:gsLst>
            <a:lin ang="5400000" scaled="1"/>
          </a:gradFill>
        </p:spPr>
        <p:txBody>
          <a:bodyPr wrap="square" lIns="121899" tIns="60949" rIns="121899" bIns="60949" rtlCol="0">
            <a:noAutofit/>
          </a:bodyPr>
          <a:lstStyle>
            <a:lvl1pPr>
              <a:defRPr lang="en-US" sz="2400" b="1" kern="1200" smtClean="0">
                <a:solidFill>
                  <a:srgbClr val="14713E"/>
                </a:solidFill>
                <a:latin typeface="Salesforce Sans" panose="020B0505020202020203" pitchFamily="34" charset="0"/>
                <a:cs typeface="Arial"/>
              </a:defRPr>
            </a:lvl1pPr>
            <a:lvl2pPr marL="228600" indent="-228600" algn="l" defTabSz="609493" rtl="0" eaLnBrk="1" latinLnBrk="0" hangingPunct="1">
              <a:spcBef>
                <a:spcPts val="1200"/>
              </a:spcBef>
              <a:buFont typeface="Wingdings" panose="05000000000000000000" pitchFamily="2" charset="2"/>
              <a:buChar char="§"/>
              <a:defRPr lang="en-US" sz="2400" kern="1200" dirty="0" smtClean="0">
                <a:solidFill>
                  <a:srgbClr val="14713E"/>
                </a:solidFill>
                <a:latin typeface="Salesforce Sans" panose="020B0505020202020203" pitchFamily="34" charset="0"/>
                <a:ea typeface="+mn-ea"/>
                <a:cs typeface="Arial"/>
              </a:defRPr>
            </a:lvl2pPr>
            <a:lvl3pPr>
              <a:defRPr lang="en-US" sz="2400" kern="1200" smtClean="0">
                <a:solidFill>
                  <a:schemeClr val="bg1"/>
                </a:solidFill>
                <a:latin typeface="+mn-lt"/>
                <a:ea typeface="+mn-ea"/>
                <a:cs typeface="+mn-cs"/>
              </a:defRPr>
            </a:lvl3pPr>
            <a:lvl4pPr>
              <a:defRPr lang="en-US" sz="2400" kern="1200" smtClean="0">
                <a:solidFill>
                  <a:schemeClr val="bg1"/>
                </a:solidFill>
                <a:latin typeface="+mn-lt"/>
                <a:ea typeface="+mn-ea"/>
                <a:cs typeface="+mn-cs"/>
              </a:defRPr>
            </a:lvl4pPr>
            <a:lvl5pPr>
              <a:defRPr lang="en-US" sz="2400" kern="1200">
                <a:solidFill>
                  <a:schemeClr val="bg1"/>
                </a:solidFill>
                <a:latin typeface="+mn-lt"/>
                <a:ea typeface="+mn-ea"/>
                <a:cs typeface="+mn-cs"/>
              </a:defRPr>
            </a:lvl5pPr>
          </a:lstStyle>
          <a:p>
            <a:pPr marL="0" lvl="0" defTabSz="609493" latinLnBrk="0"/>
            <a:r>
              <a:rPr lang="en-US" dirty="0"/>
              <a:t>Click to edit Master text styles</a:t>
            </a:r>
          </a:p>
          <a:p>
            <a:pPr marL="230188" lvl="1" defTabSz="609493" latinLnBrk="0"/>
            <a:r>
              <a:rPr lang="en-US" dirty="0"/>
              <a:t>Second Level</a:t>
            </a:r>
          </a:p>
        </p:txBody>
      </p:sp>
    </p:spTree>
    <p:custDataLst>
      <p:tags r:id="rId1"/>
    </p:custDataLst>
    <p:extLst>
      <p:ext uri="{BB962C8B-B14F-4D97-AF65-F5344CB8AC3E}">
        <p14:creationId xmlns:p14="http://schemas.microsoft.com/office/powerpoint/2010/main" val="2122054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mmary/Review">
    <p:spTree>
      <p:nvGrpSpPr>
        <p:cNvPr id="1" name=""/>
        <p:cNvGrpSpPr/>
        <p:nvPr/>
      </p:nvGrpSpPr>
      <p:grpSpPr>
        <a:xfrm>
          <a:off x="0" y="0"/>
          <a:ext cx="0" cy="0"/>
          <a:chOff x="0" y="0"/>
          <a:chExt cx="0" cy="0"/>
        </a:xfrm>
      </p:grpSpPr>
      <p:sp>
        <p:nvSpPr>
          <p:cNvPr id="8"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4"/>
          <p:cNvGrpSpPr>
            <a:grpSpLocks noChangeAspect="1"/>
          </p:cNvGrpSpPr>
          <p:nvPr userDrawn="1"/>
        </p:nvGrpSpPr>
        <p:grpSpPr bwMode="auto">
          <a:xfrm>
            <a:off x="143400" y="173147"/>
            <a:ext cx="417463" cy="416244"/>
            <a:chOff x="32" y="51"/>
            <a:chExt cx="376" cy="375"/>
          </a:xfrm>
        </p:grpSpPr>
        <p:sp>
          <p:nvSpPr>
            <p:cNvPr id="4" name="AutoShape 3"/>
            <p:cNvSpPr>
              <a:spLocks noChangeAspect="1" noChangeArrowheads="1" noTextEdit="1"/>
            </p:cNvSpPr>
            <p:nvPr userDrawn="1"/>
          </p:nvSpPr>
          <p:spPr bwMode="auto">
            <a:xfrm>
              <a:off x="32" y="51"/>
              <a:ext cx="37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5" name="Freeform 5"/>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6" name="Freeform 6"/>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9" name="Freeform 7"/>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1" name="Freeform 8"/>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2" name="Freeform 9"/>
            <p:cNvSpPr>
              <a:spLocks noEditPoints="1"/>
            </p:cNvSpPr>
            <p:nvPr userDrawn="1"/>
          </p:nvSpPr>
          <p:spPr bwMode="auto">
            <a:xfrm>
              <a:off x="32" y="51"/>
              <a:ext cx="376" cy="375"/>
            </a:xfrm>
            <a:custGeom>
              <a:avLst/>
              <a:gdLst>
                <a:gd name="T0" fmla="*/ 381 w 1504"/>
                <a:gd name="T1" fmla="*/ 1043 h 1500"/>
                <a:gd name="T2" fmla="*/ 307 w 1504"/>
                <a:gd name="T3" fmla="*/ 935 h 1500"/>
                <a:gd name="T4" fmla="*/ 269 w 1504"/>
                <a:gd name="T5" fmla="*/ 811 h 1500"/>
                <a:gd name="T6" fmla="*/ 269 w 1504"/>
                <a:gd name="T7" fmla="*/ 685 h 1500"/>
                <a:gd name="T8" fmla="*/ 290 w 1504"/>
                <a:gd name="T9" fmla="*/ 604 h 1500"/>
                <a:gd name="T10" fmla="*/ 389 w 1504"/>
                <a:gd name="T11" fmla="*/ 449 h 1500"/>
                <a:gd name="T12" fmla="*/ 572 w 1504"/>
                <a:gd name="T13" fmla="*/ 332 h 1500"/>
                <a:gd name="T14" fmla="*/ 648 w 1504"/>
                <a:gd name="T15" fmla="*/ 256 h 1500"/>
                <a:gd name="T16" fmla="*/ 634 w 1504"/>
                <a:gd name="T17" fmla="*/ 152 h 1500"/>
                <a:gd name="T18" fmla="*/ 527 w 1504"/>
                <a:gd name="T19" fmla="*/ 96 h 1500"/>
                <a:gd name="T20" fmla="*/ 307 w 1504"/>
                <a:gd name="T21" fmla="*/ 190 h 1500"/>
                <a:gd name="T22" fmla="*/ 94 w 1504"/>
                <a:gd name="T23" fmla="*/ 414 h 1500"/>
                <a:gd name="T24" fmla="*/ 39 w 1504"/>
                <a:gd name="T25" fmla="*/ 530 h 1500"/>
                <a:gd name="T26" fmla="*/ 7 w 1504"/>
                <a:gd name="T27" fmla="*/ 663 h 1500"/>
                <a:gd name="T28" fmla="*/ 3 w 1504"/>
                <a:gd name="T29" fmla="*/ 812 h 1500"/>
                <a:gd name="T30" fmla="*/ 31 w 1504"/>
                <a:gd name="T31" fmla="*/ 947 h 1500"/>
                <a:gd name="T32" fmla="*/ 87 w 1504"/>
                <a:gd name="T33" fmla="*/ 1074 h 1500"/>
                <a:gd name="T34" fmla="*/ 279 w 1504"/>
                <a:gd name="T35" fmla="*/ 1290 h 1500"/>
                <a:gd name="T36" fmla="*/ 128 w 1504"/>
                <a:gd name="T37" fmla="*/ 1470 h 1500"/>
                <a:gd name="T38" fmla="*/ 542 w 1504"/>
                <a:gd name="T39" fmla="*/ 1500 h 1500"/>
                <a:gd name="T40" fmla="*/ 670 w 1504"/>
                <a:gd name="T41" fmla="*/ 1437 h 1500"/>
                <a:gd name="T42" fmla="*/ 694 w 1504"/>
                <a:gd name="T43" fmla="*/ 1019 h 1500"/>
                <a:gd name="T44" fmla="*/ 630 w 1504"/>
                <a:gd name="T45" fmla="*/ 976 h 1500"/>
                <a:gd name="T46" fmla="*/ 1501 w 1504"/>
                <a:gd name="T47" fmla="*/ 688 h 1500"/>
                <a:gd name="T48" fmla="*/ 1472 w 1504"/>
                <a:gd name="T49" fmla="*/ 548 h 1500"/>
                <a:gd name="T50" fmla="*/ 1415 w 1504"/>
                <a:gd name="T51" fmla="*/ 422 h 1500"/>
                <a:gd name="T52" fmla="*/ 1343 w 1504"/>
                <a:gd name="T53" fmla="*/ 102 h 1500"/>
                <a:gd name="T54" fmla="*/ 1366 w 1504"/>
                <a:gd name="T55" fmla="*/ 18 h 1500"/>
                <a:gd name="T56" fmla="*/ 930 w 1504"/>
                <a:gd name="T57" fmla="*/ 3 h 1500"/>
                <a:gd name="T58" fmla="*/ 818 w 1504"/>
                <a:gd name="T59" fmla="*/ 89 h 1500"/>
                <a:gd name="T60" fmla="*/ 815 w 1504"/>
                <a:gd name="T61" fmla="*/ 502 h 1500"/>
                <a:gd name="T62" fmla="*/ 894 w 1504"/>
                <a:gd name="T63" fmla="*/ 514 h 1500"/>
                <a:gd name="T64" fmla="*/ 1123 w 1504"/>
                <a:gd name="T65" fmla="*/ 458 h 1500"/>
                <a:gd name="T66" fmla="*/ 1187 w 1504"/>
                <a:gd name="T67" fmla="*/ 546 h 1500"/>
                <a:gd name="T68" fmla="*/ 1233 w 1504"/>
                <a:gd name="T69" fmla="*/ 675 h 1500"/>
                <a:gd name="T70" fmla="*/ 1237 w 1504"/>
                <a:gd name="T71" fmla="*/ 795 h 1500"/>
                <a:gd name="T72" fmla="*/ 1213 w 1504"/>
                <a:gd name="T73" fmla="*/ 896 h 1500"/>
                <a:gd name="T74" fmla="*/ 1115 w 1504"/>
                <a:gd name="T75" fmla="*/ 1053 h 1500"/>
                <a:gd name="T76" fmla="*/ 932 w 1504"/>
                <a:gd name="T77" fmla="*/ 1168 h 1500"/>
                <a:gd name="T78" fmla="*/ 856 w 1504"/>
                <a:gd name="T79" fmla="*/ 1244 h 1500"/>
                <a:gd name="T80" fmla="*/ 870 w 1504"/>
                <a:gd name="T81" fmla="*/ 1348 h 1500"/>
                <a:gd name="T82" fmla="*/ 977 w 1504"/>
                <a:gd name="T83" fmla="*/ 1404 h 1500"/>
                <a:gd name="T84" fmla="*/ 1197 w 1504"/>
                <a:gd name="T85" fmla="*/ 1310 h 1500"/>
                <a:gd name="T86" fmla="*/ 1410 w 1504"/>
                <a:gd name="T87" fmla="*/ 1086 h 1500"/>
                <a:gd name="T88" fmla="*/ 1466 w 1504"/>
                <a:gd name="T89" fmla="*/ 969 h 1500"/>
                <a:gd name="T90" fmla="*/ 1497 w 1504"/>
                <a:gd name="T91" fmla="*/ 834 h 1500"/>
                <a:gd name="T92" fmla="*/ 301 w 1504"/>
                <a:gd name="T93" fmla="*/ 290 h 1500"/>
                <a:gd name="T94" fmla="*/ 524 w 1504"/>
                <a:gd name="T95" fmla="*/ 170 h 1500"/>
                <a:gd name="T96" fmla="*/ 575 w 1504"/>
                <a:gd name="T97" fmla="*/ 229 h 1500"/>
                <a:gd name="T98" fmla="*/ 440 w 1504"/>
                <a:gd name="T99" fmla="*/ 313 h 1500"/>
                <a:gd name="T100" fmla="*/ 303 w 1504"/>
                <a:gd name="T101" fmla="*/ 394 h 1500"/>
                <a:gd name="T102" fmla="*/ 263 w 1504"/>
                <a:gd name="T103" fmla="*/ 328 h 1500"/>
                <a:gd name="T104" fmla="*/ 1093 w 1504"/>
                <a:gd name="T105" fmla="*/ 1286 h 1500"/>
                <a:gd name="T106" fmla="*/ 943 w 1504"/>
                <a:gd name="T107" fmla="*/ 1316 h 1500"/>
                <a:gd name="T108" fmla="*/ 952 w 1504"/>
                <a:gd name="T109" fmla="*/ 1241 h 1500"/>
                <a:gd name="T110" fmla="*/ 1154 w 1504"/>
                <a:gd name="T111" fmla="*/ 1119 h 1500"/>
                <a:gd name="T112" fmla="*/ 1229 w 1504"/>
                <a:gd name="T113" fmla="*/ 11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4" h="1500">
                  <a:moveTo>
                    <a:pt x="588" y="1004"/>
                  </a:moveTo>
                  <a:lnTo>
                    <a:pt x="467" y="1115"/>
                  </a:lnTo>
                  <a:lnTo>
                    <a:pt x="467" y="1115"/>
                  </a:lnTo>
                  <a:lnTo>
                    <a:pt x="450" y="1103"/>
                  </a:lnTo>
                  <a:lnTo>
                    <a:pt x="432" y="1090"/>
                  </a:lnTo>
                  <a:lnTo>
                    <a:pt x="417" y="1077"/>
                  </a:lnTo>
                  <a:lnTo>
                    <a:pt x="400" y="1062"/>
                  </a:lnTo>
                  <a:lnTo>
                    <a:pt x="400" y="1062"/>
                  </a:lnTo>
                  <a:lnTo>
                    <a:pt x="381" y="1043"/>
                  </a:lnTo>
                  <a:lnTo>
                    <a:pt x="381" y="1043"/>
                  </a:lnTo>
                  <a:lnTo>
                    <a:pt x="370" y="1030"/>
                  </a:lnTo>
                  <a:lnTo>
                    <a:pt x="359" y="1016"/>
                  </a:lnTo>
                  <a:lnTo>
                    <a:pt x="359" y="1016"/>
                  </a:lnTo>
                  <a:lnTo>
                    <a:pt x="341" y="993"/>
                  </a:lnTo>
                  <a:lnTo>
                    <a:pt x="341" y="993"/>
                  </a:lnTo>
                  <a:lnTo>
                    <a:pt x="328" y="974"/>
                  </a:lnTo>
                  <a:lnTo>
                    <a:pt x="316" y="954"/>
                  </a:lnTo>
                  <a:lnTo>
                    <a:pt x="316" y="954"/>
                  </a:lnTo>
                  <a:lnTo>
                    <a:pt x="307" y="935"/>
                  </a:lnTo>
                  <a:lnTo>
                    <a:pt x="307" y="935"/>
                  </a:lnTo>
                  <a:lnTo>
                    <a:pt x="297" y="914"/>
                  </a:lnTo>
                  <a:lnTo>
                    <a:pt x="289" y="891"/>
                  </a:lnTo>
                  <a:lnTo>
                    <a:pt x="289" y="891"/>
                  </a:lnTo>
                  <a:lnTo>
                    <a:pt x="284" y="882"/>
                  </a:lnTo>
                  <a:lnTo>
                    <a:pt x="284" y="882"/>
                  </a:lnTo>
                  <a:lnTo>
                    <a:pt x="276" y="854"/>
                  </a:lnTo>
                  <a:lnTo>
                    <a:pt x="271" y="826"/>
                  </a:lnTo>
                  <a:lnTo>
                    <a:pt x="271" y="826"/>
                  </a:lnTo>
                  <a:lnTo>
                    <a:pt x="269" y="811"/>
                  </a:lnTo>
                  <a:lnTo>
                    <a:pt x="269" y="811"/>
                  </a:lnTo>
                  <a:lnTo>
                    <a:pt x="264" y="780"/>
                  </a:lnTo>
                  <a:lnTo>
                    <a:pt x="263" y="766"/>
                  </a:lnTo>
                  <a:lnTo>
                    <a:pt x="263" y="751"/>
                  </a:lnTo>
                  <a:lnTo>
                    <a:pt x="263" y="751"/>
                  </a:lnTo>
                  <a:lnTo>
                    <a:pt x="263" y="748"/>
                  </a:lnTo>
                  <a:lnTo>
                    <a:pt x="263" y="748"/>
                  </a:lnTo>
                  <a:lnTo>
                    <a:pt x="264" y="726"/>
                  </a:lnTo>
                  <a:lnTo>
                    <a:pt x="265" y="705"/>
                  </a:lnTo>
                  <a:lnTo>
                    <a:pt x="265" y="705"/>
                  </a:lnTo>
                  <a:lnTo>
                    <a:pt x="269" y="685"/>
                  </a:lnTo>
                  <a:lnTo>
                    <a:pt x="269" y="685"/>
                  </a:lnTo>
                  <a:lnTo>
                    <a:pt x="273" y="661"/>
                  </a:lnTo>
                  <a:lnTo>
                    <a:pt x="273" y="661"/>
                  </a:lnTo>
                  <a:lnTo>
                    <a:pt x="278" y="643"/>
                  </a:lnTo>
                  <a:lnTo>
                    <a:pt x="278" y="643"/>
                  </a:lnTo>
                  <a:lnTo>
                    <a:pt x="281" y="630"/>
                  </a:lnTo>
                  <a:lnTo>
                    <a:pt x="285" y="616"/>
                  </a:lnTo>
                  <a:lnTo>
                    <a:pt x="285" y="616"/>
                  </a:lnTo>
                  <a:lnTo>
                    <a:pt x="290" y="604"/>
                  </a:lnTo>
                  <a:lnTo>
                    <a:pt x="290" y="604"/>
                  </a:lnTo>
                  <a:lnTo>
                    <a:pt x="296" y="589"/>
                  </a:lnTo>
                  <a:lnTo>
                    <a:pt x="303" y="573"/>
                  </a:lnTo>
                  <a:lnTo>
                    <a:pt x="303" y="573"/>
                  </a:lnTo>
                  <a:lnTo>
                    <a:pt x="313" y="554"/>
                  </a:lnTo>
                  <a:lnTo>
                    <a:pt x="323" y="535"/>
                  </a:lnTo>
                  <a:lnTo>
                    <a:pt x="335" y="516"/>
                  </a:lnTo>
                  <a:lnTo>
                    <a:pt x="347" y="499"/>
                  </a:lnTo>
                  <a:lnTo>
                    <a:pt x="360" y="481"/>
                  </a:lnTo>
                  <a:lnTo>
                    <a:pt x="374" y="464"/>
                  </a:lnTo>
                  <a:lnTo>
                    <a:pt x="389" y="449"/>
                  </a:lnTo>
                  <a:lnTo>
                    <a:pt x="406" y="432"/>
                  </a:lnTo>
                  <a:lnTo>
                    <a:pt x="406" y="432"/>
                  </a:lnTo>
                  <a:lnTo>
                    <a:pt x="425" y="417"/>
                  </a:lnTo>
                  <a:lnTo>
                    <a:pt x="443" y="402"/>
                  </a:lnTo>
                  <a:lnTo>
                    <a:pt x="463" y="387"/>
                  </a:lnTo>
                  <a:lnTo>
                    <a:pt x="483" y="374"/>
                  </a:lnTo>
                  <a:lnTo>
                    <a:pt x="505" y="362"/>
                  </a:lnTo>
                  <a:lnTo>
                    <a:pt x="525" y="351"/>
                  </a:lnTo>
                  <a:lnTo>
                    <a:pt x="549" y="341"/>
                  </a:lnTo>
                  <a:lnTo>
                    <a:pt x="572" y="332"/>
                  </a:lnTo>
                  <a:lnTo>
                    <a:pt x="572" y="332"/>
                  </a:lnTo>
                  <a:lnTo>
                    <a:pt x="584" y="327"/>
                  </a:lnTo>
                  <a:lnTo>
                    <a:pt x="595" y="321"/>
                  </a:lnTo>
                  <a:lnTo>
                    <a:pt x="606" y="314"/>
                  </a:lnTo>
                  <a:lnTo>
                    <a:pt x="615" y="305"/>
                  </a:lnTo>
                  <a:lnTo>
                    <a:pt x="624" y="298"/>
                  </a:lnTo>
                  <a:lnTo>
                    <a:pt x="632" y="288"/>
                  </a:lnTo>
                  <a:lnTo>
                    <a:pt x="638" y="278"/>
                  </a:lnTo>
                  <a:lnTo>
                    <a:pt x="644" y="267"/>
                  </a:lnTo>
                  <a:lnTo>
                    <a:pt x="648" y="256"/>
                  </a:lnTo>
                  <a:lnTo>
                    <a:pt x="652" y="245"/>
                  </a:lnTo>
                  <a:lnTo>
                    <a:pt x="654" y="233"/>
                  </a:lnTo>
                  <a:lnTo>
                    <a:pt x="655" y="222"/>
                  </a:lnTo>
                  <a:lnTo>
                    <a:pt x="655" y="210"/>
                  </a:lnTo>
                  <a:lnTo>
                    <a:pt x="653" y="198"/>
                  </a:lnTo>
                  <a:lnTo>
                    <a:pt x="651" y="186"/>
                  </a:lnTo>
                  <a:lnTo>
                    <a:pt x="646" y="174"/>
                  </a:lnTo>
                  <a:lnTo>
                    <a:pt x="646" y="174"/>
                  </a:lnTo>
                  <a:lnTo>
                    <a:pt x="641" y="163"/>
                  </a:lnTo>
                  <a:lnTo>
                    <a:pt x="634" y="152"/>
                  </a:lnTo>
                  <a:lnTo>
                    <a:pt x="626" y="142"/>
                  </a:lnTo>
                  <a:lnTo>
                    <a:pt x="618" y="133"/>
                  </a:lnTo>
                  <a:lnTo>
                    <a:pt x="608" y="126"/>
                  </a:lnTo>
                  <a:lnTo>
                    <a:pt x="598" y="118"/>
                  </a:lnTo>
                  <a:lnTo>
                    <a:pt x="587" y="112"/>
                  </a:lnTo>
                  <a:lnTo>
                    <a:pt x="576" y="107"/>
                  </a:lnTo>
                  <a:lnTo>
                    <a:pt x="564" y="103"/>
                  </a:lnTo>
                  <a:lnTo>
                    <a:pt x="552" y="100"/>
                  </a:lnTo>
                  <a:lnTo>
                    <a:pt x="539" y="97"/>
                  </a:lnTo>
                  <a:lnTo>
                    <a:pt x="527" y="96"/>
                  </a:lnTo>
                  <a:lnTo>
                    <a:pt x="513" y="97"/>
                  </a:lnTo>
                  <a:lnTo>
                    <a:pt x="500" y="98"/>
                  </a:lnTo>
                  <a:lnTo>
                    <a:pt x="488" y="102"/>
                  </a:lnTo>
                  <a:lnTo>
                    <a:pt x="475" y="105"/>
                  </a:lnTo>
                  <a:lnTo>
                    <a:pt x="475" y="105"/>
                  </a:lnTo>
                  <a:lnTo>
                    <a:pt x="439" y="119"/>
                  </a:lnTo>
                  <a:lnTo>
                    <a:pt x="405" y="135"/>
                  </a:lnTo>
                  <a:lnTo>
                    <a:pt x="371" y="152"/>
                  </a:lnTo>
                  <a:lnTo>
                    <a:pt x="339" y="171"/>
                  </a:lnTo>
                  <a:lnTo>
                    <a:pt x="307" y="190"/>
                  </a:lnTo>
                  <a:lnTo>
                    <a:pt x="276" y="212"/>
                  </a:lnTo>
                  <a:lnTo>
                    <a:pt x="247" y="235"/>
                  </a:lnTo>
                  <a:lnTo>
                    <a:pt x="219" y="260"/>
                  </a:lnTo>
                  <a:lnTo>
                    <a:pt x="219" y="260"/>
                  </a:lnTo>
                  <a:lnTo>
                    <a:pt x="195" y="283"/>
                  </a:lnTo>
                  <a:lnTo>
                    <a:pt x="172" y="309"/>
                  </a:lnTo>
                  <a:lnTo>
                    <a:pt x="150" y="334"/>
                  </a:lnTo>
                  <a:lnTo>
                    <a:pt x="131" y="360"/>
                  </a:lnTo>
                  <a:lnTo>
                    <a:pt x="112" y="386"/>
                  </a:lnTo>
                  <a:lnTo>
                    <a:pt x="94" y="414"/>
                  </a:lnTo>
                  <a:lnTo>
                    <a:pt x="78" y="442"/>
                  </a:lnTo>
                  <a:lnTo>
                    <a:pt x="64" y="470"/>
                  </a:lnTo>
                  <a:lnTo>
                    <a:pt x="64" y="470"/>
                  </a:lnTo>
                  <a:lnTo>
                    <a:pt x="61" y="474"/>
                  </a:lnTo>
                  <a:lnTo>
                    <a:pt x="61" y="474"/>
                  </a:lnTo>
                  <a:lnTo>
                    <a:pt x="60" y="476"/>
                  </a:lnTo>
                  <a:lnTo>
                    <a:pt x="60" y="476"/>
                  </a:lnTo>
                  <a:lnTo>
                    <a:pt x="49" y="502"/>
                  </a:lnTo>
                  <a:lnTo>
                    <a:pt x="39" y="530"/>
                  </a:lnTo>
                  <a:lnTo>
                    <a:pt x="39" y="530"/>
                  </a:lnTo>
                  <a:lnTo>
                    <a:pt x="34" y="543"/>
                  </a:lnTo>
                  <a:lnTo>
                    <a:pt x="34" y="543"/>
                  </a:lnTo>
                  <a:lnTo>
                    <a:pt x="26" y="568"/>
                  </a:lnTo>
                  <a:lnTo>
                    <a:pt x="20" y="594"/>
                  </a:lnTo>
                  <a:lnTo>
                    <a:pt x="20" y="594"/>
                  </a:lnTo>
                  <a:lnTo>
                    <a:pt x="15" y="611"/>
                  </a:lnTo>
                  <a:lnTo>
                    <a:pt x="15" y="611"/>
                  </a:lnTo>
                  <a:lnTo>
                    <a:pt x="10" y="637"/>
                  </a:lnTo>
                  <a:lnTo>
                    <a:pt x="7" y="663"/>
                  </a:lnTo>
                  <a:lnTo>
                    <a:pt x="7" y="663"/>
                  </a:lnTo>
                  <a:lnTo>
                    <a:pt x="3" y="679"/>
                  </a:lnTo>
                  <a:lnTo>
                    <a:pt x="3" y="679"/>
                  </a:lnTo>
                  <a:lnTo>
                    <a:pt x="1" y="714"/>
                  </a:lnTo>
                  <a:lnTo>
                    <a:pt x="0" y="751"/>
                  </a:lnTo>
                  <a:lnTo>
                    <a:pt x="0" y="751"/>
                  </a:lnTo>
                  <a:lnTo>
                    <a:pt x="0" y="755"/>
                  </a:lnTo>
                  <a:lnTo>
                    <a:pt x="0" y="755"/>
                  </a:lnTo>
                  <a:lnTo>
                    <a:pt x="1" y="783"/>
                  </a:lnTo>
                  <a:lnTo>
                    <a:pt x="3" y="812"/>
                  </a:lnTo>
                  <a:lnTo>
                    <a:pt x="3" y="812"/>
                  </a:lnTo>
                  <a:lnTo>
                    <a:pt x="5" y="832"/>
                  </a:lnTo>
                  <a:lnTo>
                    <a:pt x="5" y="832"/>
                  </a:lnTo>
                  <a:lnTo>
                    <a:pt x="9" y="853"/>
                  </a:lnTo>
                  <a:lnTo>
                    <a:pt x="12" y="875"/>
                  </a:lnTo>
                  <a:lnTo>
                    <a:pt x="12" y="875"/>
                  </a:lnTo>
                  <a:lnTo>
                    <a:pt x="16" y="894"/>
                  </a:lnTo>
                  <a:lnTo>
                    <a:pt x="16" y="894"/>
                  </a:lnTo>
                  <a:lnTo>
                    <a:pt x="23" y="921"/>
                  </a:lnTo>
                  <a:lnTo>
                    <a:pt x="31" y="947"/>
                  </a:lnTo>
                  <a:lnTo>
                    <a:pt x="31" y="947"/>
                  </a:lnTo>
                  <a:lnTo>
                    <a:pt x="32" y="953"/>
                  </a:lnTo>
                  <a:lnTo>
                    <a:pt x="32" y="953"/>
                  </a:lnTo>
                  <a:lnTo>
                    <a:pt x="43" y="984"/>
                  </a:lnTo>
                  <a:lnTo>
                    <a:pt x="56" y="1013"/>
                  </a:lnTo>
                  <a:lnTo>
                    <a:pt x="56" y="1013"/>
                  </a:lnTo>
                  <a:lnTo>
                    <a:pt x="58" y="1020"/>
                  </a:lnTo>
                  <a:lnTo>
                    <a:pt x="58" y="1020"/>
                  </a:lnTo>
                  <a:lnTo>
                    <a:pt x="71" y="1047"/>
                  </a:lnTo>
                  <a:lnTo>
                    <a:pt x="87" y="1074"/>
                  </a:lnTo>
                  <a:lnTo>
                    <a:pt x="87" y="1074"/>
                  </a:lnTo>
                  <a:lnTo>
                    <a:pt x="89" y="1078"/>
                  </a:lnTo>
                  <a:lnTo>
                    <a:pt x="89" y="1078"/>
                  </a:lnTo>
                  <a:lnTo>
                    <a:pt x="108" y="1108"/>
                  </a:lnTo>
                  <a:lnTo>
                    <a:pt x="127" y="1137"/>
                  </a:lnTo>
                  <a:lnTo>
                    <a:pt x="148" y="1165"/>
                  </a:lnTo>
                  <a:lnTo>
                    <a:pt x="171" y="1193"/>
                  </a:lnTo>
                  <a:lnTo>
                    <a:pt x="196" y="1219"/>
                  </a:lnTo>
                  <a:lnTo>
                    <a:pt x="222" y="1243"/>
                  </a:lnTo>
                  <a:lnTo>
                    <a:pt x="249" y="1267"/>
                  </a:lnTo>
                  <a:lnTo>
                    <a:pt x="279" y="1290"/>
                  </a:lnTo>
                  <a:lnTo>
                    <a:pt x="160" y="1398"/>
                  </a:lnTo>
                  <a:lnTo>
                    <a:pt x="160" y="1398"/>
                  </a:lnTo>
                  <a:lnTo>
                    <a:pt x="150" y="1409"/>
                  </a:lnTo>
                  <a:lnTo>
                    <a:pt x="142" y="1419"/>
                  </a:lnTo>
                  <a:lnTo>
                    <a:pt x="135" y="1429"/>
                  </a:lnTo>
                  <a:lnTo>
                    <a:pt x="131" y="1438"/>
                  </a:lnTo>
                  <a:lnTo>
                    <a:pt x="127" y="1446"/>
                  </a:lnTo>
                  <a:lnTo>
                    <a:pt x="126" y="1455"/>
                  </a:lnTo>
                  <a:lnTo>
                    <a:pt x="126" y="1463"/>
                  </a:lnTo>
                  <a:lnTo>
                    <a:pt x="128" y="1470"/>
                  </a:lnTo>
                  <a:lnTo>
                    <a:pt x="133" y="1477"/>
                  </a:lnTo>
                  <a:lnTo>
                    <a:pt x="138" y="1482"/>
                  </a:lnTo>
                  <a:lnTo>
                    <a:pt x="145" y="1488"/>
                  </a:lnTo>
                  <a:lnTo>
                    <a:pt x="155" y="1492"/>
                  </a:lnTo>
                  <a:lnTo>
                    <a:pt x="165" y="1496"/>
                  </a:lnTo>
                  <a:lnTo>
                    <a:pt x="177" y="1498"/>
                  </a:lnTo>
                  <a:lnTo>
                    <a:pt x="191" y="1499"/>
                  </a:lnTo>
                  <a:lnTo>
                    <a:pt x="206" y="1500"/>
                  </a:lnTo>
                  <a:lnTo>
                    <a:pt x="542" y="1500"/>
                  </a:lnTo>
                  <a:lnTo>
                    <a:pt x="542" y="1500"/>
                  </a:lnTo>
                  <a:lnTo>
                    <a:pt x="557" y="1499"/>
                  </a:lnTo>
                  <a:lnTo>
                    <a:pt x="573" y="1497"/>
                  </a:lnTo>
                  <a:lnTo>
                    <a:pt x="588" y="1493"/>
                  </a:lnTo>
                  <a:lnTo>
                    <a:pt x="602" y="1489"/>
                  </a:lnTo>
                  <a:lnTo>
                    <a:pt x="615" y="1482"/>
                  </a:lnTo>
                  <a:lnTo>
                    <a:pt x="629" y="1475"/>
                  </a:lnTo>
                  <a:lnTo>
                    <a:pt x="641" y="1467"/>
                  </a:lnTo>
                  <a:lnTo>
                    <a:pt x="652" y="1457"/>
                  </a:lnTo>
                  <a:lnTo>
                    <a:pt x="661" y="1447"/>
                  </a:lnTo>
                  <a:lnTo>
                    <a:pt x="670" y="1437"/>
                  </a:lnTo>
                  <a:lnTo>
                    <a:pt x="678" y="1425"/>
                  </a:lnTo>
                  <a:lnTo>
                    <a:pt x="685" y="1412"/>
                  </a:lnTo>
                  <a:lnTo>
                    <a:pt x="690" y="1399"/>
                  </a:lnTo>
                  <a:lnTo>
                    <a:pt x="694" y="1385"/>
                  </a:lnTo>
                  <a:lnTo>
                    <a:pt x="697" y="1371"/>
                  </a:lnTo>
                  <a:lnTo>
                    <a:pt x="698" y="1357"/>
                  </a:lnTo>
                  <a:lnTo>
                    <a:pt x="698" y="1046"/>
                  </a:lnTo>
                  <a:lnTo>
                    <a:pt x="698" y="1046"/>
                  </a:lnTo>
                  <a:lnTo>
                    <a:pt x="697" y="1032"/>
                  </a:lnTo>
                  <a:lnTo>
                    <a:pt x="694" y="1019"/>
                  </a:lnTo>
                  <a:lnTo>
                    <a:pt x="692" y="1008"/>
                  </a:lnTo>
                  <a:lnTo>
                    <a:pt x="689" y="998"/>
                  </a:lnTo>
                  <a:lnTo>
                    <a:pt x="683" y="990"/>
                  </a:lnTo>
                  <a:lnTo>
                    <a:pt x="678" y="984"/>
                  </a:lnTo>
                  <a:lnTo>
                    <a:pt x="672" y="978"/>
                  </a:lnTo>
                  <a:lnTo>
                    <a:pt x="665" y="975"/>
                  </a:lnTo>
                  <a:lnTo>
                    <a:pt x="657" y="973"/>
                  </a:lnTo>
                  <a:lnTo>
                    <a:pt x="648" y="972"/>
                  </a:lnTo>
                  <a:lnTo>
                    <a:pt x="640" y="973"/>
                  </a:lnTo>
                  <a:lnTo>
                    <a:pt x="630" y="976"/>
                  </a:lnTo>
                  <a:lnTo>
                    <a:pt x="620" y="980"/>
                  </a:lnTo>
                  <a:lnTo>
                    <a:pt x="610" y="987"/>
                  </a:lnTo>
                  <a:lnTo>
                    <a:pt x="599" y="995"/>
                  </a:lnTo>
                  <a:lnTo>
                    <a:pt x="588" y="1004"/>
                  </a:lnTo>
                  <a:lnTo>
                    <a:pt x="588" y="1004"/>
                  </a:lnTo>
                  <a:close/>
                  <a:moveTo>
                    <a:pt x="1504" y="746"/>
                  </a:moveTo>
                  <a:lnTo>
                    <a:pt x="1504" y="746"/>
                  </a:lnTo>
                  <a:lnTo>
                    <a:pt x="1503" y="717"/>
                  </a:lnTo>
                  <a:lnTo>
                    <a:pt x="1501" y="688"/>
                  </a:lnTo>
                  <a:lnTo>
                    <a:pt x="1501" y="688"/>
                  </a:lnTo>
                  <a:lnTo>
                    <a:pt x="1499" y="668"/>
                  </a:lnTo>
                  <a:lnTo>
                    <a:pt x="1499" y="668"/>
                  </a:lnTo>
                  <a:lnTo>
                    <a:pt x="1492" y="625"/>
                  </a:lnTo>
                  <a:lnTo>
                    <a:pt x="1492" y="625"/>
                  </a:lnTo>
                  <a:lnTo>
                    <a:pt x="1488" y="606"/>
                  </a:lnTo>
                  <a:lnTo>
                    <a:pt x="1488" y="606"/>
                  </a:lnTo>
                  <a:lnTo>
                    <a:pt x="1481" y="579"/>
                  </a:lnTo>
                  <a:lnTo>
                    <a:pt x="1472" y="551"/>
                  </a:lnTo>
                  <a:lnTo>
                    <a:pt x="1472" y="551"/>
                  </a:lnTo>
                  <a:lnTo>
                    <a:pt x="1472" y="548"/>
                  </a:lnTo>
                  <a:lnTo>
                    <a:pt x="1472" y="548"/>
                  </a:lnTo>
                  <a:lnTo>
                    <a:pt x="1460" y="516"/>
                  </a:lnTo>
                  <a:lnTo>
                    <a:pt x="1448" y="487"/>
                  </a:lnTo>
                  <a:lnTo>
                    <a:pt x="1446" y="481"/>
                  </a:lnTo>
                  <a:lnTo>
                    <a:pt x="1446" y="481"/>
                  </a:lnTo>
                  <a:lnTo>
                    <a:pt x="1432" y="453"/>
                  </a:lnTo>
                  <a:lnTo>
                    <a:pt x="1417" y="426"/>
                  </a:lnTo>
                  <a:lnTo>
                    <a:pt x="1417" y="426"/>
                  </a:lnTo>
                  <a:lnTo>
                    <a:pt x="1415" y="422"/>
                  </a:lnTo>
                  <a:lnTo>
                    <a:pt x="1415" y="422"/>
                  </a:lnTo>
                  <a:lnTo>
                    <a:pt x="1396" y="393"/>
                  </a:lnTo>
                  <a:lnTo>
                    <a:pt x="1377" y="363"/>
                  </a:lnTo>
                  <a:lnTo>
                    <a:pt x="1355" y="335"/>
                  </a:lnTo>
                  <a:lnTo>
                    <a:pt x="1332" y="307"/>
                  </a:lnTo>
                  <a:lnTo>
                    <a:pt x="1308" y="282"/>
                  </a:lnTo>
                  <a:lnTo>
                    <a:pt x="1281" y="257"/>
                  </a:lnTo>
                  <a:lnTo>
                    <a:pt x="1254" y="233"/>
                  </a:lnTo>
                  <a:lnTo>
                    <a:pt x="1225" y="211"/>
                  </a:lnTo>
                  <a:lnTo>
                    <a:pt x="1343" y="102"/>
                  </a:lnTo>
                  <a:lnTo>
                    <a:pt x="1343" y="102"/>
                  </a:lnTo>
                  <a:lnTo>
                    <a:pt x="1354" y="92"/>
                  </a:lnTo>
                  <a:lnTo>
                    <a:pt x="1362" y="81"/>
                  </a:lnTo>
                  <a:lnTo>
                    <a:pt x="1369" y="72"/>
                  </a:lnTo>
                  <a:lnTo>
                    <a:pt x="1373" y="62"/>
                  </a:lnTo>
                  <a:lnTo>
                    <a:pt x="1377" y="54"/>
                  </a:lnTo>
                  <a:lnTo>
                    <a:pt x="1378" y="45"/>
                  </a:lnTo>
                  <a:lnTo>
                    <a:pt x="1378" y="37"/>
                  </a:lnTo>
                  <a:lnTo>
                    <a:pt x="1376" y="31"/>
                  </a:lnTo>
                  <a:lnTo>
                    <a:pt x="1371" y="24"/>
                  </a:lnTo>
                  <a:lnTo>
                    <a:pt x="1366" y="18"/>
                  </a:lnTo>
                  <a:lnTo>
                    <a:pt x="1358" y="13"/>
                  </a:lnTo>
                  <a:lnTo>
                    <a:pt x="1349" y="9"/>
                  </a:lnTo>
                  <a:lnTo>
                    <a:pt x="1339" y="5"/>
                  </a:lnTo>
                  <a:lnTo>
                    <a:pt x="1326" y="2"/>
                  </a:lnTo>
                  <a:lnTo>
                    <a:pt x="1313" y="1"/>
                  </a:lnTo>
                  <a:lnTo>
                    <a:pt x="1298" y="0"/>
                  </a:lnTo>
                  <a:lnTo>
                    <a:pt x="962" y="0"/>
                  </a:lnTo>
                  <a:lnTo>
                    <a:pt x="962" y="0"/>
                  </a:lnTo>
                  <a:lnTo>
                    <a:pt x="946" y="1"/>
                  </a:lnTo>
                  <a:lnTo>
                    <a:pt x="930" y="3"/>
                  </a:lnTo>
                  <a:lnTo>
                    <a:pt x="916" y="7"/>
                  </a:lnTo>
                  <a:lnTo>
                    <a:pt x="902" y="12"/>
                  </a:lnTo>
                  <a:lnTo>
                    <a:pt x="887" y="18"/>
                  </a:lnTo>
                  <a:lnTo>
                    <a:pt x="875" y="25"/>
                  </a:lnTo>
                  <a:lnTo>
                    <a:pt x="863" y="33"/>
                  </a:lnTo>
                  <a:lnTo>
                    <a:pt x="852" y="43"/>
                  </a:lnTo>
                  <a:lnTo>
                    <a:pt x="843" y="53"/>
                  </a:lnTo>
                  <a:lnTo>
                    <a:pt x="834" y="63"/>
                  </a:lnTo>
                  <a:lnTo>
                    <a:pt x="825" y="75"/>
                  </a:lnTo>
                  <a:lnTo>
                    <a:pt x="818" y="89"/>
                  </a:lnTo>
                  <a:lnTo>
                    <a:pt x="814" y="102"/>
                  </a:lnTo>
                  <a:lnTo>
                    <a:pt x="810" y="115"/>
                  </a:lnTo>
                  <a:lnTo>
                    <a:pt x="807" y="129"/>
                  </a:lnTo>
                  <a:lnTo>
                    <a:pt x="806" y="143"/>
                  </a:lnTo>
                  <a:lnTo>
                    <a:pt x="806" y="454"/>
                  </a:lnTo>
                  <a:lnTo>
                    <a:pt x="806" y="454"/>
                  </a:lnTo>
                  <a:lnTo>
                    <a:pt x="807" y="468"/>
                  </a:lnTo>
                  <a:lnTo>
                    <a:pt x="808" y="481"/>
                  </a:lnTo>
                  <a:lnTo>
                    <a:pt x="812" y="492"/>
                  </a:lnTo>
                  <a:lnTo>
                    <a:pt x="815" y="502"/>
                  </a:lnTo>
                  <a:lnTo>
                    <a:pt x="819" y="510"/>
                  </a:lnTo>
                  <a:lnTo>
                    <a:pt x="825" y="518"/>
                  </a:lnTo>
                  <a:lnTo>
                    <a:pt x="832" y="522"/>
                  </a:lnTo>
                  <a:lnTo>
                    <a:pt x="839" y="526"/>
                  </a:lnTo>
                  <a:lnTo>
                    <a:pt x="847" y="528"/>
                  </a:lnTo>
                  <a:lnTo>
                    <a:pt x="855" y="528"/>
                  </a:lnTo>
                  <a:lnTo>
                    <a:pt x="864" y="527"/>
                  </a:lnTo>
                  <a:lnTo>
                    <a:pt x="873" y="524"/>
                  </a:lnTo>
                  <a:lnTo>
                    <a:pt x="884" y="520"/>
                  </a:lnTo>
                  <a:lnTo>
                    <a:pt x="894" y="514"/>
                  </a:lnTo>
                  <a:lnTo>
                    <a:pt x="905" y="505"/>
                  </a:lnTo>
                  <a:lnTo>
                    <a:pt x="916" y="497"/>
                  </a:lnTo>
                  <a:lnTo>
                    <a:pt x="1037" y="385"/>
                  </a:lnTo>
                  <a:lnTo>
                    <a:pt x="1037" y="385"/>
                  </a:lnTo>
                  <a:lnTo>
                    <a:pt x="1054" y="397"/>
                  </a:lnTo>
                  <a:lnTo>
                    <a:pt x="1071" y="410"/>
                  </a:lnTo>
                  <a:lnTo>
                    <a:pt x="1087" y="423"/>
                  </a:lnTo>
                  <a:lnTo>
                    <a:pt x="1102" y="437"/>
                  </a:lnTo>
                  <a:lnTo>
                    <a:pt x="1102" y="437"/>
                  </a:lnTo>
                  <a:lnTo>
                    <a:pt x="1123" y="458"/>
                  </a:lnTo>
                  <a:lnTo>
                    <a:pt x="1123" y="458"/>
                  </a:lnTo>
                  <a:lnTo>
                    <a:pt x="1134" y="470"/>
                  </a:lnTo>
                  <a:lnTo>
                    <a:pt x="1144" y="482"/>
                  </a:lnTo>
                  <a:lnTo>
                    <a:pt x="1144" y="482"/>
                  </a:lnTo>
                  <a:lnTo>
                    <a:pt x="1154" y="495"/>
                  </a:lnTo>
                  <a:lnTo>
                    <a:pt x="1163" y="508"/>
                  </a:lnTo>
                  <a:lnTo>
                    <a:pt x="1163" y="508"/>
                  </a:lnTo>
                  <a:lnTo>
                    <a:pt x="1176" y="526"/>
                  </a:lnTo>
                  <a:lnTo>
                    <a:pt x="1187" y="546"/>
                  </a:lnTo>
                  <a:lnTo>
                    <a:pt x="1187" y="546"/>
                  </a:lnTo>
                  <a:lnTo>
                    <a:pt x="1197" y="566"/>
                  </a:lnTo>
                  <a:lnTo>
                    <a:pt x="1197" y="566"/>
                  </a:lnTo>
                  <a:lnTo>
                    <a:pt x="1207" y="586"/>
                  </a:lnTo>
                  <a:lnTo>
                    <a:pt x="1215" y="609"/>
                  </a:lnTo>
                  <a:lnTo>
                    <a:pt x="1215" y="609"/>
                  </a:lnTo>
                  <a:lnTo>
                    <a:pt x="1219" y="618"/>
                  </a:lnTo>
                  <a:lnTo>
                    <a:pt x="1219" y="618"/>
                  </a:lnTo>
                  <a:lnTo>
                    <a:pt x="1228" y="647"/>
                  </a:lnTo>
                  <a:lnTo>
                    <a:pt x="1233" y="675"/>
                  </a:lnTo>
                  <a:lnTo>
                    <a:pt x="1233" y="675"/>
                  </a:lnTo>
                  <a:lnTo>
                    <a:pt x="1235" y="689"/>
                  </a:lnTo>
                  <a:lnTo>
                    <a:pt x="1235" y="689"/>
                  </a:lnTo>
                  <a:lnTo>
                    <a:pt x="1239" y="720"/>
                  </a:lnTo>
                  <a:lnTo>
                    <a:pt x="1240" y="735"/>
                  </a:lnTo>
                  <a:lnTo>
                    <a:pt x="1241" y="751"/>
                  </a:lnTo>
                  <a:lnTo>
                    <a:pt x="1241" y="751"/>
                  </a:lnTo>
                  <a:lnTo>
                    <a:pt x="1241" y="751"/>
                  </a:lnTo>
                  <a:lnTo>
                    <a:pt x="1240" y="772"/>
                  </a:lnTo>
                  <a:lnTo>
                    <a:pt x="1237" y="795"/>
                  </a:lnTo>
                  <a:lnTo>
                    <a:pt x="1237" y="795"/>
                  </a:lnTo>
                  <a:lnTo>
                    <a:pt x="1235" y="814"/>
                  </a:lnTo>
                  <a:lnTo>
                    <a:pt x="1235" y="814"/>
                  </a:lnTo>
                  <a:lnTo>
                    <a:pt x="1231" y="840"/>
                  </a:lnTo>
                  <a:lnTo>
                    <a:pt x="1231" y="840"/>
                  </a:lnTo>
                  <a:lnTo>
                    <a:pt x="1226" y="857"/>
                  </a:lnTo>
                  <a:lnTo>
                    <a:pt x="1226" y="857"/>
                  </a:lnTo>
                  <a:lnTo>
                    <a:pt x="1219" y="884"/>
                  </a:lnTo>
                  <a:lnTo>
                    <a:pt x="1219" y="884"/>
                  </a:lnTo>
                  <a:lnTo>
                    <a:pt x="1213" y="896"/>
                  </a:lnTo>
                  <a:lnTo>
                    <a:pt x="1213" y="896"/>
                  </a:lnTo>
                  <a:lnTo>
                    <a:pt x="1208" y="911"/>
                  </a:lnTo>
                  <a:lnTo>
                    <a:pt x="1201" y="927"/>
                  </a:lnTo>
                  <a:lnTo>
                    <a:pt x="1201" y="927"/>
                  </a:lnTo>
                  <a:lnTo>
                    <a:pt x="1191" y="946"/>
                  </a:lnTo>
                  <a:lnTo>
                    <a:pt x="1181" y="965"/>
                  </a:lnTo>
                  <a:lnTo>
                    <a:pt x="1169" y="984"/>
                  </a:lnTo>
                  <a:lnTo>
                    <a:pt x="1157" y="1001"/>
                  </a:lnTo>
                  <a:lnTo>
                    <a:pt x="1144" y="1019"/>
                  </a:lnTo>
                  <a:lnTo>
                    <a:pt x="1130" y="1036"/>
                  </a:lnTo>
                  <a:lnTo>
                    <a:pt x="1115" y="1053"/>
                  </a:lnTo>
                  <a:lnTo>
                    <a:pt x="1098" y="1068"/>
                  </a:lnTo>
                  <a:lnTo>
                    <a:pt x="1098" y="1068"/>
                  </a:lnTo>
                  <a:lnTo>
                    <a:pt x="1079" y="1084"/>
                  </a:lnTo>
                  <a:lnTo>
                    <a:pt x="1061" y="1098"/>
                  </a:lnTo>
                  <a:lnTo>
                    <a:pt x="1041" y="1113"/>
                  </a:lnTo>
                  <a:lnTo>
                    <a:pt x="1020" y="1126"/>
                  </a:lnTo>
                  <a:lnTo>
                    <a:pt x="999" y="1138"/>
                  </a:lnTo>
                  <a:lnTo>
                    <a:pt x="977" y="1149"/>
                  </a:lnTo>
                  <a:lnTo>
                    <a:pt x="955" y="1160"/>
                  </a:lnTo>
                  <a:lnTo>
                    <a:pt x="932" y="1168"/>
                  </a:lnTo>
                  <a:lnTo>
                    <a:pt x="932" y="1168"/>
                  </a:lnTo>
                  <a:lnTo>
                    <a:pt x="920" y="1174"/>
                  </a:lnTo>
                  <a:lnTo>
                    <a:pt x="908" y="1179"/>
                  </a:lnTo>
                  <a:lnTo>
                    <a:pt x="898" y="1187"/>
                  </a:lnTo>
                  <a:lnTo>
                    <a:pt x="889" y="1195"/>
                  </a:lnTo>
                  <a:lnTo>
                    <a:pt x="880" y="1204"/>
                  </a:lnTo>
                  <a:lnTo>
                    <a:pt x="872" y="1212"/>
                  </a:lnTo>
                  <a:lnTo>
                    <a:pt x="866" y="1222"/>
                  </a:lnTo>
                  <a:lnTo>
                    <a:pt x="860" y="1233"/>
                  </a:lnTo>
                  <a:lnTo>
                    <a:pt x="856" y="1244"/>
                  </a:lnTo>
                  <a:lnTo>
                    <a:pt x="852" y="1255"/>
                  </a:lnTo>
                  <a:lnTo>
                    <a:pt x="850" y="1267"/>
                  </a:lnTo>
                  <a:lnTo>
                    <a:pt x="849" y="1279"/>
                  </a:lnTo>
                  <a:lnTo>
                    <a:pt x="849" y="1291"/>
                  </a:lnTo>
                  <a:lnTo>
                    <a:pt x="850" y="1303"/>
                  </a:lnTo>
                  <a:lnTo>
                    <a:pt x="853" y="1314"/>
                  </a:lnTo>
                  <a:lnTo>
                    <a:pt x="858" y="1326"/>
                  </a:lnTo>
                  <a:lnTo>
                    <a:pt x="858" y="1326"/>
                  </a:lnTo>
                  <a:lnTo>
                    <a:pt x="863" y="1338"/>
                  </a:lnTo>
                  <a:lnTo>
                    <a:pt x="870" y="1348"/>
                  </a:lnTo>
                  <a:lnTo>
                    <a:pt x="878" y="1358"/>
                  </a:lnTo>
                  <a:lnTo>
                    <a:pt x="886" y="1367"/>
                  </a:lnTo>
                  <a:lnTo>
                    <a:pt x="896" y="1375"/>
                  </a:lnTo>
                  <a:lnTo>
                    <a:pt x="906" y="1382"/>
                  </a:lnTo>
                  <a:lnTo>
                    <a:pt x="917" y="1388"/>
                  </a:lnTo>
                  <a:lnTo>
                    <a:pt x="928" y="1394"/>
                  </a:lnTo>
                  <a:lnTo>
                    <a:pt x="940" y="1397"/>
                  </a:lnTo>
                  <a:lnTo>
                    <a:pt x="952" y="1400"/>
                  </a:lnTo>
                  <a:lnTo>
                    <a:pt x="964" y="1403"/>
                  </a:lnTo>
                  <a:lnTo>
                    <a:pt x="977" y="1404"/>
                  </a:lnTo>
                  <a:lnTo>
                    <a:pt x="991" y="1404"/>
                  </a:lnTo>
                  <a:lnTo>
                    <a:pt x="1004" y="1402"/>
                  </a:lnTo>
                  <a:lnTo>
                    <a:pt x="1016" y="1399"/>
                  </a:lnTo>
                  <a:lnTo>
                    <a:pt x="1029" y="1395"/>
                  </a:lnTo>
                  <a:lnTo>
                    <a:pt x="1029" y="1395"/>
                  </a:lnTo>
                  <a:lnTo>
                    <a:pt x="1064" y="1381"/>
                  </a:lnTo>
                  <a:lnTo>
                    <a:pt x="1099" y="1365"/>
                  </a:lnTo>
                  <a:lnTo>
                    <a:pt x="1132" y="1349"/>
                  </a:lnTo>
                  <a:lnTo>
                    <a:pt x="1165" y="1330"/>
                  </a:lnTo>
                  <a:lnTo>
                    <a:pt x="1197" y="1310"/>
                  </a:lnTo>
                  <a:lnTo>
                    <a:pt x="1226" y="1288"/>
                  </a:lnTo>
                  <a:lnTo>
                    <a:pt x="1256" y="1265"/>
                  </a:lnTo>
                  <a:lnTo>
                    <a:pt x="1285" y="1240"/>
                  </a:lnTo>
                  <a:lnTo>
                    <a:pt x="1285" y="1240"/>
                  </a:lnTo>
                  <a:lnTo>
                    <a:pt x="1309" y="1217"/>
                  </a:lnTo>
                  <a:lnTo>
                    <a:pt x="1332" y="1193"/>
                  </a:lnTo>
                  <a:lnTo>
                    <a:pt x="1354" y="1166"/>
                  </a:lnTo>
                  <a:lnTo>
                    <a:pt x="1373" y="1141"/>
                  </a:lnTo>
                  <a:lnTo>
                    <a:pt x="1392" y="1114"/>
                  </a:lnTo>
                  <a:lnTo>
                    <a:pt x="1410" y="1086"/>
                  </a:lnTo>
                  <a:lnTo>
                    <a:pt x="1425" y="1058"/>
                  </a:lnTo>
                  <a:lnTo>
                    <a:pt x="1440" y="1030"/>
                  </a:lnTo>
                  <a:lnTo>
                    <a:pt x="1440" y="1030"/>
                  </a:lnTo>
                  <a:lnTo>
                    <a:pt x="1441" y="1026"/>
                  </a:lnTo>
                  <a:lnTo>
                    <a:pt x="1441" y="1026"/>
                  </a:lnTo>
                  <a:lnTo>
                    <a:pt x="1443" y="1024"/>
                  </a:lnTo>
                  <a:lnTo>
                    <a:pt x="1443" y="1024"/>
                  </a:lnTo>
                  <a:lnTo>
                    <a:pt x="1455" y="997"/>
                  </a:lnTo>
                  <a:lnTo>
                    <a:pt x="1466" y="969"/>
                  </a:lnTo>
                  <a:lnTo>
                    <a:pt x="1466" y="969"/>
                  </a:lnTo>
                  <a:lnTo>
                    <a:pt x="1470" y="958"/>
                  </a:lnTo>
                  <a:lnTo>
                    <a:pt x="1470" y="958"/>
                  </a:lnTo>
                  <a:lnTo>
                    <a:pt x="1478" y="931"/>
                  </a:lnTo>
                  <a:lnTo>
                    <a:pt x="1484" y="904"/>
                  </a:lnTo>
                  <a:lnTo>
                    <a:pt x="1484" y="904"/>
                  </a:lnTo>
                  <a:lnTo>
                    <a:pt x="1489" y="889"/>
                  </a:lnTo>
                  <a:lnTo>
                    <a:pt x="1489" y="889"/>
                  </a:lnTo>
                  <a:lnTo>
                    <a:pt x="1494" y="862"/>
                  </a:lnTo>
                  <a:lnTo>
                    <a:pt x="1497" y="834"/>
                  </a:lnTo>
                  <a:lnTo>
                    <a:pt x="1497" y="834"/>
                  </a:lnTo>
                  <a:lnTo>
                    <a:pt x="1500" y="821"/>
                  </a:lnTo>
                  <a:lnTo>
                    <a:pt x="1500" y="821"/>
                  </a:lnTo>
                  <a:lnTo>
                    <a:pt x="1503" y="786"/>
                  </a:lnTo>
                  <a:lnTo>
                    <a:pt x="1504" y="751"/>
                  </a:lnTo>
                  <a:lnTo>
                    <a:pt x="1504" y="751"/>
                  </a:lnTo>
                  <a:lnTo>
                    <a:pt x="1504" y="746"/>
                  </a:lnTo>
                  <a:lnTo>
                    <a:pt x="1504" y="746"/>
                  </a:lnTo>
                  <a:close/>
                  <a:moveTo>
                    <a:pt x="275" y="312"/>
                  </a:moveTo>
                  <a:lnTo>
                    <a:pt x="275" y="312"/>
                  </a:lnTo>
                  <a:lnTo>
                    <a:pt x="301" y="290"/>
                  </a:lnTo>
                  <a:lnTo>
                    <a:pt x="327" y="269"/>
                  </a:lnTo>
                  <a:lnTo>
                    <a:pt x="353" y="249"/>
                  </a:lnTo>
                  <a:lnTo>
                    <a:pt x="382" y="232"/>
                  </a:lnTo>
                  <a:lnTo>
                    <a:pt x="411" y="214"/>
                  </a:lnTo>
                  <a:lnTo>
                    <a:pt x="441" y="199"/>
                  </a:lnTo>
                  <a:lnTo>
                    <a:pt x="472" y="186"/>
                  </a:lnTo>
                  <a:lnTo>
                    <a:pt x="504" y="173"/>
                  </a:lnTo>
                  <a:lnTo>
                    <a:pt x="504" y="173"/>
                  </a:lnTo>
                  <a:lnTo>
                    <a:pt x="514" y="171"/>
                  </a:lnTo>
                  <a:lnTo>
                    <a:pt x="524" y="170"/>
                  </a:lnTo>
                  <a:lnTo>
                    <a:pt x="534" y="171"/>
                  </a:lnTo>
                  <a:lnTo>
                    <a:pt x="544" y="174"/>
                  </a:lnTo>
                  <a:lnTo>
                    <a:pt x="553" y="178"/>
                  </a:lnTo>
                  <a:lnTo>
                    <a:pt x="561" y="185"/>
                  </a:lnTo>
                  <a:lnTo>
                    <a:pt x="567" y="191"/>
                  </a:lnTo>
                  <a:lnTo>
                    <a:pt x="573" y="200"/>
                  </a:lnTo>
                  <a:lnTo>
                    <a:pt x="573" y="200"/>
                  </a:lnTo>
                  <a:lnTo>
                    <a:pt x="575" y="210"/>
                  </a:lnTo>
                  <a:lnTo>
                    <a:pt x="576" y="220"/>
                  </a:lnTo>
                  <a:lnTo>
                    <a:pt x="575" y="229"/>
                  </a:lnTo>
                  <a:lnTo>
                    <a:pt x="572" y="239"/>
                  </a:lnTo>
                  <a:lnTo>
                    <a:pt x="566" y="246"/>
                  </a:lnTo>
                  <a:lnTo>
                    <a:pt x="559" y="254"/>
                  </a:lnTo>
                  <a:lnTo>
                    <a:pt x="552" y="259"/>
                  </a:lnTo>
                  <a:lnTo>
                    <a:pt x="542" y="264"/>
                  </a:lnTo>
                  <a:lnTo>
                    <a:pt x="542" y="264"/>
                  </a:lnTo>
                  <a:lnTo>
                    <a:pt x="516" y="275"/>
                  </a:lnTo>
                  <a:lnTo>
                    <a:pt x="489" y="286"/>
                  </a:lnTo>
                  <a:lnTo>
                    <a:pt x="464" y="299"/>
                  </a:lnTo>
                  <a:lnTo>
                    <a:pt x="440" y="313"/>
                  </a:lnTo>
                  <a:lnTo>
                    <a:pt x="416" y="328"/>
                  </a:lnTo>
                  <a:lnTo>
                    <a:pt x="393" y="345"/>
                  </a:lnTo>
                  <a:lnTo>
                    <a:pt x="371" y="362"/>
                  </a:lnTo>
                  <a:lnTo>
                    <a:pt x="350" y="381"/>
                  </a:lnTo>
                  <a:lnTo>
                    <a:pt x="350" y="381"/>
                  </a:lnTo>
                  <a:lnTo>
                    <a:pt x="341" y="387"/>
                  </a:lnTo>
                  <a:lnTo>
                    <a:pt x="332" y="392"/>
                  </a:lnTo>
                  <a:lnTo>
                    <a:pt x="323" y="394"/>
                  </a:lnTo>
                  <a:lnTo>
                    <a:pt x="313" y="395"/>
                  </a:lnTo>
                  <a:lnTo>
                    <a:pt x="303" y="394"/>
                  </a:lnTo>
                  <a:lnTo>
                    <a:pt x="293" y="392"/>
                  </a:lnTo>
                  <a:lnTo>
                    <a:pt x="284" y="387"/>
                  </a:lnTo>
                  <a:lnTo>
                    <a:pt x="275" y="381"/>
                  </a:lnTo>
                  <a:lnTo>
                    <a:pt x="275" y="381"/>
                  </a:lnTo>
                  <a:lnTo>
                    <a:pt x="269" y="373"/>
                  </a:lnTo>
                  <a:lnTo>
                    <a:pt x="263" y="364"/>
                  </a:lnTo>
                  <a:lnTo>
                    <a:pt x="261" y="356"/>
                  </a:lnTo>
                  <a:lnTo>
                    <a:pt x="260" y="346"/>
                  </a:lnTo>
                  <a:lnTo>
                    <a:pt x="261" y="337"/>
                  </a:lnTo>
                  <a:lnTo>
                    <a:pt x="263" y="328"/>
                  </a:lnTo>
                  <a:lnTo>
                    <a:pt x="269" y="319"/>
                  </a:lnTo>
                  <a:lnTo>
                    <a:pt x="275" y="312"/>
                  </a:lnTo>
                  <a:lnTo>
                    <a:pt x="275" y="312"/>
                  </a:lnTo>
                  <a:close/>
                  <a:moveTo>
                    <a:pt x="1229" y="1188"/>
                  </a:moveTo>
                  <a:lnTo>
                    <a:pt x="1229" y="1188"/>
                  </a:lnTo>
                  <a:lnTo>
                    <a:pt x="1203" y="1210"/>
                  </a:lnTo>
                  <a:lnTo>
                    <a:pt x="1177" y="1231"/>
                  </a:lnTo>
                  <a:lnTo>
                    <a:pt x="1150" y="1251"/>
                  </a:lnTo>
                  <a:lnTo>
                    <a:pt x="1122" y="1269"/>
                  </a:lnTo>
                  <a:lnTo>
                    <a:pt x="1093" y="1286"/>
                  </a:lnTo>
                  <a:lnTo>
                    <a:pt x="1063" y="1301"/>
                  </a:lnTo>
                  <a:lnTo>
                    <a:pt x="1031" y="1315"/>
                  </a:lnTo>
                  <a:lnTo>
                    <a:pt x="999" y="1327"/>
                  </a:lnTo>
                  <a:lnTo>
                    <a:pt x="999" y="1327"/>
                  </a:lnTo>
                  <a:lnTo>
                    <a:pt x="990" y="1329"/>
                  </a:lnTo>
                  <a:lnTo>
                    <a:pt x="980" y="1330"/>
                  </a:lnTo>
                  <a:lnTo>
                    <a:pt x="969" y="1329"/>
                  </a:lnTo>
                  <a:lnTo>
                    <a:pt x="960" y="1326"/>
                  </a:lnTo>
                  <a:lnTo>
                    <a:pt x="951" y="1322"/>
                  </a:lnTo>
                  <a:lnTo>
                    <a:pt x="943" y="1316"/>
                  </a:lnTo>
                  <a:lnTo>
                    <a:pt x="937" y="1309"/>
                  </a:lnTo>
                  <a:lnTo>
                    <a:pt x="931" y="1300"/>
                  </a:lnTo>
                  <a:lnTo>
                    <a:pt x="931" y="1300"/>
                  </a:lnTo>
                  <a:lnTo>
                    <a:pt x="929" y="1290"/>
                  </a:lnTo>
                  <a:lnTo>
                    <a:pt x="928" y="1280"/>
                  </a:lnTo>
                  <a:lnTo>
                    <a:pt x="929" y="1271"/>
                  </a:lnTo>
                  <a:lnTo>
                    <a:pt x="932" y="1263"/>
                  </a:lnTo>
                  <a:lnTo>
                    <a:pt x="937" y="1254"/>
                  </a:lnTo>
                  <a:lnTo>
                    <a:pt x="943" y="1247"/>
                  </a:lnTo>
                  <a:lnTo>
                    <a:pt x="952" y="1241"/>
                  </a:lnTo>
                  <a:lnTo>
                    <a:pt x="961" y="1236"/>
                  </a:lnTo>
                  <a:lnTo>
                    <a:pt x="961" y="1236"/>
                  </a:lnTo>
                  <a:lnTo>
                    <a:pt x="988" y="1225"/>
                  </a:lnTo>
                  <a:lnTo>
                    <a:pt x="1014" y="1214"/>
                  </a:lnTo>
                  <a:lnTo>
                    <a:pt x="1039" y="1201"/>
                  </a:lnTo>
                  <a:lnTo>
                    <a:pt x="1064" y="1187"/>
                  </a:lnTo>
                  <a:lnTo>
                    <a:pt x="1087" y="1172"/>
                  </a:lnTo>
                  <a:lnTo>
                    <a:pt x="1110" y="1155"/>
                  </a:lnTo>
                  <a:lnTo>
                    <a:pt x="1132" y="1138"/>
                  </a:lnTo>
                  <a:lnTo>
                    <a:pt x="1154" y="1119"/>
                  </a:lnTo>
                  <a:lnTo>
                    <a:pt x="1154" y="1119"/>
                  </a:lnTo>
                  <a:lnTo>
                    <a:pt x="1162" y="1114"/>
                  </a:lnTo>
                  <a:lnTo>
                    <a:pt x="1172" y="1108"/>
                  </a:lnTo>
                  <a:lnTo>
                    <a:pt x="1181" y="1106"/>
                  </a:lnTo>
                  <a:lnTo>
                    <a:pt x="1191" y="1105"/>
                  </a:lnTo>
                  <a:lnTo>
                    <a:pt x="1201" y="1106"/>
                  </a:lnTo>
                  <a:lnTo>
                    <a:pt x="1211" y="1108"/>
                  </a:lnTo>
                  <a:lnTo>
                    <a:pt x="1220" y="1114"/>
                  </a:lnTo>
                  <a:lnTo>
                    <a:pt x="1229" y="1119"/>
                  </a:lnTo>
                  <a:lnTo>
                    <a:pt x="1229" y="1119"/>
                  </a:lnTo>
                  <a:lnTo>
                    <a:pt x="1235" y="1127"/>
                  </a:lnTo>
                  <a:lnTo>
                    <a:pt x="1240" y="1136"/>
                  </a:lnTo>
                  <a:lnTo>
                    <a:pt x="1243" y="1144"/>
                  </a:lnTo>
                  <a:lnTo>
                    <a:pt x="1244" y="1154"/>
                  </a:lnTo>
                  <a:lnTo>
                    <a:pt x="1243" y="1163"/>
                  </a:lnTo>
                  <a:lnTo>
                    <a:pt x="1240" y="1173"/>
                  </a:lnTo>
                  <a:lnTo>
                    <a:pt x="1235" y="1181"/>
                  </a:lnTo>
                  <a:lnTo>
                    <a:pt x="1229" y="1188"/>
                  </a:lnTo>
                  <a:lnTo>
                    <a:pt x="1229" y="1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10" name="Title 9"/>
          <p:cNvSpPr>
            <a:spLocks noGrp="1"/>
          </p:cNvSpPr>
          <p:nvPr>
            <p:ph type="title"/>
          </p:nvPr>
        </p:nvSpPr>
        <p:spPr/>
        <p:txBody>
          <a:bodyPr/>
          <a:lstStyle>
            <a:lvl1pPr>
              <a:defRPr/>
            </a:lvl1pPr>
          </a:lstStyle>
          <a:p>
            <a:r>
              <a:rPr lang="en-US" dirty="0"/>
              <a:t>Click to edit Master title style</a:t>
            </a:r>
          </a:p>
        </p:txBody>
      </p:sp>
      <p:sp>
        <p:nvSpPr>
          <p:cNvPr id="13" name="Slide Number Placeholder 12"/>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1419833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4"/>
          <p:cNvGrpSpPr>
            <a:grpSpLocks noChangeAspect="1"/>
          </p:cNvGrpSpPr>
          <p:nvPr userDrawn="1"/>
        </p:nvGrpSpPr>
        <p:grpSpPr bwMode="auto">
          <a:xfrm>
            <a:off x="103955" y="215660"/>
            <a:ext cx="450358" cy="370938"/>
            <a:chOff x="34" y="107"/>
            <a:chExt cx="352" cy="290"/>
          </a:xfrm>
        </p:grpSpPr>
        <p:sp>
          <p:nvSpPr>
            <p:cNvPr id="13"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4"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5"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16"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3" name="Title 2"/>
          <p:cNvSpPr>
            <a:spLocks noGrp="1"/>
          </p:cNvSpPr>
          <p:nvPr>
            <p:ph type="title"/>
          </p:nvPr>
        </p:nvSpPr>
        <p:spPr/>
        <p:txBody>
          <a:bodyPr/>
          <a:lstStyle>
            <a:lvl1pPr>
              <a:defRPr/>
            </a:lvl1pPr>
          </a:lstStyle>
          <a:p>
            <a:r>
              <a:rPr lang="en-US" dirty="0"/>
              <a:t>Click to edit Master title style</a:t>
            </a:r>
          </a:p>
        </p:txBody>
      </p:sp>
      <p:sp>
        <p:nvSpPr>
          <p:cNvPr id="5" name="Slide Number Placeholder 4"/>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555530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2"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02346" y="224288"/>
            <a:ext cx="456333" cy="390854"/>
            <a:chOff x="47625" y="168275"/>
            <a:chExt cx="554038" cy="474663"/>
          </a:xfrm>
        </p:grpSpPr>
        <p:grpSp>
          <p:nvGrpSpPr>
            <p:cNvPr id="3" name="Group 4"/>
            <p:cNvGrpSpPr>
              <a:grpSpLocks noChangeAspect="1"/>
            </p:cNvGrpSpPr>
            <p:nvPr userDrawn="1"/>
          </p:nvGrpSpPr>
          <p:grpSpPr bwMode="auto">
            <a:xfrm>
              <a:off x="47625" y="168275"/>
              <a:ext cx="554038" cy="474663"/>
              <a:chOff x="30" y="106"/>
              <a:chExt cx="349" cy="299"/>
            </a:xfrm>
          </p:grpSpPr>
          <p:sp>
            <p:nvSpPr>
              <p:cNvPr id="4"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5"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8"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sp>
            <p:nvSpPr>
              <p:cNvPr id="9"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262626"/>
                  </a:solidFill>
                </a:endParaRPr>
              </a:p>
            </p:txBody>
          </p:sp>
        </p:grpSp>
        <p:sp>
          <p:nvSpPr>
            <p:cNvPr id="6" name="TextBox 5"/>
            <p:cNvSpPr txBox="1"/>
            <p:nvPr userDrawn="1"/>
          </p:nvSpPr>
          <p:spPr bwMode="gray">
            <a:xfrm>
              <a:off x="49708" y="337495"/>
              <a:ext cx="476818" cy="196230"/>
            </a:xfrm>
            <a:prstGeom prst="rect">
              <a:avLst/>
            </a:prstGeom>
            <a:noFill/>
          </p:spPr>
          <p:txBody>
            <a:bodyPr wrap="square" lIns="0" tIns="0" rIns="0" bIns="0" rtlCol="0">
              <a:spAutoFit/>
            </a:bodyPr>
            <a:lstStyle/>
            <a:p>
              <a:pPr algn="ctr"/>
              <a:r>
                <a:rPr lang="en-US" sz="1050" b="1" dirty="0">
                  <a:solidFill>
                    <a:srgbClr val="0070C0"/>
                  </a:solidFill>
                  <a:cs typeface="Arial" pitchFamily="34" charset="0"/>
                </a:rPr>
                <a:t>Story</a:t>
              </a:r>
              <a:endParaRPr lang="en-US" sz="1200" b="1" dirty="0">
                <a:solidFill>
                  <a:srgbClr val="0070C0"/>
                </a:solidFill>
                <a:cs typeface="Arial" pitchFamily="34" charset="0"/>
              </a:endParaRPr>
            </a:p>
          </p:txBody>
        </p:sp>
      </p:grpSp>
      <p:sp>
        <p:nvSpPr>
          <p:cNvPr id="14" name="Slide Number Placeholder 13"/>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
        <p:nvSpPr>
          <p:cNvPr id="15" name="Title 14"/>
          <p:cNvSpPr>
            <a:spLocks noGrp="1"/>
          </p:cNvSpPr>
          <p:nvPr>
            <p:ph type="title"/>
          </p:nvPr>
        </p:nvSpPr>
        <p:spPr/>
        <p:txBody>
          <a:bodyPr/>
          <a:lstStyle>
            <a:lvl1pPr>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709761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114302" y="2846439"/>
            <a:ext cx="11955462"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sz="2000">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(Tasks)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hasCustomPrompt="1"/>
          </p:nvPr>
        </p:nvSpPr>
        <p:spPr>
          <a:xfrm>
            <a:off x="1" y="758825"/>
            <a:ext cx="12192000" cy="1866633"/>
          </a:xfrm>
          <a:solidFill>
            <a:srgbClr val="C6EFFF"/>
          </a:solidFill>
          <a:ln>
            <a:noFill/>
          </a:ln>
        </p:spPr>
        <p:txBody>
          <a:bodyPr lIns="182848" tIns="91424" rIns="182848" bIns="91424">
            <a:spAutoFit/>
          </a:bodyPr>
          <a:lstStyle>
            <a:lvl1pPr>
              <a:lnSpc>
                <a:spcPct val="95000"/>
              </a:lnSpc>
              <a:spcBef>
                <a:spcPts val="0"/>
              </a:spcBef>
              <a:defRPr b="1">
                <a:solidFill>
                  <a:schemeClr val="tx2"/>
                </a:solidFill>
                <a:effectLst/>
              </a:defRPr>
            </a:lvl1pPr>
            <a:lvl2pPr marL="0" indent="0">
              <a:lnSpc>
                <a:spcPct val="100000"/>
              </a:lnSpc>
              <a:spcBef>
                <a:spcPts val="300"/>
              </a:spcBef>
              <a:buNone/>
              <a:defRPr>
                <a:solidFill>
                  <a:schemeClr val="tx2"/>
                </a:solidFill>
                <a:effectLst/>
                <a:latin typeface="Salesforce Sans" panose="020B0505020202020203" pitchFamily="34" charset="0"/>
                <a:cs typeface="Arial" pitchFamily="34" charset="0"/>
              </a:defRPr>
            </a:lvl2pPr>
            <a:lvl3pPr marL="231775" indent="-227013">
              <a:lnSpc>
                <a:spcPct val="100000"/>
              </a:lnSpc>
              <a:spcBef>
                <a:spcPts val="0"/>
              </a:spcBef>
              <a:buFont typeface="Wingdings" panose="05000000000000000000" pitchFamily="2" charset="2"/>
              <a:buChar char="§"/>
              <a:defRPr sz="2000">
                <a:solidFill>
                  <a:schemeClr val="tx2"/>
                </a:solidFill>
                <a:effectLst/>
                <a:latin typeface="Salesforce Sans" panose="020B0505020202020203" pitchFamily="34" charset="0"/>
                <a:cs typeface="Arial" pitchFamily="34" charset="0"/>
              </a:defRPr>
            </a:lvl3pPr>
            <a:lvl4pPr marL="460375" indent="-227013">
              <a:lnSpc>
                <a:spcPct val="100000"/>
              </a:lnSpc>
              <a:spcBef>
                <a:spcPts val="0"/>
              </a:spcBef>
              <a:buFont typeface="Arial" pitchFamily="34" charset="0"/>
              <a:buChar char="‒"/>
              <a:defRPr sz="2000">
                <a:solidFill>
                  <a:schemeClr val="tx2"/>
                </a:solidFill>
                <a:effectLst/>
                <a:latin typeface="Salesforce Sans" panose="020B0505020202020203" pitchFamily="34" charset="0"/>
                <a:cs typeface="Arial" pitchFamily="34" charset="0"/>
              </a:defRPr>
            </a:lvl4pPr>
            <a:lvl5pPr marL="688975" indent="-227013" defTabSz="855663">
              <a:lnSpc>
                <a:spcPct val="100000"/>
              </a:lnSpc>
              <a:spcBef>
                <a:spcPts val="0"/>
              </a:spcBef>
              <a:buFont typeface="Arial" pitchFamily="34" charset="0"/>
              <a:buChar char="•"/>
              <a:defRPr sz="2000">
                <a:solidFill>
                  <a:schemeClr val="tx2"/>
                </a:solidFill>
                <a:effectLst/>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(Goal / Scenario)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0" hasCustomPrompt="1"/>
          </p:nvPr>
        </p:nvSpPr>
        <p:spPr>
          <a:xfrm>
            <a:off x="8188602" y="759235"/>
            <a:ext cx="4003400"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340" y="321542"/>
            <a:ext cx="478784" cy="307683"/>
          </a:xfrm>
          <a:prstGeom prst="rect">
            <a:avLst/>
          </a:prstGeom>
        </p:spPr>
      </p:pic>
      <p:sp>
        <p:nvSpPr>
          <p:cNvPr id="3" name="Text Placeholder 2"/>
          <p:cNvSpPr>
            <a:spLocks noGrp="1"/>
          </p:cNvSpPr>
          <p:nvPr>
            <p:ph type="body" sz="quarter" idx="12" hasCustomPrompt="1"/>
          </p:nvPr>
        </p:nvSpPr>
        <p:spPr bwMode="white">
          <a:xfrm>
            <a:off x="0" y="3"/>
            <a:ext cx="1170737"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4" name="Title 3"/>
          <p:cNvSpPr>
            <a:spLocks noGrp="1"/>
          </p:cNvSpPr>
          <p:nvPr>
            <p:ph type="title"/>
          </p:nvPr>
        </p:nvSpPr>
        <p:spPr>
          <a:xfrm>
            <a:off x="1093979" y="3"/>
            <a:ext cx="8889383" cy="746975"/>
          </a:xfrm>
        </p:spPr>
        <p:txBody>
          <a:bodyPr/>
          <a:lstStyle>
            <a:lvl1pPr>
              <a:defRPr/>
            </a:lvl1pPr>
          </a:lstStyle>
          <a:p>
            <a:r>
              <a:rPr lang="en-US" dirty="0"/>
              <a:t>Click to edit Master title style</a:t>
            </a:r>
          </a:p>
        </p:txBody>
      </p:sp>
      <p:sp>
        <p:nvSpPr>
          <p:cNvPr id="5" name="Slide Number Placeholder 4"/>
          <p:cNvSpPr>
            <a:spLocks noGrp="1"/>
          </p:cNvSpPr>
          <p:nvPr>
            <p:ph type="sldNum" sz="quarter" idx="13"/>
          </p:nvPr>
        </p:nvSpPr>
        <p:spPr/>
        <p:txBody>
          <a:bodyPr/>
          <a:lstStyle>
            <a:lvl1pPr>
              <a:defRPr/>
            </a:lvl1pPr>
          </a:lstStyle>
          <a:p>
            <a:fld id="{812A5277-1DB9-460F-9A21-B857ABB32666}" type="slidenum">
              <a:rPr lang="en-US" smtClean="0">
                <a:solidFill>
                  <a:srgbClr val="FFFFFF"/>
                </a:solidFill>
              </a:rPr>
              <a:pPr/>
              <a:t>‹N°›</a:t>
            </a:fld>
            <a:endParaRPr lang="en-US" dirty="0">
              <a:solidFill>
                <a:srgbClr val="FFFFFF"/>
              </a:solidFill>
            </a:endParaRPr>
          </a:p>
        </p:txBody>
      </p:sp>
    </p:spTree>
    <p:custDataLst>
      <p:tags r:id="rId1"/>
    </p:custDataLst>
    <p:extLst>
      <p:ext uri="{BB962C8B-B14F-4D97-AF65-F5344CB8AC3E}">
        <p14:creationId xmlns:p14="http://schemas.microsoft.com/office/powerpoint/2010/main" val="338414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6307298" y="3041039"/>
            <a:ext cx="3212044" cy="646331"/>
          </a:xfrm>
          <a:prstGeom prst="rect">
            <a:avLst/>
          </a:prstGeom>
          <a:noFill/>
        </p:spPr>
        <p:txBody>
          <a:bodyPr wrap="square" rtlCol="0">
            <a:spAutoFit/>
          </a:bodyPr>
          <a:lstStyle/>
          <a:p>
            <a:pPr>
              <a:spcBef>
                <a:spcPts val="300"/>
              </a:spcBef>
              <a:spcAft>
                <a:spcPts val="1000"/>
              </a:spcAft>
            </a:pPr>
            <a:r>
              <a:rPr lang="en-US" sz="3600" b="0" cap="all" spc="300" baseline="0" dirty="0">
                <a:solidFill>
                  <a:schemeClr val="tx1"/>
                </a:solidFill>
                <a:latin typeface="Salesforce Sans Light" panose="020B0305020202020203" pitchFamily="34" charset="0"/>
                <a:cs typeface="Arial" panose="020B0604020202020204" pitchFamily="34" charset="0"/>
              </a:rPr>
              <a:t>Thank You</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8418" y="2592568"/>
            <a:ext cx="2529182" cy="1769966"/>
          </a:xfrm>
          <a:prstGeom prst="rect">
            <a:avLst/>
          </a:prstGeom>
        </p:spPr>
      </p:pic>
    </p:spTree>
    <p:custDataLst>
      <p:tags r:id="rId1"/>
    </p:custDataLst>
    <p:extLst>
      <p:ext uri="{BB962C8B-B14F-4D97-AF65-F5344CB8AC3E}">
        <p14:creationId xmlns:p14="http://schemas.microsoft.com/office/powerpoint/2010/main" val="384042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fe Harbor">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89832" y="-1"/>
            <a:ext cx="9790487" cy="759125"/>
          </a:xfrm>
          <a:prstGeom prst="rect">
            <a:avLst/>
          </a:prstGeom>
          <a:noFill/>
          <a:ln>
            <a:noFill/>
          </a:ln>
        </p:spPr>
        <p:txBody>
          <a:bodyPr wrap="square" rtlCol="0" anchor="ctr">
            <a:noAutofit/>
          </a:bodyPr>
          <a:lstStyle/>
          <a:p>
            <a:pPr algn="l"/>
            <a:r>
              <a:rPr lang="en-US" sz="2800" b="0" cap="all" spc="300" baseline="0" dirty="0">
                <a:solidFill>
                  <a:schemeClr val="bg1"/>
                </a:solidFill>
                <a:latin typeface="Salesforce Sans Light" panose="020B0305020202020203" pitchFamily="34" charset="0"/>
              </a:rPr>
              <a:t>Forward Looking Statements</a:t>
            </a:r>
            <a:endParaRPr lang="en-US" sz="2800" b="0" cap="all" spc="300" baseline="0" dirty="0">
              <a:solidFill>
                <a:schemeClr val="bg1"/>
              </a:solidFill>
              <a:latin typeface="Salesforce Sans Light" panose="020B0305020202020203" pitchFamily="34" charset="0"/>
              <a:cs typeface="Arial" pitchFamily="34" charset="0"/>
            </a:endParaRPr>
          </a:p>
        </p:txBody>
      </p:sp>
      <p:sp>
        <p:nvSpPr>
          <p:cNvPr id="5" name="TextBox 4"/>
          <p:cNvSpPr txBox="1"/>
          <p:nvPr userDrawn="1"/>
        </p:nvSpPr>
        <p:spPr>
          <a:xfrm>
            <a:off x="143436" y="881104"/>
            <a:ext cx="11792431" cy="368832"/>
          </a:xfrm>
          <a:prstGeom prst="rect">
            <a:avLst/>
          </a:prstGeom>
          <a:noFill/>
        </p:spPr>
        <p:txBody>
          <a:bodyPr wrap="square" lIns="91424" tIns="45712" rIns="91424" bIns="45712" numCol="1" spcCol="609493" rtlCol="0">
            <a:noAutofit/>
          </a:bodyPr>
          <a:lstStyle/>
          <a:p>
            <a:pPr algn="l">
              <a:lnSpc>
                <a:spcPct val="110000"/>
              </a:lnSpc>
            </a:pPr>
            <a:r>
              <a:rPr lang="en-US" sz="1900" b="1" dirty="0">
                <a:latin typeface="+mn-lt"/>
              </a:rPr>
              <a:t>Safe harbor statement under the Private Securities Litigation Reform Act of 1995:</a:t>
            </a:r>
          </a:p>
        </p:txBody>
      </p:sp>
      <p:sp>
        <p:nvSpPr>
          <p:cNvPr id="6" name="TextBox 5"/>
          <p:cNvSpPr txBox="1"/>
          <p:nvPr userDrawn="1"/>
        </p:nvSpPr>
        <p:spPr>
          <a:xfrm>
            <a:off x="143436" y="1239694"/>
            <a:ext cx="11792431" cy="5399315"/>
          </a:xfrm>
          <a:prstGeom prst="rect">
            <a:avLst/>
          </a:prstGeom>
          <a:noFill/>
        </p:spPr>
        <p:txBody>
          <a:bodyPr wrap="square" lIns="91424" tIns="45712" rIns="91424" bIns="45712" numCol="2" spcCol="487595" rtlCol="0">
            <a:noAutofit/>
          </a:bodyPr>
          <a:lstStyle/>
          <a:p>
            <a:pPr algn="l">
              <a:lnSpc>
                <a:spcPct val="90000"/>
              </a:lnSpc>
              <a:spcBef>
                <a:spcPts val="800"/>
              </a:spcBef>
            </a:pPr>
            <a:r>
              <a:rPr lang="en-US" sz="1400" spc="0" baseline="0" dirty="0">
                <a:latin typeface="+mn-lt"/>
              </a:rP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a:t>
            </a:r>
            <a:r>
              <a:rPr lang="en-US" sz="1400" spc="0" baseline="0" dirty="0" err="1">
                <a:latin typeface="+mn-lt"/>
              </a:rPr>
              <a:t>inc.</a:t>
            </a:r>
            <a:r>
              <a:rPr lang="en-US" sz="1400" spc="0" baseline="0" dirty="0">
                <a:latin typeface="+mn-lt"/>
              </a:rPr>
              <a:t> could differ materially from the results expressed or implied by the forward-looking statements we make.</a:t>
            </a:r>
          </a:p>
          <a:p>
            <a:pPr algn="l">
              <a:lnSpc>
                <a:spcPct val="90000"/>
              </a:lnSpc>
              <a:spcBef>
                <a:spcPts val="800"/>
              </a:spcBef>
            </a:pPr>
            <a:r>
              <a:rPr lang="en-US" sz="1400" spc="0" baseline="0" dirty="0">
                <a:latin typeface="+mn-lt"/>
              </a:rP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p>
          <a:p>
            <a:pPr algn="l">
              <a:lnSpc>
                <a:spcPct val="90000"/>
              </a:lnSpc>
              <a:spcBef>
                <a:spcPts val="800"/>
              </a:spcBef>
            </a:pPr>
            <a:r>
              <a:rPr lang="en-US" sz="1400" spc="0" baseline="0" dirty="0">
                <a:latin typeface="+mn-lt"/>
              </a:rPr>
              <a:t>Further information on these and other factors that could affect the financial results of salesforce.com, </a:t>
            </a:r>
            <a:r>
              <a:rPr lang="en-US" sz="1400" spc="0" baseline="0" dirty="0" err="1">
                <a:latin typeface="+mn-lt"/>
              </a:rPr>
              <a:t>inc.</a:t>
            </a:r>
            <a:r>
              <a:rPr lang="en-US" sz="1400" spc="0" baseline="0" dirty="0">
                <a:latin typeface="+mn-lt"/>
              </a:rPr>
              <a:t>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p>
          <a:p>
            <a:pPr algn="l">
              <a:lnSpc>
                <a:spcPct val="90000"/>
              </a:lnSpc>
              <a:spcBef>
                <a:spcPts val="800"/>
              </a:spcBef>
            </a:pPr>
            <a:r>
              <a:rPr lang="en-US" sz="1400" spc="0" baseline="0" dirty="0">
                <a:latin typeface="+mn-lt"/>
              </a:rP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53786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206831" y="829057"/>
            <a:ext cx="7395022" cy="5821476"/>
          </a:xfrm>
          <a:prstGeom prst="rect">
            <a:avLst/>
          </a:prstGeom>
          <a:noFill/>
        </p:spPr>
        <p:txBody>
          <a:bodyPr wrap="square" lIns="91424" tIns="45712" rIns="91424" bIns="45712" rtlCol="0" anchor="t" anchorCtr="0">
            <a:noAutofit/>
          </a:bodyPr>
          <a:lstStyle/>
          <a:p>
            <a:pPr marL="0" marR="0" indent="0" algn="l" defTabSz="914240" rtl="0" eaLnBrk="1" fontAlgn="auto" latinLnBrk="0" hangingPunct="1">
              <a:lnSpc>
                <a:spcPct val="100000"/>
              </a:lnSpc>
              <a:spcBef>
                <a:spcPts val="1200"/>
              </a:spcBef>
              <a:spcAft>
                <a:spcPts val="0"/>
              </a:spcAft>
              <a:buClrTx/>
              <a:buSzTx/>
              <a:buFontTx/>
              <a:buNone/>
              <a:tabLst/>
              <a:defRPr/>
            </a:pPr>
            <a:r>
              <a:rPr lang="en-US" sz="1600" dirty="0">
                <a:latin typeface="Salesforce Sans" panose="020B0505020202020203" pitchFamily="34" charset="0"/>
                <a:cs typeface="Arial" pitchFamily="34" charset="0"/>
              </a:rPr>
              <a:t>© Copyright 2000-2017 salesforce.com, </a:t>
            </a:r>
            <a:r>
              <a:rPr lang="en-US" sz="1600" dirty="0" err="1">
                <a:latin typeface="Salesforce Sans" panose="020B0505020202020203" pitchFamily="34" charset="0"/>
                <a:cs typeface="Arial" pitchFamily="34" charset="0"/>
              </a:rPr>
              <a:t>inc.</a:t>
            </a:r>
            <a:r>
              <a:rPr lang="en-US" sz="1600" dirty="0">
                <a:latin typeface="Salesforce Sans" panose="020B0505020202020203" pitchFamily="34" charset="0"/>
                <a:cs typeface="Arial" pitchFamily="34" charset="0"/>
              </a:rPr>
              <a:t> All rights reserved.               Various trademarks held by their respective owners.</a:t>
            </a:r>
          </a:p>
          <a:p>
            <a:pPr marL="0" marR="0" indent="0" algn="l" defTabSz="914240" rtl="0" eaLnBrk="1" fontAlgn="auto" latinLnBrk="0" hangingPunct="1">
              <a:lnSpc>
                <a:spcPct val="100000"/>
              </a:lnSpc>
              <a:spcBef>
                <a:spcPts val="1200"/>
              </a:spcBef>
              <a:spcAft>
                <a:spcPts val="0"/>
              </a:spcAft>
              <a:buClrTx/>
              <a:buSzTx/>
              <a:buFontTx/>
              <a:buNone/>
              <a:tabLst/>
              <a:defRPr/>
            </a:pPr>
            <a:r>
              <a:rPr lang="en-US" sz="1600" dirty="0">
                <a:latin typeface="Salesforce Sans" panose="020B0505020202020203" pitchFamily="34" charset="0"/>
              </a:rPr>
              <a:t>Rights of ALBERT EINSTEIN are used with permission of The Hebrew University of Jerusalem. Represented exclusively by Greenlight.</a:t>
            </a:r>
          </a:p>
          <a:p>
            <a:pPr marL="0" marR="0" indent="0" algn="l" defTabSz="914240" rtl="0" eaLnBrk="1" fontAlgn="auto" latinLnBrk="0" hangingPunct="1">
              <a:lnSpc>
                <a:spcPct val="100000"/>
              </a:lnSpc>
              <a:spcBef>
                <a:spcPts val="1200"/>
              </a:spcBef>
              <a:spcAft>
                <a:spcPts val="0"/>
              </a:spcAft>
              <a:buClrTx/>
              <a:buSzTx/>
              <a:buFontTx/>
              <a:buNone/>
              <a:tabLst/>
              <a:defRPr/>
            </a:pPr>
            <a:r>
              <a:rPr lang="en-US" sz="1600" dirty="0">
                <a:latin typeface="Salesforce Sans" panose="020B0505020202020203" pitchFamily="34" charset="0"/>
                <a:cs typeface="Arial" pitchFamily="34" charset="0"/>
              </a:rPr>
              <a:t>This document contains proprietary information of salesforce.com, </a:t>
            </a:r>
            <a:r>
              <a:rPr lang="en-US" sz="1600" dirty="0" err="1">
                <a:latin typeface="Salesforce Sans" panose="020B0505020202020203" pitchFamily="34" charset="0"/>
                <a:cs typeface="Arial" pitchFamily="34" charset="0"/>
              </a:rPr>
              <a:t>inc.</a:t>
            </a:r>
            <a:r>
              <a:rPr lang="en-US" sz="1600" dirty="0">
                <a:latin typeface="Salesforce Sans" panose="020B0505020202020203" pitchFamily="34" charset="0"/>
                <a:cs typeface="Arial" pitchFamily="34" charset="0"/>
              </a:rPr>
              <a:t>,           it is provided under a license agreement containing restrictions on use, duplication and disclosure and is also protected by copyright law.  Permission is granted to customers of salesforce.com, </a:t>
            </a:r>
            <a:r>
              <a:rPr lang="en-US" sz="1600" dirty="0" err="1">
                <a:latin typeface="Salesforce Sans" panose="020B0505020202020203" pitchFamily="34" charset="0"/>
                <a:cs typeface="Arial" pitchFamily="34" charset="0"/>
              </a:rPr>
              <a:t>inc.</a:t>
            </a:r>
            <a:r>
              <a:rPr lang="en-US" sz="1600" dirty="0">
                <a:latin typeface="Salesforce Sans" panose="020B0505020202020203" pitchFamily="34" charset="0"/>
                <a:cs typeface="Arial" pitchFamily="34" charset="0"/>
              </a:rPr>
              <a:t> to use and modify this document for their internal business purposes only.                Resale of this document or its contents is prohibited.</a:t>
            </a:r>
          </a:p>
          <a:p>
            <a:pPr marL="0" marR="0" indent="0" algn="l" defTabSz="914240" rtl="0" eaLnBrk="1" fontAlgn="auto" latinLnBrk="0" hangingPunct="1">
              <a:lnSpc>
                <a:spcPct val="100000"/>
              </a:lnSpc>
              <a:spcBef>
                <a:spcPts val="1200"/>
              </a:spcBef>
              <a:spcAft>
                <a:spcPts val="0"/>
              </a:spcAft>
              <a:buClrTx/>
              <a:buSzTx/>
              <a:buFontTx/>
              <a:buNone/>
              <a:tabLst/>
              <a:defRPr/>
            </a:pPr>
            <a:r>
              <a:rPr lang="en-US" sz="1600" dirty="0">
                <a:latin typeface="Salesforce Sans" panose="020B0505020202020203" pitchFamily="34" charset="0"/>
                <a:cs typeface="Arial" pitchFamily="34" charset="0"/>
              </a:rPr>
              <a:t>The information in this document is subject to change without notice. Should you find any problems or errors, please log a case from the Support link on the Salesforce home page. Salesforce.com, </a:t>
            </a:r>
            <a:r>
              <a:rPr lang="en-US" sz="1600" dirty="0" err="1">
                <a:latin typeface="Salesforce Sans" panose="020B0505020202020203" pitchFamily="34" charset="0"/>
                <a:cs typeface="Arial" pitchFamily="34" charset="0"/>
              </a:rPr>
              <a:t>inc.</a:t>
            </a:r>
            <a:r>
              <a:rPr lang="en-US" sz="1600" dirty="0">
                <a:latin typeface="Salesforce Sans" panose="020B0505020202020203" pitchFamily="34" charset="0"/>
                <a:cs typeface="Arial" pitchFamily="34" charset="0"/>
              </a:rPr>
              <a:t> does not warrant that this document is error-free.</a:t>
            </a:r>
          </a:p>
        </p:txBody>
      </p:sp>
      <p:sp>
        <p:nvSpPr>
          <p:cNvPr id="6" name="TextBox 5"/>
          <p:cNvSpPr txBox="1"/>
          <p:nvPr userDrawn="1"/>
        </p:nvSpPr>
        <p:spPr>
          <a:xfrm>
            <a:off x="189832" y="-1"/>
            <a:ext cx="9790487" cy="759125"/>
          </a:xfrm>
          <a:prstGeom prst="rect">
            <a:avLst/>
          </a:prstGeom>
          <a:noFill/>
          <a:ln>
            <a:noFill/>
          </a:ln>
        </p:spPr>
        <p:txBody>
          <a:bodyPr wrap="square" rtlCol="0" anchor="ctr">
            <a:noAutofit/>
          </a:bodyPr>
          <a:lstStyle/>
          <a:p>
            <a:pPr algn="l"/>
            <a:r>
              <a:rPr lang="en-US" sz="2800" b="0" cap="all" spc="300" baseline="0" dirty="0">
                <a:solidFill>
                  <a:schemeClr val="bg1"/>
                </a:solidFill>
                <a:latin typeface="Salesforce Sans Light" panose="020B0305020202020203" pitchFamily="34" charset="0"/>
              </a:rPr>
              <a:t>Copyright</a:t>
            </a:r>
            <a:endParaRPr lang="en-US" sz="2800" b="0" cap="all" spc="300" baseline="0" dirty="0">
              <a:solidFill>
                <a:schemeClr val="bg1"/>
              </a:solidFill>
              <a:latin typeface="Salesforce Sans Light" panose="020B0305020202020203" pitchFamily="34" charset="0"/>
              <a:cs typeface="Arial" pitchFamily="34" charset="0"/>
            </a:endParaRPr>
          </a:p>
        </p:txBody>
      </p:sp>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370061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22" name="TextBox 21"/>
          <p:cNvSpPr txBox="1"/>
          <p:nvPr userDrawn="1"/>
        </p:nvSpPr>
        <p:spPr>
          <a:xfrm>
            <a:off x="189832" y="-1"/>
            <a:ext cx="9790487" cy="759125"/>
          </a:xfrm>
          <a:prstGeom prst="rect">
            <a:avLst/>
          </a:prstGeom>
          <a:noFill/>
          <a:ln>
            <a:noFill/>
          </a:ln>
        </p:spPr>
        <p:txBody>
          <a:bodyPr wrap="square" rtlCol="0" anchor="ctr">
            <a:noAutofit/>
          </a:bodyPr>
          <a:lstStyle/>
          <a:p>
            <a:pPr algn="l"/>
            <a:r>
              <a:rPr lang="en-US" sz="2800" b="0" cap="all" spc="300" baseline="0" dirty="0">
                <a:solidFill>
                  <a:schemeClr val="bg1"/>
                </a:solidFill>
                <a:latin typeface="Salesforce Sans Light" panose="020B0305020202020203" pitchFamily="34" charset="0"/>
              </a:rPr>
              <a:t>introductions</a:t>
            </a:r>
            <a:endParaRPr lang="en-US" sz="2800" b="0" cap="all" spc="300" baseline="0" dirty="0">
              <a:solidFill>
                <a:schemeClr val="bg1"/>
              </a:solidFill>
              <a:latin typeface="Salesforce Sans Light" panose="020B0305020202020203" pitchFamily="34" charset="0"/>
              <a:cs typeface="Arial" pitchFamily="34" charset="0"/>
            </a:endParaRPr>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
        <p:nvSpPr>
          <p:cNvPr id="23" name="Freeform 6"/>
          <p:cNvSpPr/>
          <p:nvPr userDrawn="1"/>
        </p:nvSpPr>
        <p:spPr>
          <a:xfrm>
            <a:off x="8228902" y="2123092"/>
            <a:ext cx="3513017" cy="3584027"/>
          </a:xfrm>
          <a:prstGeom prst="roundRect">
            <a:avLst>
              <a:gd name="adj" fmla="val 4339"/>
            </a:avLst>
          </a:prstGeom>
          <a:solidFill>
            <a:srgbClr val="4A3117"/>
          </a:solidFill>
          <a:ln>
            <a:noFill/>
          </a:ln>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182880" rIns="182880" bIns="274320" numCol="1" spcCol="1270" anchor="b" anchorCtr="0">
            <a:noAutofit/>
          </a:bodyPr>
          <a:lstStyle/>
          <a:p>
            <a:pPr algn="l" defTabSz="1466594">
              <a:lnSpc>
                <a:spcPct val="90000"/>
              </a:lnSpc>
              <a:spcAft>
                <a:spcPct val="35000"/>
              </a:spcAft>
            </a:pPr>
            <a:r>
              <a:rPr lang="en-US" sz="2800" dirty="0">
                <a:effectLst/>
              </a:rPr>
              <a:t>Your Fellow Students</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rPr>
              <a:t>Your name</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rPr>
              <a:t>Goals for your time in this class</a:t>
            </a:r>
          </a:p>
        </p:txBody>
      </p:sp>
      <p:sp>
        <p:nvSpPr>
          <p:cNvPr id="24" name="Freeform 4"/>
          <p:cNvSpPr/>
          <p:nvPr userDrawn="1"/>
        </p:nvSpPr>
        <p:spPr>
          <a:xfrm>
            <a:off x="388984" y="2123092"/>
            <a:ext cx="3493306" cy="3584027"/>
          </a:xfrm>
          <a:prstGeom prst="roundRect">
            <a:avLst>
              <a:gd name="adj" fmla="val 3706"/>
            </a:avLst>
          </a:prstGeom>
          <a:solidFill>
            <a:srgbClr val="0A3B61"/>
          </a:solidFill>
          <a:ln>
            <a:noFill/>
          </a:ln>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274320" numCol="1" spcCol="1270" anchor="b" anchorCtr="0">
            <a:noAutofit/>
          </a:bodyPr>
          <a:lstStyle/>
          <a:p>
            <a:pPr algn="l" defTabSz="1466594">
              <a:lnSpc>
                <a:spcPct val="90000"/>
              </a:lnSpc>
              <a:spcAft>
                <a:spcPct val="35000"/>
              </a:spcAft>
            </a:pPr>
            <a:r>
              <a:rPr lang="en-US" sz="2800" dirty="0">
                <a:solidFill>
                  <a:srgbClr val="FFFFFF"/>
                </a:solidFill>
                <a:effectLst/>
              </a:rPr>
              <a:t>Logistics</a:t>
            </a:r>
            <a:endParaRPr lang="en-US" sz="2800" dirty="0">
              <a:effectLst/>
            </a:endParaRPr>
          </a:p>
          <a:p>
            <a:pPr marL="228560" lvl="1" indent="-228560" algn="l" defTabSz="1155498">
              <a:lnSpc>
                <a:spcPct val="90000"/>
              </a:lnSpc>
              <a:spcAft>
                <a:spcPct val="15000"/>
              </a:spcAft>
              <a:buFont typeface="Wingdings" pitchFamily="2" charset="2"/>
              <a:buChar char="§"/>
            </a:pPr>
            <a:r>
              <a:rPr lang="en-US" sz="2000" dirty="0">
                <a:solidFill>
                  <a:srgbClr val="FFFFFF"/>
                </a:solidFill>
                <a:effectLst/>
              </a:rPr>
              <a:t>Class etiquette and participation</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rPr>
              <a:t>Breaks</a:t>
            </a:r>
          </a:p>
          <a:p>
            <a:pPr marL="228560" lvl="1" indent="-228560" algn="l" defTabSz="1155498">
              <a:lnSpc>
                <a:spcPct val="90000"/>
              </a:lnSpc>
              <a:spcAft>
                <a:spcPct val="15000"/>
              </a:spcAft>
              <a:buFont typeface="Wingdings" pitchFamily="2" charset="2"/>
              <a:buChar char="§"/>
            </a:pPr>
            <a:endParaRPr lang="en-US" sz="2000" dirty="0">
              <a:solidFill>
                <a:srgbClr val="FFFFFF"/>
              </a:solidFill>
              <a:effectLst/>
            </a:endParaRPr>
          </a:p>
        </p:txBody>
      </p:sp>
      <p:sp>
        <p:nvSpPr>
          <p:cNvPr id="25" name="Freeform 5"/>
          <p:cNvSpPr/>
          <p:nvPr userDrawn="1"/>
        </p:nvSpPr>
        <p:spPr>
          <a:xfrm>
            <a:off x="4306478" y="2123092"/>
            <a:ext cx="3498233" cy="3584027"/>
          </a:xfrm>
          <a:prstGeom prst="roundRect">
            <a:avLst>
              <a:gd name="adj" fmla="val 4006"/>
            </a:avLst>
          </a:prstGeom>
          <a:solidFill>
            <a:srgbClr val="14713E"/>
          </a:solidFill>
          <a:ln>
            <a:noFill/>
          </a:ln>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 tIns="182880" rIns="182880" bIns="274320" numCol="1" spcCol="1270" anchor="b" anchorCtr="0">
            <a:noAutofit/>
          </a:bodyPr>
          <a:lstStyle/>
          <a:p>
            <a:pPr algn="l" defTabSz="1466594">
              <a:lnSpc>
                <a:spcPct val="90000"/>
              </a:lnSpc>
              <a:spcAft>
                <a:spcPct val="35000"/>
              </a:spcAft>
            </a:pPr>
            <a:r>
              <a:rPr lang="en-US" sz="2800" dirty="0">
                <a:effectLst/>
              </a:rPr>
              <a:t>Courseware and Agenda</a:t>
            </a:r>
          </a:p>
          <a:p>
            <a:pPr marL="228560" lvl="1" indent="-228560" algn="l" defTabSz="1155498">
              <a:lnSpc>
                <a:spcPct val="90000"/>
              </a:lnSpc>
              <a:spcAft>
                <a:spcPct val="15000"/>
              </a:spcAft>
              <a:buFont typeface="Wingdings" pitchFamily="2" charset="2"/>
              <a:buChar char="§"/>
            </a:pPr>
            <a:r>
              <a:rPr lang="en-US" sz="2000" dirty="0">
                <a:effectLst/>
              </a:rPr>
              <a:t>Agenda for this class</a:t>
            </a:r>
          </a:p>
          <a:p>
            <a:pPr marL="228560" lvl="1" indent="-228560" algn="l" defTabSz="1155498">
              <a:lnSpc>
                <a:spcPct val="90000"/>
              </a:lnSpc>
              <a:spcAft>
                <a:spcPct val="15000"/>
              </a:spcAft>
              <a:buFont typeface="Wingdings" pitchFamily="2" charset="2"/>
              <a:buChar char="§"/>
            </a:pPr>
            <a:r>
              <a:rPr lang="en-US" sz="2000" dirty="0">
                <a:effectLst/>
              </a:rPr>
              <a:t>Layout of the manual and exercises</a:t>
            </a:r>
          </a:p>
        </p:txBody>
      </p:sp>
      <p:pic>
        <p:nvPicPr>
          <p:cNvPr id="26" name="Picture 25"/>
          <p:cNvPicPr>
            <a:picLocks noChangeAspect="1"/>
          </p:cNvPicPr>
          <p:nvPr userDrawn="1"/>
        </p:nvPicPr>
        <p:blipFill>
          <a:blip r:embed="rId3"/>
          <a:stretch>
            <a:fillRect/>
          </a:stretch>
        </p:blipFill>
        <p:spPr>
          <a:xfrm>
            <a:off x="1704593" y="1504347"/>
            <a:ext cx="711432" cy="1536559"/>
          </a:xfrm>
          <a:prstGeom prst="rect">
            <a:avLst/>
          </a:prstGeom>
        </p:spPr>
      </p:pic>
      <p:pic>
        <p:nvPicPr>
          <p:cNvPr id="28" name="Picture 27"/>
          <p:cNvPicPr>
            <a:picLocks noChangeAspect="1"/>
          </p:cNvPicPr>
          <p:nvPr userDrawn="1"/>
        </p:nvPicPr>
        <p:blipFill>
          <a:blip r:embed="rId4"/>
          <a:stretch>
            <a:fillRect/>
          </a:stretch>
        </p:blipFill>
        <p:spPr>
          <a:xfrm>
            <a:off x="5249160" y="1644565"/>
            <a:ext cx="1650993" cy="1396341"/>
          </a:xfrm>
          <a:prstGeom prst="rect">
            <a:avLst/>
          </a:prstGeom>
        </p:spPr>
      </p:pic>
      <p:grpSp>
        <p:nvGrpSpPr>
          <p:cNvPr id="29" name="Group 4606"/>
          <p:cNvGrpSpPr/>
          <p:nvPr userDrawn="1"/>
        </p:nvGrpSpPr>
        <p:grpSpPr>
          <a:xfrm>
            <a:off x="9148601" y="1586969"/>
            <a:ext cx="1926299" cy="1522106"/>
            <a:chOff x="0" y="0"/>
            <a:chExt cx="1724877" cy="1363304"/>
          </a:xfrm>
        </p:grpSpPr>
        <p:grpSp>
          <p:nvGrpSpPr>
            <p:cNvPr id="30" name="Group 4595"/>
            <p:cNvGrpSpPr/>
            <p:nvPr/>
          </p:nvGrpSpPr>
          <p:grpSpPr>
            <a:xfrm>
              <a:off x="459854" y="0"/>
              <a:ext cx="702003" cy="1069390"/>
              <a:chOff x="0" y="0"/>
              <a:chExt cx="702002" cy="1069389"/>
            </a:xfrm>
          </p:grpSpPr>
          <p:sp>
            <p:nvSpPr>
              <p:cNvPr id="41" name="Shape 4591"/>
              <p:cNvSpPr/>
              <p:nvPr/>
            </p:nvSpPr>
            <p:spPr>
              <a:xfrm>
                <a:off x="297100" y="918898"/>
                <a:ext cx="107802" cy="149198"/>
              </a:xfrm>
              <a:prstGeom prst="rect">
                <a:avLst/>
              </a:prstGeom>
              <a:solidFill>
                <a:srgbClr val="75532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pic>
            <p:nvPicPr>
              <p:cNvPr id="42" name="image1.png"/>
              <p:cNvPicPr>
                <a:picLocks noChangeAspect="1"/>
              </p:cNvPicPr>
              <p:nvPr/>
            </p:nvPicPr>
            <p:blipFill>
              <a:blip r:embed="rId5">
                <a:extLst/>
              </a:blip>
              <a:stretch>
                <a:fillRect/>
              </a:stretch>
            </p:blipFill>
            <p:spPr>
              <a:xfrm rot="10800000">
                <a:off x="293650" y="915017"/>
                <a:ext cx="114702" cy="154373"/>
              </a:xfrm>
              <a:prstGeom prst="rect">
                <a:avLst/>
              </a:prstGeom>
              <a:ln w="12700" cap="flat">
                <a:noFill/>
                <a:miter lim="400000"/>
              </a:ln>
              <a:effectLst/>
            </p:spPr>
          </p:pic>
          <p:sp>
            <p:nvSpPr>
              <p:cNvPr id="43" name="Shape 4593"/>
              <p:cNvSpPr/>
              <p:nvPr/>
            </p:nvSpPr>
            <p:spPr>
              <a:xfrm>
                <a:off x="0" y="0"/>
                <a:ext cx="351002" cy="9193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208" y="8004"/>
                    </a:lnTo>
                    <a:lnTo>
                      <a:pt x="14966" y="8004"/>
                    </a:lnTo>
                    <a:lnTo>
                      <a:pt x="5174" y="14255"/>
                    </a:lnTo>
                    <a:lnTo>
                      <a:pt x="11225" y="14255"/>
                    </a:lnTo>
                    <a:lnTo>
                      <a:pt x="0" y="21600"/>
                    </a:lnTo>
                    <a:lnTo>
                      <a:pt x="21600" y="21600"/>
                    </a:lnTo>
                    <a:lnTo>
                      <a:pt x="21600" y="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 name="Shape 4594"/>
              <p:cNvSpPr/>
              <p:nvPr/>
            </p:nvSpPr>
            <p:spPr>
              <a:xfrm>
                <a:off x="351001" y="0"/>
                <a:ext cx="351002" cy="9193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75" y="14255"/>
                    </a:lnTo>
                    <a:lnTo>
                      <a:pt x="16426" y="14255"/>
                    </a:lnTo>
                    <a:lnTo>
                      <a:pt x="6634" y="8004"/>
                    </a:lnTo>
                    <a:lnTo>
                      <a:pt x="12233" y="8004"/>
                    </a:lnTo>
                    <a:lnTo>
                      <a:pt x="0" y="0"/>
                    </a:lnTo>
                    <a:lnTo>
                      <a:pt x="0" y="21600"/>
                    </a:lnTo>
                    <a:close/>
                  </a:path>
                </a:pathLst>
              </a:custGeom>
              <a:solidFill>
                <a:srgbClr val="367A50"/>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31" name="Group 4600"/>
            <p:cNvGrpSpPr/>
            <p:nvPr/>
          </p:nvGrpSpPr>
          <p:grpSpPr>
            <a:xfrm>
              <a:off x="0" y="291492"/>
              <a:ext cx="708916" cy="1071813"/>
              <a:chOff x="0" y="0"/>
              <a:chExt cx="708915" cy="1071812"/>
            </a:xfrm>
          </p:grpSpPr>
          <p:pic>
            <p:nvPicPr>
              <p:cNvPr id="37" name="image1.png"/>
              <p:cNvPicPr>
                <a:picLocks noChangeAspect="1"/>
              </p:cNvPicPr>
              <p:nvPr/>
            </p:nvPicPr>
            <p:blipFill>
              <a:blip r:embed="rId5">
                <a:extLst/>
              </a:blip>
              <a:stretch>
                <a:fillRect/>
              </a:stretch>
            </p:blipFill>
            <p:spPr>
              <a:xfrm rot="10800000">
                <a:off x="297106" y="917437"/>
                <a:ext cx="114704" cy="154376"/>
              </a:xfrm>
              <a:prstGeom prst="rect">
                <a:avLst/>
              </a:prstGeom>
              <a:ln w="12700" cap="flat">
                <a:noFill/>
                <a:miter lim="400000"/>
              </a:ln>
              <a:effectLst/>
            </p:spPr>
          </p:pic>
          <p:grpSp>
            <p:nvGrpSpPr>
              <p:cNvPr id="38" name="Group 4599"/>
              <p:cNvGrpSpPr/>
              <p:nvPr/>
            </p:nvGrpSpPr>
            <p:grpSpPr>
              <a:xfrm>
                <a:off x="0" y="0"/>
                <a:ext cx="708916" cy="923660"/>
                <a:chOff x="0" y="0"/>
                <a:chExt cx="708915" cy="923659"/>
              </a:xfrm>
            </p:grpSpPr>
            <p:sp>
              <p:nvSpPr>
                <p:cNvPr id="39" name="Shape 4597"/>
                <p:cNvSpPr/>
                <p:nvPr/>
              </p:nvSpPr>
              <p:spPr>
                <a:xfrm>
                  <a:off x="-1" y="-1"/>
                  <a:ext cx="354459" cy="9236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 name="Shape 4598"/>
                <p:cNvSpPr/>
                <p:nvPr/>
              </p:nvSpPr>
              <p:spPr>
                <a:xfrm>
                  <a:off x="354457" y="-1"/>
                  <a:ext cx="354459" cy="923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32" name="Group 4605"/>
            <p:cNvGrpSpPr/>
            <p:nvPr/>
          </p:nvGrpSpPr>
          <p:grpSpPr>
            <a:xfrm>
              <a:off x="1015962" y="291492"/>
              <a:ext cx="708916" cy="1071813"/>
              <a:chOff x="0" y="0"/>
              <a:chExt cx="708915" cy="1071812"/>
            </a:xfrm>
          </p:grpSpPr>
          <p:pic>
            <p:nvPicPr>
              <p:cNvPr id="33" name="image1.png"/>
              <p:cNvPicPr>
                <a:picLocks noChangeAspect="1"/>
              </p:cNvPicPr>
              <p:nvPr/>
            </p:nvPicPr>
            <p:blipFill>
              <a:blip r:embed="rId5">
                <a:extLst/>
              </a:blip>
              <a:stretch>
                <a:fillRect/>
              </a:stretch>
            </p:blipFill>
            <p:spPr>
              <a:xfrm rot="10800000">
                <a:off x="297106" y="917437"/>
                <a:ext cx="114704" cy="154376"/>
              </a:xfrm>
              <a:prstGeom prst="rect">
                <a:avLst/>
              </a:prstGeom>
              <a:ln w="12700" cap="flat">
                <a:noFill/>
                <a:miter lim="400000"/>
              </a:ln>
              <a:effectLst/>
            </p:spPr>
          </p:pic>
          <p:grpSp>
            <p:nvGrpSpPr>
              <p:cNvPr id="34" name="Group 4604"/>
              <p:cNvGrpSpPr/>
              <p:nvPr/>
            </p:nvGrpSpPr>
            <p:grpSpPr>
              <a:xfrm>
                <a:off x="0" y="0"/>
                <a:ext cx="708916" cy="923660"/>
                <a:chOff x="0" y="0"/>
                <a:chExt cx="708915" cy="923659"/>
              </a:xfrm>
            </p:grpSpPr>
            <p:sp>
              <p:nvSpPr>
                <p:cNvPr id="35" name="Shape 4602"/>
                <p:cNvSpPr/>
                <p:nvPr/>
              </p:nvSpPr>
              <p:spPr>
                <a:xfrm>
                  <a:off x="-1" y="-1"/>
                  <a:ext cx="354459" cy="9236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6" name="Shape 4603"/>
                <p:cNvSpPr/>
                <p:nvPr/>
              </p:nvSpPr>
              <p:spPr>
                <a:xfrm>
                  <a:off x="354457" y="-1"/>
                  <a:ext cx="354459" cy="923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spTree>
    <p:custDataLst>
      <p:tags r:id="rId1"/>
    </p:custDataLst>
    <p:extLst>
      <p:ext uri="{BB962C8B-B14F-4D97-AF65-F5344CB8AC3E}">
        <p14:creationId xmlns:p14="http://schemas.microsoft.com/office/powerpoint/2010/main" val="297162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rtual">
    <p:spTree>
      <p:nvGrpSpPr>
        <p:cNvPr id="1" name=""/>
        <p:cNvGrpSpPr/>
        <p:nvPr/>
      </p:nvGrpSpPr>
      <p:grpSpPr>
        <a:xfrm>
          <a:off x="0" y="0"/>
          <a:ext cx="0" cy="0"/>
          <a:chOff x="0" y="0"/>
          <a:chExt cx="0" cy="0"/>
        </a:xfrm>
      </p:grpSpPr>
      <p:grpSp>
        <p:nvGrpSpPr>
          <p:cNvPr id="4" name="Group 3"/>
          <p:cNvGrpSpPr/>
          <p:nvPr userDrawn="1"/>
        </p:nvGrpSpPr>
        <p:grpSpPr>
          <a:xfrm>
            <a:off x="1831474" y="1033368"/>
            <a:ext cx="8280702" cy="5443291"/>
            <a:chOff x="1373604" y="775026"/>
            <a:chExt cx="6210527" cy="4082468"/>
          </a:xfrm>
        </p:grpSpPr>
        <p:pic>
          <p:nvPicPr>
            <p:cNvPr id="25" name="Picture 2"/>
            <p:cNvPicPr>
              <a:picLocks noChangeAspect="1" noChangeArrowheads="1"/>
            </p:cNvPicPr>
            <p:nvPr userDrawn="1"/>
          </p:nvPicPr>
          <p:blipFill>
            <a:blip r:embed="rId3" cstate="print"/>
            <a:srcRect/>
            <a:stretch>
              <a:fillRect/>
            </a:stretch>
          </p:blipFill>
          <p:spPr bwMode="auto">
            <a:xfrm>
              <a:off x="1373604" y="775026"/>
              <a:ext cx="6210527" cy="893601"/>
            </a:xfrm>
            <a:prstGeom prst="rect">
              <a:avLst/>
            </a:prstGeom>
            <a:noFill/>
            <a:ln w="9525">
              <a:noFill/>
              <a:miter lim="800000"/>
              <a:headEnd/>
              <a:tailEnd/>
            </a:ln>
          </p:spPr>
        </p:pic>
        <p:sp>
          <p:nvSpPr>
            <p:cNvPr id="32" name="Highlight"/>
            <p:cNvSpPr/>
            <p:nvPr userDrawn="1"/>
          </p:nvSpPr>
          <p:spPr bwMode="auto">
            <a:xfrm>
              <a:off x="4321338" y="785078"/>
              <a:ext cx="1304008" cy="570467"/>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pic>
          <p:nvPicPr>
            <p:cNvPr id="33" name="Picture 4"/>
            <p:cNvPicPr>
              <a:picLocks noChangeAspect="1" noChangeArrowheads="1"/>
            </p:cNvPicPr>
            <p:nvPr userDrawn="1"/>
          </p:nvPicPr>
          <p:blipFill>
            <a:blip r:embed="rId4" cstate="print"/>
            <a:srcRect/>
            <a:stretch>
              <a:fillRect/>
            </a:stretch>
          </p:blipFill>
          <p:spPr bwMode="auto">
            <a:xfrm>
              <a:off x="3207280" y="1842831"/>
              <a:ext cx="2543175" cy="30146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4" name="Highlight"/>
            <p:cNvSpPr/>
            <p:nvPr userDrawn="1"/>
          </p:nvSpPr>
          <p:spPr bwMode="auto">
            <a:xfrm>
              <a:off x="3239961" y="3179581"/>
              <a:ext cx="1597046" cy="204872"/>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sp>
          <p:nvSpPr>
            <p:cNvPr id="35" name="Rounded Rectangular Callout 34"/>
            <p:cNvSpPr/>
            <p:nvPr userDrawn="1"/>
          </p:nvSpPr>
          <p:spPr>
            <a:xfrm>
              <a:off x="2304360" y="3434174"/>
              <a:ext cx="781161" cy="498517"/>
            </a:xfrm>
            <a:prstGeom prst="wedgeRoundRectCallout">
              <a:avLst>
                <a:gd name="adj1" fmla="val 73512"/>
                <a:gd name="adj2" fmla="val -39557"/>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a:solidFill>
                    <a:schemeClr val="bg1"/>
                  </a:solidFill>
                  <a:latin typeface="Salesforce Sans" panose="020B0505020202020203" pitchFamily="34" charset="0"/>
                  <a:cs typeface="Arial" panose="020B0604020202020204" pitchFamily="34" charset="0"/>
                </a:rPr>
                <a:t>Connect to audio</a:t>
              </a:r>
            </a:p>
          </p:txBody>
        </p:sp>
        <p:sp>
          <p:nvSpPr>
            <p:cNvPr id="36" name="Rounded Rectangular Callout 35"/>
            <p:cNvSpPr/>
            <p:nvPr userDrawn="1"/>
          </p:nvSpPr>
          <p:spPr>
            <a:xfrm>
              <a:off x="5740980" y="2885534"/>
              <a:ext cx="781161" cy="323659"/>
            </a:xfrm>
            <a:prstGeom prst="wedgeRoundRectCallout">
              <a:avLst>
                <a:gd name="adj1" fmla="val -69882"/>
                <a:gd name="adj2" fmla="val -19301"/>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a:solidFill>
                    <a:schemeClr val="bg1"/>
                  </a:solidFill>
                  <a:latin typeface="Salesforce Sans" panose="020B0505020202020203" pitchFamily="34" charset="0"/>
                  <a:cs typeface="Arial" panose="020B0604020202020204" pitchFamily="34" charset="0"/>
                </a:rPr>
                <a:t>Mute</a:t>
              </a:r>
            </a:p>
          </p:txBody>
        </p:sp>
        <p:sp>
          <p:nvSpPr>
            <p:cNvPr id="37" name="Rounded Rectangular Callout 36"/>
            <p:cNvSpPr/>
            <p:nvPr userDrawn="1"/>
          </p:nvSpPr>
          <p:spPr>
            <a:xfrm>
              <a:off x="1987127" y="4329924"/>
              <a:ext cx="1030816" cy="498517"/>
            </a:xfrm>
            <a:prstGeom prst="wedgeRoundRectCallout">
              <a:avLst>
                <a:gd name="adj1" fmla="val 68891"/>
                <a:gd name="adj2" fmla="val -19646"/>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a:solidFill>
                    <a:schemeClr val="bg1"/>
                  </a:solidFill>
                  <a:latin typeface="Salesforce Sans" panose="020B0505020202020203" pitchFamily="34" charset="0"/>
                  <a:cs typeface="Arial" panose="020B0604020202020204" pitchFamily="34" charset="0"/>
                </a:rPr>
                <a:t>Send chat message</a:t>
              </a:r>
            </a:p>
          </p:txBody>
        </p:sp>
      </p:grpSp>
      <p:sp>
        <p:nvSpPr>
          <p:cNvPr id="12" name="TextBox 11"/>
          <p:cNvSpPr txBox="1"/>
          <p:nvPr userDrawn="1"/>
        </p:nvSpPr>
        <p:spPr>
          <a:xfrm>
            <a:off x="189832" y="-1"/>
            <a:ext cx="9808420" cy="759125"/>
          </a:xfrm>
          <a:prstGeom prst="rect">
            <a:avLst/>
          </a:prstGeom>
          <a:noFill/>
          <a:ln>
            <a:noFill/>
          </a:ln>
        </p:spPr>
        <p:txBody>
          <a:bodyPr wrap="square" rtlCol="0" anchor="ctr">
            <a:noAutofit/>
          </a:bodyPr>
          <a:lstStyle/>
          <a:p>
            <a:pPr algn="l"/>
            <a:r>
              <a:rPr lang="en-US" sz="2800" b="0" cap="all" spc="300" baseline="0" dirty="0">
                <a:solidFill>
                  <a:schemeClr val="bg1"/>
                </a:solidFill>
                <a:latin typeface="Salesforce Sans Light" panose="020B0305020202020203" pitchFamily="34" charset="0"/>
              </a:rPr>
              <a:t>Virtual</a:t>
            </a:r>
            <a:endParaRPr lang="en-US" sz="2800" b="0" cap="all" spc="300" baseline="0" dirty="0">
              <a:solidFill>
                <a:schemeClr val="bg1"/>
              </a:solidFill>
              <a:latin typeface="Salesforce Sans Light" panose="020B0305020202020203" pitchFamily="34" charset="0"/>
              <a:cs typeface="Arial" pitchFamily="34" charset="0"/>
            </a:endParaRPr>
          </a:p>
        </p:txBody>
      </p:sp>
      <p:sp>
        <p:nvSpPr>
          <p:cNvPr id="2" name="Slide Number Placeholder 1"/>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194508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1" y="843165"/>
            <a:ext cx="11941175"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6538" indent="-236538">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defTabSz="1085850">
              <a:spcBef>
                <a:spcPts val="600"/>
              </a:spcBef>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pPr/>
              <a:t>‹N°›</a:t>
            </a:fld>
            <a:endParaRPr lang="en-US" dirty="0"/>
          </a:p>
        </p:txBody>
      </p:sp>
    </p:spTree>
    <p:custDataLst>
      <p:tags r:id="rId1"/>
    </p:custDataLst>
    <p:extLst>
      <p:ext uri="{BB962C8B-B14F-4D97-AF65-F5344CB8AC3E}">
        <p14:creationId xmlns:p14="http://schemas.microsoft.com/office/powerpoint/2010/main" val="28691537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ags" Target="../tags/tag7.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6.png"/><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ags" Target="../tags/tag18.xml"/></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28.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6.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slideLayout" Target="../slideLayouts/slideLayout35.xml"/><Relationship Id="rId7"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6"/>
    </p:custDataLst>
    <p:extLst>
      <p:ext uri="{BB962C8B-B14F-4D97-AF65-F5344CB8AC3E}">
        <p14:creationId xmlns:p14="http://schemas.microsoft.com/office/powerpoint/2010/main" val="15764457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Lst>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10886"/>
            <a:ext cx="12192000" cy="769838"/>
            <a:chOff x="-1" y="-10886"/>
            <a:chExt cx="12188825" cy="769838"/>
          </a:xfrm>
        </p:grpSpPr>
        <p:sp>
          <p:nvSpPr>
            <p:cNvPr id="8" name="Blue Box"/>
            <p:cNvSpPr/>
            <p:nvPr userDrawn="1"/>
          </p:nvSpPr>
          <p:spPr>
            <a:xfrm>
              <a:off x="-1" y="0"/>
              <a:ext cx="12188825" cy="75895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2400"/>
            </a:p>
          </p:txBody>
        </p:sp>
        <p:pic>
          <p:nvPicPr>
            <p:cNvPr id="7" name="Picture 6"/>
            <p:cNvPicPr>
              <a:picLocks noChangeAspect="1"/>
            </p:cNvPicPr>
            <p:nvPr userDrawn="1"/>
          </p:nvPicPr>
          <p:blipFill rotWithShape="1">
            <a:blip r:embed="rId7" cstate="print">
              <a:extLst>
                <a:ext uri="{28A0092B-C50C-407E-A947-70E740481C1C}">
                  <a14:useLocalDpi xmlns:a14="http://schemas.microsoft.com/office/drawing/2010/main" val="0"/>
                </a:ext>
              </a:extLst>
            </a:blip>
            <a:srcRect l="2709" t="61669" r="2101" b="32032"/>
            <a:stretch/>
          </p:blipFill>
          <p:spPr>
            <a:xfrm>
              <a:off x="-1" y="-10886"/>
              <a:ext cx="12188825" cy="762000"/>
            </a:xfrm>
            <a:prstGeom prst="rect">
              <a:avLst/>
            </a:prstGeom>
          </p:spPr>
        </p:pic>
      </p:grpSp>
      <p:sp>
        <p:nvSpPr>
          <p:cNvPr id="1027" name="Rectangle 3"/>
          <p:cNvSpPr>
            <a:spLocks noGrp="1" noChangeArrowheads="1"/>
          </p:cNvSpPr>
          <p:nvPr>
            <p:ph type="body" idx="1"/>
          </p:nvPr>
        </p:nvSpPr>
        <p:spPr bwMode="auto">
          <a:xfrm>
            <a:off x="121444"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6" y="3"/>
            <a:ext cx="9854776" cy="746975"/>
          </a:xfrm>
          <a:prstGeom prst="rect">
            <a:avLst/>
          </a:prstGeom>
        </p:spPr>
        <p:txBody>
          <a:bodyPr vert="horz" lIns="91424" tIns="137160" rIns="91424" bIns="45712" rtlCol="0" anchor="ctr">
            <a:noAutofit/>
          </a:bodyPr>
          <a:lstStyle/>
          <a:p>
            <a:r>
              <a:rPr lang="en-US" dirty="0"/>
              <a:t>Click to edit Master title style</a:t>
            </a:r>
          </a:p>
        </p:txBody>
      </p:sp>
      <p:sp>
        <p:nvSpPr>
          <p:cNvPr id="10" name="Slide Number Placeholder 2"/>
          <p:cNvSpPr>
            <a:spLocks noGrp="1"/>
          </p:cNvSpPr>
          <p:nvPr>
            <p:ph type="sldNum" sz="quarter" idx="4"/>
          </p:nvPr>
        </p:nvSpPr>
        <p:spPr bwMode="white">
          <a:xfrm>
            <a:off x="9982809" y="301662"/>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‹N°›</a:t>
            </a:fld>
            <a:endParaRPr lang="en-US" dirty="0"/>
          </a:p>
        </p:txBody>
      </p:sp>
      <p:pic>
        <p:nvPicPr>
          <p:cNvPr id="3" name="Picture 2"/>
          <p:cNvPicPr>
            <a:picLocks noChangeAspect="1"/>
          </p:cNvPicPr>
          <p:nvPr userDrawn="1"/>
        </p:nvPicPr>
        <p:blipFill rotWithShape="1">
          <a:blip r:embed="rId8" cstate="print">
            <a:extLst>
              <a:ext uri="{28A0092B-C50C-407E-A947-70E740481C1C}">
                <a14:useLocalDpi xmlns:a14="http://schemas.microsoft.com/office/drawing/2010/main" val="0"/>
              </a:ext>
            </a:extLst>
          </a:blip>
          <a:srcRect r="50455"/>
          <a:stretch/>
        </p:blipFill>
        <p:spPr>
          <a:xfrm>
            <a:off x="10475199" y="114038"/>
            <a:ext cx="799442" cy="538055"/>
          </a:xfrm>
          <a:prstGeom prst="rect">
            <a:avLst/>
          </a:prstGeom>
        </p:spPr>
      </p:pic>
    </p:spTree>
    <p:custDataLst>
      <p:tags r:id="rId6"/>
    </p:custDataLst>
    <p:extLst>
      <p:ext uri="{BB962C8B-B14F-4D97-AF65-F5344CB8AC3E}">
        <p14:creationId xmlns:p14="http://schemas.microsoft.com/office/powerpoint/2010/main" val="388562499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Lst>
  <p:hf hdr="0" ftr="0" dt="0"/>
  <p:txStyles>
    <p:titleStyle>
      <a:lvl1pPr algn="l" rtl="0" eaLnBrk="1" fontAlgn="base" hangingPunct="1">
        <a:lnSpc>
          <a:spcPct val="80000"/>
        </a:lnSpc>
        <a:spcBef>
          <a:spcPct val="0"/>
        </a:spcBef>
        <a:spcAft>
          <a:spcPct val="0"/>
        </a:spcAft>
        <a:defRPr sz="2800" b="0" cap="all" spc="300" normalizeH="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 y="-10886"/>
            <a:ext cx="12192000" cy="769838"/>
            <a:chOff x="-1" y="-10886"/>
            <a:chExt cx="12188825" cy="769838"/>
          </a:xfrm>
        </p:grpSpPr>
        <p:sp>
          <p:nvSpPr>
            <p:cNvPr id="10" name="Blue Box"/>
            <p:cNvSpPr/>
            <p:nvPr userDrawn="1"/>
          </p:nvSpPr>
          <p:spPr>
            <a:xfrm>
              <a:off x="-1" y="0"/>
              <a:ext cx="12188825" cy="75895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2400"/>
            </a:p>
          </p:txBody>
        </p:sp>
        <p:pic>
          <p:nvPicPr>
            <p:cNvPr id="11" name="Picture 10"/>
            <p:cNvPicPr>
              <a:picLocks noChangeAspect="1"/>
            </p:cNvPicPr>
            <p:nvPr userDrawn="1"/>
          </p:nvPicPr>
          <p:blipFill rotWithShape="1">
            <a:blip r:embed="rId8" cstate="print">
              <a:extLst>
                <a:ext uri="{28A0092B-C50C-407E-A947-70E740481C1C}">
                  <a14:useLocalDpi xmlns:a14="http://schemas.microsoft.com/office/drawing/2010/main" val="0"/>
                </a:ext>
              </a:extLst>
            </a:blip>
            <a:srcRect l="2709" t="61669" r="2101" b="32032"/>
            <a:stretch/>
          </p:blipFill>
          <p:spPr>
            <a:xfrm>
              <a:off x="-1" y="-10886"/>
              <a:ext cx="12188825" cy="762000"/>
            </a:xfrm>
            <a:prstGeom prst="rect">
              <a:avLst/>
            </a:prstGeom>
          </p:spPr>
        </p:pic>
      </p:grpSp>
      <p:sp>
        <p:nvSpPr>
          <p:cNvPr id="1027" name="Rectangle 3"/>
          <p:cNvSpPr>
            <a:spLocks noGrp="1" noChangeArrowheads="1"/>
          </p:cNvSpPr>
          <p:nvPr>
            <p:ph type="body" idx="1"/>
          </p:nvPr>
        </p:nvSpPr>
        <p:spPr bwMode="auto">
          <a:xfrm>
            <a:off x="121444"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8" y="3"/>
            <a:ext cx="9854774" cy="746975"/>
          </a:xfrm>
          <a:prstGeom prst="rect">
            <a:avLst/>
          </a:prstGeom>
        </p:spPr>
        <p:txBody>
          <a:bodyPr vert="horz" lIns="91424" tIns="137160" rIns="91424" bIns="45712" rtlCol="0" anchor="ctr">
            <a:noAutofit/>
          </a:bodyPr>
          <a:lstStyle/>
          <a:p>
            <a:r>
              <a:rPr lang="en-US" dirty="0"/>
              <a:t>Click to edit Master title style</a:t>
            </a:r>
          </a:p>
        </p:txBody>
      </p:sp>
      <p:sp>
        <p:nvSpPr>
          <p:cNvPr id="7" name="Slide Number Placeholder 2"/>
          <p:cNvSpPr>
            <a:spLocks noGrp="1"/>
          </p:cNvSpPr>
          <p:nvPr>
            <p:ph type="sldNum" sz="quarter" idx="4"/>
          </p:nvPr>
        </p:nvSpPr>
        <p:spPr bwMode="white">
          <a:xfrm>
            <a:off x="9982809" y="301662"/>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‹N°›</a:t>
            </a:fld>
            <a:endParaRPr lang="en-US" dirty="0"/>
          </a:p>
        </p:txBody>
      </p:sp>
      <p:pic>
        <p:nvPicPr>
          <p:cNvPr id="8" name="Picture 7"/>
          <p:cNvPicPr>
            <a:picLocks noChangeAspect="1"/>
          </p:cNvPicPr>
          <p:nvPr userDrawn="1"/>
        </p:nvPicPr>
        <p:blipFill rotWithShape="1">
          <a:blip r:embed="rId9" cstate="print">
            <a:extLst>
              <a:ext uri="{28A0092B-C50C-407E-A947-70E740481C1C}">
                <a14:useLocalDpi xmlns:a14="http://schemas.microsoft.com/office/drawing/2010/main" val="0"/>
              </a:ext>
            </a:extLst>
          </a:blip>
          <a:srcRect r="50272"/>
          <a:stretch/>
        </p:blipFill>
        <p:spPr>
          <a:xfrm>
            <a:off x="10475199" y="114038"/>
            <a:ext cx="802401" cy="538055"/>
          </a:xfrm>
          <a:prstGeom prst="rect">
            <a:avLst/>
          </a:prstGeom>
        </p:spPr>
      </p:pic>
    </p:spTree>
    <p:custDataLst>
      <p:tags r:id="rId7"/>
    </p:custDataLst>
    <p:extLst>
      <p:ext uri="{BB962C8B-B14F-4D97-AF65-F5344CB8AC3E}">
        <p14:creationId xmlns:p14="http://schemas.microsoft.com/office/powerpoint/2010/main" val="332496165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Lst>
  <p:hf hdr="0" ftr="0" dt="0"/>
  <p:txStyles>
    <p:titleStyle>
      <a:lvl1pPr algn="l" rtl="0" eaLnBrk="1" fontAlgn="base" hangingPunct="1">
        <a:lnSpc>
          <a:spcPct val="80000"/>
        </a:lnSpc>
        <a:spcBef>
          <a:spcPct val="0"/>
        </a:spcBef>
        <a:spcAft>
          <a:spcPct val="0"/>
        </a:spcAft>
        <a:defRPr sz="2800" b="0" cap="all" spc="30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1" y="-10886"/>
            <a:ext cx="12192000" cy="769838"/>
            <a:chOff x="-1" y="-10886"/>
            <a:chExt cx="12188825" cy="769838"/>
          </a:xfrm>
        </p:grpSpPr>
        <p:sp>
          <p:nvSpPr>
            <p:cNvPr id="12" name="Blue Box"/>
            <p:cNvSpPr/>
            <p:nvPr userDrawn="1"/>
          </p:nvSpPr>
          <p:spPr>
            <a:xfrm>
              <a:off x="-1" y="0"/>
              <a:ext cx="12188825" cy="75895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2400"/>
            </a:p>
          </p:txBody>
        </p:sp>
        <p:pic>
          <p:nvPicPr>
            <p:cNvPr id="13" name="Picture 12"/>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9" t="61669" r="2101" b="32032"/>
            <a:stretch/>
          </p:blipFill>
          <p:spPr>
            <a:xfrm>
              <a:off x="-1" y="-10886"/>
              <a:ext cx="12188825" cy="762000"/>
            </a:xfrm>
            <a:prstGeom prst="rect">
              <a:avLst/>
            </a:prstGeom>
          </p:spPr>
        </p:pic>
      </p:grpSp>
      <p:sp>
        <p:nvSpPr>
          <p:cNvPr id="1027" name="Rectangle 3"/>
          <p:cNvSpPr>
            <a:spLocks noGrp="1" noChangeArrowheads="1"/>
          </p:cNvSpPr>
          <p:nvPr>
            <p:ph type="body" idx="1"/>
          </p:nvPr>
        </p:nvSpPr>
        <p:spPr bwMode="auto">
          <a:xfrm>
            <a:off x="121446"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white">
          <a:xfrm>
            <a:off x="798492" y="3"/>
            <a:ext cx="9184869" cy="746975"/>
          </a:xfrm>
          <a:prstGeom prst="rect">
            <a:avLst/>
          </a:prstGeom>
        </p:spPr>
        <p:txBody>
          <a:bodyPr vert="horz" lIns="91424" tIns="137160" rIns="91424" bIns="45712" rtlCol="0" anchor="ctr">
            <a:noAutofit/>
          </a:bodyPr>
          <a:lstStyle/>
          <a:p>
            <a:r>
              <a:rPr lang="en-US" dirty="0"/>
              <a:t>Click to edit Master title style</a:t>
            </a:r>
          </a:p>
        </p:txBody>
      </p:sp>
      <p:sp>
        <p:nvSpPr>
          <p:cNvPr id="7" name="Slide Number Placeholder 2"/>
          <p:cNvSpPr>
            <a:spLocks noGrp="1"/>
          </p:cNvSpPr>
          <p:nvPr>
            <p:ph type="sldNum" sz="quarter" idx="4"/>
          </p:nvPr>
        </p:nvSpPr>
        <p:spPr bwMode="white">
          <a:xfrm>
            <a:off x="9982809" y="301662"/>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‹N°›</a:t>
            </a:fld>
            <a:endParaRPr lang="en-US" dirty="0"/>
          </a:p>
        </p:txBody>
      </p:sp>
      <p:pic>
        <p:nvPicPr>
          <p:cNvPr id="11" name="Picture 10"/>
          <p:cNvPicPr>
            <a:picLocks noChangeAspect="1"/>
          </p:cNvPicPr>
          <p:nvPr userDrawn="1"/>
        </p:nvPicPr>
        <p:blipFill rotWithShape="1">
          <a:blip r:embed="rId11" cstate="print">
            <a:extLst>
              <a:ext uri="{28A0092B-C50C-407E-A947-70E740481C1C}">
                <a14:useLocalDpi xmlns:a14="http://schemas.microsoft.com/office/drawing/2010/main" val="0"/>
              </a:ext>
            </a:extLst>
          </a:blip>
          <a:srcRect r="50665"/>
          <a:stretch/>
        </p:blipFill>
        <p:spPr>
          <a:xfrm>
            <a:off x="10475199" y="114038"/>
            <a:ext cx="796051" cy="538055"/>
          </a:xfrm>
          <a:prstGeom prst="rect">
            <a:avLst/>
          </a:prstGeom>
        </p:spPr>
      </p:pic>
    </p:spTree>
    <p:custDataLst>
      <p:tags r:id="rId9"/>
    </p:custDataLst>
    <p:extLst>
      <p:ext uri="{BB962C8B-B14F-4D97-AF65-F5344CB8AC3E}">
        <p14:creationId xmlns:p14="http://schemas.microsoft.com/office/powerpoint/2010/main" val="267989344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12" r:id="rId6"/>
    <p:sldLayoutId id="2147483851" r:id="rId7"/>
  </p:sldLayoutIdLst>
  <p:hf hdr="0" ftr="0" dt="0"/>
  <p:txStyles>
    <p:titleStyle>
      <a:lvl1pPr algn="l" rtl="0" eaLnBrk="1" fontAlgn="base" hangingPunct="1">
        <a:lnSpc>
          <a:spcPct val="80000"/>
        </a:lnSpc>
        <a:spcBef>
          <a:spcPct val="0"/>
        </a:spcBef>
        <a:spcAft>
          <a:spcPct val="0"/>
        </a:spcAft>
        <a:tabLst>
          <a:tab pos="1141214" algn="l"/>
        </a:tabLst>
        <a:defRPr sz="2800" b="0"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3350582802"/>
      </p:ext>
    </p:extLst>
  </p:cSld>
  <p:clrMap bg1="lt1" tx1="dk1" bg2="lt2" tx2="dk2" accent1="accent1" accent2="accent2" accent3="accent3" accent4="accent4" accent5="accent5" accent6="accent6" hlink="hlink" folHlink="folHlink"/>
  <p:sldLayoutIdLst>
    <p:sldLayoutId id="2147483855" r:id="rId1"/>
  </p:sldLayoutIdLst>
  <p:hf hdr="0" ftr="0" dt="0"/>
  <p:txStyles>
    <p:titleStyle>
      <a:lvl1pPr algn="ctr" defTabSz="914240" rtl="0" eaLnBrk="1" latinLnBrk="0" hangingPunct="1">
        <a:spcBef>
          <a:spcPct val="0"/>
        </a:spcBef>
        <a:buNone/>
        <a:defRPr sz="44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 y="-10886"/>
            <a:ext cx="12192000" cy="769838"/>
            <a:chOff x="-1" y="-10886"/>
            <a:chExt cx="12188825" cy="769838"/>
          </a:xfrm>
        </p:grpSpPr>
        <p:sp>
          <p:nvSpPr>
            <p:cNvPr id="10" name="Blue Box"/>
            <p:cNvSpPr/>
            <p:nvPr userDrawn="1"/>
          </p:nvSpPr>
          <p:spPr>
            <a:xfrm>
              <a:off x="-1" y="0"/>
              <a:ext cx="12188825" cy="75895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sz="2400">
                <a:solidFill>
                  <a:srgbClr val="FFFFFF"/>
                </a:solidFill>
              </a:endParaRPr>
            </a:p>
          </p:txBody>
        </p:sp>
        <p:pic>
          <p:nvPicPr>
            <p:cNvPr id="11" name="Picture 10"/>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9" t="61669" r="2101" b="32032"/>
            <a:stretch/>
          </p:blipFill>
          <p:spPr>
            <a:xfrm>
              <a:off x="-1" y="-10886"/>
              <a:ext cx="12188825" cy="762000"/>
            </a:xfrm>
            <a:prstGeom prst="rect">
              <a:avLst/>
            </a:prstGeom>
          </p:spPr>
        </p:pic>
      </p:grpSp>
      <p:sp>
        <p:nvSpPr>
          <p:cNvPr id="1027" name="Rectangle 3"/>
          <p:cNvSpPr>
            <a:spLocks noGrp="1" noChangeArrowheads="1"/>
          </p:cNvSpPr>
          <p:nvPr>
            <p:ph type="body" idx="1"/>
          </p:nvPr>
        </p:nvSpPr>
        <p:spPr bwMode="auto">
          <a:xfrm>
            <a:off x="121444"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8" y="3"/>
            <a:ext cx="9854774" cy="746975"/>
          </a:xfrm>
          <a:prstGeom prst="rect">
            <a:avLst/>
          </a:prstGeom>
        </p:spPr>
        <p:txBody>
          <a:bodyPr vert="horz" lIns="91424" tIns="137160" rIns="91424" bIns="45712" rtlCol="0" anchor="ctr">
            <a:noAutofit/>
          </a:bodyPr>
          <a:lstStyle/>
          <a:p>
            <a:r>
              <a:rPr lang="en-US" dirty="0"/>
              <a:t>Click to edit Master title style</a:t>
            </a:r>
          </a:p>
        </p:txBody>
      </p:sp>
      <p:sp>
        <p:nvSpPr>
          <p:cNvPr id="7" name="Slide Number Placeholder 2"/>
          <p:cNvSpPr>
            <a:spLocks noGrp="1"/>
          </p:cNvSpPr>
          <p:nvPr>
            <p:ph type="sldNum" sz="quarter" idx="4"/>
          </p:nvPr>
        </p:nvSpPr>
        <p:spPr bwMode="white">
          <a:xfrm>
            <a:off x="9982809" y="301662"/>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‹N°›</a:t>
            </a:fld>
            <a:endParaRPr lang="en-US" dirty="0">
              <a:solidFill>
                <a:srgbClr val="FFFFFF"/>
              </a:solidFill>
            </a:endParaRPr>
          </a:p>
        </p:txBody>
      </p:sp>
      <p:pic>
        <p:nvPicPr>
          <p:cNvPr id="8" name="Picture 7"/>
          <p:cNvPicPr>
            <a:picLocks noChangeAspect="1"/>
          </p:cNvPicPr>
          <p:nvPr userDrawn="1"/>
        </p:nvPicPr>
        <p:blipFill rotWithShape="1">
          <a:blip r:embed="rId15" cstate="print">
            <a:extLst>
              <a:ext uri="{28A0092B-C50C-407E-A947-70E740481C1C}">
                <a14:useLocalDpi xmlns:a14="http://schemas.microsoft.com/office/drawing/2010/main" val="0"/>
              </a:ext>
            </a:extLst>
          </a:blip>
          <a:srcRect r="50272"/>
          <a:stretch/>
        </p:blipFill>
        <p:spPr>
          <a:xfrm>
            <a:off x="10475199" y="114038"/>
            <a:ext cx="802401" cy="538055"/>
          </a:xfrm>
          <a:prstGeom prst="rect">
            <a:avLst/>
          </a:prstGeom>
        </p:spPr>
      </p:pic>
    </p:spTree>
    <p:custDataLst>
      <p:tags r:id="rId13"/>
    </p:custDataLst>
    <p:extLst>
      <p:ext uri="{BB962C8B-B14F-4D97-AF65-F5344CB8AC3E}">
        <p14:creationId xmlns:p14="http://schemas.microsoft.com/office/powerpoint/2010/main" val="312981555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rtl="0" eaLnBrk="1" fontAlgn="base" hangingPunct="1">
        <a:lnSpc>
          <a:spcPct val="80000"/>
        </a:lnSpc>
        <a:spcBef>
          <a:spcPct val="0"/>
        </a:spcBef>
        <a:spcAft>
          <a:spcPct val="0"/>
        </a:spcAft>
        <a:defRPr sz="2800" b="0" cap="all" spc="30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1" y="-10886"/>
            <a:ext cx="12192000" cy="769838"/>
            <a:chOff x="-1" y="-10886"/>
            <a:chExt cx="12188825" cy="769838"/>
          </a:xfrm>
        </p:grpSpPr>
        <p:sp>
          <p:nvSpPr>
            <p:cNvPr id="12" name="Blue Box"/>
            <p:cNvSpPr/>
            <p:nvPr userDrawn="1"/>
          </p:nvSpPr>
          <p:spPr>
            <a:xfrm>
              <a:off x="-1" y="0"/>
              <a:ext cx="12188825" cy="75895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sz="2400">
                <a:solidFill>
                  <a:srgbClr val="FFFFFF"/>
                </a:solidFill>
              </a:endParaRPr>
            </a:p>
          </p:txBody>
        </p:sp>
        <p:pic>
          <p:nvPicPr>
            <p:cNvPr id="13" name="Picture 12"/>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9" t="61669" r="2101" b="32032"/>
            <a:stretch/>
          </p:blipFill>
          <p:spPr>
            <a:xfrm>
              <a:off x="-1" y="-10886"/>
              <a:ext cx="12188825" cy="762000"/>
            </a:xfrm>
            <a:prstGeom prst="rect">
              <a:avLst/>
            </a:prstGeom>
          </p:spPr>
        </p:pic>
      </p:grpSp>
      <p:sp>
        <p:nvSpPr>
          <p:cNvPr id="1027" name="Rectangle 3"/>
          <p:cNvSpPr>
            <a:spLocks noGrp="1" noChangeArrowheads="1"/>
          </p:cNvSpPr>
          <p:nvPr>
            <p:ph type="body" idx="1"/>
          </p:nvPr>
        </p:nvSpPr>
        <p:spPr bwMode="auto">
          <a:xfrm>
            <a:off x="121446"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white">
          <a:xfrm>
            <a:off x="798492" y="3"/>
            <a:ext cx="9184869" cy="746975"/>
          </a:xfrm>
          <a:prstGeom prst="rect">
            <a:avLst/>
          </a:prstGeom>
        </p:spPr>
        <p:txBody>
          <a:bodyPr vert="horz" lIns="91424" tIns="137160" rIns="91424" bIns="45712" rtlCol="0" anchor="ctr">
            <a:noAutofit/>
          </a:bodyPr>
          <a:lstStyle/>
          <a:p>
            <a:r>
              <a:rPr lang="en-US" dirty="0"/>
              <a:t>Click to edit Master title style</a:t>
            </a:r>
          </a:p>
        </p:txBody>
      </p:sp>
      <p:sp>
        <p:nvSpPr>
          <p:cNvPr id="7" name="Slide Number Placeholder 2"/>
          <p:cNvSpPr>
            <a:spLocks noGrp="1"/>
          </p:cNvSpPr>
          <p:nvPr>
            <p:ph type="sldNum" sz="quarter" idx="4"/>
          </p:nvPr>
        </p:nvSpPr>
        <p:spPr bwMode="white">
          <a:xfrm>
            <a:off x="9982809" y="301662"/>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‹N°›</a:t>
            </a:fld>
            <a:endParaRPr lang="en-US" dirty="0">
              <a:solidFill>
                <a:srgbClr val="FFFFFF"/>
              </a:solidFill>
            </a:endParaRPr>
          </a:p>
        </p:txBody>
      </p:sp>
      <p:pic>
        <p:nvPicPr>
          <p:cNvPr id="11" name="Picture 10"/>
          <p:cNvPicPr>
            <a:picLocks noChangeAspect="1"/>
          </p:cNvPicPr>
          <p:nvPr userDrawn="1"/>
        </p:nvPicPr>
        <p:blipFill rotWithShape="1">
          <a:blip r:embed="rId10" cstate="print">
            <a:extLst>
              <a:ext uri="{28A0092B-C50C-407E-A947-70E740481C1C}">
                <a14:useLocalDpi xmlns:a14="http://schemas.microsoft.com/office/drawing/2010/main" val="0"/>
              </a:ext>
            </a:extLst>
          </a:blip>
          <a:srcRect r="48855"/>
          <a:stretch/>
        </p:blipFill>
        <p:spPr>
          <a:xfrm>
            <a:off x="10475199" y="114038"/>
            <a:ext cx="825261" cy="538055"/>
          </a:xfrm>
          <a:prstGeom prst="rect">
            <a:avLst/>
          </a:prstGeom>
        </p:spPr>
      </p:pic>
    </p:spTree>
    <p:custDataLst>
      <p:tags r:id="rId8"/>
    </p:custDataLst>
    <p:extLst>
      <p:ext uri="{BB962C8B-B14F-4D97-AF65-F5344CB8AC3E}">
        <p14:creationId xmlns:p14="http://schemas.microsoft.com/office/powerpoint/2010/main" val="2263612285"/>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Lst>
  <p:hf hdr="0" ftr="0" dt="0"/>
  <p:txStyles>
    <p:titleStyle>
      <a:lvl1pPr algn="l" rtl="0" eaLnBrk="1" fontAlgn="base" hangingPunct="1">
        <a:lnSpc>
          <a:spcPct val="80000"/>
        </a:lnSpc>
        <a:spcBef>
          <a:spcPct val="0"/>
        </a:spcBef>
        <a:spcAft>
          <a:spcPct val="0"/>
        </a:spcAft>
        <a:tabLst>
          <a:tab pos="1141214" algn="l"/>
        </a:tabLst>
        <a:defRPr sz="2800" b="0"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6.xml"/><Relationship Id="rId1" Type="http://schemas.openxmlformats.org/officeDocument/2006/relationships/tags" Target="../tags/tag148.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18.png"/><Relationship Id="rId4" Type="http://schemas.openxmlformats.org/officeDocument/2006/relationships/image" Target="../media/image17.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4.xml"/><Relationship Id="rId1" Type="http://schemas.openxmlformats.org/officeDocument/2006/relationships/tags" Target="../tags/tag150.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5.xml"/><Relationship Id="rId1" Type="http://schemas.openxmlformats.org/officeDocument/2006/relationships/tags" Target="../tags/tag151.xml"/><Relationship Id="rId5" Type="http://schemas.openxmlformats.org/officeDocument/2006/relationships/image" Target="../media/image118.png"/><Relationship Id="rId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1.xml"/><Relationship Id="rId1" Type="http://schemas.openxmlformats.org/officeDocument/2006/relationships/tags" Target="../tags/tag15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8.xml"/><Relationship Id="rId1" Type="http://schemas.openxmlformats.org/officeDocument/2006/relationships/tags" Target="../tags/tag153.xml"/><Relationship Id="rId6" Type="http://schemas.openxmlformats.org/officeDocument/2006/relationships/image" Target="../media/image76.png"/><Relationship Id="rId5" Type="http://schemas.openxmlformats.org/officeDocument/2006/relationships/image" Target="../media/image129.png"/><Relationship Id="rId4" Type="http://schemas.openxmlformats.org/officeDocument/2006/relationships/image" Target="../media/image7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xml"/><Relationship Id="rId1" Type="http://schemas.openxmlformats.org/officeDocument/2006/relationships/tags" Target="../tags/tag15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1.xml"/><Relationship Id="rId1" Type="http://schemas.openxmlformats.org/officeDocument/2006/relationships/tags" Target="../tags/tag155.xml"/><Relationship Id="rId4" Type="http://schemas.openxmlformats.org/officeDocument/2006/relationships/image" Target="../media/image197.png"/></Relationships>
</file>

<file path=ppt/slides/_rels/slide10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notesSlide" Target="../notesSlides/notesSlide105.xml"/><Relationship Id="rId7" Type="http://schemas.openxmlformats.org/officeDocument/2006/relationships/image" Target="../media/image201.png"/><Relationship Id="rId2" Type="http://schemas.openxmlformats.org/officeDocument/2006/relationships/slideLayout" Target="../slideLayouts/slideLayout9.xml"/><Relationship Id="rId1" Type="http://schemas.openxmlformats.org/officeDocument/2006/relationships/tags" Target="../tags/tag156.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3.png"/></Relationships>
</file>

<file path=ppt/slides/_rels/slide10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notesSlide" Target="../notesSlides/notesSlide106.xml"/><Relationship Id="rId7" Type="http://schemas.openxmlformats.org/officeDocument/2006/relationships/image" Target="../media/image207.png"/><Relationship Id="rId2" Type="http://schemas.openxmlformats.org/officeDocument/2006/relationships/slideLayout" Target="../slideLayouts/slideLayout9.xml"/><Relationship Id="rId1" Type="http://schemas.openxmlformats.org/officeDocument/2006/relationships/tags" Target="../tags/tag15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notesSlide" Target="../notesSlides/notesSlide11.xml"/><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slideLayout" Target="../slideLayouts/slideLayout9.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58.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25.png"/></Relationships>
</file>

<file path=ppt/slides/_rels/slide11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notesSlide" Target="../notesSlides/notesSlide107.xml"/><Relationship Id="rId7" Type="http://schemas.openxmlformats.org/officeDocument/2006/relationships/image" Target="../media/image212.png"/><Relationship Id="rId2" Type="http://schemas.openxmlformats.org/officeDocument/2006/relationships/slideLayout" Target="../slideLayouts/slideLayout9.xml"/><Relationship Id="rId1" Type="http://schemas.openxmlformats.org/officeDocument/2006/relationships/tags" Target="../tags/tag158.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11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notesSlide" Target="../notesSlides/notesSlide108.xml"/><Relationship Id="rId7" Type="http://schemas.openxmlformats.org/officeDocument/2006/relationships/image" Target="../media/image220.png"/><Relationship Id="rId2" Type="http://schemas.openxmlformats.org/officeDocument/2006/relationships/slideLayout" Target="../slideLayouts/slideLayout9.xml"/><Relationship Id="rId1" Type="http://schemas.openxmlformats.org/officeDocument/2006/relationships/tags" Target="../tags/tag159.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jpeg"/></Relationships>
</file>

<file path=ppt/slides/_rels/slide112.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slideLayout" Target="../slideLayouts/slideLayout9.xml"/><Relationship Id="rId7" Type="http://schemas.openxmlformats.org/officeDocument/2006/relationships/image" Target="../media/image225.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notesSlide" Target="../notesSlides/notesSlide109.xml"/><Relationship Id="rId9" Type="http://schemas.openxmlformats.org/officeDocument/2006/relationships/image" Target="../media/image22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0.xml"/><Relationship Id="rId1" Type="http://schemas.openxmlformats.org/officeDocument/2006/relationships/tags" Target="../tags/tag16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1.xml"/><Relationship Id="rId1" Type="http://schemas.openxmlformats.org/officeDocument/2006/relationships/tags" Target="../tags/tag16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5.xml"/><Relationship Id="rId1" Type="http://schemas.openxmlformats.org/officeDocument/2006/relationships/tags" Target="../tags/tag164.xml"/><Relationship Id="rId5" Type="http://schemas.openxmlformats.org/officeDocument/2006/relationships/image" Target="../media/image118.png"/><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8.xml"/><Relationship Id="rId1" Type="http://schemas.openxmlformats.org/officeDocument/2006/relationships/tags" Target="../tags/tag165.xml"/><Relationship Id="rId6" Type="http://schemas.openxmlformats.org/officeDocument/2006/relationships/image" Target="../media/image76.png"/><Relationship Id="rId5" Type="http://schemas.openxmlformats.org/officeDocument/2006/relationships/image" Target="../media/image145.png"/><Relationship Id="rId4" Type="http://schemas.openxmlformats.org/officeDocument/2006/relationships/image" Target="../media/image7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1.xml"/><Relationship Id="rId1" Type="http://schemas.openxmlformats.org/officeDocument/2006/relationships/tags" Target="../tags/tag166.xml"/></Relationships>
</file>

<file path=ppt/slides/_rels/slide118.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notesSlide" Target="../notesSlides/notesSlide115.xml"/><Relationship Id="rId7" Type="http://schemas.openxmlformats.org/officeDocument/2006/relationships/image" Target="../media/image230.png"/><Relationship Id="rId2" Type="http://schemas.openxmlformats.org/officeDocument/2006/relationships/slideLayout" Target="../slideLayouts/slideLayout9.xml"/><Relationship Id="rId1" Type="http://schemas.openxmlformats.org/officeDocument/2006/relationships/tags" Target="../tags/tag16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0.xml"/><Relationship Id="rId1" Type="http://schemas.openxmlformats.org/officeDocument/2006/relationships/tags" Target="../tags/tag168.xml"/><Relationship Id="rId4" Type="http://schemas.openxmlformats.org/officeDocument/2006/relationships/image" Target="../media/image2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5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169.xml"/><Relationship Id="rId5" Type="http://schemas.openxmlformats.org/officeDocument/2006/relationships/image" Target="../media/image118.png"/><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170.xml"/><Relationship Id="rId6" Type="http://schemas.openxmlformats.org/officeDocument/2006/relationships/image" Target="../media/image145.png"/><Relationship Id="rId5" Type="http://schemas.openxmlformats.org/officeDocument/2006/relationships/image" Target="../media/image75.png"/><Relationship Id="rId4" Type="http://schemas.openxmlformats.org/officeDocument/2006/relationships/image" Target="../media/image23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0.xml"/><Relationship Id="rId1" Type="http://schemas.openxmlformats.org/officeDocument/2006/relationships/tags" Target="../tags/tag171.xml"/><Relationship Id="rId4" Type="http://schemas.openxmlformats.org/officeDocument/2006/relationships/image" Target="../media/image234.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tags" Target="../tags/tag172.xml"/><Relationship Id="rId5" Type="http://schemas.openxmlformats.org/officeDocument/2006/relationships/image" Target="../media/image236.png"/><Relationship Id="rId4" Type="http://schemas.openxmlformats.org/officeDocument/2006/relationships/image" Target="../media/image235.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63.wmf"/><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notesSlide" Target="../notesSlides/notesSlide1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0.xml"/><Relationship Id="rId1" Type="http://schemas.openxmlformats.org/officeDocument/2006/relationships/tags" Target="../tags/tag176.xml"/><Relationship Id="rId4" Type="http://schemas.openxmlformats.org/officeDocument/2006/relationships/image" Target="../media/image23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0.xml"/><Relationship Id="rId1" Type="http://schemas.openxmlformats.org/officeDocument/2006/relationships/tags" Target="../tags/tag177.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0.xml"/><Relationship Id="rId1" Type="http://schemas.openxmlformats.org/officeDocument/2006/relationships/tags" Target="../tags/tag178.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5.xml"/><Relationship Id="rId1" Type="http://schemas.openxmlformats.org/officeDocument/2006/relationships/tags" Target="../tags/tag179.xml"/><Relationship Id="rId5" Type="http://schemas.openxmlformats.org/officeDocument/2006/relationships/image" Target="../media/image118.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8.xml"/><Relationship Id="rId1" Type="http://schemas.openxmlformats.org/officeDocument/2006/relationships/tags" Target="../tags/tag180.xml"/><Relationship Id="rId4" Type="http://schemas.openxmlformats.org/officeDocument/2006/relationships/image" Target="../media/image240.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notesSlide" Target="../notesSlides/notesSlide13.xml"/><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slideLayout" Target="../slideLayouts/slideLayout11.xml"/><Relationship Id="rId1" Type="http://schemas.openxmlformats.org/officeDocument/2006/relationships/tags" Target="../tags/tag60.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9.xml"/><Relationship Id="rId1" Type="http://schemas.openxmlformats.org/officeDocument/2006/relationships/tags" Target="../tags/tag181.xml"/><Relationship Id="rId4" Type="http://schemas.openxmlformats.org/officeDocument/2006/relationships/image" Target="../media/image24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9.xml"/><Relationship Id="rId1" Type="http://schemas.openxmlformats.org/officeDocument/2006/relationships/tags" Target="../tags/tag182.xml"/><Relationship Id="rId4" Type="http://schemas.openxmlformats.org/officeDocument/2006/relationships/image" Target="../media/image24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9.xml"/><Relationship Id="rId1" Type="http://schemas.openxmlformats.org/officeDocument/2006/relationships/tags" Target="../tags/tag183.xml"/><Relationship Id="rId5" Type="http://schemas.openxmlformats.org/officeDocument/2006/relationships/image" Target="../media/image244.png"/><Relationship Id="rId4" Type="http://schemas.openxmlformats.org/officeDocument/2006/relationships/image" Target="../media/image243.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0.xml"/><Relationship Id="rId1" Type="http://schemas.openxmlformats.org/officeDocument/2006/relationships/tags" Target="../tags/tag18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8.xml"/><Relationship Id="rId1" Type="http://schemas.openxmlformats.org/officeDocument/2006/relationships/tags" Target="../tags/tag185.xml"/><Relationship Id="rId6" Type="http://schemas.openxmlformats.org/officeDocument/2006/relationships/image" Target="../media/image245.png"/><Relationship Id="rId5" Type="http://schemas.openxmlformats.org/officeDocument/2006/relationships/image" Target="../media/image119.png"/><Relationship Id="rId4" Type="http://schemas.openxmlformats.org/officeDocument/2006/relationships/image" Target="../media/image75.png"/></Relationships>
</file>

<file path=ppt/slides/_rels/slide13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notesSlide" Target="../notesSlides/notesSlide132.xml"/><Relationship Id="rId7" Type="http://schemas.openxmlformats.org/officeDocument/2006/relationships/image" Target="../media/image248.png"/><Relationship Id="rId2" Type="http://schemas.openxmlformats.org/officeDocument/2006/relationships/slideLayout" Target="../slideLayouts/slideLayout9.xml"/><Relationship Id="rId1" Type="http://schemas.openxmlformats.org/officeDocument/2006/relationships/tags" Target="../tags/tag186.xml"/><Relationship Id="rId6" Type="http://schemas.microsoft.com/office/2007/relationships/hdphoto" Target="../media/hdphoto4.wdp"/><Relationship Id="rId11" Type="http://schemas.openxmlformats.org/officeDocument/2006/relationships/image" Target="../media/image250.png"/><Relationship Id="rId5" Type="http://schemas.openxmlformats.org/officeDocument/2006/relationships/image" Target="../media/image247.png"/><Relationship Id="rId10"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6.xml"/><Relationship Id="rId1" Type="http://schemas.openxmlformats.org/officeDocument/2006/relationships/tags" Target="../tags/tag18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88.xml"/><Relationship Id="rId5" Type="http://schemas.openxmlformats.org/officeDocument/2006/relationships/image" Target="../media/image18.png"/><Relationship Id="rId4" Type="http://schemas.openxmlformats.org/officeDocument/2006/relationships/image" Target="../media/image17.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4.xml"/><Relationship Id="rId1" Type="http://schemas.openxmlformats.org/officeDocument/2006/relationships/tags" Target="../tags/tag18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5.xml"/><Relationship Id="rId1" Type="http://schemas.openxmlformats.org/officeDocument/2006/relationships/tags" Target="../tags/tag190.xml"/><Relationship Id="rId5" Type="http://schemas.openxmlformats.org/officeDocument/2006/relationships/image" Target="../media/image118.png"/><Relationship Id="rId4" Type="http://schemas.openxmlformats.org/officeDocument/2006/relationships/image" Target="../media/image1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6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8.xml"/><Relationship Id="rId1" Type="http://schemas.openxmlformats.org/officeDocument/2006/relationships/tags" Target="../tags/tag191.xml"/><Relationship Id="rId6" Type="http://schemas.openxmlformats.org/officeDocument/2006/relationships/image" Target="../media/image119.png"/><Relationship Id="rId5" Type="http://schemas.openxmlformats.org/officeDocument/2006/relationships/image" Target="../media/image129.png"/><Relationship Id="rId4" Type="http://schemas.openxmlformats.org/officeDocument/2006/relationships/image" Target="../media/image75.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1.xml"/><Relationship Id="rId1" Type="http://schemas.openxmlformats.org/officeDocument/2006/relationships/tags" Target="../tags/tag192.xml"/></Relationships>
</file>

<file path=ppt/slides/_rels/slide142.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notesSlide" Target="../notesSlides/notesSlide139.xml"/><Relationship Id="rId7" Type="http://schemas.openxmlformats.org/officeDocument/2006/relationships/image" Target="../media/image254.png"/><Relationship Id="rId2" Type="http://schemas.openxmlformats.org/officeDocument/2006/relationships/slideLayout" Target="../slideLayouts/slideLayout9.xml"/><Relationship Id="rId1" Type="http://schemas.openxmlformats.org/officeDocument/2006/relationships/tags" Target="../tags/tag193.xml"/><Relationship Id="rId6" Type="http://schemas.openxmlformats.org/officeDocument/2006/relationships/image" Target="../media/image253.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143.xml.rels><?xml version="1.0" encoding="UTF-8" standalone="yes"?>
<Relationships xmlns="http://schemas.openxmlformats.org/package/2006/relationships"><Relationship Id="rId8" Type="http://schemas.openxmlformats.org/officeDocument/2006/relationships/image" Target="../media/image260.JPG"/><Relationship Id="rId3" Type="http://schemas.openxmlformats.org/officeDocument/2006/relationships/notesSlide" Target="../notesSlides/notesSlide140.xml"/><Relationship Id="rId7" Type="http://schemas.openxmlformats.org/officeDocument/2006/relationships/image" Target="../media/image259.png"/><Relationship Id="rId2" Type="http://schemas.openxmlformats.org/officeDocument/2006/relationships/slideLayout" Target="../slideLayouts/slideLayout9.xml"/><Relationship Id="rId1" Type="http://schemas.openxmlformats.org/officeDocument/2006/relationships/tags" Target="../tags/tag194.xml"/><Relationship Id="rId6" Type="http://schemas.openxmlformats.org/officeDocument/2006/relationships/image" Target="../media/image258.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1.png"/><Relationship Id="rId9" Type="http://schemas.openxmlformats.org/officeDocument/2006/relationships/image" Target="../media/image261.JP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9.xml"/><Relationship Id="rId1" Type="http://schemas.openxmlformats.org/officeDocument/2006/relationships/tags" Target="../tags/tag195.xml"/><Relationship Id="rId5" Type="http://schemas.openxmlformats.org/officeDocument/2006/relationships/image" Target="../media/image263.png"/><Relationship Id="rId4" Type="http://schemas.openxmlformats.org/officeDocument/2006/relationships/image" Target="../media/image251.png"/></Relationships>
</file>

<file path=ppt/slides/_rels/slide145.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slideLayout" Target="../slideLayouts/slideLayout9.xml"/><Relationship Id="rId7" Type="http://schemas.openxmlformats.org/officeDocument/2006/relationships/image" Target="../media/image265.jpe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264.jpeg"/><Relationship Id="rId5" Type="http://schemas.openxmlformats.org/officeDocument/2006/relationships/image" Target="../media/image251.png"/><Relationship Id="rId4" Type="http://schemas.openxmlformats.org/officeDocument/2006/relationships/notesSlide" Target="../notesSlides/notesSlide14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image" Target="../media/image268.png"/><Relationship Id="rId2" Type="http://schemas.openxmlformats.org/officeDocument/2006/relationships/slideLayout" Target="../slideLayouts/slideLayout9.xml"/><Relationship Id="rId1" Type="http://schemas.openxmlformats.org/officeDocument/2006/relationships/tags" Target="../tags/tag198.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51.png"/></Relationships>
</file>

<file path=ppt/slides/_rels/slide147.xml.rels><?xml version="1.0" encoding="UTF-8" standalone="yes"?>
<Relationships xmlns="http://schemas.openxmlformats.org/package/2006/relationships"><Relationship Id="rId8" Type="http://schemas.openxmlformats.org/officeDocument/2006/relationships/image" Target="../media/image260.JPG"/><Relationship Id="rId3" Type="http://schemas.openxmlformats.org/officeDocument/2006/relationships/notesSlide" Target="../notesSlides/notesSlide144.xml"/><Relationship Id="rId7" Type="http://schemas.openxmlformats.org/officeDocument/2006/relationships/image" Target="../media/image261.JPG"/><Relationship Id="rId2" Type="http://schemas.openxmlformats.org/officeDocument/2006/relationships/slideLayout" Target="../slideLayouts/slideLayout9.xml"/><Relationship Id="rId1" Type="http://schemas.openxmlformats.org/officeDocument/2006/relationships/tags" Target="../tags/tag199.xml"/><Relationship Id="rId6" Type="http://schemas.openxmlformats.org/officeDocument/2006/relationships/image" Target="../media/image270.png"/><Relationship Id="rId5" Type="http://schemas.openxmlformats.org/officeDocument/2006/relationships/image" Target="../media/image269.png"/><Relationship Id="rId10" Type="http://schemas.openxmlformats.org/officeDocument/2006/relationships/image" Target="../media/image262.png"/><Relationship Id="rId4" Type="http://schemas.openxmlformats.org/officeDocument/2006/relationships/image" Target="../media/image251.png"/><Relationship Id="rId9" Type="http://schemas.openxmlformats.org/officeDocument/2006/relationships/image" Target="../media/image271.JP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0.xml"/><Relationship Id="rId1" Type="http://schemas.openxmlformats.org/officeDocument/2006/relationships/tags" Target="../tags/tag200.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9.xml"/><Relationship Id="rId1" Type="http://schemas.openxmlformats.org/officeDocument/2006/relationships/tags" Target="../tags/tag201.xml"/><Relationship Id="rId6" Type="http://schemas.openxmlformats.org/officeDocument/2006/relationships/image" Target="../media/image272.png"/><Relationship Id="rId5" Type="http://schemas.openxmlformats.org/officeDocument/2006/relationships/image" Target="../media/image252.png"/><Relationship Id="rId4" Type="http://schemas.openxmlformats.org/officeDocument/2006/relationships/image" Target="../media/image251.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slideLayout" Target="../slideLayouts/slideLayout11.xml"/><Relationship Id="rId7" Type="http://schemas.openxmlformats.org/officeDocument/2006/relationships/image" Target="../media/image63.png"/><Relationship Id="rId12" Type="http://schemas.openxmlformats.org/officeDocument/2006/relationships/hyperlink" Target="http://www.aw-computing.com/" TargetMode="External"/><Relationship Id="rId2" Type="http://schemas.openxmlformats.org/officeDocument/2006/relationships/tags" Target="../tags/tag63.xml"/><Relationship Id="rId1" Type="http://schemas.openxmlformats.org/officeDocument/2006/relationships/tags" Target="../tags/tag62.xml"/><Relationship Id="rId6" Type="http://schemas.microsoft.com/office/2007/relationships/hdphoto" Target="../media/hdphoto2.wdp"/><Relationship Id="rId11" Type="http://schemas.openxmlformats.org/officeDocument/2006/relationships/image" Target="../media/image67.png"/><Relationship Id="rId5" Type="http://schemas.openxmlformats.org/officeDocument/2006/relationships/image" Target="../media/image62.jpeg"/><Relationship Id="rId10" Type="http://schemas.openxmlformats.org/officeDocument/2006/relationships/image" Target="../media/image66.png"/><Relationship Id="rId4" Type="http://schemas.openxmlformats.org/officeDocument/2006/relationships/notesSlide" Target="../notesSlides/notesSlide15.xml"/><Relationship Id="rId9" Type="http://schemas.openxmlformats.org/officeDocument/2006/relationships/image" Target="../media/image65.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5.xml"/><Relationship Id="rId1" Type="http://schemas.openxmlformats.org/officeDocument/2006/relationships/tags" Target="../tags/tag202.xml"/><Relationship Id="rId5" Type="http://schemas.openxmlformats.org/officeDocument/2006/relationships/image" Target="../media/image118.png"/><Relationship Id="rId4" Type="http://schemas.openxmlformats.org/officeDocument/2006/relationships/image" Target="../media/image117.png"/></Relationships>
</file>

<file path=ppt/slides/_rels/slide1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48.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20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73.jpeg"/><Relationship Id="rId9" Type="http://schemas.openxmlformats.org/officeDocument/2006/relationships/image" Target="../media/image73.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8.xml"/><Relationship Id="rId1" Type="http://schemas.openxmlformats.org/officeDocument/2006/relationships/tags" Target="../tags/tag204.xml"/><Relationship Id="rId6" Type="http://schemas.microsoft.com/office/2007/relationships/hdphoto" Target="../media/hdphoto3.wdp"/><Relationship Id="rId5" Type="http://schemas.openxmlformats.org/officeDocument/2006/relationships/image" Target="../media/image161.png"/><Relationship Id="rId4" Type="http://schemas.openxmlformats.org/officeDocument/2006/relationships/image" Target="../media/image274.jpe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1.xml"/><Relationship Id="rId1" Type="http://schemas.openxmlformats.org/officeDocument/2006/relationships/tags" Target="../tags/tag205.xml"/></Relationships>
</file>

<file path=ppt/slides/_rels/slide15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notesSlide" Target="../notesSlides/notesSlide151.xml"/><Relationship Id="rId7" Type="http://schemas.openxmlformats.org/officeDocument/2006/relationships/image" Target="../media/image220.png"/><Relationship Id="rId2" Type="http://schemas.openxmlformats.org/officeDocument/2006/relationships/slideLayout" Target="../slideLayouts/slideLayout9.xml"/><Relationship Id="rId1" Type="http://schemas.openxmlformats.org/officeDocument/2006/relationships/tags" Target="../tags/tag206.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jpe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9.xml"/><Relationship Id="rId1" Type="http://schemas.openxmlformats.org/officeDocument/2006/relationships/tags" Target="../tags/tag207.xml"/><Relationship Id="rId5" Type="http://schemas.openxmlformats.org/officeDocument/2006/relationships/image" Target="../media/image276.png"/><Relationship Id="rId4" Type="http://schemas.openxmlformats.org/officeDocument/2006/relationships/image" Target="../media/image275.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9.xml"/><Relationship Id="rId1" Type="http://schemas.openxmlformats.org/officeDocument/2006/relationships/tags" Target="../tags/tag208.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157.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notesSlide" Target="../notesSlides/notesSlide154.xml"/><Relationship Id="rId7" Type="http://schemas.openxmlformats.org/officeDocument/2006/relationships/image" Target="../media/image283.png"/><Relationship Id="rId2" Type="http://schemas.openxmlformats.org/officeDocument/2006/relationships/slideLayout" Target="../slideLayouts/slideLayout9.xml"/><Relationship Id="rId1" Type="http://schemas.openxmlformats.org/officeDocument/2006/relationships/tags" Target="../tags/tag209.xml"/><Relationship Id="rId6" Type="http://schemas.openxmlformats.org/officeDocument/2006/relationships/image" Target="../media/image282.png"/><Relationship Id="rId5" Type="http://schemas.openxmlformats.org/officeDocument/2006/relationships/image" Target="../media/image281.png"/><Relationship Id="rId10" Type="http://schemas.openxmlformats.org/officeDocument/2006/relationships/image" Target="../media/image286.png"/><Relationship Id="rId4" Type="http://schemas.openxmlformats.org/officeDocument/2006/relationships/image" Target="../media/image280.png"/><Relationship Id="rId9" Type="http://schemas.openxmlformats.org/officeDocument/2006/relationships/image" Target="../media/image285.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9.xml"/><Relationship Id="rId1" Type="http://schemas.openxmlformats.org/officeDocument/2006/relationships/tags" Target="../tags/tag210.xml"/><Relationship Id="rId5" Type="http://schemas.openxmlformats.org/officeDocument/2006/relationships/image" Target="../media/image288.JPG"/><Relationship Id="rId4" Type="http://schemas.openxmlformats.org/officeDocument/2006/relationships/image" Target="../media/image287.JP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0.xml"/><Relationship Id="rId1" Type="http://schemas.openxmlformats.org/officeDocument/2006/relationships/tags" Target="../tags/tag211.xml"/></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image" Target="../media/image72.png"/><Relationship Id="rId2" Type="http://schemas.openxmlformats.org/officeDocument/2006/relationships/slideLayout" Target="../slideLayouts/slideLayout11.xml"/><Relationship Id="rId1" Type="http://schemas.openxmlformats.org/officeDocument/2006/relationships/tags" Target="../tags/tag6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1.xml"/><Relationship Id="rId1" Type="http://schemas.openxmlformats.org/officeDocument/2006/relationships/tags" Target="../tags/tag21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0.xml"/><Relationship Id="rId1" Type="http://schemas.openxmlformats.org/officeDocument/2006/relationships/tags" Target="../tags/tag21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5.xml"/><Relationship Id="rId1" Type="http://schemas.openxmlformats.org/officeDocument/2006/relationships/tags" Target="../tags/tag214.xml"/><Relationship Id="rId5" Type="http://schemas.openxmlformats.org/officeDocument/2006/relationships/image" Target="../media/image118.png"/><Relationship Id="rId4" Type="http://schemas.openxmlformats.org/officeDocument/2006/relationships/image" Target="../media/image117.png"/></Relationships>
</file>

<file path=ppt/slides/_rels/slide16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60.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215.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73.jpeg"/><Relationship Id="rId9" Type="http://schemas.openxmlformats.org/officeDocument/2006/relationships/image" Target="../media/image73.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8.xml"/><Relationship Id="rId1" Type="http://schemas.openxmlformats.org/officeDocument/2006/relationships/tags" Target="../tags/tag216.xml"/><Relationship Id="rId6" Type="http://schemas.microsoft.com/office/2007/relationships/hdphoto" Target="../media/hdphoto3.wdp"/><Relationship Id="rId5" Type="http://schemas.openxmlformats.org/officeDocument/2006/relationships/image" Target="../media/image161.png"/><Relationship Id="rId4" Type="http://schemas.openxmlformats.org/officeDocument/2006/relationships/image" Target="../media/image274.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1.xml"/><Relationship Id="rId1" Type="http://schemas.openxmlformats.org/officeDocument/2006/relationships/tags" Target="../tags/tag217.xml"/></Relationships>
</file>

<file path=ppt/slides/_rels/slide166.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4.png"/><Relationship Id="rId3" Type="http://schemas.openxmlformats.org/officeDocument/2006/relationships/notesSlide" Target="../notesSlides/notesSlide163.xml"/><Relationship Id="rId7" Type="http://schemas.openxmlformats.org/officeDocument/2006/relationships/image" Target="../media/image220.png"/><Relationship Id="rId12" Type="http://schemas.openxmlformats.org/officeDocument/2006/relationships/image" Target="../media/image293.png"/><Relationship Id="rId2" Type="http://schemas.openxmlformats.org/officeDocument/2006/relationships/slideLayout" Target="../slideLayouts/slideLayout9.xml"/><Relationship Id="rId1" Type="http://schemas.openxmlformats.org/officeDocument/2006/relationships/tags" Target="../tags/tag218.xml"/><Relationship Id="rId6" Type="http://schemas.openxmlformats.org/officeDocument/2006/relationships/image" Target="../media/image219.png"/><Relationship Id="rId11" Type="http://schemas.openxmlformats.org/officeDocument/2006/relationships/image" Target="../media/image222.jpeg"/><Relationship Id="rId5" Type="http://schemas.openxmlformats.org/officeDocument/2006/relationships/image" Target="../media/image218.png"/><Relationship Id="rId10" Type="http://schemas.openxmlformats.org/officeDocument/2006/relationships/image" Target="../media/image292.png"/><Relationship Id="rId4" Type="http://schemas.openxmlformats.org/officeDocument/2006/relationships/image" Target="../media/image217.png"/><Relationship Id="rId9" Type="http://schemas.openxmlformats.org/officeDocument/2006/relationships/image" Target="../media/image291.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9.xml"/><Relationship Id="rId1" Type="http://schemas.openxmlformats.org/officeDocument/2006/relationships/tags" Target="../tags/tag219.xml"/><Relationship Id="rId5" Type="http://schemas.openxmlformats.org/officeDocument/2006/relationships/image" Target="../media/image296.png"/><Relationship Id="rId4" Type="http://schemas.openxmlformats.org/officeDocument/2006/relationships/image" Target="../media/image295.JP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openxmlformats.org/officeDocument/2006/relationships/image" Target="../media/image300.png"/><Relationship Id="rId2" Type="http://schemas.openxmlformats.org/officeDocument/2006/relationships/slideLayout" Target="../slideLayouts/slideLayout9.xml"/><Relationship Id="rId1" Type="http://schemas.openxmlformats.org/officeDocument/2006/relationships/tags" Target="../tags/tag220.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9.xml"/><Relationship Id="rId1" Type="http://schemas.openxmlformats.org/officeDocument/2006/relationships/tags" Target="../tags/tag2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65.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9.xml"/><Relationship Id="rId1" Type="http://schemas.openxmlformats.org/officeDocument/2006/relationships/tags" Target="../tags/tag222.xml"/><Relationship Id="rId5" Type="http://schemas.openxmlformats.org/officeDocument/2006/relationships/image" Target="../media/image302.png"/><Relationship Id="rId4" Type="http://schemas.openxmlformats.org/officeDocument/2006/relationships/image" Target="../media/image301.png"/></Relationships>
</file>

<file path=ppt/slides/_rels/slide171.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notesSlide" Target="../notesSlides/notesSlide168.xml"/><Relationship Id="rId7" Type="http://schemas.openxmlformats.org/officeDocument/2006/relationships/image" Target="../media/image306.jpeg"/><Relationship Id="rId2" Type="http://schemas.openxmlformats.org/officeDocument/2006/relationships/slideLayout" Target="../slideLayouts/slideLayout9.xml"/><Relationship Id="rId1" Type="http://schemas.openxmlformats.org/officeDocument/2006/relationships/tags" Target="../tags/tag223.xml"/><Relationship Id="rId6" Type="http://schemas.openxmlformats.org/officeDocument/2006/relationships/image" Target="../media/image305.jpeg"/><Relationship Id="rId5" Type="http://schemas.openxmlformats.org/officeDocument/2006/relationships/image" Target="../media/image304.jpeg"/><Relationship Id="rId4" Type="http://schemas.openxmlformats.org/officeDocument/2006/relationships/image" Target="../media/image303.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9.xml"/><Relationship Id="rId1" Type="http://schemas.openxmlformats.org/officeDocument/2006/relationships/tags" Target="../tags/tag224.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9.xml"/><Relationship Id="rId1" Type="http://schemas.openxmlformats.org/officeDocument/2006/relationships/tags" Target="../tags/tag225.xml"/><Relationship Id="rId4" Type="http://schemas.openxmlformats.org/officeDocument/2006/relationships/image" Target="../media/image308.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0.xml"/><Relationship Id="rId1" Type="http://schemas.openxmlformats.org/officeDocument/2006/relationships/tags" Target="../tags/tag227.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15.xml"/><Relationship Id="rId1" Type="http://schemas.openxmlformats.org/officeDocument/2006/relationships/tags" Target="../tags/tag228.xml"/><Relationship Id="rId5" Type="http://schemas.openxmlformats.org/officeDocument/2006/relationships/image" Target="../media/image118.png"/><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73.xml"/><Relationship Id="rId7" Type="http://schemas.openxmlformats.org/officeDocument/2006/relationships/image" Target="../media/image71.png"/><Relationship Id="rId2" Type="http://schemas.openxmlformats.org/officeDocument/2006/relationships/slideLayout" Target="../slideLayouts/slideLayout9.xml"/><Relationship Id="rId1" Type="http://schemas.openxmlformats.org/officeDocument/2006/relationships/tags" Target="../tags/tag22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73.jpeg"/><Relationship Id="rId9" Type="http://schemas.openxmlformats.org/officeDocument/2006/relationships/image" Target="../media/image73.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8.xml"/><Relationship Id="rId1" Type="http://schemas.openxmlformats.org/officeDocument/2006/relationships/tags" Target="../tags/tag230.xml"/><Relationship Id="rId6" Type="http://schemas.microsoft.com/office/2007/relationships/hdphoto" Target="../media/hdphoto3.wdp"/><Relationship Id="rId5" Type="http://schemas.openxmlformats.org/officeDocument/2006/relationships/image" Target="../media/image161.png"/><Relationship Id="rId4" Type="http://schemas.openxmlformats.org/officeDocument/2006/relationships/image" Target="../media/image274.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8.xml"/><Relationship Id="rId1" Type="http://schemas.openxmlformats.org/officeDocument/2006/relationships/tags" Target="../tags/tag231.xml"/></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notesSlide" Target="../notesSlides/notesSlide176.xml"/><Relationship Id="rId7" Type="http://schemas.openxmlformats.org/officeDocument/2006/relationships/image" Target="../media/image312.png"/><Relationship Id="rId2" Type="http://schemas.openxmlformats.org/officeDocument/2006/relationships/slideLayout" Target="../slideLayouts/slideLayout9.xml"/><Relationship Id="rId1" Type="http://schemas.openxmlformats.org/officeDocument/2006/relationships/tags" Target="../tags/tag23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0.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notesSlide" Target="../notesSlides/notesSlide177.xml"/><Relationship Id="rId7" Type="http://schemas.openxmlformats.org/officeDocument/2006/relationships/image" Target="../media/image320.png"/><Relationship Id="rId2" Type="http://schemas.openxmlformats.org/officeDocument/2006/relationships/slideLayout" Target="../slideLayouts/slideLayout9.xml"/><Relationship Id="rId1" Type="http://schemas.openxmlformats.org/officeDocument/2006/relationships/tags" Target="../tags/tag233.xml"/><Relationship Id="rId6" Type="http://schemas.openxmlformats.org/officeDocument/2006/relationships/image" Target="../media/image319.png"/><Relationship Id="rId5" Type="http://schemas.openxmlformats.org/officeDocument/2006/relationships/image" Target="../media/image318.png"/><Relationship Id="rId10" Type="http://schemas.openxmlformats.org/officeDocument/2006/relationships/image" Target="../media/image323.png"/><Relationship Id="rId4" Type="http://schemas.openxmlformats.org/officeDocument/2006/relationships/image" Target="../media/image317.png"/><Relationship Id="rId9" Type="http://schemas.openxmlformats.org/officeDocument/2006/relationships/image" Target="../media/image322.png"/></Relationships>
</file>

<file path=ppt/slides/_rels/slide18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notesSlide" Target="../notesSlides/notesSlide178.xml"/><Relationship Id="rId7" Type="http://schemas.openxmlformats.org/officeDocument/2006/relationships/image" Target="../media/image312.png"/><Relationship Id="rId2" Type="http://schemas.openxmlformats.org/officeDocument/2006/relationships/slideLayout" Target="../slideLayouts/slideLayout13.xml"/><Relationship Id="rId1" Type="http://schemas.openxmlformats.org/officeDocument/2006/relationships/tags" Target="../tags/tag234.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182.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notesSlide" Target="../notesSlides/notesSlide179.xml"/><Relationship Id="rId7" Type="http://schemas.openxmlformats.org/officeDocument/2006/relationships/image" Target="../media/image312.png"/><Relationship Id="rId2" Type="http://schemas.openxmlformats.org/officeDocument/2006/relationships/slideLayout" Target="../slideLayouts/slideLayout13.xml"/><Relationship Id="rId1" Type="http://schemas.openxmlformats.org/officeDocument/2006/relationships/tags" Target="../tags/tag235.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183.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notesSlide" Target="../notesSlides/notesSlide180.xml"/><Relationship Id="rId7" Type="http://schemas.openxmlformats.org/officeDocument/2006/relationships/image" Target="../media/image313.png"/><Relationship Id="rId2" Type="http://schemas.openxmlformats.org/officeDocument/2006/relationships/slideLayout" Target="../slideLayouts/slideLayout13.xml"/><Relationship Id="rId1" Type="http://schemas.openxmlformats.org/officeDocument/2006/relationships/tags" Target="../tags/tag236.xml"/><Relationship Id="rId6" Type="http://schemas.openxmlformats.org/officeDocument/2006/relationships/image" Target="../media/image312.png"/><Relationship Id="rId11" Type="http://schemas.openxmlformats.org/officeDocument/2006/relationships/image" Target="../media/image309.png"/><Relationship Id="rId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0.xml"/><Relationship Id="rId1" Type="http://schemas.openxmlformats.org/officeDocument/2006/relationships/tags" Target="../tags/tag237.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1.xml"/><Relationship Id="rId1" Type="http://schemas.openxmlformats.org/officeDocument/2006/relationships/tags" Target="../tags/tag238.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0.xml"/><Relationship Id="rId1" Type="http://schemas.openxmlformats.org/officeDocument/2006/relationships/tags" Target="../tags/tag239.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0.xml"/><Relationship Id="rId1" Type="http://schemas.openxmlformats.org/officeDocument/2006/relationships/tags" Target="../tags/tag240.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5.xml"/><Relationship Id="rId1" Type="http://schemas.openxmlformats.org/officeDocument/2006/relationships/tags" Target="../tags/tag241.xml"/><Relationship Id="rId5" Type="http://schemas.openxmlformats.org/officeDocument/2006/relationships/image" Target="../media/image118.png"/><Relationship Id="rId4" Type="http://schemas.openxmlformats.org/officeDocument/2006/relationships/image" Target="../media/image117.png"/></Relationships>
</file>

<file path=ppt/slides/_rels/slide18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86.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24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73.jpe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67.xml"/><Relationship Id="rId4" Type="http://schemas.openxmlformats.org/officeDocument/2006/relationships/hyperlink" Target="https://login.salesforce.com/"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8.xml"/><Relationship Id="rId1" Type="http://schemas.openxmlformats.org/officeDocument/2006/relationships/tags" Target="../tags/tag243.xml"/><Relationship Id="rId6" Type="http://schemas.microsoft.com/office/2007/relationships/hdphoto" Target="../media/hdphoto3.wdp"/><Relationship Id="rId5" Type="http://schemas.openxmlformats.org/officeDocument/2006/relationships/image" Target="../media/image161.png"/><Relationship Id="rId4" Type="http://schemas.openxmlformats.org/officeDocument/2006/relationships/image" Target="../media/image274.jpe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9.xml"/><Relationship Id="rId1" Type="http://schemas.openxmlformats.org/officeDocument/2006/relationships/tags" Target="../tags/tag244.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9.xml"/><Relationship Id="rId1" Type="http://schemas.openxmlformats.org/officeDocument/2006/relationships/tags" Target="../tags/tag245.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63.wmf"/><Relationship Id="rId5" Type="http://schemas.openxmlformats.org/officeDocument/2006/relationships/image" Target="../media/image324.png"/><Relationship Id="rId4" Type="http://schemas.openxmlformats.org/officeDocument/2006/relationships/notesSlide" Target="../notesSlides/notesSlide190.xml"/></Relationships>
</file>

<file path=ppt/slides/_rels/slide19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29.png"/><Relationship Id="rId3" Type="http://schemas.openxmlformats.org/officeDocument/2006/relationships/notesSlide" Target="../notesSlides/notesSlide191.xml"/><Relationship Id="rId7" Type="http://schemas.openxmlformats.org/officeDocument/2006/relationships/diagramColors" Target="../diagrams/colors1.xml"/><Relationship Id="rId12" Type="http://schemas.openxmlformats.org/officeDocument/2006/relationships/image" Target="../media/image328.png"/><Relationship Id="rId2" Type="http://schemas.openxmlformats.org/officeDocument/2006/relationships/slideLayout" Target="../slideLayouts/slideLayout9.xml"/><Relationship Id="rId1" Type="http://schemas.openxmlformats.org/officeDocument/2006/relationships/tags" Target="../tags/tag248.xml"/><Relationship Id="rId6" Type="http://schemas.openxmlformats.org/officeDocument/2006/relationships/diagramQuickStyle" Target="../diagrams/quickStyle1.xml"/><Relationship Id="rId11" Type="http://schemas.openxmlformats.org/officeDocument/2006/relationships/image" Target="../media/image327.png"/><Relationship Id="rId5" Type="http://schemas.openxmlformats.org/officeDocument/2006/relationships/diagramLayout" Target="../diagrams/layout1.xml"/><Relationship Id="rId10" Type="http://schemas.openxmlformats.org/officeDocument/2006/relationships/image" Target="../media/image326.png"/><Relationship Id="rId4" Type="http://schemas.openxmlformats.org/officeDocument/2006/relationships/diagramData" Target="../diagrams/data1.xml"/><Relationship Id="rId9" Type="http://schemas.openxmlformats.org/officeDocument/2006/relationships/image" Target="../media/image325.png"/><Relationship Id="rId14" Type="http://schemas.openxmlformats.org/officeDocument/2006/relationships/image" Target="../media/image330.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9.xml"/><Relationship Id="rId1" Type="http://schemas.openxmlformats.org/officeDocument/2006/relationships/tags" Target="../tags/tag249.xml"/><Relationship Id="rId4" Type="http://schemas.openxmlformats.org/officeDocument/2006/relationships/image" Target="../media/image331.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0.xml"/><Relationship Id="rId1" Type="http://schemas.openxmlformats.org/officeDocument/2006/relationships/tags" Target="../tags/tag251.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0.xml"/><Relationship Id="rId1" Type="http://schemas.openxmlformats.org/officeDocument/2006/relationships/tags" Target="../tags/tag25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8.xml"/><Relationship Id="rId1" Type="http://schemas.openxmlformats.org/officeDocument/2006/relationships/tags" Target="../tags/tag253.xml"/><Relationship Id="rId6" Type="http://schemas.microsoft.com/office/2007/relationships/hdphoto" Target="../media/hdphoto3.wdp"/><Relationship Id="rId5" Type="http://schemas.openxmlformats.org/officeDocument/2006/relationships/image" Target="../media/image161.png"/><Relationship Id="rId4" Type="http://schemas.openxmlformats.org/officeDocument/2006/relationships/image" Target="../media/image274.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6.xml"/><Relationship Id="rId7" Type="http://schemas.openxmlformats.org/officeDocument/2006/relationships/image" Target="../media/image335.png"/><Relationship Id="rId2" Type="http://schemas.openxmlformats.org/officeDocument/2006/relationships/slideLayout" Target="../slideLayouts/slideLayout9.xml"/><Relationship Id="rId1" Type="http://schemas.openxmlformats.org/officeDocument/2006/relationships/tags" Target="../tags/tag25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68.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9.xml"/><Relationship Id="rId1" Type="http://schemas.openxmlformats.org/officeDocument/2006/relationships/tags" Target="../tags/tag255.xml"/><Relationship Id="rId4" Type="http://schemas.openxmlformats.org/officeDocument/2006/relationships/image" Target="../media/image336.png"/></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57.xml"/><Relationship Id="rId1" Type="http://schemas.openxmlformats.org/officeDocument/2006/relationships/tags" Target="../tags/tag256.xml"/><Relationship Id="rId5" Type="http://schemas.openxmlformats.org/officeDocument/2006/relationships/image" Target="../media/image163.wmf"/><Relationship Id="rId4" Type="http://schemas.openxmlformats.org/officeDocument/2006/relationships/notesSlide" Target="../notesSlides/notesSlide198.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0.xml"/><Relationship Id="rId1" Type="http://schemas.openxmlformats.org/officeDocument/2006/relationships/tags" Target="../tags/tag258.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9.xml"/><Relationship Id="rId1" Type="http://schemas.openxmlformats.org/officeDocument/2006/relationships/tags" Target="../tags/tag259.xml"/><Relationship Id="rId6" Type="http://schemas.openxmlformats.org/officeDocument/2006/relationships/image" Target="../media/image155.png"/><Relationship Id="rId5" Type="http://schemas.openxmlformats.org/officeDocument/2006/relationships/image" Target="../media/image338.png"/><Relationship Id="rId4" Type="http://schemas.openxmlformats.org/officeDocument/2006/relationships/image" Target="../media/image337.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1.xml"/><Relationship Id="rId1" Type="http://schemas.openxmlformats.org/officeDocument/2006/relationships/tags" Target="../tags/tag260.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5.xml"/><Relationship Id="rId1" Type="http://schemas.openxmlformats.org/officeDocument/2006/relationships/tags" Target="../tags/tag261.xml"/><Relationship Id="rId5" Type="http://schemas.openxmlformats.org/officeDocument/2006/relationships/image" Target="../media/image118.png"/><Relationship Id="rId4" Type="http://schemas.openxmlformats.org/officeDocument/2006/relationships/image" Target="../media/image117.png"/></Relationships>
</file>

<file path=ppt/slides/_rels/slide20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03.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26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73.jpeg"/><Relationship Id="rId9" Type="http://schemas.openxmlformats.org/officeDocument/2006/relationships/image" Target="../media/image73.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1.xml"/><Relationship Id="rId1" Type="http://schemas.openxmlformats.org/officeDocument/2006/relationships/tags" Target="../tags/tag263.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9.xml"/><Relationship Id="rId1" Type="http://schemas.openxmlformats.org/officeDocument/2006/relationships/tags" Target="../tags/tag264.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9.xml"/><Relationship Id="rId1" Type="http://schemas.openxmlformats.org/officeDocument/2006/relationships/tags" Target="../tags/tag265.xml"/><Relationship Id="rId5" Type="http://schemas.openxmlformats.org/officeDocument/2006/relationships/image" Target="../media/image340.png"/><Relationship Id="rId4" Type="http://schemas.openxmlformats.org/officeDocument/2006/relationships/image" Target="../media/image3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18.png"/><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20.xml"/><Relationship Id="rId1" Type="http://schemas.openxmlformats.org/officeDocument/2006/relationships/tags" Target="../tags/tag266.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1.xml"/><Relationship Id="rId1" Type="http://schemas.openxmlformats.org/officeDocument/2006/relationships/tags" Target="../tags/tag267.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6.xml"/><Relationship Id="rId1" Type="http://schemas.openxmlformats.org/officeDocument/2006/relationships/tags" Target="../tags/tag268.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xml"/><Relationship Id="rId1" Type="http://schemas.openxmlformats.org/officeDocument/2006/relationships/tags" Target="../tags/tag269.xml"/><Relationship Id="rId5" Type="http://schemas.openxmlformats.org/officeDocument/2006/relationships/image" Target="../media/image18.png"/><Relationship Id="rId4" Type="http://schemas.openxmlformats.org/officeDocument/2006/relationships/image" Target="../media/image17.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70.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71.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8.xml"/><Relationship Id="rId1" Type="http://schemas.openxmlformats.org/officeDocument/2006/relationships/tags" Target="../tags/tag272.xml"/><Relationship Id="rId6" Type="http://schemas.openxmlformats.org/officeDocument/2006/relationships/image" Target="../media/image145.png"/><Relationship Id="rId5" Type="http://schemas.openxmlformats.org/officeDocument/2006/relationships/image" Target="../media/image341.jpeg"/><Relationship Id="rId4" Type="http://schemas.openxmlformats.org/officeDocument/2006/relationships/image" Target="../media/image75.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9.xml"/><Relationship Id="rId1" Type="http://schemas.openxmlformats.org/officeDocument/2006/relationships/tags" Target="../tags/tag273.xml"/><Relationship Id="rId4" Type="http://schemas.openxmlformats.org/officeDocument/2006/relationships/image" Target="../media/image342.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9.xml"/><Relationship Id="rId1" Type="http://schemas.openxmlformats.org/officeDocument/2006/relationships/tags" Target="../tags/tag274.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9.xml"/><Relationship Id="rId1" Type="http://schemas.openxmlformats.org/officeDocument/2006/relationships/tags" Target="../tags/tag275.xml"/><Relationship Id="rId5" Type="http://schemas.openxmlformats.org/officeDocument/2006/relationships/image" Target="../media/image347.jpg"/><Relationship Id="rId4" Type="http://schemas.openxmlformats.org/officeDocument/2006/relationships/image" Target="../media/image3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70.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9.xml"/><Relationship Id="rId1" Type="http://schemas.openxmlformats.org/officeDocument/2006/relationships/tags" Target="../tags/tag276.xml"/><Relationship Id="rId5" Type="http://schemas.openxmlformats.org/officeDocument/2006/relationships/image" Target="../media/image349.png"/><Relationship Id="rId4" Type="http://schemas.openxmlformats.org/officeDocument/2006/relationships/image" Target="../media/image348.JP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20.xml"/><Relationship Id="rId1" Type="http://schemas.openxmlformats.org/officeDocument/2006/relationships/tags" Target="../tags/tag277.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5.xml"/><Relationship Id="rId1" Type="http://schemas.openxmlformats.org/officeDocument/2006/relationships/tags" Target="../tags/tag278.xml"/><Relationship Id="rId5" Type="http://schemas.openxmlformats.org/officeDocument/2006/relationships/image" Target="../media/image118.png"/><Relationship Id="rId4" Type="http://schemas.openxmlformats.org/officeDocument/2006/relationships/image" Target="../media/image117.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8.xml"/><Relationship Id="rId1" Type="http://schemas.openxmlformats.org/officeDocument/2006/relationships/tags" Target="../tags/tag279.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9.xml"/><Relationship Id="rId1" Type="http://schemas.openxmlformats.org/officeDocument/2006/relationships/tags" Target="../tags/tag280.xml"/><Relationship Id="rId4" Type="http://schemas.openxmlformats.org/officeDocument/2006/relationships/image" Target="../media/image350.jpe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0.xml"/><Relationship Id="rId1" Type="http://schemas.openxmlformats.org/officeDocument/2006/relationships/tags" Target="../tags/tag281.xml"/><Relationship Id="rId6" Type="http://schemas.openxmlformats.org/officeDocument/2006/relationships/image" Target="../media/image155.png"/><Relationship Id="rId5" Type="http://schemas.openxmlformats.org/officeDocument/2006/relationships/image" Target="../media/image352.png"/><Relationship Id="rId4" Type="http://schemas.openxmlformats.org/officeDocument/2006/relationships/image" Target="../media/image351.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9.xml"/><Relationship Id="rId1" Type="http://schemas.openxmlformats.org/officeDocument/2006/relationships/tags" Target="../tags/tag28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20.xml"/><Relationship Id="rId1" Type="http://schemas.openxmlformats.org/officeDocument/2006/relationships/tags" Target="../tags/tag283.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5.xml"/><Relationship Id="rId1" Type="http://schemas.openxmlformats.org/officeDocument/2006/relationships/tags" Target="../tags/tag284.xml"/><Relationship Id="rId5" Type="http://schemas.openxmlformats.org/officeDocument/2006/relationships/image" Target="../media/image118.png"/><Relationship Id="rId4" Type="http://schemas.openxmlformats.org/officeDocument/2006/relationships/image" Target="../media/image117.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8.xml"/><Relationship Id="rId1" Type="http://schemas.openxmlformats.org/officeDocument/2006/relationships/tags" Target="../tags/tag285.xml"/><Relationship Id="rId6" Type="http://schemas.openxmlformats.org/officeDocument/2006/relationships/image" Target="../media/image145.png"/><Relationship Id="rId5" Type="http://schemas.openxmlformats.org/officeDocument/2006/relationships/image" Target="../media/image341.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71.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0.xml"/><Relationship Id="rId1" Type="http://schemas.openxmlformats.org/officeDocument/2006/relationships/tags" Target="../tags/tag286.xml"/><Relationship Id="rId5" Type="http://schemas.openxmlformats.org/officeDocument/2006/relationships/image" Target="../media/image354.jpeg"/><Relationship Id="rId4" Type="http://schemas.openxmlformats.org/officeDocument/2006/relationships/image" Target="../media/image353.jp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0.xml"/><Relationship Id="rId1" Type="http://schemas.openxmlformats.org/officeDocument/2006/relationships/tags" Target="../tags/tag287.xml"/><Relationship Id="rId4" Type="http://schemas.openxmlformats.org/officeDocument/2006/relationships/image" Target="../media/image355.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9.xml"/><Relationship Id="rId1" Type="http://schemas.openxmlformats.org/officeDocument/2006/relationships/tags" Target="../tags/tag288.xml"/><Relationship Id="rId5" Type="http://schemas.openxmlformats.org/officeDocument/2006/relationships/image" Target="../media/image357.jpeg"/><Relationship Id="rId4" Type="http://schemas.openxmlformats.org/officeDocument/2006/relationships/image" Target="../media/image356.jpe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9.xml"/><Relationship Id="rId1" Type="http://schemas.openxmlformats.org/officeDocument/2006/relationships/tags" Target="../tags/tag289.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0.xml"/><Relationship Id="rId1" Type="http://schemas.openxmlformats.org/officeDocument/2006/relationships/tags" Target="../tags/tag290.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0.xml"/><Relationship Id="rId1" Type="http://schemas.openxmlformats.org/officeDocument/2006/relationships/tags" Target="../tags/tag291.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8.xml"/><Relationship Id="rId1" Type="http://schemas.openxmlformats.org/officeDocument/2006/relationships/tags" Target="../tags/tag292.xml"/><Relationship Id="rId6" Type="http://schemas.openxmlformats.org/officeDocument/2006/relationships/image" Target="../media/image136.png"/><Relationship Id="rId5" Type="http://schemas.openxmlformats.org/officeDocument/2006/relationships/image" Target="../media/image77.png"/><Relationship Id="rId4" Type="http://schemas.openxmlformats.org/officeDocument/2006/relationships/image" Target="../media/image75.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9.xml"/><Relationship Id="rId1" Type="http://schemas.openxmlformats.org/officeDocument/2006/relationships/tags" Target="../tags/tag293.xml"/><Relationship Id="rId4" Type="http://schemas.openxmlformats.org/officeDocument/2006/relationships/image" Target="../media/image358.jpe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0.xml"/><Relationship Id="rId1" Type="http://schemas.openxmlformats.org/officeDocument/2006/relationships/tags" Target="../tags/tag294.xml"/><Relationship Id="rId4" Type="http://schemas.openxmlformats.org/officeDocument/2006/relationships/image" Target="../media/image359.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9.xml"/><Relationship Id="rId1" Type="http://schemas.openxmlformats.org/officeDocument/2006/relationships/tags" Target="../tags/tag295.xml"/><Relationship Id="rId5" Type="http://schemas.openxmlformats.org/officeDocument/2006/relationships/image" Target="../media/image361.png"/><Relationship Id="rId4" Type="http://schemas.openxmlformats.org/officeDocument/2006/relationships/image" Target="../media/image360.jpg"/></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4.xml"/><Relationship Id="rId7" Type="http://schemas.openxmlformats.org/officeDocument/2006/relationships/image" Target="../media/image81.png"/><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0.xml"/><Relationship Id="rId1" Type="http://schemas.openxmlformats.org/officeDocument/2006/relationships/tags" Target="../tags/tag29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20.xml"/><Relationship Id="rId1" Type="http://schemas.openxmlformats.org/officeDocument/2006/relationships/tags" Target="../tags/tag297.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5.xml"/><Relationship Id="rId1" Type="http://schemas.openxmlformats.org/officeDocument/2006/relationships/tags" Target="../tags/tag298.xml"/><Relationship Id="rId5" Type="http://schemas.openxmlformats.org/officeDocument/2006/relationships/image" Target="../media/image118.png"/><Relationship Id="rId4" Type="http://schemas.openxmlformats.org/officeDocument/2006/relationships/image" Target="../media/image117.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8.xml"/><Relationship Id="rId1" Type="http://schemas.openxmlformats.org/officeDocument/2006/relationships/tags" Target="../tags/tag299.xml"/><Relationship Id="rId6" Type="http://schemas.openxmlformats.org/officeDocument/2006/relationships/image" Target="../media/image145.png"/><Relationship Id="rId5" Type="http://schemas.openxmlformats.org/officeDocument/2006/relationships/image" Target="../media/image129.png"/><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9.xml"/><Relationship Id="rId1" Type="http://schemas.openxmlformats.org/officeDocument/2006/relationships/tags" Target="../tags/tag300.xml"/><Relationship Id="rId5" Type="http://schemas.openxmlformats.org/officeDocument/2006/relationships/image" Target="../media/image366.jpeg"/><Relationship Id="rId4" Type="http://schemas.openxmlformats.org/officeDocument/2006/relationships/image" Target="../media/image365.pn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9.xml"/><Relationship Id="rId1" Type="http://schemas.openxmlformats.org/officeDocument/2006/relationships/tags" Target="../tags/tag301.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9.xml"/><Relationship Id="rId1" Type="http://schemas.openxmlformats.org/officeDocument/2006/relationships/tags" Target="../tags/tag302.xml"/><Relationship Id="rId6" Type="http://schemas.openxmlformats.org/officeDocument/2006/relationships/image" Target="../media/image372.jpeg"/><Relationship Id="rId5" Type="http://schemas.openxmlformats.org/officeDocument/2006/relationships/image" Target="../media/image371.jpeg"/><Relationship Id="rId4" Type="http://schemas.openxmlformats.org/officeDocument/2006/relationships/image" Target="../media/image370.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0.xml"/><Relationship Id="rId1" Type="http://schemas.openxmlformats.org/officeDocument/2006/relationships/tags" Target="../tags/tag30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0.xml"/><Relationship Id="rId1" Type="http://schemas.openxmlformats.org/officeDocument/2006/relationships/tags" Target="../tags/tag304.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15.xml"/><Relationship Id="rId1" Type="http://schemas.openxmlformats.org/officeDocument/2006/relationships/tags" Target="../tags/tag305.xml"/><Relationship Id="rId5" Type="http://schemas.openxmlformats.org/officeDocument/2006/relationships/image" Target="../media/image118.png"/><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2.xml"/><Relationship Id="rId1" Type="http://schemas.openxmlformats.org/officeDocument/2006/relationships/tags" Target="../tags/tag73.xml"/><Relationship Id="rId4" Type="http://schemas.openxmlformats.org/officeDocument/2006/relationships/image" Target="../media/image86.jp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8.xml"/><Relationship Id="rId1" Type="http://schemas.openxmlformats.org/officeDocument/2006/relationships/tags" Target="../tags/tag306.xml"/><Relationship Id="rId6" Type="http://schemas.openxmlformats.org/officeDocument/2006/relationships/image" Target="../media/image77.png"/><Relationship Id="rId5" Type="http://schemas.openxmlformats.org/officeDocument/2006/relationships/image" Target="../media/image145.png"/><Relationship Id="rId4" Type="http://schemas.openxmlformats.org/officeDocument/2006/relationships/image" Target="../media/image75.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9.xml"/><Relationship Id="rId1" Type="http://schemas.openxmlformats.org/officeDocument/2006/relationships/tags" Target="../tags/tag307.xml"/><Relationship Id="rId5" Type="http://schemas.openxmlformats.org/officeDocument/2006/relationships/image" Target="../media/image374.jpeg"/><Relationship Id="rId4" Type="http://schemas.openxmlformats.org/officeDocument/2006/relationships/image" Target="../media/image373.jpeg"/></Relationships>
</file>

<file path=ppt/slides/_rels/slide252.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notesSlide" Target="../notesSlides/notesSlide247.xml"/><Relationship Id="rId7" Type="http://schemas.openxmlformats.org/officeDocument/2006/relationships/image" Target="../media/image378.jpeg"/><Relationship Id="rId2" Type="http://schemas.openxmlformats.org/officeDocument/2006/relationships/slideLayout" Target="../slideLayouts/slideLayout11.xml"/><Relationship Id="rId1" Type="http://schemas.openxmlformats.org/officeDocument/2006/relationships/tags" Target="../tags/tag308.xml"/><Relationship Id="rId6" Type="http://schemas.openxmlformats.org/officeDocument/2006/relationships/image" Target="../media/image377.jpeg"/><Relationship Id="rId5" Type="http://schemas.openxmlformats.org/officeDocument/2006/relationships/image" Target="../media/image376.jpeg"/><Relationship Id="rId10" Type="http://schemas.openxmlformats.org/officeDocument/2006/relationships/image" Target="../media/image381.jpeg"/><Relationship Id="rId4" Type="http://schemas.openxmlformats.org/officeDocument/2006/relationships/image" Target="../media/image375.png"/><Relationship Id="rId9" Type="http://schemas.openxmlformats.org/officeDocument/2006/relationships/image" Target="../media/image380.jpe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48.xml"/><Relationship Id="rId7" Type="http://schemas.openxmlformats.org/officeDocument/2006/relationships/image" Target="../media/image385.png"/><Relationship Id="rId2" Type="http://schemas.openxmlformats.org/officeDocument/2006/relationships/slideLayout" Target="../slideLayouts/slideLayout9.xml"/><Relationship Id="rId1" Type="http://schemas.openxmlformats.org/officeDocument/2006/relationships/tags" Target="../tags/tag309.xml"/><Relationship Id="rId6" Type="http://schemas.openxmlformats.org/officeDocument/2006/relationships/image" Target="../media/image384.jpeg"/><Relationship Id="rId5" Type="http://schemas.openxmlformats.org/officeDocument/2006/relationships/image" Target="../media/image383.jpeg"/><Relationship Id="rId4" Type="http://schemas.openxmlformats.org/officeDocument/2006/relationships/image" Target="../media/image382.jpeg"/></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0.xml"/><Relationship Id="rId1" Type="http://schemas.openxmlformats.org/officeDocument/2006/relationships/tags" Target="../tags/tag310.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0.xml"/><Relationship Id="rId1" Type="http://schemas.openxmlformats.org/officeDocument/2006/relationships/tags" Target="../tags/tag311.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5.xml"/><Relationship Id="rId1" Type="http://schemas.openxmlformats.org/officeDocument/2006/relationships/tags" Target="../tags/tag312.xml"/><Relationship Id="rId5" Type="http://schemas.openxmlformats.org/officeDocument/2006/relationships/image" Target="../media/image118.png"/><Relationship Id="rId4" Type="http://schemas.openxmlformats.org/officeDocument/2006/relationships/image" Target="../media/image117.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18.xml"/><Relationship Id="rId1" Type="http://schemas.openxmlformats.org/officeDocument/2006/relationships/tags" Target="../tags/tag313.xml"/><Relationship Id="rId6" Type="http://schemas.openxmlformats.org/officeDocument/2006/relationships/image" Target="../media/image145.png"/><Relationship Id="rId5" Type="http://schemas.openxmlformats.org/officeDocument/2006/relationships/image" Target="../media/image77.png"/><Relationship Id="rId4" Type="http://schemas.openxmlformats.org/officeDocument/2006/relationships/image" Target="../media/image75.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9.xml"/><Relationship Id="rId1" Type="http://schemas.openxmlformats.org/officeDocument/2006/relationships/tags" Target="../tags/tag314.xml"/><Relationship Id="rId6" Type="http://schemas.openxmlformats.org/officeDocument/2006/relationships/image" Target="../media/image385.png"/><Relationship Id="rId5" Type="http://schemas.openxmlformats.org/officeDocument/2006/relationships/image" Target="../media/image387.jpeg"/><Relationship Id="rId4" Type="http://schemas.openxmlformats.org/officeDocument/2006/relationships/image" Target="../media/image386.jpe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9.xml"/><Relationship Id="rId1" Type="http://schemas.openxmlformats.org/officeDocument/2006/relationships/tags" Target="../tags/tag315.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26.xml"/><Relationship Id="rId7" Type="http://schemas.openxmlformats.org/officeDocument/2006/relationships/image" Target="../media/image90.png"/><Relationship Id="rId2" Type="http://schemas.openxmlformats.org/officeDocument/2006/relationships/slideLayout" Target="../slideLayouts/slideLayout17.xml"/><Relationship Id="rId1" Type="http://schemas.openxmlformats.org/officeDocument/2006/relationships/tags" Target="../tags/tag7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20.xml"/><Relationship Id="rId1" Type="http://schemas.openxmlformats.org/officeDocument/2006/relationships/tags" Target="../tags/tag316.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20.xml"/><Relationship Id="rId1" Type="http://schemas.openxmlformats.org/officeDocument/2006/relationships/tags" Target="../tags/tag317.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11.xml"/><Relationship Id="rId1" Type="http://schemas.openxmlformats.org/officeDocument/2006/relationships/tags" Target="../tags/tag318.xml"/></Relationships>
</file>

<file path=ppt/slides/_rels/slide263.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slideLayout" Target="../slideLayouts/slideLayout9.xml"/><Relationship Id="rId7" Type="http://schemas.openxmlformats.org/officeDocument/2006/relationships/image" Target="../media/image390.png"/><Relationship Id="rId12" Type="http://schemas.openxmlformats.org/officeDocument/2006/relationships/image" Target="../media/image395.png"/><Relationship Id="rId17" Type="http://schemas.openxmlformats.org/officeDocument/2006/relationships/image" Target="../media/image163.wmf"/><Relationship Id="rId2" Type="http://schemas.openxmlformats.org/officeDocument/2006/relationships/tags" Target="../tags/tag320.xml"/><Relationship Id="rId16" Type="http://schemas.openxmlformats.org/officeDocument/2006/relationships/image" Target="../media/image399.png"/><Relationship Id="rId1" Type="http://schemas.openxmlformats.org/officeDocument/2006/relationships/tags" Target="../tags/tag319.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png"/><Relationship Id="rId15" Type="http://schemas.openxmlformats.org/officeDocument/2006/relationships/image" Target="../media/image398.png"/><Relationship Id="rId10" Type="http://schemas.openxmlformats.org/officeDocument/2006/relationships/image" Target="../media/image393.png"/><Relationship Id="rId4" Type="http://schemas.openxmlformats.org/officeDocument/2006/relationships/notesSlide" Target="../notesSlides/notesSlide258.xml"/><Relationship Id="rId9" Type="http://schemas.openxmlformats.org/officeDocument/2006/relationships/image" Target="../media/image392.png"/><Relationship Id="rId14" Type="http://schemas.openxmlformats.org/officeDocument/2006/relationships/image" Target="../media/image397.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9.xml"/><Relationship Id="rId1" Type="http://schemas.openxmlformats.org/officeDocument/2006/relationships/tags" Target="../tags/tag321.xml"/><Relationship Id="rId4" Type="http://schemas.openxmlformats.org/officeDocument/2006/relationships/image" Target="../media/image400.pn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20.xml"/><Relationship Id="rId1" Type="http://schemas.openxmlformats.org/officeDocument/2006/relationships/tags" Target="../tags/tag322.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20.xml"/><Relationship Id="rId1" Type="http://schemas.openxmlformats.org/officeDocument/2006/relationships/tags" Target="../tags/tag323.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15.xml"/><Relationship Id="rId1" Type="http://schemas.openxmlformats.org/officeDocument/2006/relationships/tags" Target="../tags/tag324.xml"/><Relationship Id="rId5" Type="http://schemas.openxmlformats.org/officeDocument/2006/relationships/image" Target="../media/image118.png"/><Relationship Id="rId4" Type="http://schemas.openxmlformats.org/officeDocument/2006/relationships/image" Target="../media/image117.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18.xml"/><Relationship Id="rId1" Type="http://schemas.openxmlformats.org/officeDocument/2006/relationships/tags" Target="../tags/tag325.xml"/><Relationship Id="rId6" Type="http://schemas.openxmlformats.org/officeDocument/2006/relationships/image" Target="../media/image145.png"/><Relationship Id="rId5" Type="http://schemas.openxmlformats.org/officeDocument/2006/relationships/image" Target="../media/image77.png"/><Relationship Id="rId4" Type="http://schemas.openxmlformats.org/officeDocument/2006/relationships/image" Target="../media/image75.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9.xml"/><Relationship Id="rId1" Type="http://schemas.openxmlformats.org/officeDocument/2006/relationships/tags" Target="../tags/tag326.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27.xml"/><Relationship Id="rId7" Type="http://schemas.openxmlformats.org/officeDocument/2006/relationships/image" Target="../media/image96.png"/><Relationship Id="rId2" Type="http://schemas.openxmlformats.org/officeDocument/2006/relationships/slideLayout" Target="../slideLayouts/slideLayout10.xml"/><Relationship Id="rId1" Type="http://schemas.openxmlformats.org/officeDocument/2006/relationships/tags" Target="../tags/tag7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38.xml"/><Relationship Id="rId1" Type="http://schemas.openxmlformats.org/officeDocument/2006/relationships/tags" Target="../tags/tag327.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9.xml"/><Relationship Id="rId1" Type="http://schemas.openxmlformats.org/officeDocument/2006/relationships/tags" Target="../tags/tag328.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9.xml"/><Relationship Id="rId1" Type="http://schemas.openxmlformats.org/officeDocument/2006/relationships/tags" Target="../tags/tag329.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68.xml"/><Relationship Id="rId7" Type="http://schemas.openxmlformats.org/officeDocument/2006/relationships/image" Target="../media/image385.png"/><Relationship Id="rId2" Type="http://schemas.openxmlformats.org/officeDocument/2006/relationships/slideLayout" Target="../slideLayouts/slideLayout9.xml"/><Relationship Id="rId1" Type="http://schemas.openxmlformats.org/officeDocument/2006/relationships/tags" Target="../tags/tag330.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11.xml"/><Relationship Id="rId1" Type="http://schemas.openxmlformats.org/officeDocument/2006/relationships/tags" Target="../tags/tag331.xml"/><Relationship Id="rId5" Type="http://schemas.openxmlformats.org/officeDocument/2006/relationships/image" Target="../media/image408.png"/><Relationship Id="rId4" Type="http://schemas.openxmlformats.org/officeDocument/2006/relationships/image" Target="../media/image407.png"/></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9.xml"/><Relationship Id="rId1" Type="http://schemas.openxmlformats.org/officeDocument/2006/relationships/tags" Target="../tags/tag332.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0.xml"/><Relationship Id="rId1" Type="http://schemas.openxmlformats.org/officeDocument/2006/relationships/tags" Target="../tags/tag333.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20.xml"/><Relationship Id="rId1" Type="http://schemas.openxmlformats.org/officeDocument/2006/relationships/tags" Target="../tags/tag334.xml"/></Relationships>
</file>

<file path=ppt/slides/_rels/slide27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73.xml"/><Relationship Id="rId7" Type="http://schemas.openxmlformats.org/officeDocument/2006/relationships/diagramColors" Target="../diagrams/colors2.xml"/><Relationship Id="rId2" Type="http://schemas.openxmlformats.org/officeDocument/2006/relationships/slideLayout" Target="../slideLayouts/slideLayout9.xml"/><Relationship Id="rId1" Type="http://schemas.openxmlformats.org/officeDocument/2006/relationships/tags" Target="../tags/tag33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16.xml"/><Relationship Id="rId1" Type="http://schemas.openxmlformats.org/officeDocument/2006/relationships/tags" Target="../tags/tag336.xml"/></Relationships>
</file>

<file path=ppt/slides/_rels/slide2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16.xml"/><Relationship Id="rId1" Type="http://schemas.openxmlformats.org/officeDocument/2006/relationships/tags" Target="../tags/tag337.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18.png"/><Relationship Id="rId4" Type="http://schemas.openxmlformats.org/officeDocument/2006/relationships/image" Target="../media/image17.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14.xml"/><Relationship Id="rId1" Type="http://schemas.openxmlformats.org/officeDocument/2006/relationships/tags" Target="../tags/tag339.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40.xml"/></Relationships>
</file>

<file path=ppt/slides/_rels/slide284.xml.rels><?xml version="1.0" encoding="UTF-8" standalone="yes"?>
<Relationships xmlns="http://schemas.openxmlformats.org/package/2006/relationships"><Relationship Id="rId8" Type="http://schemas.openxmlformats.org/officeDocument/2006/relationships/image" Target="../media/image411.jpeg"/><Relationship Id="rId3" Type="http://schemas.openxmlformats.org/officeDocument/2006/relationships/notesSlide" Target="../notesSlides/notesSlide278.xml"/><Relationship Id="rId7" Type="http://schemas.openxmlformats.org/officeDocument/2006/relationships/image" Target="../media/image75.png"/><Relationship Id="rId2" Type="http://schemas.openxmlformats.org/officeDocument/2006/relationships/slideLayout" Target="../slideLayouts/slideLayout18.xml"/><Relationship Id="rId1" Type="http://schemas.openxmlformats.org/officeDocument/2006/relationships/tags" Target="../tags/tag341.xml"/><Relationship Id="rId6" Type="http://schemas.openxmlformats.org/officeDocument/2006/relationships/image" Target="../media/image410.gif"/><Relationship Id="rId5" Type="http://schemas.openxmlformats.org/officeDocument/2006/relationships/hyperlink" Target="https://c.na1-blitz01.content.soma.force.com/sfc/servlet.shepherd/version/download/068D000000017Ot?asPdf=false&amp;operationContext=CHATTER" TargetMode="External"/><Relationship Id="rId10" Type="http://schemas.openxmlformats.org/officeDocument/2006/relationships/image" Target="../media/image162.png"/><Relationship Id="rId4" Type="http://schemas.openxmlformats.org/officeDocument/2006/relationships/image" Target="../media/image409.gif"/><Relationship Id="rId9" Type="http://schemas.openxmlformats.org/officeDocument/2006/relationships/image" Target="../media/image136.png"/></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9.xml"/><Relationship Id="rId1" Type="http://schemas.openxmlformats.org/officeDocument/2006/relationships/tags" Target="../tags/tag342.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9.xml"/><Relationship Id="rId1" Type="http://schemas.openxmlformats.org/officeDocument/2006/relationships/tags" Target="../tags/tag343.xml"/><Relationship Id="rId5" Type="http://schemas.openxmlformats.org/officeDocument/2006/relationships/image" Target="../media/image416.jpeg"/><Relationship Id="rId4" Type="http://schemas.openxmlformats.org/officeDocument/2006/relationships/image" Target="../media/image415.png"/></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9.xml"/><Relationship Id="rId1" Type="http://schemas.openxmlformats.org/officeDocument/2006/relationships/tags" Target="../tags/tag344.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9.xml"/><Relationship Id="rId1" Type="http://schemas.openxmlformats.org/officeDocument/2006/relationships/tags" Target="../tags/tag345.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9.xml"/><Relationship Id="rId1" Type="http://schemas.openxmlformats.org/officeDocument/2006/relationships/tags" Target="../tags/tag3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76.xml"/><Relationship Id="rId4" Type="http://schemas.openxmlformats.org/officeDocument/2006/relationships/image" Target="../media/image107.PN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20.xml"/><Relationship Id="rId1" Type="http://schemas.openxmlformats.org/officeDocument/2006/relationships/tags" Target="../tags/tag347.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20.xml"/><Relationship Id="rId1" Type="http://schemas.openxmlformats.org/officeDocument/2006/relationships/tags" Target="../tags/tag348.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15.xml"/><Relationship Id="rId1" Type="http://schemas.openxmlformats.org/officeDocument/2006/relationships/tags" Target="../tags/tag349.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87.xml"/><Relationship Id="rId7" Type="http://schemas.openxmlformats.org/officeDocument/2006/relationships/image" Target="../media/image145.png"/><Relationship Id="rId2" Type="http://schemas.openxmlformats.org/officeDocument/2006/relationships/slideLayout" Target="../slideLayouts/slideLayout18.xml"/><Relationship Id="rId1" Type="http://schemas.openxmlformats.org/officeDocument/2006/relationships/tags" Target="../tags/tag350.xml"/><Relationship Id="rId6" Type="http://schemas.openxmlformats.org/officeDocument/2006/relationships/image" Target="../media/image341.jpeg"/><Relationship Id="rId5" Type="http://schemas.openxmlformats.org/officeDocument/2006/relationships/image" Target="../media/image417.jpeg"/><Relationship Id="rId4" Type="http://schemas.openxmlformats.org/officeDocument/2006/relationships/image" Target="../media/image75.png"/></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9.xml"/><Relationship Id="rId1" Type="http://schemas.openxmlformats.org/officeDocument/2006/relationships/tags" Target="../tags/tag351.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9.xml"/><Relationship Id="rId1" Type="http://schemas.openxmlformats.org/officeDocument/2006/relationships/tags" Target="../tags/tag352.xml"/><Relationship Id="rId4" Type="http://schemas.openxmlformats.org/officeDocument/2006/relationships/image" Target="../media/image421.png"/></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11.xml"/><Relationship Id="rId1" Type="http://schemas.openxmlformats.org/officeDocument/2006/relationships/tags" Target="../tags/tag353.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11.xml"/><Relationship Id="rId1" Type="http://schemas.openxmlformats.org/officeDocument/2006/relationships/tags" Target="../tags/tag354.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20.xml"/><Relationship Id="rId1" Type="http://schemas.openxmlformats.org/officeDocument/2006/relationships/tags" Target="../tags/tag355.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20.xml"/><Relationship Id="rId1" Type="http://schemas.openxmlformats.org/officeDocument/2006/relationships/tags" Target="../tags/tag3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77.xml"/><Relationship Id="rId4" Type="http://schemas.openxmlformats.org/officeDocument/2006/relationships/image" Target="../media/image108.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20.xml"/><Relationship Id="rId1" Type="http://schemas.openxmlformats.org/officeDocument/2006/relationships/tags" Target="../tags/tag357.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9.xml"/><Relationship Id="rId1" Type="http://schemas.openxmlformats.org/officeDocument/2006/relationships/tags" Target="../tags/tag358.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15.xml"/><Relationship Id="rId1" Type="http://schemas.openxmlformats.org/officeDocument/2006/relationships/tags" Target="../tags/tag359.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18.xml"/><Relationship Id="rId1" Type="http://schemas.openxmlformats.org/officeDocument/2006/relationships/tags" Target="../tags/tag360.xml"/><Relationship Id="rId6" Type="http://schemas.openxmlformats.org/officeDocument/2006/relationships/image" Target="../media/image145.png"/><Relationship Id="rId5" Type="http://schemas.openxmlformats.org/officeDocument/2006/relationships/image" Target="../media/image76.png"/><Relationship Id="rId4" Type="http://schemas.openxmlformats.org/officeDocument/2006/relationships/image" Target="../media/image75.png"/></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9.xml"/><Relationship Id="rId1" Type="http://schemas.openxmlformats.org/officeDocument/2006/relationships/tags" Target="../tags/tag361.xml"/><Relationship Id="rId4" Type="http://schemas.openxmlformats.org/officeDocument/2006/relationships/image" Target="../media/image422.png"/></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9.xml"/><Relationship Id="rId1" Type="http://schemas.openxmlformats.org/officeDocument/2006/relationships/tags" Target="../tags/tag362.xml"/><Relationship Id="rId4" Type="http://schemas.openxmlformats.org/officeDocument/2006/relationships/image" Target="../media/image423.jpeg"/></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20.xml"/><Relationship Id="rId1" Type="http://schemas.openxmlformats.org/officeDocument/2006/relationships/tags" Target="../tags/tag363.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5.xml"/><Relationship Id="rId1" Type="http://schemas.openxmlformats.org/officeDocument/2006/relationships/tags" Target="../tags/tag364.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18.xml"/><Relationship Id="rId1" Type="http://schemas.openxmlformats.org/officeDocument/2006/relationships/tags" Target="../tags/tag36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75.png"/></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9.xml"/><Relationship Id="rId1" Type="http://schemas.openxmlformats.org/officeDocument/2006/relationships/tags" Target="../tags/tag36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ags" Target="../tags/tag78.xml"/><Relationship Id="rId4" Type="http://schemas.openxmlformats.org/officeDocument/2006/relationships/image" Target="../media/image109.jpg"/></Relationships>
</file>

<file path=ppt/slides/_rels/slide3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163.wmf"/><Relationship Id="rId5" Type="http://schemas.openxmlformats.org/officeDocument/2006/relationships/image" Target="../media/image424.png"/><Relationship Id="rId4" Type="http://schemas.openxmlformats.org/officeDocument/2006/relationships/notesSlide" Target="../notesSlides/notesSlide304.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20.xml"/><Relationship Id="rId1" Type="http://schemas.openxmlformats.org/officeDocument/2006/relationships/tags" Target="../tags/tag369.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15.xml"/><Relationship Id="rId1" Type="http://schemas.openxmlformats.org/officeDocument/2006/relationships/tags" Target="../tags/tag370.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18.xml"/><Relationship Id="rId1" Type="http://schemas.openxmlformats.org/officeDocument/2006/relationships/tags" Target="../tags/tag371.xml"/><Relationship Id="rId6" Type="http://schemas.openxmlformats.org/officeDocument/2006/relationships/image" Target="../media/image427.png"/><Relationship Id="rId5" Type="http://schemas.openxmlformats.org/officeDocument/2006/relationships/image" Target="../media/image426.png"/><Relationship Id="rId4" Type="http://schemas.openxmlformats.org/officeDocument/2006/relationships/image" Target="../media/image425.jpeg"/></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9.xml"/><Relationship Id="rId1" Type="http://schemas.openxmlformats.org/officeDocument/2006/relationships/tags" Target="../tags/tag372.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9.xml"/><Relationship Id="rId1" Type="http://schemas.openxmlformats.org/officeDocument/2006/relationships/tags" Target="../tags/tag373.xml"/><Relationship Id="rId5" Type="http://schemas.openxmlformats.org/officeDocument/2006/relationships/image" Target="../media/image155.png"/><Relationship Id="rId4" Type="http://schemas.openxmlformats.org/officeDocument/2006/relationships/image" Target="../media/image428.png"/></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20.xml"/><Relationship Id="rId1" Type="http://schemas.openxmlformats.org/officeDocument/2006/relationships/tags" Target="../tags/tag374.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16.xml"/><Relationship Id="rId1" Type="http://schemas.openxmlformats.org/officeDocument/2006/relationships/tags" Target="../tags/tag375.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2.xml"/><Relationship Id="rId1" Type="http://schemas.openxmlformats.org/officeDocument/2006/relationships/tags" Target="../tags/tag376.xml"/><Relationship Id="rId5" Type="http://schemas.openxmlformats.org/officeDocument/2006/relationships/image" Target="../media/image18.png"/><Relationship Id="rId4" Type="http://schemas.openxmlformats.org/officeDocument/2006/relationships/image" Target="../media/image17.png"/></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14.xml"/><Relationship Id="rId1" Type="http://schemas.openxmlformats.org/officeDocument/2006/relationships/tags" Target="../tags/tag37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79.xml"/><Relationship Id="rId5" Type="http://schemas.openxmlformats.org/officeDocument/2006/relationships/image" Target="../media/image111.jpg"/><Relationship Id="rId4" Type="http://schemas.openxmlformats.org/officeDocument/2006/relationships/image" Target="../media/image110.png"/></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15.xml"/><Relationship Id="rId1" Type="http://schemas.openxmlformats.org/officeDocument/2006/relationships/tags" Target="../tags/tag378.xml"/><Relationship Id="rId5" Type="http://schemas.openxmlformats.org/officeDocument/2006/relationships/image" Target="../media/image118.png"/><Relationship Id="rId4" Type="http://schemas.openxmlformats.org/officeDocument/2006/relationships/image" Target="../media/image117.png"/></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11.xml"/><Relationship Id="rId1" Type="http://schemas.openxmlformats.org/officeDocument/2006/relationships/tags" Target="../tags/tag379.xml"/><Relationship Id="rId5" Type="http://schemas.openxmlformats.org/officeDocument/2006/relationships/image" Target="../media/image430.JPG"/><Relationship Id="rId4" Type="http://schemas.openxmlformats.org/officeDocument/2006/relationships/image" Target="../media/image429.JPG"/></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9.xml"/><Relationship Id="rId1" Type="http://schemas.openxmlformats.org/officeDocument/2006/relationships/tags" Target="../tags/tag380.xml"/><Relationship Id="rId4" Type="http://schemas.openxmlformats.org/officeDocument/2006/relationships/image" Target="../media/image431.JPG"/></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13.xml"/><Relationship Id="rId1" Type="http://schemas.openxmlformats.org/officeDocument/2006/relationships/tags" Target="../tags/tag381.xml"/><Relationship Id="rId5" Type="http://schemas.microsoft.com/office/2007/relationships/hdphoto" Target="../media/hdphoto5.wdp"/><Relationship Id="rId4" Type="http://schemas.openxmlformats.org/officeDocument/2006/relationships/image" Target="../media/image432.png"/></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9.xml"/><Relationship Id="rId1" Type="http://schemas.openxmlformats.org/officeDocument/2006/relationships/tags" Target="../tags/tag382.xml"/><Relationship Id="rId6" Type="http://schemas.openxmlformats.org/officeDocument/2006/relationships/image" Target="../media/image155.png"/><Relationship Id="rId5" Type="http://schemas.openxmlformats.org/officeDocument/2006/relationships/image" Target="../media/image434.png"/><Relationship Id="rId4" Type="http://schemas.openxmlformats.org/officeDocument/2006/relationships/image" Target="../media/image433.png"/></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19.xml"/><Relationship Id="rId1" Type="http://schemas.openxmlformats.org/officeDocument/2006/relationships/tags" Target="../tags/tag383.xml"/><Relationship Id="rId6" Type="http://schemas.openxmlformats.org/officeDocument/2006/relationships/image" Target="../media/image435.png"/><Relationship Id="rId5" Type="http://schemas.openxmlformats.org/officeDocument/2006/relationships/image" Target="../media/image145.png"/><Relationship Id="rId4" Type="http://schemas.openxmlformats.org/officeDocument/2006/relationships/image" Target="../media/image75.png"/></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9.xml"/><Relationship Id="rId1" Type="http://schemas.openxmlformats.org/officeDocument/2006/relationships/tags" Target="../tags/tag384.xml"/><Relationship Id="rId4" Type="http://schemas.openxmlformats.org/officeDocument/2006/relationships/image" Target="../media/image436.JPG"/></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18.xml"/><Relationship Id="rId1" Type="http://schemas.openxmlformats.org/officeDocument/2006/relationships/tags" Target="../tags/tag385.xml"/></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20.xml"/><Relationship Id="rId1" Type="http://schemas.openxmlformats.org/officeDocument/2006/relationships/tags" Target="../tags/tag386.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19.xml"/><Relationship Id="rId1" Type="http://schemas.openxmlformats.org/officeDocument/2006/relationships/tags" Target="../tags/tag387.xml"/><Relationship Id="rId6" Type="http://schemas.openxmlformats.org/officeDocument/2006/relationships/image" Target="../media/image120.png"/><Relationship Id="rId5" Type="http://schemas.openxmlformats.org/officeDocument/2006/relationships/image" Target="../media/image75.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80.xml"/><Relationship Id="rId4" Type="http://schemas.openxmlformats.org/officeDocument/2006/relationships/image" Target="../media/image112.png"/></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15.xml"/><Relationship Id="rId1" Type="http://schemas.openxmlformats.org/officeDocument/2006/relationships/tags" Target="../tags/tag388.xml"/><Relationship Id="rId5" Type="http://schemas.openxmlformats.org/officeDocument/2006/relationships/image" Target="../media/image118.png"/><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9.xml"/><Relationship Id="rId1" Type="http://schemas.openxmlformats.org/officeDocument/2006/relationships/tags" Target="../tags/tag389.xml"/><Relationship Id="rId4" Type="http://schemas.openxmlformats.org/officeDocument/2006/relationships/image" Target="../media/image437.png"/></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11.xml"/><Relationship Id="rId1" Type="http://schemas.openxmlformats.org/officeDocument/2006/relationships/tags" Target="../tags/tag390.xml"/><Relationship Id="rId6" Type="http://schemas.openxmlformats.org/officeDocument/2006/relationships/image" Target="../media/image440.JPG"/><Relationship Id="rId5" Type="http://schemas.openxmlformats.org/officeDocument/2006/relationships/image" Target="../media/image439.JPG"/><Relationship Id="rId4" Type="http://schemas.openxmlformats.org/officeDocument/2006/relationships/image" Target="../media/image438.JPG"/></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11.xml"/><Relationship Id="rId1" Type="http://schemas.openxmlformats.org/officeDocument/2006/relationships/tags" Target="../tags/tag391.xml"/><Relationship Id="rId4" Type="http://schemas.openxmlformats.org/officeDocument/2006/relationships/image" Target="../media/image439.JPG"/></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9.xml"/><Relationship Id="rId1" Type="http://schemas.openxmlformats.org/officeDocument/2006/relationships/tags" Target="../tags/tag392.xml"/><Relationship Id="rId4" Type="http://schemas.openxmlformats.org/officeDocument/2006/relationships/image" Target="../media/image438.JPG"/></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9.xml"/><Relationship Id="rId1" Type="http://schemas.openxmlformats.org/officeDocument/2006/relationships/tags" Target="../tags/tag393.xml"/></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20.xml"/><Relationship Id="rId1" Type="http://schemas.openxmlformats.org/officeDocument/2006/relationships/tags" Target="../tags/tag394.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9.xml"/><Relationship Id="rId1" Type="http://schemas.openxmlformats.org/officeDocument/2006/relationships/tags" Target="../tags/tag395.xml"/></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19.xml"/><Relationship Id="rId1" Type="http://schemas.openxmlformats.org/officeDocument/2006/relationships/tags" Target="../tags/tag396.xml"/><Relationship Id="rId6" Type="http://schemas.openxmlformats.org/officeDocument/2006/relationships/image" Target="../media/image120.png"/><Relationship Id="rId5" Type="http://schemas.openxmlformats.org/officeDocument/2006/relationships/image" Target="../media/image145.png"/><Relationship Id="rId4" Type="http://schemas.openxmlformats.org/officeDocument/2006/relationships/image" Target="../media/image75.png"/></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9.xml"/><Relationship Id="rId1" Type="http://schemas.openxmlformats.org/officeDocument/2006/relationships/tags" Target="../tags/tag397.xml"/><Relationship Id="rId4" Type="http://schemas.openxmlformats.org/officeDocument/2006/relationships/image" Target="../media/image441.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tags" Target="../tags/tag81.xml"/></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334.xml"/><Relationship Id="rId7" Type="http://schemas.openxmlformats.org/officeDocument/2006/relationships/image" Target="../media/image445.png"/><Relationship Id="rId2" Type="http://schemas.openxmlformats.org/officeDocument/2006/relationships/slideLayout" Target="../slideLayouts/slideLayout9.xml"/><Relationship Id="rId1" Type="http://schemas.openxmlformats.org/officeDocument/2006/relationships/tags" Target="../tags/tag398.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20.xml"/><Relationship Id="rId1" Type="http://schemas.openxmlformats.org/officeDocument/2006/relationships/tags" Target="../tags/tag399.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15.xml"/><Relationship Id="rId1" Type="http://schemas.openxmlformats.org/officeDocument/2006/relationships/tags" Target="../tags/tag400.xml"/><Relationship Id="rId5" Type="http://schemas.openxmlformats.org/officeDocument/2006/relationships/image" Target="../media/image118.png"/><Relationship Id="rId4" Type="http://schemas.openxmlformats.org/officeDocument/2006/relationships/image" Target="../media/image117.png"/></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19.xml"/><Relationship Id="rId1" Type="http://schemas.openxmlformats.org/officeDocument/2006/relationships/tags" Target="../tags/tag401.xml"/><Relationship Id="rId6" Type="http://schemas.openxmlformats.org/officeDocument/2006/relationships/image" Target="../media/image136.png"/><Relationship Id="rId5" Type="http://schemas.openxmlformats.org/officeDocument/2006/relationships/image" Target="../media/image129.png"/><Relationship Id="rId4" Type="http://schemas.openxmlformats.org/officeDocument/2006/relationships/image" Target="../media/image75.png"/></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9.xml"/><Relationship Id="rId1" Type="http://schemas.openxmlformats.org/officeDocument/2006/relationships/tags" Target="../tags/tag402.xml"/><Relationship Id="rId5" Type="http://schemas.openxmlformats.org/officeDocument/2006/relationships/image" Target="../media/image447.JPG"/><Relationship Id="rId4" Type="http://schemas.openxmlformats.org/officeDocument/2006/relationships/image" Target="../media/image446.JPG"/></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20.xml"/><Relationship Id="rId1" Type="http://schemas.openxmlformats.org/officeDocument/2006/relationships/tags" Target="../tags/tag403.xml"/></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20.xml"/><Relationship Id="rId1" Type="http://schemas.openxmlformats.org/officeDocument/2006/relationships/tags" Target="../tags/tag404.xml"/></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19.xml"/><Relationship Id="rId1" Type="http://schemas.openxmlformats.org/officeDocument/2006/relationships/tags" Target="../tags/tag405.xml"/><Relationship Id="rId6" Type="http://schemas.openxmlformats.org/officeDocument/2006/relationships/image" Target="../media/image162.png"/><Relationship Id="rId5" Type="http://schemas.openxmlformats.org/officeDocument/2006/relationships/image" Target="../media/image129.png"/><Relationship Id="rId4" Type="http://schemas.openxmlformats.org/officeDocument/2006/relationships/image" Target="../media/image75.png"/></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9.xml"/><Relationship Id="rId1" Type="http://schemas.openxmlformats.org/officeDocument/2006/relationships/tags" Target="../tags/tag406.xml"/><Relationship Id="rId5" Type="http://schemas.openxmlformats.org/officeDocument/2006/relationships/image" Target="../media/image449.png"/><Relationship Id="rId4" Type="http://schemas.openxmlformats.org/officeDocument/2006/relationships/image" Target="../media/image448.png"/></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9.xml"/><Relationship Id="rId1" Type="http://schemas.openxmlformats.org/officeDocument/2006/relationships/tags" Target="../tags/tag407.xml"/><Relationship Id="rId4" Type="http://schemas.openxmlformats.org/officeDocument/2006/relationships/image" Target="../media/image450.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82.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20.xml"/><Relationship Id="rId1" Type="http://schemas.openxmlformats.org/officeDocument/2006/relationships/tags" Target="../tags/tag408.xml"/></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15.xml"/><Relationship Id="rId1" Type="http://schemas.openxmlformats.org/officeDocument/2006/relationships/tags" Target="../tags/tag409.xml"/><Relationship Id="rId5" Type="http://schemas.openxmlformats.org/officeDocument/2006/relationships/image" Target="../media/image118.png"/><Relationship Id="rId4" Type="http://schemas.openxmlformats.org/officeDocument/2006/relationships/image" Target="../media/image117.png"/></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46.xml"/><Relationship Id="rId2" Type="http://schemas.openxmlformats.org/officeDocument/2006/relationships/slideLayout" Target="../slideLayouts/slideLayout19.xml"/><Relationship Id="rId1" Type="http://schemas.openxmlformats.org/officeDocument/2006/relationships/tags" Target="../tags/tag410.xml"/><Relationship Id="rId6" Type="http://schemas.openxmlformats.org/officeDocument/2006/relationships/image" Target="../media/image145.png"/><Relationship Id="rId5" Type="http://schemas.openxmlformats.org/officeDocument/2006/relationships/image" Target="../media/image129.png"/><Relationship Id="rId4" Type="http://schemas.openxmlformats.org/officeDocument/2006/relationships/image" Target="../media/image75.png"/></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9.xml"/><Relationship Id="rId1" Type="http://schemas.openxmlformats.org/officeDocument/2006/relationships/tags" Target="../tags/tag411.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20.xml"/><Relationship Id="rId1" Type="http://schemas.openxmlformats.org/officeDocument/2006/relationships/tags" Target="../tags/tag412.xml"/></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19.xml"/><Relationship Id="rId1" Type="http://schemas.openxmlformats.org/officeDocument/2006/relationships/tags" Target="../tags/tag413.xml"/><Relationship Id="rId6" Type="http://schemas.openxmlformats.org/officeDocument/2006/relationships/image" Target="../media/image162.png"/><Relationship Id="rId5" Type="http://schemas.openxmlformats.org/officeDocument/2006/relationships/image" Target="../media/image145.png"/><Relationship Id="rId4" Type="http://schemas.openxmlformats.org/officeDocument/2006/relationships/image" Target="../media/image75.png"/></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9.xml"/><Relationship Id="rId1" Type="http://schemas.openxmlformats.org/officeDocument/2006/relationships/tags" Target="../tags/tag414.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9.xml"/><Relationship Id="rId1" Type="http://schemas.openxmlformats.org/officeDocument/2006/relationships/tags" Target="../tags/tag415.xml"/><Relationship Id="rId5" Type="http://schemas.openxmlformats.org/officeDocument/2006/relationships/image" Target="../media/image458.png"/><Relationship Id="rId4" Type="http://schemas.openxmlformats.org/officeDocument/2006/relationships/image" Target="../media/image457.JPG"/></Relationships>
</file>

<file path=ppt/slides/_rels/slide358.xml.rels><?xml version="1.0" encoding="UTF-8" standalone="yes"?>
<Relationships xmlns="http://schemas.openxmlformats.org/package/2006/relationships"><Relationship Id="rId8" Type="http://schemas.openxmlformats.org/officeDocument/2006/relationships/image" Target="../media/image463.JPG"/><Relationship Id="rId3" Type="http://schemas.openxmlformats.org/officeDocument/2006/relationships/notesSlide" Target="../notesSlides/notesSlide352.xml"/><Relationship Id="rId7" Type="http://schemas.openxmlformats.org/officeDocument/2006/relationships/image" Target="../media/image462.JPG"/><Relationship Id="rId2" Type="http://schemas.openxmlformats.org/officeDocument/2006/relationships/slideLayout" Target="../slideLayouts/slideLayout9.xml"/><Relationship Id="rId1" Type="http://schemas.openxmlformats.org/officeDocument/2006/relationships/tags" Target="../tags/tag416.xml"/><Relationship Id="rId6" Type="http://schemas.openxmlformats.org/officeDocument/2006/relationships/image" Target="../media/image461.JPG"/><Relationship Id="rId11" Type="http://schemas.openxmlformats.org/officeDocument/2006/relationships/image" Target="../media/image466.JPG"/><Relationship Id="rId5" Type="http://schemas.openxmlformats.org/officeDocument/2006/relationships/image" Target="../media/image460.JPG"/><Relationship Id="rId10" Type="http://schemas.openxmlformats.org/officeDocument/2006/relationships/image" Target="../media/image465.JPG"/><Relationship Id="rId4" Type="http://schemas.openxmlformats.org/officeDocument/2006/relationships/image" Target="../media/image459.JPG"/><Relationship Id="rId9" Type="http://schemas.openxmlformats.org/officeDocument/2006/relationships/image" Target="../media/image464.JPG"/></Relationships>
</file>

<file path=ppt/slides/_rels/slide359.xml.rels><?xml version="1.0" encoding="UTF-8" standalone="yes"?>
<Relationships xmlns="http://schemas.openxmlformats.org/package/2006/relationships"><Relationship Id="rId8" Type="http://schemas.openxmlformats.org/officeDocument/2006/relationships/image" Target="../media/image470.JPG"/><Relationship Id="rId13" Type="http://schemas.openxmlformats.org/officeDocument/2006/relationships/image" Target="../media/image460.JPG"/><Relationship Id="rId3" Type="http://schemas.openxmlformats.org/officeDocument/2006/relationships/notesSlide" Target="../notesSlides/notesSlide353.xml"/><Relationship Id="rId7" Type="http://schemas.openxmlformats.org/officeDocument/2006/relationships/image" Target="../media/image464.JPG"/><Relationship Id="rId12" Type="http://schemas.openxmlformats.org/officeDocument/2006/relationships/image" Target="../media/image461.JPG"/><Relationship Id="rId2" Type="http://schemas.openxmlformats.org/officeDocument/2006/relationships/slideLayout" Target="../slideLayouts/slideLayout11.xml"/><Relationship Id="rId1" Type="http://schemas.openxmlformats.org/officeDocument/2006/relationships/tags" Target="../tags/tag417.xml"/><Relationship Id="rId6" Type="http://schemas.openxmlformats.org/officeDocument/2006/relationships/image" Target="../media/image469.JPG"/><Relationship Id="rId11" Type="http://schemas.openxmlformats.org/officeDocument/2006/relationships/image" Target="../media/image466.JPG"/><Relationship Id="rId5" Type="http://schemas.openxmlformats.org/officeDocument/2006/relationships/image" Target="../media/image468.JPG"/><Relationship Id="rId10" Type="http://schemas.openxmlformats.org/officeDocument/2006/relationships/image" Target="../media/image472.jpeg"/><Relationship Id="rId4" Type="http://schemas.openxmlformats.org/officeDocument/2006/relationships/image" Target="../media/image467.JPG"/><Relationship Id="rId9" Type="http://schemas.openxmlformats.org/officeDocument/2006/relationships/image" Target="../media/image471.JP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3.xml"/></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20.xml"/><Relationship Id="rId1" Type="http://schemas.openxmlformats.org/officeDocument/2006/relationships/tags" Target="../tags/tag418.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20.xml"/><Relationship Id="rId1" Type="http://schemas.openxmlformats.org/officeDocument/2006/relationships/tags" Target="../tags/tag419.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56.xml"/><Relationship Id="rId2" Type="http://schemas.openxmlformats.org/officeDocument/2006/relationships/slideLayout" Target="../slideLayouts/slideLayout15.xml"/><Relationship Id="rId1" Type="http://schemas.openxmlformats.org/officeDocument/2006/relationships/tags" Target="../tags/tag420.xml"/><Relationship Id="rId5" Type="http://schemas.openxmlformats.org/officeDocument/2006/relationships/image" Target="../media/image118.png"/><Relationship Id="rId4" Type="http://schemas.openxmlformats.org/officeDocument/2006/relationships/image" Target="../media/image117.png"/></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19.xml"/><Relationship Id="rId1" Type="http://schemas.openxmlformats.org/officeDocument/2006/relationships/tags" Target="../tags/tag421.xml"/><Relationship Id="rId6" Type="http://schemas.openxmlformats.org/officeDocument/2006/relationships/image" Target="../media/image77.png"/><Relationship Id="rId5" Type="http://schemas.openxmlformats.org/officeDocument/2006/relationships/image" Target="../media/image145.png"/><Relationship Id="rId4" Type="http://schemas.openxmlformats.org/officeDocument/2006/relationships/image" Target="../media/image75.png"/></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9.xml"/><Relationship Id="rId1" Type="http://schemas.openxmlformats.org/officeDocument/2006/relationships/tags" Target="../tags/tag422.xml"/><Relationship Id="rId6" Type="http://schemas.openxmlformats.org/officeDocument/2006/relationships/image" Target="../media/image475.JPG"/><Relationship Id="rId5" Type="http://schemas.openxmlformats.org/officeDocument/2006/relationships/image" Target="../media/image474.png"/><Relationship Id="rId4" Type="http://schemas.openxmlformats.org/officeDocument/2006/relationships/image" Target="../media/image473.png"/></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9.xml"/><Relationship Id="rId1" Type="http://schemas.openxmlformats.org/officeDocument/2006/relationships/tags" Target="../tags/tag423.xml"/><Relationship Id="rId6" Type="http://schemas.openxmlformats.org/officeDocument/2006/relationships/image" Target="../media/image155.png"/><Relationship Id="rId5" Type="http://schemas.openxmlformats.org/officeDocument/2006/relationships/image" Target="../media/image477.png"/><Relationship Id="rId4" Type="http://schemas.openxmlformats.org/officeDocument/2006/relationships/image" Target="../media/image476.png"/></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9.xml"/><Relationship Id="rId1" Type="http://schemas.openxmlformats.org/officeDocument/2006/relationships/tags" Target="../tags/tag424.xml"/><Relationship Id="rId5" Type="http://schemas.openxmlformats.org/officeDocument/2006/relationships/image" Target="../media/image155.png"/><Relationship Id="rId4" Type="http://schemas.openxmlformats.org/officeDocument/2006/relationships/image" Target="../media/image478.png"/></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15.xml"/><Relationship Id="rId1" Type="http://schemas.openxmlformats.org/officeDocument/2006/relationships/tags" Target="../tags/tag425.xml"/><Relationship Id="rId5" Type="http://schemas.openxmlformats.org/officeDocument/2006/relationships/image" Target="../media/image118.png"/><Relationship Id="rId4" Type="http://schemas.openxmlformats.org/officeDocument/2006/relationships/image" Target="../media/image117.png"/></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62.xml"/><Relationship Id="rId2" Type="http://schemas.openxmlformats.org/officeDocument/2006/relationships/slideLayout" Target="../slideLayouts/slideLayout19.xml"/><Relationship Id="rId1" Type="http://schemas.openxmlformats.org/officeDocument/2006/relationships/tags" Target="../tags/tag426.xml"/><Relationship Id="rId6" Type="http://schemas.openxmlformats.org/officeDocument/2006/relationships/image" Target="../media/image162.png"/><Relationship Id="rId5" Type="http://schemas.openxmlformats.org/officeDocument/2006/relationships/image" Target="../media/image145.png"/><Relationship Id="rId4" Type="http://schemas.openxmlformats.org/officeDocument/2006/relationships/image" Target="../media/image75.png"/></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63.xml"/><Relationship Id="rId2" Type="http://schemas.openxmlformats.org/officeDocument/2006/relationships/slideLayout" Target="../slideLayouts/slideLayout9.xml"/><Relationship Id="rId1" Type="http://schemas.openxmlformats.org/officeDocument/2006/relationships/tags" Target="../tags/tag427.xml"/><Relationship Id="rId5" Type="http://schemas.openxmlformats.org/officeDocument/2006/relationships/image" Target="../media/image480.JPG"/><Relationship Id="rId4" Type="http://schemas.openxmlformats.org/officeDocument/2006/relationships/image" Target="../media/image479.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84.xml"/><Relationship Id="rId5" Type="http://schemas.openxmlformats.org/officeDocument/2006/relationships/image" Target="../media/image114.jpeg"/><Relationship Id="rId4" Type="http://schemas.openxmlformats.org/officeDocument/2006/relationships/image" Target="../media/image113.jpeg"/></Relationships>
</file>

<file path=ppt/slides/_rels/slide370.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notesSlide" Target="../notesSlides/notesSlide364.xml"/><Relationship Id="rId7" Type="http://schemas.openxmlformats.org/officeDocument/2006/relationships/image" Target="../media/image484.png"/><Relationship Id="rId2" Type="http://schemas.openxmlformats.org/officeDocument/2006/relationships/slideLayout" Target="../slideLayouts/slideLayout9.xml"/><Relationship Id="rId1" Type="http://schemas.openxmlformats.org/officeDocument/2006/relationships/tags" Target="../tags/tag428.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 Id="rId9" Type="http://schemas.openxmlformats.org/officeDocument/2006/relationships/image" Target="../media/image486.png"/></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65.xml"/><Relationship Id="rId2" Type="http://schemas.openxmlformats.org/officeDocument/2006/relationships/slideLayout" Target="../slideLayouts/slideLayout9.xml"/><Relationship Id="rId1" Type="http://schemas.openxmlformats.org/officeDocument/2006/relationships/tags" Target="../tags/tag429.xml"/><Relationship Id="rId5" Type="http://schemas.openxmlformats.org/officeDocument/2006/relationships/image" Target="../media/image488.png"/><Relationship Id="rId4" Type="http://schemas.openxmlformats.org/officeDocument/2006/relationships/image" Target="../media/image487.png"/></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66.xml"/><Relationship Id="rId2" Type="http://schemas.openxmlformats.org/officeDocument/2006/relationships/slideLayout" Target="../slideLayouts/slideLayout9.xml"/><Relationship Id="rId1" Type="http://schemas.openxmlformats.org/officeDocument/2006/relationships/tags" Target="../tags/tag430.xml"/><Relationship Id="rId6" Type="http://schemas.openxmlformats.org/officeDocument/2006/relationships/image" Target="../media/image155.png"/><Relationship Id="rId5" Type="http://schemas.openxmlformats.org/officeDocument/2006/relationships/image" Target="../media/image490.png"/><Relationship Id="rId4" Type="http://schemas.openxmlformats.org/officeDocument/2006/relationships/image" Target="../media/image489.png"/></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2.png"/><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image" Target="../media/image491.png"/><Relationship Id="rId5" Type="http://schemas.openxmlformats.org/officeDocument/2006/relationships/image" Target="../media/image163.wmf"/><Relationship Id="rId4" Type="http://schemas.openxmlformats.org/officeDocument/2006/relationships/notesSlide" Target="../notesSlides/notesSlide367.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68.xml"/><Relationship Id="rId2" Type="http://schemas.openxmlformats.org/officeDocument/2006/relationships/slideLayout" Target="../slideLayouts/slideLayout9.xml"/><Relationship Id="rId1" Type="http://schemas.openxmlformats.org/officeDocument/2006/relationships/tags" Target="../tags/tag433.xml"/><Relationship Id="rId5" Type="http://schemas.openxmlformats.org/officeDocument/2006/relationships/image" Target="../media/image494.png"/><Relationship Id="rId4" Type="http://schemas.openxmlformats.org/officeDocument/2006/relationships/image" Target="../media/image493.png"/></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369.xml"/><Relationship Id="rId2" Type="http://schemas.openxmlformats.org/officeDocument/2006/relationships/slideLayout" Target="../slideLayouts/slideLayout9.xml"/><Relationship Id="rId1" Type="http://schemas.openxmlformats.org/officeDocument/2006/relationships/tags" Target="../tags/tag434.xml"/><Relationship Id="rId5" Type="http://schemas.openxmlformats.org/officeDocument/2006/relationships/image" Target="../media/image496.png"/><Relationship Id="rId4" Type="http://schemas.openxmlformats.org/officeDocument/2006/relationships/image" Target="../media/image495.png"/></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11.xml"/><Relationship Id="rId1" Type="http://schemas.openxmlformats.org/officeDocument/2006/relationships/tags" Target="../tags/tag435.xml"/><Relationship Id="rId4" Type="http://schemas.openxmlformats.org/officeDocument/2006/relationships/image" Target="../media/image497.JPG"/></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371.xml"/><Relationship Id="rId2" Type="http://schemas.openxmlformats.org/officeDocument/2006/relationships/slideLayout" Target="../slideLayouts/slideLayout9.xml"/><Relationship Id="rId1" Type="http://schemas.openxmlformats.org/officeDocument/2006/relationships/tags" Target="../tags/tag436.xml"/><Relationship Id="rId4" Type="http://schemas.openxmlformats.org/officeDocument/2006/relationships/image" Target="../media/image498.JPG"/></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372.xml"/><Relationship Id="rId2" Type="http://schemas.openxmlformats.org/officeDocument/2006/relationships/slideLayout" Target="../slideLayouts/slideLayout9.xml"/><Relationship Id="rId1" Type="http://schemas.openxmlformats.org/officeDocument/2006/relationships/tags" Target="../tags/tag437.xml"/><Relationship Id="rId4" Type="http://schemas.openxmlformats.org/officeDocument/2006/relationships/image" Target="../media/image499.JPG"/></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373.xml"/><Relationship Id="rId2" Type="http://schemas.openxmlformats.org/officeDocument/2006/relationships/slideLayout" Target="../slideLayouts/slideLayout9.xml"/><Relationship Id="rId1" Type="http://schemas.openxmlformats.org/officeDocument/2006/relationships/tags" Target="../tags/tag438.xml"/><Relationship Id="rId4" Type="http://schemas.openxmlformats.org/officeDocument/2006/relationships/image" Target="../media/image500.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85.xml"/><Relationship Id="rId5" Type="http://schemas.openxmlformats.org/officeDocument/2006/relationships/image" Target="../media/image116.png"/><Relationship Id="rId4" Type="http://schemas.openxmlformats.org/officeDocument/2006/relationships/image" Target="../media/image115.png"/></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74.xml"/><Relationship Id="rId2" Type="http://schemas.openxmlformats.org/officeDocument/2006/relationships/slideLayout" Target="../slideLayouts/slideLayout20.xml"/><Relationship Id="rId1" Type="http://schemas.openxmlformats.org/officeDocument/2006/relationships/tags" Target="../tags/tag439.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375.xml"/><Relationship Id="rId2" Type="http://schemas.openxmlformats.org/officeDocument/2006/relationships/slideLayout" Target="../slideLayouts/slideLayout20.xml"/><Relationship Id="rId1" Type="http://schemas.openxmlformats.org/officeDocument/2006/relationships/tags" Target="../tags/tag440.xml"/></Relationships>
</file>

<file path=ppt/slides/_rels/slide382.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notesSlide" Target="../notesSlides/notesSlide376.xml"/><Relationship Id="rId7" Type="http://schemas.openxmlformats.org/officeDocument/2006/relationships/image" Target="../media/image503.png"/><Relationship Id="rId2" Type="http://schemas.openxmlformats.org/officeDocument/2006/relationships/slideLayout" Target="../slideLayouts/slideLayout9.xml"/><Relationship Id="rId1" Type="http://schemas.openxmlformats.org/officeDocument/2006/relationships/tags" Target="../tags/tag441.xml"/><Relationship Id="rId6" Type="http://schemas.microsoft.com/office/2007/relationships/hdphoto" Target="../media/hdphoto4.wdp"/><Relationship Id="rId11" Type="http://schemas.openxmlformats.org/officeDocument/2006/relationships/image" Target="../media/image506.png"/><Relationship Id="rId5" Type="http://schemas.openxmlformats.org/officeDocument/2006/relationships/image" Target="../media/image502.png"/><Relationship Id="rId10" Type="http://schemas.openxmlformats.org/officeDocument/2006/relationships/image" Target="../media/image505.png"/><Relationship Id="rId4" Type="http://schemas.openxmlformats.org/officeDocument/2006/relationships/image" Target="../media/image501.png"/><Relationship Id="rId9" Type="http://schemas.openxmlformats.org/officeDocument/2006/relationships/image" Target="../media/image175.png"/></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377.xml"/><Relationship Id="rId2" Type="http://schemas.openxmlformats.org/officeDocument/2006/relationships/slideLayout" Target="../slideLayouts/slideLayout11.xml"/><Relationship Id="rId1" Type="http://schemas.openxmlformats.org/officeDocument/2006/relationships/tags" Target="../tags/tag442.xml"/><Relationship Id="rId6" Type="http://schemas.openxmlformats.org/officeDocument/2006/relationships/image" Target="../media/image509.png"/><Relationship Id="rId5" Type="http://schemas.openxmlformats.org/officeDocument/2006/relationships/image" Target="../media/image508.png"/><Relationship Id="rId4" Type="http://schemas.openxmlformats.org/officeDocument/2006/relationships/image" Target="../media/image507.png"/></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378.xml"/><Relationship Id="rId2" Type="http://schemas.openxmlformats.org/officeDocument/2006/relationships/slideLayout" Target="../slideLayouts/slideLayout16.xml"/><Relationship Id="rId1" Type="http://schemas.openxmlformats.org/officeDocument/2006/relationships/tags" Target="../tags/tag443.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379.xml"/><Relationship Id="rId2" Type="http://schemas.openxmlformats.org/officeDocument/2006/relationships/slideLayout" Target="../slideLayouts/slideLayout2.xml"/><Relationship Id="rId1" Type="http://schemas.openxmlformats.org/officeDocument/2006/relationships/tags" Target="../tags/tag444.xml"/><Relationship Id="rId5" Type="http://schemas.openxmlformats.org/officeDocument/2006/relationships/image" Target="../media/image18.png"/><Relationship Id="rId4" Type="http://schemas.openxmlformats.org/officeDocument/2006/relationships/image" Target="../media/image17.png"/></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380.xml"/><Relationship Id="rId2" Type="http://schemas.openxmlformats.org/officeDocument/2006/relationships/slideLayout" Target="../slideLayouts/slideLayout14.xml"/><Relationship Id="rId1" Type="http://schemas.openxmlformats.org/officeDocument/2006/relationships/tags" Target="../tags/tag445.xml"/></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446.xml"/></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81.xml"/><Relationship Id="rId7" Type="http://schemas.openxmlformats.org/officeDocument/2006/relationships/image" Target="../media/image136.png"/><Relationship Id="rId2" Type="http://schemas.openxmlformats.org/officeDocument/2006/relationships/slideLayout" Target="../slideLayouts/slideLayout18.xml"/><Relationship Id="rId1" Type="http://schemas.openxmlformats.org/officeDocument/2006/relationships/tags" Target="../tags/tag447.xml"/><Relationship Id="rId6" Type="http://schemas.openxmlformats.org/officeDocument/2006/relationships/image" Target="../media/image510.jpeg"/><Relationship Id="rId5" Type="http://schemas.openxmlformats.org/officeDocument/2006/relationships/image" Target="../media/image129.png"/><Relationship Id="rId4" Type="http://schemas.openxmlformats.org/officeDocument/2006/relationships/image" Target="../media/image75.png"/></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382.xml"/><Relationship Id="rId2" Type="http://schemas.openxmlformats.org/officeDocument/2006/relationships/slideLayout" Target="../slideLayouts/slideLayout9.xml"/><Relationship Id="rId1" Type="http://schemas.openxmlformats.org/officeDocument/2006/relationships/tags" Target="../tags/tag44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6.xml"/></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83.xml"/><Relationship Id="rId2" Type="http://schemas.openxmlformats.org/officeDocument/2006/relationships/slideLayout" Target="../slideLayouts/slideLayout10.xml"/><Relationship Id="rId1" Type="http://schemas.openxmlformats.org/officeDocument/2006/relationships/tags" Target="../tags/tag449.xml"/><Relationship Id="rId5" Type="http://schemas.openxmlformats.org/officeDocument/2006/relationships/image" Target="../media/image512.jpeg"/><Relationship Id="rId4" Type="http://schemas.openxmlformats.org/officeDocument/2006/relationships/image" Target="../media/image511.png"/></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384.xml"/><Relationship Id="rId2" Type="http://schemas.openxmlformats.org/officeDocument/2006/relationships/slideLayout" Target="../slideLayouts/slideLayout11.xml"/><Relationship Id="rId1" Type="http://schemas.openxmlformats.org/officeDocument/2006/relationships/tags" Target="../tags/tag450.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385.xml"/><Relationship Id="rId2" Type="http://schemas.openxmlformats.org/officeDocument/2006/relationships/slideLayout" Target="../slideLayouts/slideLayout11.xml"/><Relationship Id="rId1" Type="http://schemas.openxmlformats.org/officeDocument/2006/relationships/tags" Target="../tags/tag451.xml"/></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386.xml"/><Relationship Id="rId2" Type="http://schemas.openxmlformats.org/officeDocument/2006/relationships/slideLayout" Target="../slideLayouts/slideLayout11.xml"/><Relationship Id="rId1" Type="http://schemas.openxmlformats.org/officeDocument/2006/relationships/tags" Target="../tags/tag452.xml"/></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387.xml"/><Relationship Id="rId2" Type="http://schemas.openxmlformats.org/officeDocument/2006/relationships/slideLayout" Target="../slideLayouts/slideLayout20.xml"/><Relationship Id="rId1" Type="http://schemas.openxmlformats.org/officeDocument/2006/relationships/tags" Target="../tags/tag453.xml"/></Relationships>
</file>

<file path=ppt/slides/_rels/slide395.xml.rels><?xml version="1.0" encoding="UTF-8" standalone="yes"?>
<Relationships xmlns="http://schemas.openxmlformats.org/package/2006/relationships"><Relationship Id="rId3" Type="http://schemas.openxmlformats.org/officeDocument/2006/relationships/notesSlide" Target="../notesSlides/notesSlide388.xml"/><Relationship Id="rId2" Type="http://schemas.openxmlformats.org/officeDocument/2006/relationships/slideLayout" Target="../slideLayouts/slideLayout20.xml"/><Relationship Id="rId1" Type="http://schemas.openxmlformats.org/officeDocument/2006/relationships/tags" Target="../tags/tag454.xml"/></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389.xml"/><Relationship Id="rId2" Type="http://schemas.openxmlformats.org/officeDocument/2006/relationships/slideLayout" Target="../slideLayouts/slideLayout15.xml"/><Relationship Id="rId1" Type="http://schemas.openxmlformats.org/officeDocument/2006/relationships/tags" Target="../tags/tag455.xml"/></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18.xml"/><Relationship Id="rId1" Type="http://schemas.openxmlformats.org/officeDocument/2006/relationships/tags" Target="../tags/tag456.xml"/><Relationship Id="rId6" Type="http://schemas.openxmlformats.org/officeDocument/2006/relationships/image" Target="../media/image145.png"/><Relationship Id="rId5" Type="http://schemas.openxmlformats.org/officeDocument/2006/relationships/image" Target="../media/image77.png"/><Relationship Id="rId4" Type="http://schemas.openxmlformats.org/officeDocument/2006/relationships/image" Target="../media/image75.png"/></Relationships>
</file>

<file path=ppt/slides/_rels/slide398.xml.rels><?xml version="1.0" encoding="UTF-8" standalone="yes"?>
<Relationships xmlns="http://schemas.openxmlformats.org/package/2006/relationships"><Relationship Id="rId3" Type="http://schemas.openxmlformats.org/officeDocument/2006/relationships/notesSlide" Target="../notesSlides/notesSlide391.xml"/><Relationship Id="rId2" Type="http://schemas.openxmlformats.org/officeDocument/2006/relationships/slideLayout" Target="../slideLayouts/slideLayout9.xml"/><Relationship Id="rId1" Type="http://schemas.openxmlformats.org/officeDocument/2006/relationships/tags" Target="../tags/tag457.xml"/></Relationships>
</file>

<file path=ppt/slides/_rels/slide39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59.xml"/><Relationship Id="rId1" Type="http://schemas.openxmlformats.org/officeDocument/2006/relationships/tags" Target="../tags/tag458.xml"/><Relationship Id="rId5" Type="http://schemas.openxmlformats.org/officeDocument/2006/relationships/image" Target="../media/image163.wmf"/><Relationship Id="rId4" Type="http://schemas.openxmlformats.org/officeDocument/2006/relationships/notesSlide" Target="../notesSlides/notesSlide3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87.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393.xml"/><Relationship Id="rId2" Type="http://schemas.openxmlformats.org/officeDocument/2006/relationships/slideLayout" Target="../slideLayouts/slideLayout11.xml"/><Relationship Id="rId1" Type="http://schemas.openxmlformats.org/officeDocument/2006/relationships/tags" Target="../tags/tag460.xml"/><Relationship Id="rId4" Type="http://schemas.openxmlformats.org/officeDocument/2006/relationships/image" Target="../media/image516.png"/></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394.xml"/><Relationship Id="rId2" Type="http://schemas.openxmlformats.org/officeDocument/2006/relationships/slideLayout" Target="../slideLayouts/slideLayout9.xml"/><Relationship Id="rId1" Type="http://schemas.openxmlformats.org/officeDocument/2006/relationships/tags" Target="../tags/tag461.xml"/><Relationship Id="rId6" Type="http://schemas.openxmlformats.org/officeDocument/2006/relationships/image" Target="../media/image519.png"/><Relationship Id="rId5" Type="http://schemas.openxmlformats.org/officeDocument/2006/relationships/image" Target="../media/image518.png"/><Relationship Id="rId4" Type="http://schemas.openxmlformats.org/officeDocument/2006/relationships/image" Target="../media/image517.png"/></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395.xml"/><Relationship Id="rId2" Type="http://schemas.openxmlformats.org/officeDocument/2006/relationships/slideLayout" Target="../slideLayouts/slideLayout9.xml"/><Relationship Id="rId1" Type="http://schemas.openxmlformats.org/officeDocument/2006/relationships/tags" Target="../tags/tag462.xml"/><Relationship Id="rId5" Type="http://schemas.openxmlformats.org/officeDocument/2006/relationships/image" Target="../media/image517.png"/><Relationship Id="rId4" Type="http://schemas.openxmlformats.org/officeDocument/2006/relationships/image" Target="../media/image520.png"/></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396.xml"/><Relationship Id="rId7" Type="http://schemas.openxmlformats.org/officeDocument/2006/relationships/image" Target="../media/image523.png"/><Relationship Id="rId2" Type="http://schemas.openxmlformats.org/officeDocument/2006/relationships/slideLayout" Target="../slideLayouts/slideLayout9.xml"/><Relationship Id="rId1" Type="http://schemas.openxmlformats.org/officeDocument/2006/relationships/tags" Target="../tags/tag463.xml"/><Relationship Id="rId6" Type="http://schemas.microsoft.com/office/2007/relationships/hdphoto" Target="../media/hdphoto6.wdp"/><Relationship Id="rId5" Type="http://schemas.openxmlformats.org/officeDocument/2006/relationships/image" Target="../media/image522.png"/><Relationship Id="rId4" Type="http://schemas.openxmlformats.org/officeDocument/2006/relationships/image" Target="../media/image521.png"/></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397.xml"/><Relationship Id="rId2" Type="http://schemas.openxmlformats.org/officeDocument/2006/relationships/slideLayout" Target="../slideLayouts/slideLayout9.xml"/><Relationship Id="rId1" Type="http://schemas.openxmlformats.org/officeDocument/2006/relationships/tags" Target="../tags/tag464.xml"/><Relationship Id="rId6" Type="http://schemas.openxmlformats.org/officeDocument/2006/relationships/image" Target="../media/image525.png"/><Relationship Id="rId5" Type="http://schemas.openxmlformats.org/officeDocument/2006/relationships/image" Target="../media/image517.png"/><Relationship Id="rId4" Type="http://schemas.openxmlformats.org/officeDocument/2006/relationships/image" Target="../media/image524.png"/></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398.xml"/><Relationship Id="rId2" Type="http://schemas.openxmlformats.org/officeDocument/2006/relationships/slideLayout" Target="../slideLayouts/slideLayout18.xml"/><Relationship Id="rId1" Type="http://schemas.openxmlformats.org/officeDocument/2006/relationships/tags" Target="../tags/tag465.xml"/><Relationship Id="rId6" Type="http://schemas.openxmlformats.org/officeDocument/2006/relationships/image" Target="../media/image520.png"/><Relationship Id="rId5" Type="http://schemas.openxmlformats.org/officeDocument/2006/relationships/image" Target="../media/image527.png"/><Relationship Id="rId4" Type="http://schemas.openxmlformats.org/officeDocument/2006/relationships/image" Target="../media/image526.png"/></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399.xml"/><Relationship Id="rId7" Type="http://schemas.openxmlformats.org/officeDocument/2006/relationships/image" Target="../media/image526.png"/><Relationship Id="rId2" Type="http://schemas.openxmlformats.org/officeDocument/2006/relationships/slideLayout" Target="../slideLayouts/slideLayout9.xml"/><Relationship Id="rId1" Type="http://schemas.openxmlformats.org/officeDocument/2006/relationships/tags" Target="../tags/tag466.xml"/><Relationship Id="rId6" Type="http://schemas.openxmlformats.org/officeDocument/2006/relationships/image" Target="../media/image528.png"/><Relationship Id="rId5" Type="http://schemas.openxmlformats.org/officeDocument/2006/relationships/image" Target="../media/image518.png"/><Relationship Id="rId4" Type="http://schemas.openxmlformats.org/officeDocument/2006/relationships/image" Target="../media/image519.png"/></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0.xml"/><Relationship Id="rId2" Type="http://schemas.openxmlformats.org/officeDocument/2006/relationships/slideLayout" Target="../slideLayouts/slideLayout9.xml"/><Relationship Id="rId1" Type="http://schemas.openxmlformats.org/officeDocument/2006/relationships/tags" Target="../tags/tag467.xml"/><Relationship Id="rId4" Type="http://schemas.openxmlformats.org/officeDocument/2006/relationships/image" Target="../media/image529.png"/></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401.xml"/><Relationship Id="rId2" Type="http://schemas.openxmlformats.org/officeDocument/2006/relationships/slideLayout" Target="../slideLayouts/slideLayout20.xml"/><Relationship Id="rId1" Type="http://schemas.openxmlformats.org/officeDocument/2006/relationships/tags" Target="../tags/tag468.xml"/></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15.xml"/><Relationship Id="rId1" Type="http://schemas.openxmlformats.org/officeDocument/2006/relationships/tags" Target="../tags/tag46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8.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403.xml"/><Relationship Id="rId2" Type="http://schemas.openxmlformats.org/officeDocument/2006/relationships/slideLayout" Target="../slideLayouts/slideLayout18.xml"/><Relationship Id="rId1" Type="http://schemas.openxmlformats.org/officeDocument/2006/relationships/tags" Target="../tags/tag470.xml"/><Relationship Id="rId6" Type="http://schemas.openxmlformats.org/officeDocument/2006/relationships/image" Target="../media/image145.png"/><Relationship Id="rId5" Type="http://schemas.openxmlformats.org/officeDocument/2006/relationships/image" Target="../media/image129.png"/><Relationship Id="rId4" Type="http://schemas.openxmlformats.org/officeDocument/2006/relationships/image" Target="../media/image75.png"/></Relationships>
</file>

<file path=ppt/slides/_rels/slide411.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notesSlide" Target="../notesSlides/notesSlide404.xml"/><Relationship Id="rId7" Type="http://schemas.openxmlformats.org/officeDocument/2006/relationships/image" Target="../media/image533.png"/><Relationship Id="rId2" Type="http://schemas.openxmlformats.org/officeDocument/2006/relationships/slideLayout" Target="../slideLayouts/slideLayout9.xml"/><Relationship Id="rId1" Type="http://schemas.openxmlformats.org/officeDocument/2006/relationships/tags" Target="../tags/tag471.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05.xml"/><Relationship Id="rId2" Type="http://schemas.openxmlformats.org/officeDocument/2006/relationships/slideLayout" Target="../slideLayouts/slideLayout11.xml"/><Relationship Id="rId1" Type="http://schemas.openxmlformats.org/officeDocument/2006/relationships/tags" Target="../tags/tag472.xml"/></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11.xml"/><Relationship Id="rId1" Type="http://schemas.openxmlformats.org/officeDocument/2006/relationships/tags" Target="../tags/tag473.xml"/></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10.xml"/><Relationship Id="rId1" Type="http://schemas.openxmlformats.org/officeDocument/2006/relationships/tags" Target="../tags/tag474.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08.xml"/><Relationship Id="rId2" Type="http://schemas.openxmlformats.org/officeDocument/2006/relationships/slideLayout" Target="../slideLayouts/slideLayout20.xml"/><Relationship Id="rId1" Type="http://schemas.openxmlformats.org/officeDocument/2006/relationships/tags" Target="../tags/tag475.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09.xml"/><Relationship Id="rId2" Type="http://schemas.openxmlformats.org/officeDocument/2006/relationships/slideLayout" Target="../slideLayouts/slideLayout15.xml"/><Relationship Id="rId1" Type="http://schemas.openxmlformats.org/officeDocument/2006/relationships/tags" Target="../tags/tag476.xml"/></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0.xml"/><Relationship Id="rId2" Type="http://schemas.openxmlformats.org/officeDocument/2006/relationships/slideLayout" Target="../slideLayouts/slideLayout18.xml"/><Relationship Id="rId1" Type="http://schemas.openxmlformats.org/officeDocument/2006/relationships/tags" Target="../tags/tag477.xml"/><Relationship Id="rId6" Type="http://schemas.openxmlformats.org/officeDocument/2006/relationships/image" Target="../media/image136.png"/><Relationship Id="rId5" Type="http://schemas.openxmlformats.org/officeDocument/2006/relationships/image" Target="../media/image129.png"/><Relationship Id="rId4" Type="http://schemas.openxmlformats.org/officeDocument/2006/relationships/image" Target="../media/image75.png"/></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11.xml"/><Relationship Id="rId1" Type="http://schemas.openxmlformats.org/officeDocument/2006/relationships/tags" Target="../tags/tag478.xml"/><Relationship Id="rId6" Type="http://schemas.openxmlformats.org/officeDocument/2006/relationships/image" Target="../media/image537.png"/><Relationship Id="rId5" Type="http://schemas.openxmlformats.org/officeDocument/2006/relationships/image" Target="../media/image536.png"/><Relationship Id="rId4" Type="http://schemas.openxmlformats.org/officeDocument/2006/relationships/image" Target="../media/image535.png"/></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11.xml"/><Relationship Id="rId1" Type="http://schemas.openxmlformats.org/officeDocument/2006/relationships/tags" Target="../tags/tag47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89.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13.xml"/><Relationship Id="rId7" Type="http://schemas.openxmlformats.org/officeDocument/2006/relationships/image" Target="../media/image541.png"/><Relationship Id="rId2" Type="http://schemas.openxmlformats.org/officeDocument/2006/relationships/slideLayout" Target="../slideLayouts/slideLayout9.xml"/><Relationship Id="rId1" Type="http://schemas.openxmlformats.org/officeDocument/2006/relationships/tags" Target="../tags/tag480.xml"/><Relationship Id="rId6" Type="http://schemas.openxmlformats.org/officeDocument/2006/relationships/image" Target="../media/image540.png"/><Relationship Id="rId5" Type="http://schemas.openxmlformats.org/officeDocument/2006/relationships/image" Target="../media/image539.png"/><Relationship Id="rId4" Type="http://schemas.openxmlformats.org/officeDocument/2006/relationships/image" Target="../media/image538.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9.xml"/><Relationship Id="rId1" Type="http://schemas.openxmlformats.org/officeDocument/2006/relationships/tags" Target="../tags/tag481.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9.xml"/><Relationship Id="rId1" Type="http://schemas.openxmlformats.org/officeDocument/2006/relationships/tags" Target="../tags/tag482.xml"/></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9.xml"/><Relationship Id="rId1" Type="http://schemas.openxmlformats.org/officeDocument/2006/relationships/tags" Target="../tags/tag483.xml"/><Relationship Id="rId4" Type="http://schemas.openxmlformats.org/officeDocument/2006/relationships/image" Target="../media/image542.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9.xml"/><Relationship Id="rId1" Type="http://schemas.openxmlformats.org/officeDocument/2006/relationships/tags" Target="../tags/tag484.xml"/></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20.xml"/><Relationship Id="rId1" Type="http://schemas.openxmlformats.org/officeDocument/2006/relationships/tags" Target="../tags/tag485.xml"/></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20.xml"/><Relationship Id="rId1" Type="http://schemas.openxmlformats.org/officeDocument/2006/relationships/tags" Target="../tags/tag486.xml"/></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9.xml"/><Relationship Id="rId1" Type="http://schemas.openxmlformats.org/officeDocument/2006/relationships/tags" Target="../tags/tag487.xml"/><Relationship Id="rId5" Type="http://schemas.openxmlformats.org/officeDocument/2006/relationships/image" Target="../media/image544.png"/><Relationship Id="rId4" Type="http://schemas.openxmlformats.org/officeDocument/2006/relationships/image" Target="../media/image543.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9.xml"/><Relationship Id="rId1" Type="http://schemas.openxmlformats.org/officeDocument/2006/relationships/tags" Target="../tags/tag488.xml"/></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9.xml"/><Relationship Id="rId1" Type="http://schemas.openxmlformats.org/officeDocument/2006/relationships/tags" Target="../tags/tag489.xml"/><Relationship Id="rId5" Type="http://schemas.openxmlformats.org/officeDocument/2006/relationships/image" Target="../media/image546.png"/><Relationship Id="rId4" Type="http://schemas.openxmlformats.org/officeDocument/2006/relationships/image" Target="../media/image54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90.xml"/></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9.xml"/><Relationship Id="rId1" Type="http://schemas.openxmlformats.org/officeDocument/2006/relationships/tags" Target="../tags/tag490.xml"/><Relationship Id="rId4" Type="http://schemas.openxmlformats.org/officeDocument/2006/relationships/image" Target="../media/image547.png"/></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20.xml"/><Relationship Id="rId1" Type="http://schemas.openxmlformats.org/officeDocument/2006/relationships/tags" Target="../tags/tag491.xml"/></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9.xml"/><Relationship Id="rId1" Type="http://schemas.openxmlformats.org/officeDocument/2006/relationships/tags" Target="../tags/tag492.xml"/></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16.xml"/><Relationship Id="rId1" Type="http://schemas.openxmlformats.org/officeDocument/2006/relationships/tags" Target="../tags/tag493.xml"/></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2.xml"/><Relationship Id="rId1" Type="http://schemas.openxmlformats.org/officeDocument/2006/relationships/tags" Target="../tags/tag494.xml"/><Relationship Id="rId5" Type="http://schemas.openxmlformats.org/officeDocument/2006/relationships/image" Target="../media/image18.png"/><Relationship Id="rId4" Type="http://schemas.openxmlformats.org/officeDocument/2006/relationships/image" Target="../media/image17.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14.xml"/><Relationship Id="rId1" Type="http://schemas.openxmlformats.org/officeDocument/2006/relationships/tags" Target="../tags/tag495.xml"/></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496.xml"/></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18.xml"/><Relationship Id="rId1" Type="http://schemas.openxmlformats.org/officeDocument/2006/relationships/tags" Target="../tags/tag497.xml"/><Relationship Id="rId4" Type="http://schemas.openxmlformats.org/officeDocument/2006/relationships/image" Target="../media/image548.png"/></Relationships>
</file>

<file path=ppt/slides/_rels/slide438.xml.rels><?xml version="1.0" encoding="UTF-8" standalone="yes"?>
<Relationships xmlns="http://schemas.openxmlformats.org/package/2006/relationships"><Relationship Id="rId8" Type="http://schemas.openxmlformats.org/officeDocument/2006/relationships/image" Target="../media/image553.jpeg"/><Relationship Id="rId3" Type="http://schemas.openxmlformats.org/officeDocument/2006/relationships/notesSlide" Target="../notesSlides/notesSlide430.xml"/><Relationship Id="rId7" Type="http://schemas.openxmlformats.org/officeDocument/2006/relationships/image" Target="../media/image552.png"/><Relationship Id="rId2" Type="http://schemas.openxmlformats.org/officeDocument/2006/relationships/slideLayout" Target="../slideLayouts/slideLayout11.xml"/><Relationship Id="rId1" Type="http://schemas.openxmlformats.org/officeDocument/2006/relationships/tags" Target="../tags/tag498.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439.xml.rels><?xml version="1.0" encoding="UTF-8" standalone="yes"?>
<Relationships xmlns="http://schemas.openxmlformats.org/package/2006/relationships"><Relationship Id="rId8" Type="http://schemas.openxmlformats.org/officeDocument/2006/relationships/image" Target="../media/image557.png"/><Relationship Id="rId3" Type="http://schemas.openxmlformats.org/officeDocument/2006/relationships/notesSlide" Target="../notesSlides/notesSlide431.xml"/><Relationship Id="rId7" Type="http://schemas.openxmlformats.org/officeDocument/2006/relationships/image" Target="../media/image556.png"/><Relationship Id="rId2" Type="http://schemas.openxmlformats.org/officeDocument/2006/relationships/slideLayout" Target="../slideLayouts/slideLayout11.xml"/><Relationship Id="rId1" Type="http://schemas.openxmlformats.org/officeDocument/2006/relationships/tags" Target="../tags/tag499.xml"/><Relationship Id="rId6" Type="http://schemas.microsoft.com/office/2007/relationships/hdphoto" Target="../media/hdphoto7.wdp"/><Relationship Id="rId5" Type="http://schemas.openxmlformats.org/officeDocument/2006/relationships/image" Target="../media/image555.png"/><Relationship Id="rId4" Type="http://schemas.openxmlformats.org/officeDocument/2006/relationships/image" Target="../media/image5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xml"/><Relationship Id="rId1" Type="http://schemas.openxmlformats.org/officeDocument/2006/relationships/tags" Target="../tags/tag91.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9.xml"/><Relationship Id="rId1" Type="http://schemas.openxmlformats.org/officeDocument/2006/relationships/tags" Target="../tags/tag500.xml"/><Relationship Id="rId4" Type="http://schemas.openxmlformats.org/officeDocument/2006/relationships/image" Target="../media/image558.png"/></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15.xml"/><Relationship Id="rId1" Type="http://schemas.openxmlformats.org/officeDocument/2006/relationships/tags" Target="../tags/tag501.xml"/></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18.xml"/><Relationship Id="rId1" Type="http://schemas.openxmlformats.org/officeDocument/2006/relationships/tags" Target="../tags/tag502.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443.xml.rels><?xml version="1.0" encoding="UTF-8" standalone="yes"?>
<Relationships xmlns="http://schemas.openxmlformats.org/package/2006/relationships"><Relationship Id="rId8" Type="http://schemas.openxmlformats.org/officeDocument/2006/relationships/image" Target="../media/image562.png"/><Relationship Id="rId3" Type="http://schemas.openxmlformats.org/officeDocument/2006/relationships/notesSlide" Target="../notesSlides/notesSlide435.xml"/><Relationship Id="rId7" Type="http://schemas.openxmlformats.org/officeDocument/2006/relationships/image" Target="../media/image561.png"/><Relationship Id="rId2" Type="http://schemas.openxmlformats.org/officeDocument/2006/relationships/slideLayout" Target="../slideLayouts/slideLayout11.xml"/><Relationship Id="rId1" Type="http://schemas.openxmlformats.org/officeDocument/2006/relationships/tags" Target="../tags/tag503.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4.png"/><Relationship Id="rId9" Type="http://schemas.microsoft.com/office/2007/relationships/hdphoto" Target="../media/hdphoto8.wdp"/></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20.xml"/><Relationship Id="rId1" Type="http://schemas.openxmlformats.org/officeDocument/2006/relationships/tags" Target="../tags/tag504.xml"/></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11.xml"/><Relationship Id="rId1" Type="http://schemas.openxmlformats.org/officeDocument/2006/relationships/tags" Target="../tags/tag505.xml"/></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15.xml"/><Relationship Id="rId1" Type="http://schemas.openxmlformats.org/officeDocument/2006/relationships/tags" Target="../tags/tag506.xml"/></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18.xml"/><Relationship Id="rId1" Type="http://schemas.openxmlformats.org/officeDocument/2006/relationships/tags" Target="../tags/tag507.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11.xml"/><Relationship Id="rId1" Type="http://schemas.openxmlformats.org/officeDocument/2006/relationships/tags" Target="../tags/tag508.xml"/><Relationship Id="rId6" Type="http://schemas.openxmlformats.org/officeDocument/2006/relationships/image" Target="../media/image535.png"/><Relationship Id="rId5" Type="http://schemas.openxmlformats.org/officeDocument/2006/relationships/image" Target="../media/image536.png"/><Relationship Id="rId4" Type="http://schemas.openxmlformats.org/officeDocument/2006/relationships/image" Target="../media/image563.png"/></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1.xml"/><Relationship Id="rId2" Type="http://schemas.openxmlformats.org/officeDocument/2006/relationships/slideLayout" Target="../slideLayouts/slideLayout11.xml"/><Relationship Id="rId1" Type="http://schemas.openxmlformats.org/officeDocument/2006/relationships/tags" Target="../tags/tag50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tags" Target="../tags/tag92.xml"/></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9.xml"/><Relationship Id="rId1" Type="http://schemas.openxmlformats.org/officeDocument/2006/relationships/tags" Target="../tags/tag510.xml"/><Relationship Id="rId4" Type="http://schemas.openxmlformats.org/officeDocument/2006/relationships/image" Target="../media/image564.png"/></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9.xml"/><Relationship Id="rId1" Type="http://schemas.openxmlformats.org/officeDocument/2006/relationships/tags" Target="../tags/tag511.xml"/><Relationship Id="rId5" Type="http://schemas.openxmlformats.org/officeDocument/2006/relationships/image" Target="../media/image565.png"/><Relationship Id="rId4" Type="http://schemas.openxmlformats.org/officeDocument/2006/relationships/image" Target="../media/image564.png"/></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9.xml"/><Relationship Id="rId1" Type="http://schemas.openxmlformats.org/officeDocument/2006/relationships/tags" Target="../tags/tag512.xml"/><Relationship Id="rId4" Type="http://schemas.openxmlformats.org/officeDocument/2006/relationships/image" Target="../media/image566.png"/></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18.xml"/><Relationship Id="rId1" Type="http://schemas.openxmlformats.org/officeDocument/2006/relationships/tags" Target="../tags/tag513.xml"/><Relationship Id="rId6" Type="http://schemas.openxmlformats.org/officeDocument/2006/relationships/image" Target="../media/image162.png"/><Relationship Id="rId5" Type="http://schemas.openxmlformats.org/officeDocument/2006/relationships/image" Target="../media/image77.png"/><Relationship Id="rId4" Type="http://schemas.openxmlformats.org/officeDocument/2006/relationships/image" Target="../media/image75.png"/></Relationships>
</file>

<file path=ppt/slides/_rels/slide454.xml.rels><?xml version="1.0" encoding="UTF-8" standalone="yes"?>
<Relationships xmlns="http://schemas.openxmlformats.org/package/2006/relationships"><Relationship Id="rId8" Type="http://schemas.openxmlformats.org/officeDocument/2006/relationships/image" Target="../media/image571.jpg"/><Relationship Id="rId3" Type="http://schemas.openxmlformats.org/officeDocument/2006/relationships/notesSlide" Target="../notesSlides/notesSlide446.xml"/><Relationship Id="rId7" Type="http://schemas.openxmlformats.org/officeDocument/2006/relationships/image" Target="../media/image570.png"/><Relationship Id="rId2" Type="http://schemas.openxmlformats.org/officeDocument/2006/relationships/slideLayout" Target="../slideLayouts/slideLayout11.xml"/><Relationship Id="rId1" Type="http://schemas.openxmlformats.org/officeDocument/2006/relationships/tags" Target="../tags/tag514.xml"/><Relationship Id="rId6" Type="http://schemas.openxmlformats.org/officeDocument/2006/relationships/image" Target="../media/image569.emf"/><Relationship Id="rId11" Type="http://schemas.openxmlformats.org/officeDocument/2006/relationships/image" Target="../media/image553.jpeg"/><Relationship Id="rId5" Type="http://schemas.openxmlformats.org/officeDocument/2006/relationships/image" Target="../media/image568.png"/><Relationship Id="rId10" Type="http://schemas.openxmlformats.org/officeDocument/2006/relationships/image" Target="../media/image573.jpg"/><Relationship Id="rId4" Type="http://schemas.openxmlformats.org/officeDocument/2006/relationships/image" Target="../media/image567.png"/><Relationship Id="rId9" Type="http://schemas.openxmlformats.org/officeDocument/2006/relationships/image" Target="../media/image572.png"/></Relationships>
</file>

<file path=ppt/slides/_rels/slide455.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notesSlide" Target="../notesSlides/notesSlide447.xml"/><Relationship Id="rId7" Type="http://schemas.openxmlformats.org/officeDocument/2006/relationships/image" Target="../media/image77.png"/><Relationship Id="rId2" Type="http://schemas.openxmlformats.org/officeDocument/2006/relationships/slideLayout" Target="../slideLayouts/slideLayout11.xml"/><Relationship Id="rId1" Type="http://schemas.openxmlformats.org/officeDocument/2006/relationships/tags" Target="../tags/tag515.xml"/><Relationship Id="rId6" Type="http://schemas.openxmlformats.org/officeDocument/2006/relationships/image" Target="../media/image569.emf"/><Relationship Id="rId5" Type="http://schemas.openxmlformats.org/officeDocument/2006/relationships/image" Target="../media/image554.png"/><Relationship Id="rId4" Type="http://schemas.openxmlformats.org/officeDocument/2006/relationships/image" Target="../media/image574.png"/><Relationship Id="rId9" Type="http://schemas.openxmlformats.org/officeDocument/2006/relationships/image" Target="../media/image553.jpeg"/></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9.xml"/><Relationship Id="rId1" Type="http://schemas.openxmlformats.org/officeDocument/2006/relationships/tags" Target="../tags/tag516.xml"/><Relationship Id="rId4" Type="http://schemas.openxmlformats.org/officeDocument/2006/relationships/image" Target="../media/image554.png"/></Relationships>
</file>

<file path=ppt/slides/_rels/slide457.xml.rels><?xml version="1.0" encoding="UTF-8" standalone="yes"?>
<Relationships xmlns="http://schemas.openxmlformats.org/package/2006/relationships"><Relationship Id="rId8" Type="http://schemas.openxmlformats.org/officeDocument/2006/relationships/image" Target="../media/image575.png"/><Relationship Id="rId3" Type="http://schemas.openxmlformats.org/officeDocument/2006/relationships/notesSlide" Target="../notesSlides/notesSlide449.xml"/><Relationship Id="rId7" Type="http://schemas.openxmlformats.org/officeDocument/2006/relationships/image" Target="../media/image77.png"/><Relationship Id="rId2" Type="http://schemas.openxmlformats.org/officeDocument/2006/relationships/slideLayout" Target="../slideLayouts/slideLayout11.xml"/><Relationship Id="rId1" Type="http://schemas.openxmlformats.org/officeDocument/2006/relationships/tags" Target="../tags/tag517.xml"/><Relationship Id="rId6" Type="http://schemas.openxmlformats.org/officeDocument/2006/relationships/image" Target="../media/image569.emf"/><Relationship Id="rId5" Type="http://schemas.openxmlformats.org/officeDocument/2006/relationships/image" Target="../media/image554.png"/><Relationship Id="rId4" Type="http://schemas.openxmlformats.org/officeDocument/2006/relationships/image" Target="../media/image574.png"/></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9.xml"/><Relationship Id="rId1" Type="http://schemas.openxmlformats.org/officeDocument/2006/relationships/tags" Target="../tags/tag518.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20.xml"/><Relationship Id="rId1" Type="http://schemas.openxmlformats.org/officeDocument/2006/relationships/tags" Target="../tags/tag51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18.png"/><Relationship Id="rId4" Type="http://schemas.openxmlformats.org/officeDocument/2006/relationships/image" Target="../media/image17.png"/></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15.xml"/><Relationship Id="rId1" Type="http://schemas.openxmlformats.org/officeDocument/2006/relationships/tags" Target="../tags/tag520.xml"/></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18.xml"/><Relationship Id="rId1" Type="http://schemas.openxmlformats.org/officeDocument/2006/relationships/tags" Target="../tags/tag521.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462.xml.rels><?xml version="1.0" encoding="UTF-8" standalone="yes"?>
<Relationships xmlns="http://schemas.openxmlformats.org/package/2006/relationships"><Relationship Id="rId8" Type="http://schemas.openxmlformats.org/officeDocument/2006/relationships/image" Target="../media/image579.png"/><Relationship Id="rId13" Type="http://schemas.openxmlformats.org/officeDocument/2006/relationships/image" Target="../media/image553.jpeg"/><Relationship Id="rId3" Type="http://schemas.openxmlformats.org/officeDocument/2006/relationships/slideLayout" Target="../slideLayouts/slideLayout11.xml"/><Relationship Id="rId7" Type="http://schemas.openxmlformats.org/officeDocument/2006/relationships/image" Target="../media/image578.png"/><Relationship Id="rId12" Type="http://schemas.openxmlformats.org/officeDocument/2006/relationships/image" Target="../media/image583.jpg"/><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image" Target="../media/image577.png"/><Relationship Id="rId11" Type="http://schemas.openxmlformats.org/officeDocument/2006/relationships/image" Target="../media/image582.png"/><Relationship Id="rId5" Type="http://schemas.openxmlformats.org/officeDocument/2006/relationships/image" Target="../media/image576.emf"/><Relationship Id="rId10" Type="http://schemas.openxmlformats.org/officeDocument/2006/relationships/image" Target="../media/image581.png"/><Relationship Id="rId4" Type="http://schemas.openxmlformats.org/officeDocument/2006/relationships/notesSlide" Target="../notesSlides/notesSlide454.xml"/><Relationship Id="rId9" Type="http://schemas.openxmlformats.org/officeDocument/2006/relationships/image" Target="../media/image580.png"/></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9.xml"/><Relationship Id="rId1" Type="http://schemas.openxmlformats.org/officeDocument/2006/relationships/tags" Target="../tags/tag524.xml"/><Relationship Id="rId4" Type="http://schemas.openxmlformats.org/officeDocument/2006/relationships/image" Target="../media/image578.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11.xml"/><Relationship Id="rId1" Type="http://schemas.openxmlformats.org/officeDocument/2006/relationships/tags" Target="../tags/tag525.xml"/><Relationship Id="rId5" Type="http://schemas.openxmlformats.org/officeDocument/2006/relationships/image" Target="../media/image155.png"/><Relationship Id="rId4" Type="http://schemas.openxmlformats.org/officeDocument/2006/relationships/image" Target="../media/image584.png"/></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15.xml"/><Relationship Id="rId1" Type="http://schemas.openxmlformats.org/officeDocument/2006/relationships/tags" Target="../tags/tag526.xml"/></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18.xml"/><Relationship Id="rId1" Type="http://schemas.openxmlformats.org/officeDocument/2006/relationships/tags" Target="../tags/tag527.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46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notesSlide" Target="../notesSlides/notesSlide459.xml"/><Relationship Id="rId7" Type="http://schemas.openxmlformats.org/officeDocument/2006/relationships/image" Target="../media/image588.jpeg"/><Relationship Id="rId2" Type="http://schemas.openxmlformats.org/officeDocument/2006/relationships/slideLayout" Target="../slideLayouts/slideLayout11.xml"/><Relationship Id="rId1" Type="http://schemas.openxmlformats.org/officeDocument/2006/relationships/tags" Target="../tags/tag528.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11.xml"/><Relationship Id="rId1" Type="http://schemas.openxmlformats.org/officeDocument/2006/relationships/tags" Target="../tags/tag529.xml"/><Relationship Id="rId5" Type="http://schemas.openxmlformats.org/officeDocument/2006/relationships/image" Target="../media/image155.png"/><Relationship Id="rId4" Type="http://schemas.openxmlformats.org/officeDocument/2006/relationships/image" Target="../media/image589.png"/></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15.xml"/><Relationship Id="rId1" Type="http://schemas.openxmlformats.org/officeDocument/2006/relationships/tags" Target="../tags/tag53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94.xml"/></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11.xml"/><Relationship Id="rId1" Type="http://schemas.openxmlformats.org/officeDocument/2006/relationships/tags" Target="../tags/tag531.xml"/><Relationship Id="rId4" Type="http://schemas.openxmlformats.org/officeDocument/2006/relationships/image" Target="../media/image590.jpeg"/></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11.xml"/><Relationship Id="rId1" Type="http://schemas.openxmlformats.org/officeDocument/2006/relationships/tags" Target="../tags/tag532.xml"/><Relationship Id="rId5" Type="http://schemas.openxmlformats.org/officeDocument/2006/relationships/image" Target="../media/image592.png"/><Relationship Id="rId4" Type="http://schemas.openxmlformats.org/officeDocument/2006/relationships/image" Target="../media/image591.png"/></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11.xml"/><Relationship Id="rId1" Type="http://schemas.openxmlformats.org/officeDocument/2006/relationships/tags" Target="../tags/tag533.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69.png"/></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11.xml"/><Relationship Id="rId1" Type="http://schemas.openxmlformats.org/officeDocument/2006/relationships/tags" Target="../tags/tag534.xml"/><Relationship Id="rId4" Type="http://schemas.openxmlformats.org/officeDocument/2006/relationships/image" Target="../media/image69.png"/></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11.xml"/><Relationship Id="rId1" Type="http://schemas.openxmlformats.org/officeDocument/2006/relationships/tags" Target="../tags/tag535.xml"/><Relationship Id="rId4" Type="http://schemas.openxmlformats.org/officeDocument/2006/relationships/image" Target="../media/image70.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11.xml"/><Relationship Id="rId1" Type="http://schemas.openxmlformats.org/officeDocument/2006/relationships/tags" Target="../tags/tag536.xml"/><Relationship Id="rId4" Type="http://schemas.openxmlformats.org/officeDocument/2006/relationships/image" Target="../media/image71.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16.xml"/><Relationship Id="rId1" Type="http://schemas.openxmlformats.org/officeDocument/2006/relationships/tags" Target="../tags/tag537.xml"/></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2.xml"/><Relationship Id="rId1" Type="http://schemas.openxmlformats.org/officeDocument/2006/relationships/tags" Target="../tags/tag538.xml"/><Relationship Id="rId5" Type="http://schemas.openxmlformats.org/officeDocument/2006/relationships/image" Target="../media/image18.png"/><Relationship Id="rId4" Type="http://schemas.openxmlformats.org/officeDocument/2006/relationships/image" Target="../media/image17.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14.xml"/><Relationship Id="rId1" Type="http://schemas.openxmlformats.org/officeDocument/2006/relationships/tags" Target="../tags/tag539.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15.xml"/><Relationship Id="rId1" Type="http://schemas.openxmlformats.org/officeDocument/2006/relationships/tags" Target="../tags/tag54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tags" Target="../tags/tag95.xml"/><Relationship Id="rId5" Type="http://schemas.openxmlformats.org/officeDocument/2006/relationships/image" Target="../media/image118.png"/><Relationship Id="rId4" Type="http://schemas.openxmlformats.org/officeDocument/2006/relationships/image" Target="../media/image117.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11.xml"/><Relationship Id="rId1" Type="http://schemas.openxmlformats.org/officeDocument/2006/relationships/tags" Target="../tags/tag541.xml"/></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11.xml"/><Relationship Id="rId1" Type="http://schemas.openxmlformats.org/officeDocument/2006/relationships/tags" Target="../tags/tag542.xml"/></Relationships>
</file>

<file path=ppt/slides/_rels/slide482.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notesSlide" Target="../notesSlides/notesSlide474.xml"/><Relationship Id="rId7" Type="http://schemas.openxmlformats.org/officeDocument/2006/relationships/image" Target="../media/image220.png"/><Relationship Id="rId12" Type="http://schemas.openxmlformats.org/officeDocument/2006/relationships/image" Target="../media/image594.png"/><Relationship Id="rId2" Type="http://schemas.openxmlformats.org/officeDocument/2006/relationships/slideLayout" Target="../slideLayouts/slideLayout11.xml"/><Relationship Id="rId1" Type="http://schemas.openxmlformats.org/officeDocument/2006/relationships/tags" Target="../tags/tag543.xml"/><Relationship Id="rId6" Type="http://schemas.openxmlformats.org/officeDocument/2006/relationships/image" Target="../media/image219.png"/><Relationship Id="rId11" Type="http://schemas.openxmlformats.org/officeDocument/2006/relationships/image" Target="../media/image593.png"/><Relationship Id="rId5" Type="http://schemas.openxmlformats.org/officeDocument/2006/relationships/image" Target="../media/image218.png"/><Relationship Id="rId10" Type="http://schemas.openxmlformats.org/officeDocument/2006/relationships/image" Target="../media/image292.png"/><Relationship Id="rId4" Type="http://schemas.openxmlformats.org/officeDocument/2006/relationships/image" Target="../media/image217.png"/><Relationship Id="rId9" Type="http://schemas.openxmlformats.org/officeDocument/2006/relationships/image" Target="../media/image291.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9.xml"/><Relationship Id="rId1" Type="http://schemas.openxmlformats.org/officeDocument/2006/relationships/tags" Target="../tags/tag544.xml"/><Relationship Id="rId5" Type="http://schemas.openxmlformats.org/officeDocument/2006/relationships/image" Target="../media/image374.jpeg"/><Relationship Id="rId4" Type="http://schemas.openxmlformats.org/officeDocument/2006/relationships/image" Target="../media/image373.jpe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9.xml"/><Relationship Id="rId1" Type="http://schemas.openxmlformats.org/officeDocument/2006/relationships/tags" Target="../tags/tag545.xml"/></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11.xml"/><Relationship Id="rId1" Type="http://schemas.openxmlformats.org/officeDocument/2006/relationships/tags" Target="../tags/tag546.xml"/></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9.xml"/><Relationship Id="rId1" Type="http://schemas.openxmlformats.org/officeDocument/2006/relationships/tags" Target="../tags/tag547.xml"/><Relationship Id="rId4" Type="http://schemas.openxmlformats.org/officeDocument/2006/relationships/image" Target="../media/image542.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9.xml"/><Relationship Id="rId1" Type="http://schemas.openxmlformats.org/officeDocument/2006/relationships/tags" Target="../tags/tag548.xml"/></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11.xml"/><Relationship Id="rId1" Type="http://schemas.openxmlformats.org/officeDocument/2006/relationships/tags" Target="../tags/tag549.xml"/><Relationship Id="rId4" Type="http://schemas.openxmlformats.org/officeDocument/2006/relationships/image" Target="../media/image595.png"/></Relationships>
</file>

<file path=ppt/slides/_rels/slide489.xml.rels><?xml version="1.0" encoding="UTF-8" standalone="yes"?>
<Relationships xmlns="http://schemas.openxmlformats.org/package/2006/relationships"><Relationship Id="rId8" Type="http://schemas.openxmlformats.org/officeDocument/2006/relationships/image" Target="../media/image599.png"/><Relationship Id="rId13" Type="http://schemas.openxmlformats.org/officeDocument/2006/relationships/image" Target="../media/image604.png"/><Relationship Id="rId3" Type="http://schemas.openxmlformats.org/officeDocument/2006/relationships/notesSlide" Target="../notesSlides/notesSlide481.xml"/><Relationship Id="rId7" Type="http://schemas.openxmlformats.org/officeDocument/2006/relationships/image" Target="../media/image598.png"/><Relationship Id="rId12" Type="http://schemas.openxmlformats.org/officeDocument/2006/relationships/image" Target="../media/image603.png"/><Relationship Id="rId2" Type="http://schemas.openxmlformats.org/officeDocument/2006/relationships/slideLayout" Target="../slideLayouts/slideLayout11.xml"/><Relationship Id="rId1" Type="http://schemas.openxmlformats.org/officeDocument/2006/relationships/tags" Target="../tags/tag550.xml"/><Relationship Id="rId6" Type="http://schemas.openxmlformats.org/officeDocument/2006/relationships/image" Target="../media/image597.png"/><Relationship Id="rId11" Type="http://schemas.openxmlformats.org/officeDocument/2006/relationships/image" Target="../media/image602.png"/><Relationship Id="rId5" Type="http://schemas.openxmlformats.org/officeDocument/2006/relationships/image" Target="../media/image585.png"/><Relationship Id="rId10" Type="http://schemas.openxmlformats.org/officeDocument/2006/relationships/image" Target="../media/image601.png"/><Relationship Id="rId4" Type="http://schemas.openxmlformats.org/officeDocument/2006/relationships/image" Target="../media/image596.png"/><Relationship Id="rId9" Type="http://schemas.openxmlformats.org/officeDocument/2006/relationships/image" Target="../media/image60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1.xml"/><Relationship Id="rId1" Type="http://schemas.openxmlformats.org/officeDocument/2006/relationships/tags" Target="../tags/tag96.xml"/></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15.xml"/><Relationship Id="rId1" Type="http://schemas.openxmlformats.org/officeDocument/2006/relationships/tags" Target="../tags/tag551.xml"/></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18.xml"/><Relationship Id="rId1" Type="http://schemas.openxmlformats.org/officeDocument/2006/relationships/tags" Target="../tags/tag552.xml"/><Relationship Id="rId4" Type="http://schemas.openxmlformats.org/officeDocument/2006/relationships/image" Target="../media/image548.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11.xml"/><Relationship Id="rId1" Type="http://schemas.openxmlformats.org/officeDocument/2006/relationships/tags" Target="../tags/tag553.xml"/></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9.xml"/><Relationship Id="rId1" Type="http://schemas.openxmlformats.org/officeDocument/2006/relationships/tags" Target="../tags/tag554.xml"/></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9.xml"/><Relationship Id="rId1" Type="http://schemas.openxmlformats.org/officeDocument/2006/relationships/tags" Target="../tags/tag555.xml"/></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9.xml"/><Relationship Id="rId1" Type="http://schemas.openxmlformats.org/officeDocument/2006/relationships/tags" Target="../tags/tag556.xml"/></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11.xml"/><Relationship Id="rId1" Type="http://schemas.openxmlformats.org/officeDocument/2006/relationships/tags" Target="../tags/tag557.xml"/><Relationship Id="rId4" Type="http://schemas.openxmlformats.org/officeDocument/2006/relationships/image" Target="../media/image605.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9.xml"/><Relationship Id="rId1" Type="http://schemas.openxmlformats.org/officeDocument/2006/relationships/tags" Target="../tags/tag558.xml"/></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15.xml"/><Relationship Id="rId1" Type="http://schemas.openxmlformats.org/officeDocument/2006/relationships/tags" Target="../tags/tag559.xml"/></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1.xml"/><Relationship Id="rId7" Type="http://schemas.openxmlformats.org/officeDocument/2006/relationships/hyperlink" Target="http://www.appexchange.com/" TargetMode="External"/><Relationship Id="rId2" Type="http://schemas.openxmlformats.org/officeDocument/2006/relationships/slideLayout" Target="../slideLayouts/slideLayout10.xml"/><Relationship Id="rId1" Type="http://schemas.openxmlformats.org/officeDocument/2006/relationships/tags" Target="../tags/tag560.xml"/><Relationship Id="rId6" Type="http://schemas.openxmlformats.org/officeDocument/2006/relationships/hyperlink" Target="http://success.salesforce.com/ideaSearch" TargetMode="External"/><Relationship Id="rId5" Type="http://schemas.openxmlformats.org/officeDocument/2006/relationships/hyperlink" Target="http://developer.force.com/" TargetMode="External"/><Relationship Id="rId4" Type="http://schemas.openxmlformats.org/officeDocument/2006/relationships/hyperlink" Target="http://success.salesforce.com/"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137.xml"/><Relationship Id="rId13" Type="http://schemas.openxmlformats.org/officeDocument/2006/relationships/slide" Target="slide434.xml"/><Relationship Id="rId3" Type="http://schemas.openxmlformats.org/officeDocument/2006/relationships/notesSlide" Target="../notesSlides/notesSlide5.xml"/><Relationship Id="rId7" Type="http://schemas.openxmlformats.org/officeDocument/2006/relationships/slide" Target="slide101.xml"/><Relationship Id="rId12" Type="http://schemas.openxmlformats.org/officeDocument/2006/relationships/slide" Target="slide385.xml"/><Relationship Id="rId2" Type="http://schemas.openxmlformats.org/officeDocument/2006/relationships/slideLayout" Target="../slideLayouts/slideLayout15.xml"/><Relationship Id="rId1" Type="http://schemas.openxmlformats.org/officeDocument/2006/relationships/tags" Target="../tags/tag52.xml"/><Relationship Id="rId6" Type="http://schemas.openxmlformats.org/officeDocument/2006/relationships/slide" Target="slide46.xml"/><Relationship Id="rId11" Type="http://schemas.openxmlformats.org/officeDocument/2006/relationships/slide" Target="slide328.xml"/><Relationship Id="rId5" Type="http://schemas.openxmlformats.org/officeDocument/2006/relationships/slide" Target="slide21.xml"/><Relationship Id="rId10" Type="http://schemas.openxmlformats.org/officeDocument/2006/relationships/slide" Target="slide281.xml"/><Relationship Id="rId4" Type="http://schemas.openxmlformats.org/officeDocument/2006/relationships/slide" Target="slide6.xml"/><Relationship Id="rId9" Type="http://schemas.openxmlformats.org/officeDocument/2006/relationships/slide" Target="slide213.xml"/><Relationship Id="rId14" Type="http://schemas.openxmlformats.org/officeDocument/2006/relationships/slide" Target="slide47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tags" Target="../tags/tag97.xml"/><Relationship Id="rId6" Type="http://schemas.openxmlformats.org/officeDocument/2006/relationships/image" Target="../media/image76.png"/><Relationship Id="rId5" Type="http://schemas.openxmlformats.org/officeDocument/2006/relationships/image" Target="../media/image119.png"/><Relationship Id="rId4" Type="http://schemas.openxmlformats.org/officeDocument/2006/relationships/image" Target="../media/image75.png"/></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9.xml"/><Relationship Id="rId1" Type="http://schemas.openxmlformats.org/officeDocument/2006/relationships/tags" Target="../tags/tag561.xml"/><Relationship Id="rId4" Type="http://schemas.openxmlformats.org/officeDocument/2006/relationships/image" Target="../media/image606.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9.xml"/><Relationship Id="rId1" Type="http://schemas.openxmlformats.org/officeDocument/2006/relationships/tags" Target="../tags/tag562.xml"/><Relationship Id="rId5" Type="http://schemas.openxmlformats.org/officeDocument/2006/relationships/image" Target="../media/image608.png"/><Relationship Id="rId4" Type="http://schemas.openxmlformats.org/officeDocument/2006/relationships/image" Target="../media/image607.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9.xml"/><Relationship Id="rId1" Type="http://schemas.openxmlformats.org/officeDocument/2006/relationships/tags" Target="../tags/tag563.xml"/><Relationship Id="rId6" Type="http://schemas.openxmlformats.org/officeDocument/2006/relationships/image" Target="../media/image609.png"/><Relationship Id="rId5" Type="http://schemas.openxmlformats.org/officeDocument/2006/relationships/hyperlink" Target="http://www.webassessor.com/salesforce" TargetMode="External"/><Relationship Id="rId4" Type="http://schemas.openxmlformats.org/officeDocument/2006/relationships/hyperlink" Target="http://certification.salesforce.com/" TargetMode="External"/></Relationships>
</file>

<file path=ppt/slides/_rels/slide503.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notesSlide" Target="../notesSlides/notesSlide495.xml"/><Relationship Id="rId7" Type="http://schemas.openxmlformats.org/officeDocument/2006/relationships/image" Target="../media/image610.png"/><Relationship Id="rId2" Type="http://schemas.openxmlformats.org/officeDocument/2006/relationships/slideLayout" Target="../slideLayouts/slideLayout11.xml"/><Relationship Id="rId1" Type="http://schemas.openxmlformats.org/officeDocument/2006/relationships/tags" Target="../tags/tag564.xml"/><Relationship Id="rId6" Type="http://schemas.openxmlformats.org/officeDocument/2006/relationships/image" Target="../media/image16.png"/><Relationship Id="rId5" Type="http://schemas.openxmlformats.org/officeDocument/2006/relationships/hyperlink" Target="http://www.salesforce.com/training" TargetMode="External"/><Relationship Id="rId10" Type="http://schemas.openxmlformats.org/officeDocument/2006/relationships/image" Target="../media/image18.png"/><Relationship Id="rId4" Type="http://schemas.openxmlformats.org/officeDocument/2006/relationships/hyperlink" Target="http://www.webassessor.com/salesforce" TargetMode="External"/><Relationship Id="rId9" Type="http://schemas.openxmlformats.org/officeDocument/2006/relationships/image" Target="../media/image9.png"/></Relationships>
</file>

<file path=ppt/slides/_rels/slide504.xml.rels><?xml version="1.0" encoding="UTF-8" standalone="yes"?>
<Relationships xmlns="http://schemas.openxmlformats.org/package/2006/relationships"><Relationship Id="rId8" Type="http://schemas.openxmlformats.org/officeDocument/2006/relationships/image" Target="../media/image614.png"/><Relationship Id="rId3" Type="http://schemas.openxmlformats.org/officeDocument/2006/relationships/notesSlide" Target="../notesSlides/notesSlide496.xml"/><Relationship Id="rId7" Type="http://schemas.openxmlformats.org/officeDocument/2006/relationships/image" Target="../media/image613.png"/><Relationship Id="rId12" Type="http://schemas.openxmlformats.org/officeDocument/2006/relationships/image" Target="../media/image616.png"/><Relationship Id="rId2" Type="http://schemas.openxmlformats.org/officeDocument/2006/relationships/slideLayout" Target="../slideLayouts/slideLayout21.xml"/><Relationship Id="rId1" Type="http://schemas.openxmlformats.org/officeDocument/2006/relationships/tags" Target="../tags/tag565.xml"/><Relationship Id="rId6" Type="http://schemas.openxmlformats.org/officeDocument/2006/relationships/image" Target="../media/image612.png"/><Relationship Id="rId11" Type="http://schemas.openxmlformats.org/officeDocument/2006/relationships/hyperlink" Target="trailhead.salesforce.com" TargetMode="External"/><Relationship Id="rId5" Type="http://schemas.openxmlformats.org/officeDocument/2006/relationships/hyperlink" Target="http://certification.salesforce.com/" TargetMode="External"/><Relationship Id="rId10" Type="http://schemas.openxmlformats.org/officeDocument/2006/relationships/image" Target="../media/image615.png"/><Relationship Id="rId4" Type="http://schemas.openxmlformats.org/officeDocument/2006/relationships/hyperlink" Target="http://www.salesforce.com/training" TargetMode="External"/><Relationship Id="rId9"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1.xml"/><Relationship Id="rId1" Type="http://schemas.openxmlformats.org/officeDocument/2006/relationships/tags" Target="../tags/tag9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ags" Target="../tags/tag9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0.xml"/><Relationship Id="rId1" Type="http://schemas.openxmlformats.org/officeDocument/2006/relationships/tags" Target="../tags/tag10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tags" Target="../tags/tag102.xml"/><Relationship Id="rId5" Type="http://schemas.openxmlformats.org/officeDocument/2006/relationships/image" Target="../media/image120.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tags" Target="../tags/tag103.xml"/><Relationship Id="rId5" Type="http://schemas.openxmlformats.org/officeDocument/2006/relationships/image" Target="../media/image122.png"/><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tags" Target="../tags/tag104.xml"/><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tags" Target="../tags/tag105.xml"/><Relationship Id="rId5" Type="http://schemas.openxmlformats.org/officeDocument/2006/relationships/image" Target="../media/image126.png"/><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tags" Target="../tags/tag106.xml"/><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107.xml"/><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0.xml"/><Relationship Id="rId1" Type="http://schemas.openxmlformats.org/officeDocument/2006/relationships/tags" Target="../tags/tag10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30.png"/><Relationship Id="rId2" Type="http://schemas.openxmlformats.org/officeDocument/2006/relationships/slideLayout" Target="../slideLayouts/slideLayout18.xml"/><Relationship Id="rId1" Type="http://schemas.openxmlformats.org/officeDocument/2006/relationships/tags" Target="../tags/tag109.xml"/><Relationship Id="rId6" Type="http://schemas.openxmlformats.org/officeDocument/2006/relationships/image" Target="../media/image120.png"/><Relationship Id="rId5" Type="http://schemas.openxmlformats.org/officeDocument/2006/relationships/image" Target="../media/image129.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0.xml"/><Relationship Id="rId1" Type="http://schemas.openxmlformats.org/officeDocument/2006/relationships/tags" Target="../tags/tag11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tags" Target="../tags/tag1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tags" Target="../tags/tag11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0.xml"/><Relationship Id="rId1" Type="http://schemas.openxmlformats.org/officeDocument/2006/relationships/tags" Target="../tags/tag11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5.xml"/><Relationship Id="rId1" Type="http://schemas.openxmlformats.org/officeDocument/2006/relationships/tags" Target="../tags/tag114.xml"/><Relationship Id="rId5" Type="http://schemas.openxmlformats.org/officeDocument/2006/relationships/image" Target="../media/image118.png"/><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8.xml"/><Relationship Id="rId1" Type="http://schemas.openxmlformats.org/officeDocument/2006/relationships/tags" Target="../tags/tag115.xml"/><Relationship Id="rId6" Type="http://schemas.openxmlformats.org/officeDocument/2006/relationships/image" Target="../media/image77.png"/><Relationship Id="rId5" Type="http://schemas.openxmlformats.org/officeDocument/2006/relationships/image" Target="../media/image129.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tags" Target="../tags/tag116.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54.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1.xml"/><Relationship Id="rId1" Type="http://schemas.openxmlformats.org/officeDocument/2006/relationships/tags" Target="../tags/tag11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0.xml"/><Relationship Id="rId1" Type="http://schemas.openxmlformats.org/officeDocument/2006/relationships/tags" Target="../tags/tag1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8.xml"/><Relationship Id="rId1" Type="http://schemas.openxmlformats.org/officeDocument/2006/relationships/tags" Target="../tags/tag119.xml"/><Relationship Id="rId6" Type="http://schemas.openxmlformats.org/officeDocument/2006/relationships/image" Target="../media/image136.png"/><Relationship Id="rId5" Type="http://schemas.openxmlformats.org/officeDocument/2006/relationships/image" Target="../media/image129.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tags" Target="../tags/tag120.xml"/><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71.xml"/><Relationship Id="rId7" Type="http://schemas.openxmlformats.org/officeDocument/2006/relationships/image" Target="../media/image141.png"/><Relationship Id="rId2" Type="http://schemas.openxmlformats.org/officeDocument/2006/relationships/slideLayout" Target="../slideLayouts/slideLayout11.xml"/><Relationship Id="rId1" Type="http://schemas.openxmlformats.org/officeDocument/2006/relationships/tags" Target="../tags/tag121.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0.xml"/><Relationship Id="rId1" Type="http://schemas.openxmlformats.org/officeDocument/2006/relationships/tags" Target="../tags/tag12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5.xml"/><Relationship Id="rId1" Type="http://schemas.openxmlformats.org/officeDocument/2006/relationships/tags" Target="../tags/tag123.xml"/><Relationship Id="rId5" Type="http://schemas.openxmlformats.org/officeDocument/2006/relationships/image" Target="../media/image118.png"/><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8.xml"/><Relationship Id="rId1" Type="http://schemas.openxmlformats.org/officeDocument/2006/relationships/tags" Target="../tags/tag124.xml"/><Relationship Id="rId6" Type="http://schemas.openxmlformats.org/officeDocument/2006/relationships/image" Target="../media/image145.png"/><Relationship Id="rId5" Type="http://schemas.openxmlformats.org/officeDocument/2006/relationships/image" Target="../media/image129.pn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75.xml"/><Relationship Id="rId7" Type="http://schemas.openxmlformats.org/officeDocument/2006/relationships/image" Target="../media/image149.png"/><Relationship Id="rId2" Type="http://schemas.openxmlformats.org/officeDocument/2006/relationships/slideLayout" Target="../slideLayouts/slideLayout11.xml"/><Relationship Id="rId1" Type="http://schemas.openxmlformats.org/officeDocument/2006/relationships/tags" Target="../tags/tag12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55.png"/><Relationship Id="rId2" Type="http://schemas.openxmlformats.org/officeDocument/2006/relationships/slideLayout" Target="../slideLayouts/slideLayout9.xml"/><Relationship Id="rId1" Type="http://schemas.openxmlformats.org/officeDocument/2006/relationships/tags" Target="../tags/tag12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5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9.xml"/><Relationship Id="rId1" Type="http://schemas.openxmlformats.org/officeDocument/2006/relationships/tags" Target="../tags/tag127.xml"/><Relationship Id="rId5" Type="http://schemas.openxmlformats.org/officeDocument/2006/relationships/image" Target="../media/image157.png"/><Relationship Id="rId4" Type="http://schemas.openxmlformats.org/officeDocument/2006/relationships/image" Target="../media/image15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xml"/><Relationship Id="rId1" Type="http://schemas.openxmlformats.org/officeDocument/2006/relationships/tags" Target="../tags/tag128.xml"/><Relationship Id="rId5" Type="http://schemas.openxmlformats.org/officeDocument/2006/relationships/image" Target="../media/image159.png"/><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tags" Target="../tags/tag129.xml"/><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5.xml"/><Relationship Id="rId1" Type="http://schemas.openxmlformats.org/officeDocument/2006/relationships/tags" Target="../tags/tag130.xml"/><Relationship Id="rId5" Type="http://schemas.openxmlformats.org/officeDocument/2006/relationships/image" Target="../media/image118.png"/><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81.xml"/><Relationship Id="rId7" Type="http://schemas.openxmlformats.org/officeDocument/2006/relationships/image" Target="../media/image77.png"/><Relationship Id="rId2" Type="http://schemas.openxmlformats.org/officeDocument/2006/relationships/slideLayout" Target="../slideLayouts/slideLayout18.xml"/><Relationship Id="rId1" Type="http://schemas.openxmlformats.org/officeDocument/2006/relationships/tags" Target="../tags/tag131.xml"/><Relationship Id="rId6" Type="http://schemas.openxmlformats.org/officeDocument/2006/relationships/image" Target="../media/image162.png"/><Relationship Id="rId11" Type="http://schemas.openxmlformats.org/officeDocument/2006/relationships/image" Target="../media/image120.png"/><Relationship Id="rId5" Type="http://schemas.microsoft.com/office/2007/relationships/hdphoto" Target="../media/hdphoto3.wdp"/><Relationship Id="rId10" Type="http://schemas.openxmlformats.org/officeDocument/2006/relationships/image" Target="../media/image136.png"/><Relationship Id="rId4" Type="http://schemas.openxmlformats.org/officeDocument/2006/relationships/image" Target="../media/image161.png"/><Relationship Id="rId9" Type="http://schemas.openxmlformats.org/officeDocument/2006/relationships/image" Target="../media/image76.png"/></Relationships>
</file>

<file path=ppt/slides/_rels/slide8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Layout" Target="../slideLayouts/slideLayout11.xml"/><Relationship Id="rId7" Type="http://schemas.openxmlformats.org/officeDocument/2006/relationships/image" Target="../media/image165.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64.png"/><Relationship Id="rId5" Type="http://schemas.openxmlformats.org/officeDocument/2006/relationships/image" Target="../media/image163.wmf"/><Relationship Id="rId10" Type="http://schemas.openxmlformats.org/officeDocument/2006/relationships/image" Target="../media/image168.png"/><Relationship Id="rId4" Type="http://schemas.openxmlformats.org/officeDocument/2006/relationships/notesSlide" Target="../notesSlides/notesSlide82.xml"/><Relationship Id="rId9"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1.xml"/><Relationship Id="rId1" Type="http://schemas.openxmlformats.org/officeDocument/2006/relationships/tags" Target="../tags/tag134.xml"/><Relationship Id="rId5" Type="http://schemas.openxmlformats.org/officeDocument/2006/relationships/image" Target="../media/image170.jp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9.xml"/><Relationship Id="rId1" Type="http://schemas.openxmlformats.org/officeDocument/2006/relationships/tags" Target="../tags/tag13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1.xml"/><Relationship Id="rId1" Type="http://schemas.openxmlformats.org/officeDocument/2006/relationships/tags" Target="../tags/tag136.xml"/><Relationship Id="rId4" Type="http://schemas.openxmlformats.org/officeDocument/2006/relationships/image" Target="../media/image17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9.xml"/><Relationship Id="rId1" Type="http://schemas.openxmlformats.org/officeDocument/2006/relationships/tags" Target="../tags/tag137.xml"/><Relationship Id="rId5" Type="http://schemas.openxmlformats.org/officeDocument/2006/relationships/image" Target="../media/image173.png"/><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0.xml"/><Relationship Id="rId1" Type="http://schemas.openxmlformats.org/officeDocument/2006/relationships/tags" Target="../tags/tag13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5.xml"/><Relationship Id="rId1" Type="http://schemas.openxmlformats.org/officeDocument/2006/relationships/tags" Target="../tags/tag139.xml"/><Relationship Id="rId5" Type="http://schemas.openxmlformats.org/officeDocument/2006/relationships/image" Target="../media/image118.png"/><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8.xml"/><Relationship Id="rId1" Type="http://schemas.openxmlformats.org/officeDocument/2006/relationships/tags" Target="../tags/tag140.xml"/><Relationship Id="rId6" Type="http://schemas.openxmlformats.org/officeDocument/2006/relationships/image" Target="../media/image76.png"/><Relationship Id="rId5" Type="http://schemas.openxmlformats.org/officeDocument/2006/relationships/image" Target="../media/image129.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8" Type="http://schemas.openxmlformats.org/officeDocument/2006/relationships/hyperlink" Target="https://itunes.apple.com/us/app/salesforce-touch/id557044822?mt=8" TargetMode="External"/><Relationship Id="rId3" Type="http://schemas.openxmlformats.org/officeDocument/2006/relationships/notesSlide" Target="../notesSlides/notesSlide90.xml"/><Relationship Id="rId7" Type="http://schemas.openxmlformats.org/officeDocument/2006/relationships/image" Target="../media/image177.png"/><Relationship Id="rId2" Type="http://schemas.openxmlformats.org/officeDocument/2006/relationships/slideLayout" Target="../slideLayouts/slideLayout9.xml"/><Relationship Id="rId1" Type="http://schemas.openxmlformats.org/officeDocument/2006/relationships/tags" Target="../tags/tag141.xml"/><Relationship Id="rId6" Type="http://schemas.openxmlformats.org/officeDocument/2006/relationships/image" Target="../media/image176.png"/><Relationship Id="rId11" Type="http://schemas.openxmlformats.org/officeDocument/2006/relationships/image" Target="../media/image180.png"/><Relationship Id="rId5" Type="http://schemas.openxmlformats.org/officeDocument/2006/relationships/image" Target="../media/image175.png"/><Relationship Id="rId10" Type="http://schemas.openxmlformats.org/officeDocument/2006/relationships/image" Target="../media/image179.png"/><Relationship Id="rId4" Type="http://schemas.openxmlformats.org/officeDocument/2006/relationships/image" Target="../media/image174.jpeg"/><Relationship Id="rId9" Type="http://schemas.openxmlformats.org/officeDocument/2006/relationships/image" Target="../media/image17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tags" Target="../tags/tag142.xml"/><Relationship Id="rId4" Type="http://schemas.openxmlformats.org/officeDocument/2006/relationships/image" Target="../media/image18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0.xml"/><Relationship Id="rId1" Type="http://schemas.openxmlformats.org/officeDocument/2006/relationships/tags" Target="../tags/tag14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5.xml"/><Relationship Id="rId1" Type="http://schemas.openxmlformats.org/officeDocument/2006/relationships/tags" Target="../tags/tag144.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145.xml"/><Relationship Id="rId5" Type="http://schemas.openxmlformats.org/officeDocument/2006/relationships/image" Target="../media/image183.png"/><Relationship Id="rId4" Type="http://schemas.openxmlformats.org/officeDocument/2006/relationships/image" Target="../media/image18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1.xml"/><Relationship Id="rId1" Type="http://schemas.openxmlformats.org/officeDocument/2006/relationships/tags" Target="../tags/tag146.xml"/><Relationship Id="rId4" Type="http://schemas.openxmlformats.org/officeDocument/2006/relationships/image" Target="../media/image184.png"/></Relationships>
</file>

<file path=ppt/slides/_rels/slide9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notesSlide" Target="../notesSlides/notesSlide96.xml"/><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slideLayout" Target="../slideLayouts/slideLayout11.xml"/><Relationship Id="rId1" Type="http://schemas.openxmlformats.org/officeDocument/2006/relationships/tags" Target="../tags/tag147.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03854" y="1465545"/>
            <a:ext cx="11504461" cy="2729939"/>
          </a:xfrm>
        </p:spPr>
        <p:txBody>
          <a:bodyPr/>
          <a:lstStyle/>
          <a:p>
            <a:r>
              <a:rPr lang="en-GB" dirty="0">
                <a:latin typeface="Salesforce Sans Light" panose="020B0305020202020203" pitchFamily="34" charset="0"/>
              </a:rPr>
              <a:t>Administration Essentials </a:t>
            </a:r>
            <a:r>
              <a:rPr lang="en-US" dirty="0">
                <a:latin typeface="Salesforce Sans Light" panose="020B0305020202020203" pitchFamily="34" charset="0"/>
              </a:rPr>
              <a:t>for New Admins in Lightning Experience</a:t>
            </a:r>
          </a:p>
          <a:p>
            <a:pPr lvl="1"/>
            <a:r>
              <a:rPr lang="en-US" dirty="0"/>
              <a:t>(Enterprise, Performance, and Unlimited Editions)</a:t>
            </a:r>
          </a:p>
        </p:txBody>
      </p:sp>
      <p:sp>
        <p:nvSpPr>
          <p:cNvPr id="4" name="Content Placeholder 6"/>
          <p:cNvSpPr txBox="1">
            <a:spLocks/>
          </p:cNvSpPr>
          <p:nvPr/>
        </p:nvSpPr>
        <p:spPr>
          <a:xfrm>
            <a:off x="520700" y="3200400"/>
            <a:ext cx="5131748" cy="28495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0602" t="60307"/>
          <a:stretch/>
        </p:blipFill>
        <p:spPr>
          <a:xfrm>
            <a:off x="9017166" y="564205"/>
            <a:ext cx="3174834" cy="1117437"/>
          </a:xfrm>
          <a:prstGeom prst="rect">
            <a:avLst/>
          </a:prstGeom>
        </p:spPr>
      </p:pic>
      <p:pic>
        <p:nvPicPr>
          <p:cNvPr id="6" name="Owly McOwlfa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8837" y="242110"/>
            <a:ext cx="930659" cy="804849"/>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r="80861"/>
          <a:stretch/>
        </p:blipFill>
        <p:spPr>
          <a:xfrm>
            <a:off x="806067" y="5371573"/>
            <a:ext cx="708115" cy="544803"/>
          </a:xfrm>
          <a:prstGeom prst="rect">
            <a:avLst/>
          </a:prstGeom>
          <a:effectLst>
            <a:outerShdw blurRad="76200" dir="18900000" sy="23000" kx="-1200000" algn="bl" rotWithShape="0">
              <a:prstClr val="black">
                <a:alpha val="20000"/>
              </a:prstClr>
            </a:outerShdw>
          </a:effec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Cloud Computing Driver, Catalyst, and Evangelist</a:t>
            </a:r>
          </a:p>
        </p:txBody>
      </p:sp>
      <p:sp>
        <p:nvSpPr>
          <p:cNvPr id="4" name="Title 3"/>
          <p:cNvSpPr>
            <a:spLocks noGrp="1"/>
          </p:cNvSpPr>
          <p:nvPr>
            <p:ph type="title"/>
          </p:nvPr>
        </p:nvSpPr>
        <p:spPr/>
        <p:txBody>
          <a:bodyPr/>
          <a:lstStyle/>
          <a:p>
            <a:r>
              <a:rPr lang="en-US" dirty="0"/>
              <a:t>Our Mission</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10</a:t>
            </a:fld>
            <a:endParaRPr lang="en-US" dirty="0"/>
          </a:p>
        </p:txBody>
      </p:sp>
      <p:grpSp>
        <p:nvGrpSpPr>
          <p:cNvPr id="35" name="Group 34"/>
          <p:cNvGrpSpPr/>
          <p:nvPr/>
        </p:nvGrpSpPr>
        <p:grpSpPr>
          <a:xfrm>
            <a:off x="365760" y="2986671"/>
            <a:ext cx="2116315" cy="2116257"/>
            <a:chOff x="617313" y="2519591"/>
            <a:chExt cx="2541018" cy="2540949"/>
          </a:xfrm>
        </p:grpSpPr>
        <p:pic>
          <p:nvPicPr>
            <p:cNvPr id="36" name="blur mainframe.jpg"/>
            <p:cNvPicPr/>
            <p:nvPr/>
          </p:nvPicPr>
          <p:blipFill>
            <a:blip r:embed="rId4" cstate="print">
              <a:extLst/>
            </a:blip>
            <a:stretch>
              <a:fillRect/>
            </a:stretch>
          </p:blipFill>
          <p:spPr>
            <a:xfrm>
              <a:off x="617313" y="2519591"/>
              <a:ext cx="2541018" cy="2540949"/>
            </a:xfrm>
            <a:prstGeom prst="ellipse">
              <a:avLst/>
            </a:prstGeom>
            <a:ln w="63500">
              <a:solidFill>
                <a:srgbClr val="FFFFFF"/>
              </a:solidFill>
              <a:miter lim="400000"/>
            </a:ln>
            <a:effectLst/>
          </p:spPr>
        </p:pic>
        <p:sp>
          <p:nvSpPr>
            <p:cNvPr id="37" name="Oval 36"/>
            <p:cNvSpPr/>
            <p:nvPr/>
          </p:nvSpPr>
          <p:spPr>
            <a:xfrm flipH="1">
              <a:off x="617313" y="2519591"/>
              <a:ext cx="2541018" cy="2536687"/>
            </a:xfrm>
            <a:prstGeom prst="ellipse">
              <a:avLst/>
            </a:prstGeom>
            <a:gradFill flip="none" rotWithShape="1">
              <a:gsLst>
                <a:gs pos="0">
                  <a:srgbClr val="000000">
                    <a:alpha val="0"/>
                  </a:srgbClr>
                </a:gs>
                <a:gs pos="49000">
                  <a:srgbClr val="000000">
                    <a:alpha val="51000"/>
                  </a:srgbClr>
                </a:gs>
                <a:gs pos="86000">
                  <a:schemeClr val="bg1">
                    <a:alpha val="70000"/>
                  </a:schemeClr>
                </a:gs>
              </a:gsLst>
              <a:path path="circle">
                <a:fillToRect l="100000" t="100000"/>
              </a:path>
              <a:tileRect r="-100000" b="-100000"/>
            </a:gradFill>
            <a:ln w="12700" cap="flat">
              <a:noFill/>
              <a:miter lim="400000"/>
            </a:ln>
            <a:effectLst/>
          </p:spPr>
          <p:txBody>
            <a:bodyPr wrap="square" lIns="0" tIns="0" rIns="0" bIns="0" numCol="1" anchor="ctr">
              <a:noAutofit/>
            </a:bodyPr>
            <a:lstStyle/>
            <a:p>
              <a:endParaRPr lang="en-US" dirty="0">
                <a:solidFill>
                  <a:schemeClr val="tx1"/>
                </a:solidFill>
              </a:endParaRPr>
            </a:p>
          </p:txBody>
        </p:sp>
      </p:grpSp>
      <p:grpSp>
        <p:nvGrpSpPr>
          <p:cNvPr id="38" name="Group 37"/>
          <p:cNvGrpSpPr/>
          <p:nvPr/>
        </p:nvGrpSpPr>
        <p:grpSpPr>
          <a:xfrm>
            <a:off x="2128986" y="2170866"/>
            <a:ext cx="2948732" cy="2932062"/>
            <a:chOff x="2920308" y="1476826"/>
            <a:chExt cx="3540484" cy="3520469"/>
          </a:xfrm>
        </p:grpSpPr>
        <p:pic>
          <p:nvPicPr>
            <p:cNvPr id="39" name="blur CS.jpg"/>
            <p:cNvPicPr/>
            <p:nvPr/>
          </p:nvPicPr>
          <p:blipFill>
            <a:blip r:embed="rId5" cstate="print">
              <a:extLst/>
            </a:blip>
            <a:stretch>
              <a:fillRect/>
            </a:stretch>
          </p:blipFill>
          <p:spPr>
            <a:xfrm>
              <a:off x="2930304" y="1476826"/>
              <a:ext cx="3520492" cy="3520469"/>
            </a:xfrm>
            <a:prstGeom prst="ellipse">
              <a:avLst/>
            </a:prstGeom>
            <a:ln w="63500">
              <a:solidFill>
                <a:srgbClr val="FFFFFF"/>
              </a:solidFill>
              <a:miter lim="400000"/>
            </a:ln>
            <a:effectLst/>
          </p:spPr>
        </p:pic>
        <p:sp>
          <p:nvSpPr>
            <p:cNvPr id="40" name="Shape 397"/>
            <p:cNvSpPr/>
            <p:nvPr/>
          </p:nvSpPr>
          <p:spPr>
            <a:xfrm rot="21588691">
              <a:off x="2920308" y="1486903"/>
              <a:ext cx="3540484" cy="35003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000000"/>
                </a:gs>
                <a:gs pos="49682">
                  <a:srgbClr val="000000">
                    <a:alpha val="13000"/>
                  </a:srgbClr>
                </a:gs>
                <a:gs pos="100000">
                  <a:schemeClr val="bg1">
                    <a:alpha val="0"/>
                  </a:schemeClr>
                </a:gs>
              </a:gsLst>
              <a:path path="shape">
                <a:fillToRect l="98468" t="53227" r="1531" b="46772"/>
              </a:path>
            </a:gradFill>
            <a:ln w="12700" cap="flat">
              <a:noFill/>
              <a:miter lim="400000"/>
            </a:ln>
            <a:effectLst/>
          </p:spPr>
          <p:txBody>
            <a:bodyPr wrap="square" lIns="0" tIns="0" rIns="0" bIns="0" numCol="1" anchor="ctr">
              <a:noAutofit/>
            </a:bodyPr>
            <a:lstStyle/>
            <a:p>
              <a:pPr lvl="0"/>
              <a:endParaRPr/>
            </a:p>
          </p:txBody>
        </p:sp>
        <p:pic>
          <p:nvPicPr>
            <p:cNvPr id="41" name="pasted-image-filtered.png"/>
            <p:cNvPicPr/>
            <p:nvPr/>
          </p:nvPicPr>
          <p:blipFill>
            <a:blip r:embed="rId6" cstate="print">
              <a:extLst/>
            </a:blip>
            <a:stretch>
              <a:fillRect/>
            </a:stretch>
          </p:blipFill>
          <p:spPr>
            <a:xfrm>
              <a:off x="3666214" y="2249431"/>
              <a:ext cx="2048673" cy="1975258"/>
            </a:xfrm>
            <a:prstGeom prst="rect">
              <a:avLst/>
            </a:prstGeom>
            <a:ln w="12700" cap="flat">
              <a:noFill/>
              <a:miter lim="400000"/>
            </a:ln>
            <a:effectLst>
              <a:outerShdw blurRad="444500" dist="181143" dir="9939907" rotWithShape="0">
                <a:srgbClr val="000000">
                  <a:alpha val="40671"/>
                </a:srgbClr>
              </a:outerShdw>
            </a:effectLst>
          </p:spPr>
        </p:pic>
      </p:grpSp>
      <p:sp>
        <p:nvSpPr>
          <p:cNvPr id="42" name="Shape 400"/>
          <p:cNvSpPr/>
          <p:nvPr/>
        </p:nvSpPr>
        <p:spPr>
          <a:xfrm>
            <a:off x="5593023" y="5697875"/>
            <a:ext cx="1611017" cy="7598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7200" b="1" spc="0"/>
            </a:lvl1pPr>
          </a:lstStyle>
          <a:p>
            <a:pPr algn="ctr">
              <a:spcBef>
                <a:spcPts val="2400"/>
              </a:spcBef>
              <a:defRPr sz="1800" spc="0" baseline="0">
                <a:solidFill>
                  <a:srgbClr val="000000"/>
                </a:solidFill>
              </a:defRPr>
            </a:pPr>
            <a:r>
              <a:rPr sz="4000" dirty="0">
                <a:latin typeface="Salesforce Sans" panose="020B0505020202020203" pitchFamily="34" charset="0"/>
                <a:cs typeface="Salesforce Sans"/>
              </a:rPr>
              <a:t>Cloud</a:t>
            </a:r>
          </a:p>
        </p:txBody>
      </p:sp>
      <p:sp>
        <p:nvSpPr>
          <p:cNvPr id="43" name="Shape 1132"/>
          <p:cNvSpPr/>
          <p:nvPr/>
        </p:nvSpPr>
        <p:spPr>
          <a:xfrm>
            <a:off x="368320" y="6039663"/>
            <a:ext cx="2048965"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spcBef>
                <a:spcPts val="2400"/>
              </a:spcBef>
              <a:defRPr sz="4800" b="1" spc="0" baseline="10416"/>
            </a:lvl1pPr>
          </a:lstStyle>
          <a:p>
            <a:pPr algn="ctr">
              <a:defRPr sz="1800" spc="0" baseline="0">
                <a:solidFill>
                  <a:srgbClr val="000000"/>
                </a:solidFill>
              </a:defRPr>
            </a:pPr>
            <a:r>
              <a:rPr lang="en-US" sz="1800" baseline="0" dirty="0">
                <a:latin typeface="Salesforce Sans" panose="020B0505020202020203" pitchFamily="34" charset="0"/>
                <a:cs typeface="Salesforce Sans"/>
              </a:rPr>
              <a:t>Mainframe</a:t>
            </a:r>
          </a:p>
        </p:txBody>
      </p:sp>
      <p:sp>
        <p:nvSpPr>
          <p:cNvPr id="44" name="Shape 1133"/>
          <p:cNvSpPr/>
          <p:nvPr/>
        </p:nvSpPr>
        <p:spPr>
          <a:xfrm>
            <a:off x="138380" y="6329041"/>
            <a:ext cx="2508845" cy="2154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defRPr sz="3000"/>
            </a:lvl1pPr>
          </a:lstStyle>
          <a:p>
            <a:pPr lvl="0" algn="ctr">
              <a:defRPr sz="1800">
                <a:solidFill>
                  <a:srgbClr val="000000"/>
                </a:solidFill>
              </a:defRPr>
            </a:pPr>
            <a:r>
              <a:rPr lang="en-US" sz="1400" dirty="0">
                <a:latin typeface="Salesforce Sans" panose="020B0505020202020203" pitchFamily="34" charset="0"/>
                <a:cs typeface="Salesforce Sans Light"/>
              </a:rPr>
              <a:t>1960s</a:t>
            </a:r>
            <a:endParaRPr sz="1400" dirty="0">
              <a:latin typeface="Salesforce Sans" panose="020B0505020202020203" pitchFamily="34" charset="0"/>
              <a:cs typeface="Salesforce Sans Light"/>
            </a:endParaRPr>
          </a:p>
        </p:txBody>
      </p:sp>
      <p:sp>
        <p:nvSpPr>
          <p:cNvPr id="45" name="Shape 1136"/>
          <p:cNvSpPr/>
          <p:nvPr/>
        </p:nvSpPr>
        <p:spPr>
          <a:xfrm>
            <a:off x="2348930" y="6329041"/>
            <a:ext cx="2508845" cy="2154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291530"/>
            <a:r>
              <a:rPr lang="en-US" sz="1400" dirty="0">
                <a:latin typeface="Salesforce Sans" panose="020B0505020202020203" pitchFamily="34" charset="0"/>
                <a:cs typeface="Salesforce Sans Light"/>
              </a:rPr>
              <a:t>1980s</a:t>
            </a:r>
            <a:endParaRPr sz="1400" dirty="0">
              <a:latin typeface="Salesforce Sans" panose="020B0505020202020203" pitchFamily="34" charset="0"/>
              <a:cs typeface="Salesforce Sans Light"/>
            </a:endParaRPr>
          </a:p>
        </p:txBody>
      </p:sp>
      <p:sp>
        <p:nvSpPr>
          <p:cNvPr id="46" name="Shape 1132"/>
          <p:cNvSpPr/>
          <p:nvPr/>
        </p:nvSpPr>
        <p:spPr>
          <a:xfrm>
            <a:off x="2578870" y="6039663"/>
            <a:ext cx="2048965"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spcBef>
                <a:spcPts val="2400"/>
              </a:spcBef>
              <a:defRPr sz="4800" b="1" spc="0" baseline="10416"/>
            </a:lvl1pPr>
          </a:lstStyle>
          <a:p>
            <a:pPr algn="ctr">
              <a:defRPr sz="1800" spc="0" baseline="0">
                <a:solidFill>
                  <a:srgbClr val="000000"/>
                </a:solidFill>
              </a:defRPr>
            </a:pPr>
            <a:r>
              <a:rPr lang="en-US" sz="1800" baseline="0" dirty="0">
                <a:latin typeface="Salesforce Sans" panose="020B0505020202020203" pitchFamily="34" charset="0"/>
                <a:cs typeface="Salesforce Sans"/>
              </a:rPr>
              <a:t>Client/Server</a:t>
            </a:r>
          </a:p>
        </p:txBody>
      </p:sp>
      <p:sp>
        <p:nvSpPr>
          <p:cNvPr id="47" name="Shape 1136"/>
          <p:cNvSpPr/>
          <p:nvPr/>
        </p:nvSpPr>
        <p:spPr>
          <a:xfrm>
            <a:off x="5948013" y="6329041"/>
            <a:ext cx="901036" cy="2154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291530"/>
            <a:r>
              <a:rPr lang="en-US" sz="1400" dirty="0">
                <a:latin typeface="Salesforce Sans" panose="020B0505020202020203" pitchFamily="34" charset="0"/>
                <a:cs typeface="Salesforce Sans Light"/>
              </a:rPr>
              <a:t>Today</a:t>
            </a:r>
            <a:endParaRPr sz="1400" dirty="0">
              <a:latin typeface="Salesforce Sans" panose="020B0505020202020203" pitchFamily="34" charset="0"/>
              <a:cs typeface="Salesforce Sans Light"/>
            </a:endParaRPr>
          </a:p>
        </p:txBody>
      </p:sp>
      <p:sp>
        <p:nvSpPr>
          <p:cNvPr id="48" name="Shape 380"/>
          <p:cNvSpPr/>
          <p:nvPr/>
        </p:nvSpPr>
        <p:spPr>
          <a:xfrm rot="10800000" flipH="1">
            <a:off x="8540416" y="1469827"/>
            <a:ext cx="3094193" cy="3660448"/>
          </a:xfrm>
          <a:custGeom>
            <a:avLst/>
            <a:gdLst/>
            <a:ahLst/>
            <a:cxnLst>
              <a:cxn ang="0">
                <a:pos x="wd2" y="hd2"/>
              </a:cxn>
              <a:cxn ang="5400000">
                <a:pos x="wd2" y="hd2"/>
              </a:cxn>
              <a:cxn ang="10800000">
                <a:pos x="wd2" y="hd2"/>
              </a:cxn>
              <a:cxn ang="16200000">
                <a:pos x="wd2" y="hd2"/>
              </a:cxn>
            </a:cxnLst>
            <a:rect l="0" t="0" r="r" b="b"/>
            <a:pathLst>
              <a:path w="21600" h="21600" extrusionOk="0">
                <a:moveTo>
                  <a:pt x="1156" y="0"/>
                </a:moveTo>
                <a:cubicBezTo>
                  <a:pt x="1091" y="0"/>
                  <a:pt x="1039" y="57"/>
                  <a:pt x="1039" y="128"/>
                </a:cubicBezTo>
                <a:lnTo>
                  <a:pt x="1039" y="10291"/>
                </a:lnTo>
                <a:lnTo>
                  <a:pt x="0" y="11172"/>
                </a:lnTo>
                <a:lnTo>
                  <a:pt x="1039" y="12054"/>
                </a:lnTo>
                <a:lnTo>
                  <a:pt x="1039" y="21472"/>
                </a:lnTo>
                <a:cubicBezTo>
                  <a:pt x="1039" y="21543"/>
                  <a:pt x="1091" y="21600"/>
                  <a:pt x="1156" y="21600"/>
                </a:cubicBezTo>
                <a:lnTo>
                  <a:pt x="21483" y="21600"/>
                </a:lnTo>
                <a:cubicBezTo>
                  <a:pt x="21548" y="21600"/>
                  <a:pt x="21600" y="21543"/>
                  <a:pt x="21600" y="21472"/>
                </a:cubicBezTo>
                <a:lnTo>
                  <a:pt x="21600" y="128"/>
                </a:lnTo>
                <a:cubicBezTo>
                  <a:pt x="21600" y="57"/>
                  <a:pt x="21548" y="0"/>
                  <a:pt x="21483" y="0"/>
                </a:cubicBezTo>
                <a:lnTo>
                  <a:pt x="1156" y="0"/>
                </a:lnTo>
                <a:close/>
              </a:path>
            </a:pathLst>
          </a:custGeom>
          <a:solidFill>
            <a:srgbClr val="148DD9"/>
          </a:solidFill>
          <a:ln w="12700">
            <a:miter lim="400000"/>
          </a:ln>
        </p:spPr>
        <p:txBody>
          <a:bodyPr lIns="0" tIns="0" rIns="0" bIns="0" anchor="ctr"/>
          <a:lstStyle/>
          <a:p>
            <a:endParaRPr sz="700" dirty="0">
              <a:latin typeface="Salesforce Sans" panose="020B0505020202020203" pitchFamily="34" charset="0"/>
            </a:endParaRPr>
          </a:p>
        </p:txBody>
      </p:sp>
      <p:grpSp>
        <p:nvGrpSpPr>
          <p:cNvPr id="49" name="Group 384"/>
          <p:cNvGrpSpPr/>
          <p:nvPr/>
        </p:nvGrpSpPr>
        <p:grpSpPr>
          <a:xfrm>
            <a:off x="9176863" y="1807203"/>
            <a:ext cx="2117528" cy="2990339"/>
            <a:chOff x="0" y="-16635"/>
            <a:chExt cx="5207000" cy="8205014"/>
          </a:xfrm>
        </p:grpSpPr>
        <p:sp>
          <p:nvSpPr>
            <p:cNvPr id="50" name="Shape 381"/>
            <p:cNvSpPr/>
            <p:nvPr/>
          </p:nvSpPr>
          <p:spPr>
            <a:xfrm>
              <a:off x="0" y="-16635"/>
              <a:ext cx="5207000" cy="22811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584200">
                <a:lnSpc>
                  <a:spcPct val="90000"/>
                </a:lnSpc>
                <a:defRPr sz="1800">
                  <a:solidFill>
                    <a:srgbClr val="000000"/>
                  </a:solidFill>
                </a:defRPr>
              </a:pPr>
              <a:r>
                <a:rPr sz="2000" dirty="0">
                  <a:solidFill>
                    <a:schemeClr val="bg1"/>
                  </a:solidFill>
                  <a:latin typeface="Salesforce Sans" panose="020B0505020202020203" pitchFamily="34" charset="0"/>
                  <a:sym typeface="Salesforce Sans Light"/>
                </a:rPr>
                <a:t>New </a:t>
              </a:r>
              <a:br>
                <a:rPr sz="2000" dirty="0">
                  <a:solidFill>
                    <a:schemeClr val="bg1"/>
                  </a:solidFill>
                  <a:latin typeface="Salesforce Sans" panose="020B0505020202020203" pitchFamily="34" charset="0"/>
                  <a:sym typeface="Salesforce Sans Light"/>
                </a:rPr>
              </a:br>
              <a:r>
                <a:rPr sz="2000" b="1" dirty="0">
                  <a:solidFill>
                    <a:schemeClr val="bg1"/>
                  </a:solidFill>
                  <a:latin typeface="Salesforce Sans" panose="020B0505020202020203" pitchFamily="34" charset="0"/>
                </a:rPr>
                <a:t>Technology </a:t>
              </a:r>
              <a:br>
                <a:rPr sz="2000" b="1" dirty="0">
                  <a:solidFill>
                    <a:schemeClr val="bg1"/>
                  </a:solidFill>
                  <a:latin typeface="Salesforce Sans" panose="020B0505020202020203" pitchFamily="34" charset="0"/>
                </a:rPr>
              </a:br>
              <a:r>
                <a:rPr sz="2000" dirty="0">
                  <a:solidFill>
                    <a:schemeClr val="bg1"/>
                  </a:solidFill>
                  <a:latin typeface="Salesforce Sans" panose="020B0505020202020203" pitchFamily="34" charset="0"/>
                  <a:sym typeface="Salesforce Sans Light"/>
                </a:rPr>
                <a:t>Model</a:t>
              </a:r>
            </a:p>
          </p:txBody>
        </p:sp>
        <p:sp>
          <p:nvSpPr>
            <p:cNvPr id="51" name="Shape 382"/>
            <p:cNvSpPr/>
            <p:nvPr/>
          </p:nvSpPr>
          <p:spPr>
            <a:xfrm>
              <a:off x="0" y="2945284"/>
              <a:ext cx="5207000" cy="22811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584200">
                <a:lnSpc>
                  <a:spcPct val="90000"/>
                </a:lnSpc>
                <a:defRPr sz="1800">
                  <a:solidFill>
                    <a:srgbClr val="000000"/>
                  </a:solidFill>
                </a:defRPr>
              </a:pPr>
              <a:r>
                <a:rPr sz="2000">
                  <a:solidFill>
                    <a:schemeClr val="bg1"/>
                  </a:solidFill>
                  <a:latin typeface="Salesforce Sans" panose="020B0505020202020203" pitchFamily="34" charset="0"/>
                  <a:sym typeface="Salesforce Sans Light"/>
                </a:rPr>
                <a:t>New </a:t>
              </a:r>
              <a:br>
                <a:rPr sz="2000">
                  <a:solidFill>
                    <a:schemeClr val="bg1"/>
                  </a:solidFill>
                  <a:latin typeface="Salesforce Sans" panose="020B0505020202020203" pitchFamily="34" charset="0"/>
                  <a:sym typeface="Salesforce Sans Light"/>
                </a:rPr>
              </a:br>
              <a:r>
                <a:rPr sz="2000" b="1">
                  <a:solidFill>
                    <a:schemeClr val="bg1"/>
                  </a:solidFill>
                  <a:latin typeface="Salesforce Sans" panose="020B0505020202020203" pitchFamily="34" charset="0"/>
                </a:rPr>
                <a:t>Business</a:t>
              </a:r>
              <a:r>
                <a:rPr sz="2000">
                  <a:solidFill>
                    <a:schemeClr val="bg1"/>
                  </a:solidFill>
                  <a:latin typeface="Salesforce Sans" panose="020B0505020202020203" pitchFamily="34" charset="0"/>
                  <a:sym typeface="Salesforce Sans Light"/>
                </a:rPr>
                <a:t> </a:t>
              </a:r>
              <a:br>
                <a:rPr sz="2000">
                  <a:solidFill>
                    <a:schemeClr val="bg1"/>
                  </a:solidFill>
                  <a:latin typeface="Salesforce Sans" panose="020B0505020202020203" pitchFamily="34" charset="0"/>
                  <a:sym typeface="Salesforce Sans Light"/>
                </a:rPr>
              </a:br>
              <a:r>
                <a:rPr sz="2000">
                  <a:solidFill>
                    <a:schemeClr val="bg1"/>
                  </a:solidFill>
                  <a:latin typeface="Salesforce Sans" panose="020B0505020202020203" pitchFamily="34" charset="0"/>
                  <a:sym typeface="Salesforce Sans Light"/>
                </a:rPr>
                <a:t>Model</a:t>
              </a:r>
            </a:p>
          </p:txBody>
        </p:sp>
        <p:sp>
          <p:nvSpPr>
            <p:cNvPr id="52" name="Shape 383"/>
            <p:cNvSpPr/>
            <p:nvPr/>
          </p:nvSpPr>
          <p:spPr>
            <a:xfrm>
              <a:off x="0" y="5907202"/>
              <a:ext cx="5207000" cy="22811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584200">
                <a:lnSpc>
                  <a:spcPct val="90000"/>
                </a:lnSpc>
                <a:defRPr sz="1800">
                  <a:solidFill>
                    <a:srgbClr val="000000"/>
                  </a:solidFill>
                </a:defRPr>
              </a:pPr>
              <a:r>
                <a:rPr sz="2000">
                  <a:solidFill>
                    <a:schemeClr val="bg1"/>
                  </a:solidFill>
                  <a:latin typeface="Salesforce Sans" panose="020B0505020202020203" pitchFamily="34" charset="0"/>
                  <a:sym typeface="Salesforce Sans Light"/>
                </a:rPr>
                <a:t>New </a:t>
              </a:r>
              <a:br>
                <a:rPr sz="2000">
                  <a:solidFill>
                    <a:schemeClr val="bg1"/>
                  </a:solidFill>
                  <a:latin typeface="Salesforce Sans" panose="020B0505020202020203" pitchFamily="34" charset="0"/>
                  <a:sym typeface="Salesforce Sans Light"/>
                </a:rPr>
              </a:br>
              <a:r>
                <a:rPr sz="2000" b="1">
                  <a:solidFill>
                    <a:schemeClr val="bg1"/>
                  </a:solidFill>
                  <a:latin typeface="Salesforce Sans" panose="020B0505020202020203" pitchFamily="34" charset="0"/>
                </a:rPr>
                <a:t>Philanthropic </a:t>
              </a:r>
              <a:br>
                <a:rPr sz="2000" b="1">
                  <a:solidFill>
                    <a:schemeClr val="bg1"/>
                  </a:solidFill>
                  <a:latin typeface="Salesforce Sans" panose="020B0505020202020203" pitchFamily="34" charset="0"/>
                </a:rPr>
              </a:br>
              <a:r>
                <a:rPr sz="2000">
                  <a:solidFill>
                    <a:schemeClr val="bg1"/>
                  </a:solidFill>
                  <a:latin typeface="Salesforce Sans" panose="020B0505020202020203" pitchFamily="34" charset="0"/>
                  <a:sym typeface="Salesforce Sans Light"/>
                </a:rPr>
                <a:t>Model</a:t>
              </a:r>
            </a:p>
          </p:txBody>
        </p:sp>
      </p:grpSp>
      <p:pic>
        <p:nvPicPr>
          <p:cNvPr id="53" name="Picture 52"/>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2646" y="5102928"/>
            <a:ext cx="2142542" cy="472800"/>
          </a:xfrm>
          <a:prstGeom prst="rect">
            <a:avLst/>
          </a:prstGeom>
          <a:noFill/>
          <a:ln>
            <a:noFill/>
          </a:ln>
        </p:spPr>
      </p:pic>
      <p:pic>
        <p:nvPicPr>
          <p:cNvPr id="54" name="Picture 53"/>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24196" y="5102928"/>
            <a:ext cx="2958310" cy="472800"/>
          </a:xfrm>
          <a:prstGeom prst="rect">
            <a:avLst/>
          </a:prstGeom>
          <a:noFill/>
          <a:ln>
            <a:noFill/>
          </a:ln>
        </p:spPr>
      </p:pic>
      <p:pic>
        <p:nvPicPr>
          <p:cNvPr id="55" name="Picture 54"/>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54246" y="5102928"/>
            <a:ext cx="3889654" cy="472800"/>
          </a:xfrm>
          <a:prstGeom prst="rect">
            <a:avLst/>
          </a:prstGeom>
          <a:noFill/>
          <a:ln>
            <a:noFill/>
          </a:ln>
        </p:spPr>
      </p:pic>
      <p:pic>
        <p:nvPicPr>
          <p:cNvPr id="57" name="mainframe.png"/>
          <p:cNvPicPr/>
          <p:nvPr/>
        </p:nvPicPr>
        <p:blipFill>
          <a:blip r:embed="rId9" cstate="print">
            <a:extLst/>
          </a:blip>
          <a:stretch>
            <a:fillRect/>
          </a:stretch>
        </p:blipFill>
        <p:spPr>
          <a:xfrm rot="21596772">
            <a:off x="438798" y="3138091"/>
            <a:ext cx="1970240" cy="1970211"/>
          </a:xfrm>
          <a:prstGeom prst="ellipse">
            <a:avLst/>
          </a:prstGeom>
          <a:ln w="12700" cap="flat">
            <a:noFill/>
            <a:miter lim="400000"/>
          </a:ln>
          <a:effectLst/>
        </p:spPr>
      </p:pic>
      <p:grpSp>
        <p:nvGrpSpPr>
          <p:cNvPr id="58" name="Group 57"/>
          <p:cNvGrpSpPr/>
          <p:nvPr/>
        </p:nvGrpSpPr>
        <p:grpSpPr>
          <a:xfrm>
            <a:off x="4568053" y="1441972"/>
            <a:ext cx="3660957" cy="3660956"/>
            <a:chOff x="4568053" y="1441972"/>
            <a:chExt cx="3660957" cy="3660956"/>
          </a:xfrm>
        </p:grpSpPr>
        <p:grpSp>
          <p:nvGrpSpPr>
            <p:cNvPr id="59" name="Group 407"/>
            <p:cNvGrpSpPr/>
            <p:nvPr/>
          </p:nvGrpSpPr>
          <p:grpSpPr>
            <a:xfrm>
              <a:off x="4570513" y="1444441"/>
              <a:ext cx="3655972" cy="3655966"/>
              <a:chOff x="20929" y="20953"/>
              <a:chExt cx="9032701" cy="9032692"/>
            </a:xfrm>
            <a:effectLst/>
          </p:grpSpPr>
          <p:pic>
            <p:nvPicPr>
              <p:cNvPr id="62" name="pasted-image.png"/>
              <p:cNvPicPr/>
              <p:nvPr/>
            </p:nvPicPr>
            <p:blipFill>
              <a:blip r:embed="rId10" cstate="print">
                <a:extLst>
                  <a:ext uri="{28A0092B-C50C-407E-A947-70E740481C1C}">
                    <a14:useLocalDpi xmlns:a14="http://schemas.microsoft.com/office/drawing/2010/main" val="0"/>
                  </a:ext>
                </a:extLst>
              </a:blip>
              <a:stretch>
                <a:fillRect/>
              </a:stretch>
            </p:blipFill>
            <p:spPr>
              <a:xfrm rot="21588691">
                <a:off x="20929" y="21027"/>
                <a:ext cx="9032496" cy="9032502"/>
              </a:xfrm>
              <a:prstGeom prst="rect">
                <a:avLst/>
              </a:prstGeom>
              <a:ln w="12700" cap="flat">
                <a:noFill/>
                <a:miter lim="400000"/>
              </a:ln>
              <a:effectLst/>
            </p:spPr>
          </p:pic>
          <p:sp>
            <p:nvSpPr>
              <p:cNvPr id="63" name="Shape 404"/>
              <p:cNvSpPr/>
              <p:nvPr/>
            </p:nvSpPr>
            <p:spPr>
              <a:xfrm rot="21588691">
                <a:off x="20941" y="20953"/>
                <a:ext cx="9032689" cy="9032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rgbClr val="FFFFFF"/>
                </a:solidFill>
                <a:prstDash val="solid"/>
                <a:miter lim="400000"/>
              </a:ln>
              <a:effectLst/>
            </p:spPr>
            <p:txBody>
              <a:bodyPr wrap="square" lIns="0" tIns="0" rIns="0" bIns="0" numCol="1" anchor="t">
                <a:noAutofit/>
              </a:bodyPr>
              <a:lstStyle/>
              <a:p>
                <a:pPr lvl="0" defTabSz="584200">
                  <a:lnSpc>
                    <a:spcPct val="100000"/>
                  </a:lnSpc>
                  <a:defRPr sz="3200">
                    <a:latin typeface="Gotham"/>
                    <a:ea typeface="Gotham"/>
                    <a:cs typeface="Gotham"/>
                    <a:sym typeface="Gotham"/>
                  </a:defRPr>
                </a:pPr>
                <a:endParaRPr/>
              </a:p>
            </p:txBody>
          </p:sp>
        </p:grpSp>
        <p:sp>
          <p:nvSpPr>
            <p:cNvPr id="60" name="Shape 405"/>
            <p:cNvSpPr/>
            <p:nvPr/>
          </p:nvSpPr>
          <p:spPr>
            <a:xfrm rot="21588691">
              <a:off x="4568053" y="1441972"/>
              <a:ext cx="3660957" cy="36609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8FCFF"/>
                </a:gs>
                <a:gs pos="45454">
                  <a:srgbClr val="F7FDFF">
                    <a:alpha val="50000"/>
                  </a:srgbClr>
                </a:gs>
                <a:gs pos="100000">
                  <a:srgbClr val="F7FFFF">
                    <a:alpha val="0"/>
                  </a:srgbClr>
                </a:gs>
              </a:gsLst>
              <a:path path="shape">
                <a:fillToRect l="51657" t="51510" r="48342" b="48489"/>
              </a:path>
            </a:gradFill>
            <a:ln w="12700" cap="flat">
              <a:noFill/>
              <a:miter lim="400000"/>
            </a:ln>
            <a:effectLst/>
          </p:spPr>
          <p:txBody>
            <a:bodyPr wrap="square" lIns="0" tIns="0" rIns="0" bIns="0" numCol="1" anchor="t">
              <a:noAutofit/>
            </a:bodyPr>
            <a:lstStyle/>
            <a:p>
              <a:pPr lvl="0"/>
              <a:endParaRPr/>
            </a:p>
          </p:txBody>
        </p:sp>
        <p:sp>
          <p:nvSpPr>
            <p:cNvPr id="61" name="Freeform 2"/>
            <p:cNvSpPr>
              <a:spLocks noChangeArrowheads="1"/>
            </p:cNvSpPr>
            <p:nvPr/>
          </p:nvSpPr>
          <p:spPr bwMode="auto">
            <a:xfrm>
              <a:off x="5218464" y="2448784"/>
              <a:ext cx="2360134" cy="1647333"/>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accent1"/>
            </a:solidFill>
            <a:ln>
              <a:noFill/>
            </a:ln>
            <a:effectLst/>
            <a:extLst/>
          </p:spPr>
          <p:txBody>
            <a:bodyPr wrap="none" lIns="45611" tIns="22801" rIns="45611" bIns="22801" anchor="ctr"/>
            <a:lstStyle/>
            <a:p>
              <a:endParaRPr lang="en-US">
                <a:latin typeface="Salesforce Sans"/>
                <a:cs typeface="Salesforce Sans"/>
              </a:endParaRPr>
            </a:p>
          </p:txBody>
        </p:sp>
      </p:grpSp>
      <p:pic>
        <p:nvPicPr>
          <p:cNvPr id="64" name="Picture 63" descr="Salesforce Logo.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11584" y="6103470"/>
            <a:ext cx="616462" cy="431525"/>
          </a:xfrm>
          <a:prstGeom prst="rect">
            <a:avLst/>
          </a:prstGeom>
        </p:spPr>
      </p:pic>
    </p:spTree>
    <p:custDataLst>
      <p:tags r:id="rId1"/>
    </p:custDataLst>
    <p:extLst>
      <p:ext uri="{BB962C8B-B14F-4D97-AF65-F5344CB8AC3E}">
        <p14:creationId xmlns:p14="http://schemas.microsoft.com/office/powerpoint/2010/main" val="3715709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Content Placeholder 5"/>
          <p:cNvSpPr>
            <a:spLocks noGrp="1"/>
          </p:cNvSpPr>
          <p:nvPr>
            <p:ph idx="1"/>
          </p:nvPr>
        </p:nvSpPr>
        <p:spPr>
          <a:xfrm>
            <a:off x="128592" y="836615"/>
            <a:ext cx="11941175" cy="4992686"/>
          </a:xfrm>
        </p:spPr>
        <p:txBody>
          <a:bodyPr numCol="2" spcCol="548640"/>
          <a:lstStyle/>
          <a:p>
            <a:pPr marL="461963" indent="-461963">
              <a:spcBef>
                <a:spcPts val="1800"/>
              </a:spcBef>
              <a:buFont typeface="+mj-lt"/>
              <a:buAutoNum type="arabicPeriod"/>
            </a:pPr>
            <a:r>
              <a:rPr lang="en-US" dirty="0"/>
              <a:t>Where can an administrator change the organization name and address, default locale, default language, and default time zone? </a:t>
            </a:r>
          </a:p>
          <a:p>
            <a:pPr marL="461963" indent="-461963">
              <a:spcBef>
                <a:spcPts val="1800"/>
              </a:spcBef>
              <a:buFont typeface="+mj-lt"/>
              <a:buAutoNum type="arabicPeriod"/>
            </a:pPr>
            <a:r>
              <a:rPr lang="en-US" dirty="0"/>
              <a:t>How can an administrator customize a standard fiscal year? </a:t>
            </a:r>
          </a:p>
          <a:p>
            <a:pPr marL="461963" indent="-461963">
              <a:spcBef>
                <a:spcPts val="1800"/>
              </a:spcBef>
              <a:buFont typeface="+mj-lt"/>
              <a:buAutoNum type="arabicPeriod"/>
            </a:pPr>
            <a:r>
              <a:rPr lang="en-US" dirty="0"/>
              <a:t>Which user interface settings </a:t>
            </a:r>
            <a:br>
              <a:rPr lang="en-US" dirty="0"/>
            </a:br>
            <a:r>
              <a:rPr lang="en-US" dirty="0"/>
              <a:t>must be enabled to allow users </a:t>
            </a:r>
            <a:br>
              <a:rPr lang="en-US" dirty="0"/>
            </a:br>
            <a:r>
              <a:rPr lang="en-US" dirty="0"/>
              <a:t>to edit records directly from a list </a:t>
            </a:r>
            <a:br>
              <a:rPr lang="en-US" dirty="0"/>
            </a:br>
            <a:r>
              <a:rPr lang="en-US" dirty="0"/>
              <a:t>view, without navigating away </a:t>
            </a:r>
            <a:br>
              <a:rPr lang="en-US" dirty="0"/>
            </a:br>
            <a:r>
              <a:rPr lang="en-US" dirty="0"/>
              <a:t>from the page? </a:t>
            </a:r>
          </a:p>
          <a:p>
            <a:pPr marL="461963" indent="-461963">
              <a:spcBef>
                <a:spcPts val="1800"/>
              </a:spcBef>
              <a:buFont typeface="+mj-lt"/>
              <a:buAutoNum type="arabicPeriod"/>
            </a:pPr>
            <a:r>
              <a:rPr lang="en-US" dirty="0"/>
              <a:t>How can an administrator customize global search to help users quickly find information?</a:t>
            </a:r>
          </a:p>
          <a:p>
            <a:pPr marL="461963" indent="-461963">
              <a:spcBef>
                <a:spcPts val="1800"/>
              </a:spcBef>
              <a:buFont typeface="+mj-lt"/>
              <a:buAutoNum type="arabicPeriod"/>
            </a:pPr>
            <a:r>
              <a:rPr lang="en-US" dirty="0"/>
              <a:t>What is a capability of Chatter?</a:t>
            </a:r>
          </a:p>
          <a:p>
            <a:pPr marL="461963" indent="-461963">
              <a:spcBef>
                <a:spcPts val="1800"/>
              </a:spcBef>
              <a:buFont typeface="+mj-lt"/>
              <a:buAutoNum type="arabicPeriod"/>
            </a:pPr>
            <a:r>
              <a:rPr lang="en-US" dirty="0"/>
              <a:t>Where can a user view the completed tasks and past events </a:t>
            </a:r>
            <a:br>
              <a:rPr lang="en-US" dirty="0"/>
            </a:br>
            <a:r>
              <a:rPr lang="en-US" dirty="0"/>
              <a:t>for an opportunity? </a:t>
            </a:r>
          </a:p>
        </p:txBody>
      </p:sp>
      <p:sp>
        <p:nvSpPr>
          <p:cNvPr id="211969" name="Title 4"/>
          <p:cNvSpPr>
            <a:spLocks noGrp="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100</a:t>
            </a:fld>
            <a:endParaRPr lang="en-US" dirty="0"/>
          </a:p>
        </p:txBody>
      </p:sp>
    </p:spTree>
    <p:custDataLst>
      <p:tags r:id="rId1"/>
    </p:custDataLst>
    <p:extLst>
      <p:ext uri="{BB962C8B-B14F-4D97-AF65-F5344CB8AC3E}">
        <p14:creationId xmlns:p14="http://schemas.microsoft.com/office/powerpoint/2010/main" val="240825157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b="1" dirty="0"/>
              <a:t>Module 3: </a:t>
            </a:r>
          </a:p>
          <a:p>
            <a:r>
              <a:rPr lang="en-US" dirty="0"/>
              <a:t>Setting Up and Managing Users</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8824" y="355402"/>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0774" r="63202" b="-2481"/>
          <a:stretch/>
        </p:blipFill>
        <p:spPr>
          <a:xfrm>
            <a:off x="9664319" y="3135466"/>
            <a:ext cx="592865" cy="558313"/>
          </a:xfrm>
          <a:prstGeom prst="rect">
            <a:avLst/>
          </a:prstGeom>
        </p:spPr>
      </p:pic>
    </p:spTree>
    <p:custDataLst>
      <p:tags r:id="rId1"/>
    </p:custData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848509" y="1027275"/>
            <a:ext cx="9134300" cy="3875587"/>
          </a:xfrm>
        </p:spPr>
        <p:txBody>
          <a:bodyPr/>
          <a:lstStyle/>
          <a:p>
            <a:r>
              <a:rPr lang="en-US" dirty="0"/>
              <a:t>By the end of this module, you will be able to:</a:t>
            </a:r>
          </a:p>
          <a:p>
            <a:pPr lvl="2"/>
            <a:r>
              <a:rPr lang="en-US" dirty="0"/>
              <a:t>Explain the purpose of user profiles. </a:t>
            </a:r>
          </a:p>
          <a:p>
            <a:pPr lvl="2"/>
            <a:r>
              <a:rPr lang="en-US" dirty="0"/>
              <a:t>Create and edit custom profiles.</a:t>
            </a:r>
          </a:p>
          <a:p>
            <a:pPr lvl="2"/>
            <a:r>
              <a:rPr lang="en-US" dirty="0"/>
              <a:t>Create users and assign them to profiles.</a:t>
            </a:r>
          </a:p>
          <a:p>
            <a:pPr lvl="2"/>
            <a:r>
              <a:rPr lang="en-US" dirty="0"/>
              <a:t>Invite customers to private Chatter groups.</a:t>
            </a:r>
          </a:p>
          <a:p>
            <a:pPr lvl="2"/>
            <a:r>
              <a:rPr lang="en-GB" dirty="0"/>
              <a:t>Troubleshoot user login issues.</a:t>
            </a:r>
            <a:endParaRPr lang="en-US" dirty="0"/>
          </a:p>
        </p:txBody>
      </p:sp>
      <p:sp>
        <p:nvSpPr>
          <p:cNvPr id="464897" name="Rectangle 2"/>
          <p:cNvSpPr>
            <a:spLocks noGrp="1" noChangeArrowheads="1"/>
          </p:cNvSpPr>
          <p:nvPr>
            <p:ph type="title"/>
          </p:nvPr>
        </p:nvSpPr>
        <p:spPr/>
        <p:txBody>
          <a:bodyPr/>
          <a:lstStyle/>
          <a:p>
            <a:r>
              <a:rPr lang="en-US"/>
              <a:t>Module Objectives</a:t>
            </a:r>
            <a:endParaRPr lang="en-US" dirty="0"/>
          </a:p>
        </p:txBody>
      </p:sp>
      <p:sp>
        <p:nvSpPr>
          <p:cNvPr id="2" name="Text Placeholder 1"/>
          <p:cNvSpPr>
            <a:spLocks noGrp="1"/>
          </p:cNvSpPr>
          <p:nvPr>
            <p:ph type="body" sz="quarter" idx="12"/>
          </p:nvPr>
        </p:nvSpPr>
        <p:spPr/>
        <p:txBody>
          <a:bodyPr/>
          <a:lstStyle/>
          <a:p>
            <a:r>
              <a:rPr lang="en-US" dirty="0"/>
              <a:t>Module 3: </a:t>
            </a:r>
            <a:r>
              <a:rPr lang="en-US" b="0" dirty="0">
                <a:latin typeface="Salesforce Sans Light" panose="020B0305020202020203" pitchFamily="34" charset="0"/>
              </a:rPr>
              <a:t>Setting Up and Managing Users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102</a:t>
            </a:fld>
            <a:endParaRPr lang="en-US" dirty="0"/>
          </a:p>
        </p:txBody>
      </p:sp>
    </p:spTree>
    <p:custDataLst>
      <p:tags r:id="rId1"/>
    </p:custData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Intro and Agenda</a:t>
            </a:r>
            <a:endParaRPr lang="en-US" dirty="0"/>
          </a:p>
        </p:txBody>
      </p:sp>
      <p:sp>
        <p:nvSpPr>
          <p:cNvPr id="464898" name="Content Placeholder 6"/>
          <p:cNvSpPr>
            <a:spLocks noGrp="1"/>
          </p:cNvSpPr>
          <p:nvPr>
            <p:ph idx="1"/>
          </p:nvPr>
        </p:nvSpPr>
        <p:spPr/>
        <p:txBody>
          <a:bodyPr/>
          <a:lstStyle/>
          <a:p>
            <a:pPr lvl="1"/>
            <a:r>
              <a:rPr lang="en-GB" dirty="0"/>
              <a:t>Managing User Profiles</a:t>
            </a:r>
            <a:endParaRPr lang="en-US" dirty="0"/>
          </a:p>
          <a:p>
            <a:pPr lvl="2"/>
            <a:r>
              <a:rPr lang="en-GB" dirty="0"/>
              <a:t>Managing Users</a:t>
            </a:r>
          </a:p>
          <a:p>
            <a:pPr lvl="2"/>
            <a:r>
              <a:rPr lang="en-US" dirty="0"/>
              <a:t>Setting Up Chatter Free Users </a:t>
            </a:r>
            <a:br>
              <a:rPr lang="en-US" dirty="0"/>
            </a:br>
            <a:r>
              <a:rPr lang="en-US" dirty="0"/>
              <a:t>and Invites</a:t>
            </a:r>
          </a:p>
          <a:p>
            <a:pPr lvl="2"/>
            <a:r>
              <a:rPr lang="en-GB" dirty="0"/>
              <a:t>Troubleshooting Login Issues</a:t>
            </a:r>
            <a:endParaRPr lang="en-US" dirty="0"/>
          </a:p>
        </p:txBody>
      </p:sp>
      <p:sp>
        <p:nvSpPr>
          <p:cNvPr id="10" name="Text Placeholder 9"/>
          <p:cNvSpPr>
            <a:spLocks noGrp="1"/>
          </p:cNvSpPr>
          <p:nvPr>
            <p:ph type="body" sz="quarter" idx="13"/>
          </p:nvPr>
        </p:nvSpPr>
        <p:spPr/>
        <p:txBody>
          <a:bodyPr/>
          <a:lstStyle/>
          <a:p>
            <a:r>
              <a:rPr lang="en-US" dirty="0"/>
              <a:t>Module 3: </a:t>
            </a:r>
            <a:r>
              <a:rPr lang="en-US" b="0" dirty="0">
                <a:latin typeface="Salesforce Sans Light" panose="020B0305020202020203" pitchFamily="34" charset="0"/>
              </a:rPr>
              <a:t>Setting Up and Managing Users</a:t>
            </a:r>
          </a:p>
        </p:txBody>
      </p:sp>
      <p:sp>
        <p:nvSpPr>
          <p:cNvPr id="3" name="Text Placeholder 2"/>
          <p:cNvSpPr>
            <a:spLocks noGrp="1"/>
          </p:cNvSpPr>
          <p:nvPr>
            <p:ph type="body" sz="quarter" idx="11"/>
          </p:nvPr>
        </p:nvSpPr>
        <p:spPr/>
        <p:txBody>
          <a:bodyPr/>
          <a:lstStyle/>
          <a:p>
            <a:r>
              <a:rPr lang="en-GB" b="0" dirty="0"/>
              <a:t>In the previous module, we configured organization-wide settings that apply to all users, such as default locale settings, currencies, the user interface, and searches.</a:t>
            </a:r>
          </a:p>
          <a:p>
            <a:r>
              <a:rPr lang="en-GB" b="0" dirty="0"/>
              <a:t>Now we’re going to look at setting things up for specific groups of users and individual users, so that they can see and do what they need to. </a:t>
            </a:r>
          </a:p>
          <a:p>
            <a:endParaRPr lang="en-US" b="0"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5" name="Slide Number Placeholder 4"/>
          <p:cNvSpPr>
            <a:spLocks noGrp="1"/>
          </p:cNvSpPr>
          <p:nvPr>
            <p:ph type="sldNum" sz="quarter" idx="12"/>
          </p:nvPr>
        </p:nvSpPr>
        <p:spPr/>
        <p:txBody>
          <a:bodyPr/>
          <a:lstStyle/>
          <a:p>
            <a:fld id="{812A5277-1DB9-460F-9A21-B857ABB32666}" type="slidenum">
              <a:rPr lang="en-US" smtClean="0"/>
              <a:pPr/>
              <a:t>103</a:t>
            </a:fld>
            <a:endParaRPr lang="en-US" dirty="0"/>
          </a:p>
        </p:txBody>
      </p:sp>
    </p:spTree>
    <p:custDataLst>
      <p:tags r:id="rId1"/>
    </p:custData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Big Picture</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104</a:t>
            </a:fld>
            <a:endParaRPr lang="en-US" dirty="0"/>
          </a:p>
        </p:txBody>
      </p:sp>
      <p:grpSp>
        <p:nvGrpSpPr>
          <p:cNvPr id="17" name="Group 16"/>
          <p:cNvGrpSpPr/>
          <p:nvPr/>
        </p:nvGrpSpPr>
        <p:grpSpPr>
          <a:xfrm>
            <a:off x="2308411" y="1239580"/>
            <a:ext cx="7531100" cy="5029199"/>
            <a:chOff x="2308411" y="1095887"/>
            <a:chExt cx="7531100" cy="5029199"/>
          </a:xfrm>
        </p:grpSpPr>
        <p:sp>
          <p:nvSpPr>
            <p:cNvPr id="18" name="Freeform: Shape 17"/>
            <p:cNvSpPr/>
            <p:nvPr/>
          </p:nvSpPr>
          <p:spPr>
            <a:xfrm>
              <a:off x="2308411" y="1095887"/>
              <a:ext cx="7531100" cy="1676401"/>
            </a:xfrm>
            <a:custGeom>
              <a:avLst/>
              <a:gdLst>
                <a:gd name="connsiteX0" fmla="*/ 0 w 7531100"/>
                <a:gd name="connsiteY0" fmla="*/ 1676399 h 1676399"/>
                <a:gd name="connsiteX1" fmla="*/ 1255187 w 7531100"/>
                <a:gd name="connsiteY1" fmla="*/ 0 h 1676399"/>
                <a:gd name="connsiteX2" fmla="*/ 6275913 w 7531100"/>
                <a:gd name="connsiteY2" fmla="*/ 0 h 1676399"/>
                <a:gd name="connsiteX3" fmla="*/ 7531100 w 7531100"/>
                <a:gd name="connsiteY3" fmla="*/ 1676399 h 1676399"/>
                <a:gd name="connsiteX4" fmla="*/ 0 w 7531100"/>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1100" h="1676399">
                  <a:moveTo>
                    <a:pt x="7531100" y="1"/>
                  </a:moveTo>
                  <a:lnTo>
                    <a:pt x="6275913" y="1676398"/>
                  </a:lnTo>
                  <a:lnTo>
                    <a:pt x="1255187" y="1676398"/>
                  </a:lnTo>
                  <a:lnTo>
                    <a:pt x="0" y="1"/>
                  </a:lnTo>
                  <a:lnTo>
                    <a:pt x="7531100" y="1"/>
                  </a:lnTo>
                  <a:close/>
                </a:path>
              </a:pathLst>
            </a:cu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25401" rIns="1872000" bIns="25401" numCol="1" spcCol="1270" anchor="ctr" anchorCtr="0">
              <a:noAutofit/>
            </a:bodyPr>
            <a:lstStyle/>
            <a:p>
              <a:pPr marL="1828800" algn="ctr" defTabSz="889000">
                <a:lnSpc>
                  <a:spcPct val="90000"/>
                </a:lnSpc>
                <a:spcBef>
                  <a:spcPct val="0"/>
                </a:spcBef>
              </a:pPr>
              <a:r>
                <a:rPr lang="en-GB" sz="2200" kern="1200" dirty="0">
                  <a:solidFill>
                    <a:schemeClr val="bg1"/>
                  </a:solidFill>
                </a:rPr>
                <a:t>Company Profile</a:t>
              </a:r>
            </a:p>
            <a:p>
              <a:pPr marL="1828800" algn="ctr" defTabSz="889000">
                <a:lnSpc>
                  <a:spcPct val="90000"/>
                </a:lnSpc>
                <a:spcBef>
                  <a:spcPct val="0"/>
                </a:spcBef>
              </a:pPr>
              <a:r>
                <a:rPr lang="en-GB" sz="2200" kern="1200" dirty="0">
                  <a:solidFill>
                    <a:schemeClr val="bg1"/>
                  </a:solidFill>
                </a:rPr>
                <a:t>UI Settings</a:t>
              </a:r>
            </a:p>
            <a:p>
              <a:pPr marL="1828800" algn="ctr" defTabSz="889000">
                <a:lnSpc>
                  <a:spcPct val="90000"/>
                </a:lnSpc>
                <a:spcBef>
                  <a:spcPct val="0"/>
                </a:spcBef>
              </a:pPr>
              <a:r>
                <a:rPr lang="en-GB" sz="2200" kern="1200" dirty="0">
                  <a:solidFill>
                    <a:schemeClr val="bg1"/>
                  </a:solidFill>
                </a:rPr>
                <a:t>Calendar Settings</a:t>
              </a:r>
            </a:p>
            <a:p>
              <a:pPr marL="1828800" algn="ctr" defTabSz="889000">
                <a:lnSpc>
                  <a:spcPct val="90000"/>
                </a:lnSpc>
                <a:spcBef>
                  <a:spcPct val="0"/>
                </a:spcBef>
              </a:pPr>
              <a:r>
                <a:rPr lang="en-GB" sz="2200" kern="1200" dirty="0">
                  <a:solidFill>
                    <a:schemeClr val="bg1"/>
                  </a:solidFill>
                </a:rPr>
                <a:t>Search Settings</a:t>
              </a:r>
            </a:p>
            <a:p>
              <a:pPr marL="1828800" algn="ctr" defTabSz="889000">
                <a:lnSpc>
                  <a:spcPct val="90000"/>
                </a:lnSpc>
                <a:spcBef>
                  <a:spcPct val="0"/>
                </a:spcBef>
              </a:pPr>
              <a:r>
                <a:rPr lang="en-GB" sz="2200" kern="1200" dirty="0">
                  <a:solidFill>
                    <a:schemeClr val="bg1"/>
                  </a:solidFill>
                </a:rPr>
                <a:t>Chatter</a:t>
              </a:r>
              <a:endParaRPr lang="en-US" sz="2200" kern="1200" dirty="0">
                <a:solidFill>
                  <a:schemeClr val="bg1"/>
                </a:solidFill>
              </a:endParaRPr>
            </a:p>
          </p:txBody>
        </p:sp>
        <p:sp>
          <p:nvSpPr>
            <p:cNvPr id="19" name="Freeform: Shape 18"/>
            <p:cNvSpPr/>
            <p:nvPr/>
          </p:nvSpPr>
          <p:spPr>
            <a:xfrm>
              <a:off x="3573635" y="2782446"/>
              <a:ext cx="5020733" cy="1676400"/>
            </a:xfrm>
            <a:custGeom>
              <a:avLst/>
              <a:gdLst>
                <a:gd name="connsiteX0" fmla="*/ 0 w 5020733"/>
                <a:gd name="connsiteY0" fmla="*/ 1676399 h 1676399"/>
                <a:gd name="connsiteX1" fmla="*/ 1255187 w 5020733"/>
                <a:gd name="connsiteY1" fmla="*/ 0 h 1676399"/>
                <a:gd name="connsiteX2" fmla="*/ 3765546 w 5020733"/>
                <a:gd name="connsiteY2" fmla="*/ 0 h 1676399"/>
                <a:gd name="connsiteX3" fmla="*/ 5020733 w 5020733"/>
                <a:gd name="connsiteY3" fmla="*/ 1676399 h 1676399"/>
                <a:gd name="connsiteX4" fmla="*/ 0 w 5020733"/>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0733" h="1676399">
                  <a:moveTo>
                    <a:pt x="5020733" y="1"/>
                  </a:moveTo>
                  <a:lnTo>
                    <a:pt x="3765546" y="1676398"/>
                  </a:lnTo>
                  <a:lnTo>
                    <a:pt x="1255187" y="1676398"/>
                  </a:lnTo>
                  <a:lnTo>
                    <a:pt x="0" y="1"/>
                  </a:lnTo>
                  <a:lnTo>
                    <a:pt x="5020733" y="1"/>
                  </a:lnTo>
                  <a:close/>
                </a:path>
              </a:pathLst>
            </a:custGeom>
            <a:solidFill>
              <a:srgbClr val="00B0F0"/>
            </a:solidFill>
          </p:spPr>
          <p:style>
            <a:lnRef idx="3">
              <a:schemeClr val="lt1">
                <a:hueOff val="0"/>
                <a:satOff val="0"/>
                <a:lumOff val="0"/>
                <a:alphaOff val="0"/>
              </a:schemeClr>
            </a:lnRef>
            <a:fillRef idx="1">
              <a:scrgbClr r="0" g="0" b="0"/>
            </a:fillRef>
            <a:effectRef idx="1">
              <a:schemeClr val="accent1">
                <a:shade val="80000"/>
                <a:hueOff val="301218"/>
                <a:satOff val="-16603"/>
                <a:lumOff val="17636"/>
                <a:alphaOff val="0"/>
              </a:schemeClr>
            </a:effectRef>
            <a:fontRef idx="minor">
              <a:schemeClr val="lt1"/>
            </a:fontRef>
          </p:style>
          <p:txBody>
            <a:bodyPr spcFirstLastPara="0" vert="horz" wrap="square" lIns="901489" tIns="22860" rIns="901488" bIns="22861" numCol="1" spcCol="1270" anchor="ctr" anchorCtr="0">
              <a:noAutofit/>
            </a:bodyPr>
            <a:lstStyle/>
            <a:p>
              <a:pPr marL="0" lvl="0" indent="0" algn="ctr" defTabSz="800100">
                <a:lnSpc>
                  <a:spcPct val="90000"/>
                </a:lnSpc>
                <a:spcBef>
                  <a:spcPct val="0"/>
                </a:spcBef>
                <a:spcAft>
                  <a:spcPts val="0"/>
                </a:spcAft>
                <a:buNone/>
              </a:pPr>
              <a:r>
                <a:rPr lang="en-GB" sz="2200" kern="1200" dirty="0"/>
                <a:t>User Profile</a:t>
              </a:r>
              <a:endParaRPr lang="en-US" sz="2200" kern="1200" dirty="0"/>
            </a:p>
          </p:txBody>
        </p:sp>
        <p:sp>
          <p:nvSpPr>
            <p:cNvPr id="26" name="Freeform: Shape 25"/>
            <p:cNvSpPr/>
            <p:nvPr/>
          </p:nvSpPr>
          <p:spPr>
            <a:xfrm>
              <a:off x="4828115" y="4448687"/>
              <a:ext cx="2510367" cy="1676399"/>
            </a:xfrm>
            <a:custGeom>
              <a:avLst/>
              <a:gdLst>
                <a:gd name="connsiteX0" fmla="*/ 0 w 2510366"/>
                <a:gd name="connsiteY0" fmla="*/ 1676399 h 1676399"/>
                <a:gd name="connsiteX1" fmla="*/ 1255183 w 2510366"/>
                <a:gd name="connsiteY1" fmla="*/ 0 h 1676399"/>
                <a:gd name="connsiteX2" fmla="*/ 1255183 w 2510366"/>
                <a:gd name="connsiteY2" fmla="*/ 0 h 1676399"/>
                <a:gd name="connsiteX3" fmla="*/ 2510366 w 2510366"/>
                <a:gd name="connsiteY3" fmla="*/ 1676399 h 1676399"/>
                <a:gd name="connsiteX4" fmla="*/ 0 w 2510366"/>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66" h="1676399">
                  <a:moveTo>
                    <a:pt x="2510366" y="0"/>
                  </a:moveTo>
                  <a:lnTo>
                    <a:pt x="1255183" y="1676399"/>
                  </a:lnTo>
                  <a:lnTo>
                    <a:pt x="1255183" y="1676399"/>
                  </a:lnTo>
                  <a:lnTo>
                    <a:pt x="0" y="0"/>
                  </a:lnTo>
                  <a:lnTo>
                    <a:pt x="2510366" y="0"/>
                  </a:lnTo>
                  <a:close/>
                </a:path>
              </a:pathLst>
            </a:cu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602435"/>
                <a:satOff val="-33205"/>
                <a:lumOff val="35271"/>
                <a:alphaOff val="0"/>
              </a:schemeClr>
            </a:effectRef>
            <a:fontRef idx="minor">
              <a:schemeClr val="lt1"/>
            </a:fontRef>
          </p:style>
          <p:txBody>
            <a:bodyPr spcFirstLastPara="0" vert="horz" wrap="square" lIns="22861" tIns="144000" rIns="22860" bIns="274320" numCol="1" spcCol="1270" anchor="t" anchorCtr="0">
              <a:noAutofit/>
            </a:bodyPr>
            <a:lstStyle/>
            <a:p>
              <a:pPr marL="0" lvl="0" indent="0" algn="ctr" defTabSz="800100">
                <a:lnSpc>
                  <a:spcPct val="90000"/>
                </a:lnSpc>
                <a:spcBef>
                  <a:spcPct val="0"/>
                </a:spcBef>
                <a:spcAft>
                  <a:spcPts val="0"/>
                </a:spcAft>
                <a:buNone/>
              </a:pPr>
              <a:r>
                <a:rPr lang="en-GB" sz="2200" kern="1200" dirty="0"/>
                <a:t>User</a:t>
              </a:r>
            </a:p>
            <a:p>
              <a:pPr marL="0" lvl="0" indent="0" algn="ctr" defTabSz="800100">
                <a:lnSpc>
                  <a:spcPct val="90000"/>
                </a:lnSpc>
                <a:spcBef>
                  <a:spcPct val="0"/>
                </a:spcBef>
                <a:spcAft>
                  <a:spcPts val="0"/>
                </a:spcAft>
                <a:buNone/>
              </a:pPr>
              <a:r>
                <a:rPr lang="en-GB" sz="2200" kern="1200" dirty="0"/>
                <a:t> Record</a:t>
              </a:r>
              <a:br>
                <a:rPr lang="en-GB" sz="1800" kern="1200" dirty="0"/>
              </a:br>
              <a:endParaRPr lang="en-US" sz="1800" kern="1200" dirty="0"/>
            </a:p>
          </p:txBody>
        </p:sp>
      </p:grpSp>
      <p:grpSp>
        <p:nvGrpSpPr>
          <p:cNvPr id="27" name="Group 26"/>
          <p:cNvGrpSpPr/>
          <p:nvPr/>
        </p:nvGrpSpPr>
        <p:grpSpPr>
          <a:xfrm>
            <a:off x="5332092" y="5313012"/>
            <a:ext cx="663491" cy="663491"/>
            <a:chOff x="2566500" y="4465284"/>
            <a:chExt cx="663491" cy="663491"/>
          </a:xfrm>
        </p:grpSpPr>
        <p:sp>
          <p:nvSpPr>
            <p:cNvPr id="28" name="Oval 27"/>
            <p:cNvSpPr/>
            <p:nvPr/>
          </p:nvSpPr>
          <p:spPr bwMode="auto">
            <a:xfrm>
              <a:off x="2566500" y="4465284"/>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29" name="Freeform 423"/>
            <p:cNvSpPr>
              <a:spLocks noChangeArrowheads="1"/>
            </p:cNvSpPr>
            <p:nvPr/>
          </p:nvSpPr>
          <p:spPr bwMode="auto">
            <a:xfrm>
              <a:off x="2746983" y="4639551"/>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grpSp>
        <p:nvGrpSpPr>
          <p:cNvPr id="30" name="Group 29"/>
          <p:cNvGrpSpPr/>
          <p:nvPr/>
        </p:nvGrpSpPr>
        <p:grpSpPr>
          <a:xfrm>
            <a:off x="3881355" y="3459310"/>
            <a:ext cx="663491" cy="663491"/>
            <a:chOff x="4531787" y="3275111"/>
            <a:chExt cx="663491" cy="663491"/>
          </a:xfrm>
        </p:grpSpPr>
        <p:sp>
          <p:nvSpPr>
            <p:cNvPr id="31" name="Oval 30"/>
            <p:cNvSpPr/>
            <p:nvPr/>
          </p:nvSpPr>
          <p:spPr bwMode="auto">
            <a:xfrm>
              <a:off x="4531787" y="3275111"/>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32" name="Freeform 114"/>
            <p:cNvSpPr>
              <a:spLocks noChangeArrowheads="1"/>
            </p:cNvSpPr>
            <p:nvPr/>
          </p:nvSpPr>
          <p:spPr bwMode="auto">
            <a:xfrm>
              <a:off x="4700792" y="3456498"/>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a:p>
          </p:txBody>
        </p:sp>
      </p:grpSp>
      <p:grpSp>
        <p:nvGrpSpPr>
          <p:cNvPr id="33" name="Group 32"/>
          <p:cNvGrpSpPr/>
          <p:nvPr/>
        </p:nvGrpSpPr>
        <p:grpSpPr>
          <a:xfrm>
            <a:off x="2632709" y="1785223"/>
            <a:ext cx="663491" cy="663491"/>
            <a:chOff x="1831191" y="1840850"/>
            <a:chExt cx="663491" cy="663491"/>
          </a:xfrm>
        </p:grpSpPr>
        <p:sp>
          <p:nvSpPr>
            <p:cNvPr id="34" name="Oval 33"/>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35"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bg1"/>
            </a:solidFill>
            <a:ln>
              <a:noFill/>
            </a:ln>
          </p:spPr>
          <p:txBody>
            <a:bodyPr wrap="none" anchor="ctr"/>
            <a:lstStyle/>
            <a:p>
              <a:endParaRPr lang="en-US"/>
            </a:p>
          </p:txBody>
        </p:sp>
      </p:gr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Managing User Profiles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5909323"/>
              </p:ext>
            </p:extLst>
          </p:nvPr>
        </p:nvGraphicFramePr>
        <p:xfrm>
          <a:off x="1284486" y="969914"/>
          <a:ext cx="10038833" cy="5187999"/>
        </p:xfrm>
        <a:graphic>
          <a:graphicData uri="http://schemas.openxmlformats.org/drawingml/2006/table">
            <a:tbl>
              <a:tblPr firstRow="1" bandRow="1">
                <a:tableStyleId>{5C22544A-7EE6-4342-B048-85BDC9FD1C3A}</a:tableStyleId>
              </a:tblPr>
              <a:tblGrid>
                <a:gridCol w="9583584">
                  <a:extLst>
                    <a:ext uri="{9D8B030D-6E8A-4147-A177-3AD203B41FA5}">
                      <a16:colId xmlns:a16="http://schemas.microsoft.com/office/drawing/2014/main" val="20000"/>
                    </a:ext>
                  </a:extLst>
                </a:gridCol>
                <a:gridCol w="455249">
                  <a:extLst>
                    <a:ext uri="{9D8B030D-6E8A-4147-A177-3AD203B41FA5}">
                      <a16:colId xmlns:a16="http://schemas.microsoft.com/office/drawing/2014/main" val="20001"/>
                    </a:ext>
                  </a:extLst>
                </a:gridCol>
              </a:tblGrid>
              <a:tr h="7813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Ling</a:t>
                      </a:r>
                      <a:r>
                        <a:rPr lang="en-US" sz="1800" b="0" baseline="0" dirty="0">
                          <a:solidFill>
                            <a:srgbClr val="0070C0"/>
                          </a:solidFill>
                          <a:latin typeface="Salesforce Sans" panose="020B0505020202020203" pitchFamily="34" charset="0"/>
                          <a:ea typeface="Segoe UI" pitchFamily="34" charset="0"/>
                          <a:cs typeface="Segoe UI" pitchFamily="34" charset="0"/>
                        </a:rPr>
                        <a:t> Wu</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354084">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My Recruiting team can’t access the Recruiting App that the consultant who did our implementation created for us, and they can’t see the following objects they need:</a:t>
                      </a:r>
                    </a:p>
                    <a:p>
                      <a:r>
                        <a:rPr lang="en-GB" sz="1800" b="0" kern="1200" dirty="0">
                          <a:solidFill>
                            <a:schemeClr val="tx1"/>
                          </a:solidFill>
                          <a:latin typeface="Salesforce Sans" panose="020B0505020202020203" pitchFamily="34" charset="0"/>
                          <a:ea typeface="Segoe UI" pitchFamily="34" charset="0"/>
                          <a:cs typeface="Segoe UI" pitchFamily="34" charset="0"/>
                        </a:rPr>
                        <a:t>-Applicant</a:t>
                      </a:r>
                    </a:p>
                    <a:p>
                      <a:r>
                        <a:rPr lang="en-GB" sz="1800" b="0" kern="1200" dirty="0">
                          <a:solidFill>
                            <a:schemeClr val="tx1"/>
                          </a:solidFill>
                          <a:latin typeface="Salesforce Sans" panose="020B0505020202020203" pitchFamily="34" charset="0"/>
                          <a:ea typeface="Segoe UI" pitchFamily="34" charset="0"/>
                          <a:cs typeface="Segoe UI" pitchFamily="34" charset="0"/>
                        </a:rPr>
                        <a:t>-Interviewer</a:t>
                      </a:r>
                    </a:p>
                    <a:p>
                      <a:r>
                        <a:rPr lang="en-GB" sz="1800" b="0" kern="1200" dirty="0">
                          <a:solidFill>
                            <a:schemeClr val="tx1"/>
                          </a:solidFill>
                          <a:latin typeface="Salesforce Sans" panose="020B0505020202020203" pitchFamily="34" charset="0"/>
                          <a:ea typeface="Segoe UI" pitchFamily="34" charset="0"/>
                          <a:cs typeface="Segoe UI" pitchFamily="34" charset="0"/>
                        </a:rPr>
                        <a:t>-Job Application</a:t>
                      </a:r>
                    </a:p>
                    <a:p>
                      <a:r>
                        <a:rPr lang="en-GB" sz="1800" b="0" kern="1200" dirty="0">
                          <a:solidFill>
                            <a:schemeClr val="tx1"/>
                          </a:solidFill>
                          <a:latin typeface="Salesforce Sans" panose="020B0505020202020203" pitchFamily="34" charset="0"/>
                          <a:ea typeface="Segoe UI" pitchFamily="34" charset="0"/>
                          <a:cs typeface="Segoe UI" pitchFamily="34" charset="0"/>
                        </a:rPr>
                        <a:t>-Position</a:t>
                      </a:r>
                    </a:p>
                    <a:p>
                      <a:r>
                        <a:rPr lang="en-GB" sz="1800" b="0" kern="1200" dirty="0">
                          <a:solidFill>
                            <a:schemeClr val="tx1"/>
                          </a:solidFill>
                          <a:latin typeface="Salesforce Sans" panose="020B0505020202020203" pitchFamily="34" charset="0"/>
                          <a:ea typeface="Segoe UI" pitchFamily="34" charset="0"/>
                          <a:cs typeface="Segoe UI" pitchFamily="34" charset="0"/>
                        </a:rPr>
                        <a:t>Can you help?</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0834">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08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Daniel Garcia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210854">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Daniel Garcia</a:t>
                      </a:r>
                    </a:p>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noProof="0" dirty="0">
                          <a:solidFill>
                            <a:schemeClr val="tx1"/>
                          </a:solidFill>
                          <a:latin typeface="Salesforce Sans" panose="020B0505020202020203" pitchFamily="34" charset="0"/>
                          <a:ea typeface="Segoe UI" pitchFamily="34" charset="0"/>
                          <a:cs typeface="Segoe UI" pitchFamily="34" charset="0"/>
                        </a:rPr>
                        <a:t>Ling,</a:t>
                      </a:r>
                      <a:r>
                        <a:rPr lang="en-US" sz="1800" b="0" kern="1200" baseline="0" noProof="0" dirty="0">
                          <a:solidFill>
                            <a:schemeClr val="tx1"/>
                          </a:solidFill>
                          <a:latin typeface="Salesforce Sans" panose="020B0505020202020203" pitchFamily="34" charset="0"/>
                          <a:ea typeface="Segoe UI" pitchFamily="34" charset="0"/>
                          <a:cs typeface="Segoe UI" pitchFamily="34" charset="0"/>
                        </a:rPr>
                        <a:t> we also need to send emails and run reports. Can we get that, too?</a:t>
                      </a: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4"/>
          <a:srcRect l="1970" t="12280" r="78654" b="85404"/>
          <a:stretch/>
        </p:blipFill>
        <p:spPr>
          <a:xfrm>
            <a:off x="1272567" y="4172603"/>
            <a:ext cx="3280454" cy="277523"/>
          </a:xfrm>
          <a:prstGeom prst="rect">
            <a:avLst/>
          </a:prstGeom>
        </p:spPr>
      </p:pic>
      <p:pic>
        <p:nvPicPr>
          <p:cNvPr id="11" name="Picture 10"/>
          <p:cNvPicPr>
            <a:picLocks noChangeAspect="1"/>
          </p:cNvPicPr>
          <p:nvPr/>
        </p:nvPicPr>
        <p:blipFill rotWithShape="1">
          <a:blip r:embed="rId4"/>
          <a:srcRect l="96090" t="2041" r="2152" b="95552"/>
          <a:stretch/>
        </p:blipFill>
        <p:spPr>
          <a:xfrm>
            <a:off x="9818338" y="1073265"/>
            <a:ext cx="297640" cy="288435"/>
          </a:xfrm>
          <a:prstGeom prst="rect">
            <a:avLst/>
          </a:prstGeom>
        </p:spPr>
      </p:pic>
      <p:pic>
        <p:nvPicPr>
          <p:cNvPr id="12" name="Picture 11"/>
          <p:cNvPicPr>
            <a:picLocks noChangeAspect="1"/>
          </p:cNvPicPr>
          <p:nvPr/>
        </p:nvPicPr>
        <p:blipFill rotWithShape="1">
          <a:blip r:embed="rId4"/>
          <a:srcRect l="95812" t="16466" r="2430" b="81127"/>
          <a:stretch/>
        </p:blipFill>
        <p:spPr>
          <a:xfrm>
            <a:off x="9818338" y="4990373"/>
            <a:ext cx="297640" cy="288435"/>
          </a:xfrm>
          <a:prstGeom prst="rect">
            <a:avLst/>
          </a:prstGeom>
        </p:spPr>
      </p:pic>
      <p:pic>
        <p:nvPicPr>
          <p:cNvPr id="14" name="Picture 13"/>
          <p:cNvPicPr>
            <a:picLocks noChangeAspect="1"/>
          </p:cNvPicPr>
          <p:nvPr/>
        </p:nvPicPr>
        <p:blipFill rotWithShape="1">
          <a:blip r:embed="rId5"/>
          <a:srcRect l="5937" t="6188" r="9143" b="3506"/>
          <a:stretch/>
        </p:blipFill>
        <p:spPr>
          <a:xfrm>
            <a:off x="1388030" y="5027098"/>
            <a:ext cx="409154" cy="411480"/>
          </a:xfrm>
          <a:prstGeom prst="ellipse">
            <a:avLst/>
          </a:prstGeom>
        </p:spPr>
      </p:pic>
      <p:pic>
        <p:nvPicPr>
          <p:cNvPr id="13" name="Picture 12" descr="LWu headshot.png"/>
          <p:cNvPicPr>
            <a:picLocks noChangeAspect="1"/>
          </p:cNvPicPr>
          <p:nvPr/>
        </p:nvPicPr>
        <p:blipFill>
          <a:blip r:embed="rId6" cstate="print"/>
          <a:srcRect l="2141" b="8977"/>
          <a:stretch>
            <a:fillRect/>
          </a:stretch>
        </p:blipFill>
        <p:spPr>
          <a:xfrm>
            <a:off x="1305634" y="1030352"/>
            <a:ext cx="535847" cy="534810"/>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105</a:t>
            </a:fld>
            <a:endParaRPr lang="en-US" dirty="0"/>
          </a:p>
        </p:txBody>
      </p:sp>
    </p:spTree>
    <p:custDataLst>
      <p:tags r:id="rId1"/>
    </p:custData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p:txBody>
          <a:bodyPr/>
          <a:lstStyle/>
          <a:p>
            <a:r>
              <a:rPr lang="en-US" dirty="0"/>
              <a:t>What is a Profile?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106</a:t>
            </a:fld>
            <a:endParaRPr lang="en-US" dirty="0"/>
          </a:p>
        </p:txBody>
      </p:sp>
      <p:sp>
        <p:nvSpPr>
          <p:cNvPr id="29" name="Rectangle 28"/>
          <p:cNvSpPr/>
          <p:nvPr/>
        </p:nvSpPr>
        <p:spPr bwMode="auto">
          <a:xfrm>
            <a:off x="0" y="761359"/>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A collection of settings and permissions that determines what users can see in the user interface, and what they can do. </a:t>
            </a:r>
          </a:p>
        </p:txBody>
      </p:sp>
      <p:sp>
        <p:nvSpPr>
          <p:cNvPr id="32" name="TextBox 31"/>
          <p:cNvSpPr txBox="1"/>
          <p:nvPr/>
        </p:nvSpPr>
        <p:spPr bwMode="white">
          <a:xfrm>
            <a:off x="42864" y="847341"/>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Arial" panose="020B0604020202020204" pitchFamily="34" charset="0"/>
                <a:cs typeface="Arial" panose="020B0604020202020204" pitchFamily="34" charset="0"/>
              </a:rPr>
              <a:t>DEFINITION:</a:t>
            </a:r>
          </a:p>
        </p:txBody>
      </p:sp>
      <p:grpSp>
        <p:nvGrpSpPr>
          <p:cNvPr id="33" name="Group 4"/>
          <p:cNvGrpSpPr>
            <a:grpSpLocks noChangeAspect="1"/>
          </p:cNvGrpSpPr>
          <p:nvPr/>
        </p:nvGrpSpPr>
        <p:grpSpPr bwMode="auto">
          <a:xfrm>
            <a:off x="479427" y="1152125"/>
            <a:ext cx="422275" cy="328613"/>
            <a:chOff x="275" y="1308"/>
            <a:chExt cx="266" cy="207"/>
          </a:xfrm>
        </p:grpSpPr>
        <p:sp>
          <p:nvSpPr>
            <p:cNvPr id="3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Rectangle 95"/>
          <p:cNvSpPr/>
          <p:nvPr/>
        </p:nvSpPr>
        <p:spPr bwMode="auto">
          <a:xfrm>
            <a:off x="0" y="6301577"/>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Search for: </a:t>
            </a:r>
            <a:r>
              <a:rPr lang="en-US" sz="2400" dirty="0">
                <a:solidFill>
                  <a:srgbClr val="FFFFFF"/>
                </a:solidFill>
                <a:latin typeface="Courier New" panose="02070309020205020404" pitchFamily="49" charset="0"/>
                <a:cs typeface="Courier New" panose="02070309020205020404" pitchFamily="49" charset="0"/>
              </a:rPr>
              <a:t>User Permissions</a:t>
            </a:r>
          </a:p>
        </p:txBody>
      </p:sp>
      <p:sp>
        <p:nvSpPr>
          <p:cNvPr id="97" name="TextBox 96"/>
          <p:cNvSpPr txBox="1"/>
          <p:nvPr/>
        </p:nvSpPr>
        <p:spPr bwMode="white">
          <a:xfrm>
            <a:off x="246266" y="644007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Arial" panose="020B0604020202020204" pitchFamily="34" charset="0"/>
                <a:cs typeface="Arial" panose="020B0604020202020204" pitchFamily="34" charset="0"/>
              </a:rPr>
              <a:t>NOTE:</a:t>
            </a:r>
          </a:p>
        </p:txBody>
      </p:sp>
      <p:sp>
        <p:nvSpPr>
          <p:cNvPr id="98" name="Freeform 343"/>
          <p:cNvSpPr>
            <a:spLocks noEditPoints="1"/>
          </p:cNvSpPr>
          <p:nvPr/>
        </p:nvSpPr>
        <p:spPr bwMode="auto">
          <a:xfrm>
            <a:off x="191402" y="6378551"/>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99" name="Rounded Rectangle 10"/>
          <p:cNvSpPr/>
          <p:nvPr/>
        </p:nvSpPr>
        <p:spPr>
          <a:xfrm>
            <a:off x="781375" y="2014228"/>
            <a:ext cx="5108436" cy="3650561"/>
          </a:xfrm>
          <a:prstGeom prst="roundRect">
            <a:avLst>
              <a:gd name="adj" fmla="val 5787"/>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en-GB" sz="2400" b="1" kern="1200" dirty="0">
                <a:ea typeface="MS PGothic" charset="-128"/>
                <a:cs typeface="MS PGothic" charset="-128"/>
              </a:rPr>
              <a:t>Settings</a:t>
            </a:r>
            <a:br>
              <a:rPr lang="en-GB" sz="2000" b="1" kern="1200" dirty="0">
                <a:ea typeface="MS PGothic" charset="-128"/>
                <a:cs typeface="MS PGothic" charset="-128"/>
              </a:rPr>
            </a:br>
            <a:r>
              <a:rPr lang="en-GB" sz="2000" b="0" kern="1200" dirty="0">
                <a:ea typeface="MS PGothic" charset="-128"/>
              </a:rPr>
              <a:t>(what users see)</a:t>
            </a:r>
            <a:endParaRPr lang="en-US" sz="2000" b="0" kern="1200" dirty="0"/>
          </a:p>
        </p:txBody>
      </p:sp>
      <p:sp>
        <p:nvSpPr>
          <p:cNvPr id="100" name="Freeform 11"/>
          <p:cNvSpPr/>
          <p:nvPr/>
        </p:nvSpPr>
        <p:spPr>
          <a:xfrm>
            <a:off x="983141" y="2970605"/>
            <a:ext cx="4678623"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Apps</a:t>
            </a:r>
            <a:endParaRPr lang="en-US" sz="1800" b="1" kern="1200" dirty="0">
              <a:solidFill>
                <a:schemeClr val="bg1"/>
              </a:solidFill>
            </a:endParaRPr>
          </a:p>
        </p:txBody>
      </p:sp>
      <p:sp>
        <p:nvSpPr>
          <p:cNvPr id="101" name="Freeform 12"/>
          <p:cNvSpPr/>
          <p:nvPr/>
        </p:nvSpPr>
        <p:spPr>
          <a:xfrm>
            <a:off x="983142" y="3478649"/>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Tabs</a:t>
            </a:r>
            <a:endParaRPr lang="en-US" sz="1800" b="1" kern="1200" dirty="0">
              <a:solidFill>
                <a:schemeClr val="bg1"/>
              </a:solidFill>
              <a:ea typeface="MS PGothic" charset="-128"/>
              <a:cs typeface="MS PGothic" charset="-128"/>
            </a:endParaRPr>
          </a:p>
        </p:txBody>
      </p:sp>
      <p:sp>
        <p:nvSpPr>
          <p:cNvPr id="102" name="Freeform 13"/>
          <p:cNvSpPr/>
          <p:nvPr/>
        </p:nvSpPr>
        <p:spPr>
          <a:xfrm>
            <a:off x="983142" y="3986694"/>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Record Types</a:t>
            </a:r>
            <a:endParaRPr lang="en-US" sz="1800" b="1" kern="1200" dirty="0">
              <a:solidFill>
                <a:schemeClr val="bg1"/>
              </a:solidFill>
              <a:ea typeface="MS PGothic" charset="-128"/>
              <a:cs typeface="MS PGothic" charset="-128"/>
            </a:endParaRPr>
          </a:p>
        </p:txBody>
      </p:sp>
      <p:sp>
        <p:nvSpPr>
          <p:cNvPr id="103" name="Freeform 14"/>
          <p:cNvSpPr/>
          <p:nvPr/>
        </p:nvSpPr>
        <p:spPr>
          <a:xfrm>
            <a:off x="983142" y="4494738"/>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Page Layouts</a:t>
            </a:r>
            <a:endParaRPr lang="en-US" sz="1800" b="1" kern="1200" dirty="0">
              <a:solidFill>
                <a:schemeClr val="bg1"/>
              </a:solidFill>
              <a:ea typeface="MS PGothic" charset="-128"/>
              <a:cs typeface="MS PGothic" charset="-128"/>
            </a:endParaRPr>
          </a:p>
        </p:txBody>
      </p:sp>
      <p:sp>
        <p:nvSpPr>
          <p:cNvPr id="104" name="Freeform 18"/>
          <p:cNvSpPr/>
          <p:nvPr/>
        </p:nvSpPr>
        <p:spPr>
          <a:xfrm>
            <a:off x="983142" y="5002856"/>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Fields</a:t>
            </a:r>
          </a:p>
        </p:txBody>
      </p:sp>
      <p:sp>
        <p:nvSpPr>
          <p:cNvPr id="105" name="Rounded Rectangle 19"/>
          <p:cNvSpPr/>
          <p:nvPr/>
        </p:nvSpPr>
        <p:spPr>
          <a:xfrm>
            <a:off x="6240528" y="2014228"/>
            <a:ext cx="5149130" cy="3650561"/>
          </a:xfrm>
          <a:prstGeom prst="roundRect">
            <a:avLst>
              <a:gd name="adj" fmla="val 4775"/>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en-GB" sz="2400" b="1" kern="1200" dirty="0">
                <a:ea typeface="MS PGothic" charset="-128"/>
                <a:cs typeface="MS PGothic" charset="-128"/>
              </a:rPr>
              <a:t>Permissions</a:t>
            </a:r>
            <a:br>
              <a:rPr lang="en-GB" sz="2000" b="1" kern="1200" dirty="0">
                <a:ea typeface="MS PGothic" charset="-128"/>
                <a:cs typeface="MS PGothic" charset="-128"/>
              </a:rPr>
            </a:br>
            <a:r>
              <a:rPr lang="en-GB" sz="2000" b="0" kern="1200" dirty="0">
                <a:ea typeface="MS PGothic" charset="-128"/>
                <a:cs typeface="MS PGothic" charset="-128"/>
              </a:rPr>
              <a:t>(what users do)</a:t>
            </a:r>
            <a:endParaRPr lang="en-US" sz="2000" b="0" kern="1200" dirty="0">
              <a:ea typeface="MS PGothic" charset="-128"/>
              <a:cs typeface="MS PGothic" charset="-128"/>
            </a:endParaRPr>
          </a:p>
        </p:txBody>
      </p:sp>
      <p:sp>
        <p:nvSpPr>
          <p:cNvPr id="106" name="Freeform 20"/>
          <p:cNvSpPr/>
          <p:nvPr/>
        </p:nvSpPr>
        <p:spPr>
          <a:xfrm>
            <a:off x="6420269" y="2970531"/>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rPr>
              <a:t>App Permissions</a:t>
            </a:r>
            <a:br>
              <a:rPr lang="en-GB" sz="1800" b="1" kern="1200" dirty="0">
                <a:solidFill>
                  <a:schemeClr val="bg1"/>
                </a:solidFill>
              </a:rPr>
            </a:br>
            <a:r>
              <a:rPr lang="en-GB" sz="1800" b="0" kern="1200" dirty="0">
                <a:solidFill>
                  <a:schemeClr val="bg1"/>
                </a:solidFill>
              </a:rPr>
              <a:t>(e.g., convert lead, import solutions)</a:t>
            </a:r>
            <a:endParaRPr lang="en-US" sz="1800" b="0" kern="1200" dirty="0">
              <a:solidFill>
                <a:schemeClr val="bg1"/>
              </a:solidFill>
            </a:endParaRPr>
          </a:p>
        </p:txBody>
      </p:sp>
      <p:sp>
        <p:nvSpPr>
          <p:cNvPr id="107" name="Freeform 21"/>
          <p:cNvSpPr/>
          <p:nvPr/>
        </p:nvSpPr>
        <p:spPr>
          <a:xfrm>
            <a:off x="6420268" y="3609310"/>
            <a:ext cx="4767686"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en-GB" b="1" dirty="0">
                <a:solidFill>
                  <a:schemeClr val="bg1"/>
                </a:solidFill>
              </a:rPr>
              <a:t>System Permission</a:t>
            </a:r>
            <a:br>
              <a:rPr lang="en-GB" sz="1800" b="1" kern="1200" dirty="0">
                <a:solidFill>
                  <a:schemeClr val="bg1"/>
                </a:solidFill>
              </a:rPr>
            </a:br>
            <a:r>
              <a:rPr lang="en-GB" sz="1800" b="0" kern="1200" dirty="0">
                <a:solidFill>
                  <a:schemeClr val="bg1"/>
                </a:solidFill>
              </a:rPr>
              <a:t>(e.g., run reports, mass email)</a:t>
            </a:r>
            <a:endParaRPr lang="en-US" sz="3100" b="0" kern="1200" dirty="0">
              <a:solidFill>
                <a:schemeClr val="bg1"/>
              </a:solidFill>
            </a:endParaRPr>
          </a:p>
        </p:txBody>
      </p:sp>
      <p:sp>
        <p:nvSpPr>
          <p:cNvPr id="108" name="Freeform 22"/>
          <p:cNvSpPr/>
          <p:nvPr/>
        </p:nvSpPr>
        <p:spPr>
          <a:xfrm>
            <a:off x="6420269" y="4248090"/>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rPr>
              <a:t>Standard</a:t>
            </a:r>
            <a:r>
              <a:rPr lang="en-GB" sz="1800" b="0" kern="1200" dirty="0">
                <a:solidFill>
                  <a:schemeClr val="bg1"/>
                </a:solidFill>
              </a:rPr>
              <a:t> </a:t>
            </a:r>
            <a:r>
              <a:rPr lang="en-GB" sz="1800" b="1" kern="1200" dirty="0">
                <a:solidFill>
                  <a:schemeClr val="bg1"/>
                </a:solidFill>
              </a:rPr>
              <a:t>Object</a:t>
            </a:r>
            <a:br>
              <a:rPr lang="en-GB" sz="1800" b="0" kern="1200" dirty="0">
                <a:solidFill>
                  <a:schemeClr val="bg1"/>
                </a:solidFill>
              </a:rPr>
            </a:br>
            <a:r>
              <a:rPr lang="en-GB" sz="1800" b="0" kern="1200" dirty="0">
                <a:solidFill>
                  <a:schemeClr val="bg1"/>
                </a:solidFill>
              </a:rPr>
              <a:t>(e.g., create leads)</a:t>
            </a:r>
            <a:endParaRPr lang="en-US" sz="1800" b="0" kern="1200" dirty="0">
              <a:solidFill>
                <a:schemeClr val="bg1"/>
              </a:solidFill>
            </a:endParaRPr>
          </a:p>
        </p:txBody>
      </p:sp>
      <p:sp>
        <p:nvSpPr>
          <p:cNvPr id="109" name="Freeform 23"/>
          <p:cNvSpPr/>
          <p:nvPr/>
        </p:nvSpPr>
        <p:spPr>
          <a:xfrm>
            <a:off x="6420269" y="4886869"/>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rPr>
              <a:t>Custom Object</a:t>
            </a:r>
            <a:br>
              <a:rPr lang="en-GB" sz="1800" b="1" kern="1200" dirty="0">
                <a:solidFill>
                  <a:schemeClr val="bg1"/>
                </a:solidFill>
              </a:rPr>
            </a:br>
            <a:r>
              <a:rPr lang="en-GB" sz="1800" b="0" kern="1200" dirty="0">
                <a:solidFill>
                  <a:schemeClr val="bg1"/>
                </a:solidFill>
              </a:rPr>
              <a:t>(e.g., edit positions)</a:t>
            </a:r>
            <a:endParaRPr lang="en-US" sz="1800" b="0" kern="1200" dirty="0">
              <a:solidFill>
                <a:schemeClr val="bg1"/>
              </a:solidFill>
            </a:endParaRPr>
          </a:p>
        </p:txBody>
      </p:sp>
    </p:spTree>
    <p:custDataLst>
      <p:tags r:id="rId1"/>
    </p:custDataLst>
    <p:extLst>
      <p:ext uri="{BB962C8B-B14F-4D97-AF65-F5344CB8AC3E}">
        <p14:creationId xmlns:p14="http://schemas.microsoft.com/office/powerpoint/2010/main" val="191537583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804360" y="1005239"/>
            <a:ext cx="9670589" cy="5413679"/>
          </a:xfrm>
          <a:prstGeom prst="rect">
            <a:avLst/>
          </a:prstGeom>
          <a:ln>
            <a:solidFill>
              <a:schemeClr val="bg1">
                <a:lumMod val="65000"/>
              </a:schemeClr>
            </a:solidFill>
          </a:ln>
          <a:effectLst>
            <a:outerShdw blurRad="50800" dist="38100" dir="2700000" algn="tl" rotWithShape="0">
              <a:srgbClr val="000000">
                <a:alpha val="43000"/>
              </a:srgbClr>
            </a:outerShdw>
          </a:effectLst>
        </p:spPr>
      </p:pic>
      <p:sp>
        <p:nvSpPr>
          <p:cNvPr id="466945" name="Rectangle 2"/>
          <p:cNvSpPr>
            <a:spLocks noGrp="1" noChangeArrowheads="1"/>
          </p:cNvSpPr>
          <p:nvPr>
            <p:ph type="title"/>
          </p:nvPr>
        </p:nvSpPr>
        <p:spPr/>
        <p:txBody>
          <a:bodyPr/>
          <a:lstStyle/>
          <a:p>
            <a:r>
              <a:rPr lang="en-US" dirty="0"/>
              <a:t>How does a Profile Change the User Experience?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107</a:t>
            </a:fld>
            <a:endParaRPr lang="en-US" dirty="0"/>
          </a:p>
        </p:txBody>
      </p:sp>
      <p:sp>
        <p:nvSpPr>
          <p:cNvPr id="14" name="Rounded Rectangular Callout 13"/>
          <p:cNvSpPr/>
          <p:nvPr/>
        </p:nvSpPr>
        <p:spPr>
          <a:xfrm>
            <a:off x="255385" y="1572443"/>
            <a:ext cx="1548975" cy="681038"/>
          </a:xfrm>
          <a:prstGeom prst="wedgeRoundRectCallout">
            <a:avLst>
              <a:gd name="adj1" fmla="val 58403"/>
              <a:gd name="adj2" fmla="val -2504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What apps are visible</a:t>
            </a:r>
            <a:endParaRPr lang="en-US" sz="2800" dirty="0">
              <a:solidFill>
                <a:schemeClr val="bg1"/>
              </a:solidFill>
              <a:latin typeface="Times New Roman" pitchFamily="18" charset="0"/>
            </a:endParaRPr>
          </a:p>
        </p:txBody>
      </p:sp>
      <p:sp>
        <p:nvSpPr>
          <p:cNvPr id="15" name="Rounded Rectangular Callout 14"/>
          <p:cNvSpPr/>
          <p:nvPr/>
        </p:nvSpPr>
        <p:spPr>
          <a:xfrm>
            <a:off x="4995066" y="795267"/>
            <a:ext cx="1548975" cy="681038"/>
          </a:xfrm>
          <a:prstGeom prst="wedgeRoundRectCallout">
            <a:avLst>
              <a:gd name="adj1" fmla="val -25502"/>
              <a:gd name="adj2" fmla="val 72559"/>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What tabs are visible</a:t>
            </a:r>
            <a:endParaRPr lang="en-US" sz="2800" dirty="0">
              <a:solidFill>
                <a:schemeClr val="bg1"/>
              </a:solidFill>
              <a:latin typeface="Times New Roman" pitchFamily="18" charset="0"/>
            </a:endParaRPr>
          </a:p>
        </p:txBody>
      </p:sp>
      <p:sp>
        <p:nvSpPr>
          <p:cNvPr id="20" name="Rounded Rectangular Callout 19"/>
          <p:cNvSpPr/>
          <p:nvPr/>
        </p:nvSpPr>
        <p:spPr>
          <a:xfrm>
            <a:off x="2938123" y="5732404"/>
            <a:ext cx="1548975" cy="681038"/>
          </a:xfrm>
          <a:prstGeom prst="wedgeRoundRectCallout">
            <a:avLst>
              <a:gd name="adj1" fmla="val 70350"/>
              <a:gd name="adj2" fmla="val -18315"/>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What fields are visible</a:t>
            </a:r>
            <a:endParaRPr lang="en-US" sz="2800" dirty="0">
              <a:solidFill>
                <a:schemeClr val="bg1"/>
              </a:solidFill>
              <a:latin typeface="Times New Roman" pitchFamily="18" charset="0"/>
            </a:endParaRPr>
          </a:p>
        </p:txBody>
      </p:sp>
      <p:sp>
        <p:nvSpPr>
          <p:cNvPr id="21" name="Rounded Rectangular Callout 20"/>
          <p:cNvSpPr/>
          <p:nvPr/>
        </p:nvSpPr>
        <p:spPr>
          <a:xfrm>
            <a:off x="5470337" y="4507062"/>
            <a:ext cx="1659265" cy="681038"/>
          </a:xfrm>
          <a:prstGeom prst="wedgeRoundRectCallout">
            <a:avLst>
              <a:gd name="adj1" fmla="val -34968"/>
              <a:gd name="adj2" fmla="val 7273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What fields are editable</a:t>
            </a:r>
            <a:endParaRPr lang="en-US" sz="2800" dirty="0">
              <a:solidFill>
                <a:schemeClr val="bg1"/>
              </a:solidFill>
              <a:latin typeface="Times New Roman" pitchFamily="18" charset="0"/>
            </a:endParaRPr>
          </a:p>
        </p:txBody>
      </p:sp>
      <p:sp>
        <p:nvSpPr>
          <p:cNvPr id="22" name="Rounded Rectangular Callout 21"/>
          <p:cNvSpPr/>
          <p:nvPr/>
        </p:nvSpPr>
        <p:spPr>
          <a:xfrm>
            <a:off x="8734384" y="965527"/>
            <a:ext cx="2491646" cy="1021556"/>
          </a:xfrm>
          <a:prstGeom prst="wedgeRoundRectCallout">
            <a:avLst>
              <a:gd name="adj1" fmla="val 21061"/>
              <a:gd name="adj2" fmla="val 68192"/>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What users can do with records of a particular object</a:t>
            </a:r>
            <a:endParaRPr lang="en-US" sz="2800" dirty="0">
              <a:solidFill>
                <a:schemeClr val="bg1"/>
              </a:solidFill>
              <a:latin typeface="Times New Roman" pitchFamily="18" charset="0"/>
            </a:endParaRPr>
          </a:p>
        </p:txBody>
      </p:sp>
      <p:sp>
        <p:nvSpPr>
          <p:cNvPr id="23" name="Rounded Rectangle 22"/>
          <p:cNvSpPr/>
          <p:nvPr/>
        </p:nvSpPr>
        <p:spPr>
          <a:xfrm>
            <a:off x="9852520" y="5947852"/>
            <a:ext cx="2025417" cy="681038"/>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chemeClr val="bg1"/>
                </a:solidFill>
                <a:cs typeface="Arial" pitchFamily="34" charset="0"/>
              </a:rPr>
              <a:t>Record type/</a:t>
            </a:r>
            <a:br>
              <a:rPr lang="en-US" sz="2000" dirty="0">
                <a:solidFill>
                  <a:schemeClr val="bg1"/>
                </a:solidFill>
                <a:cs typeface="Arial" pitchFamily="34" charset="0"/>
              </a:rPr>
            </a:br>
            <a:r>
              <a:rPr lang="en-US" sz="2000" dirty="0">
                <a:solidFill>
                  <a:schemeClr val="bg1"/>
                </a:solidFill>
                <a:cs typeface="Arial" pitchFamily="34" charset="0"/>
              </a:rPr>
              <a:t>page layout</a:t>
            </a:r>
            <a:endParaRPr lang="en-US" sz="2800" dirty="0">
              <a:solidFill>
                <a:schemeClr val="bg1"/>
              </a:solidFill>
              <a:latin typeface="Times New Roman" pitchFamily="18" charset="0"/>
            </a:endParaRPr>
          </a:p>
        </p:txBody>
      </p:sp>
    </p:spTree>
    <p:custDataLst>
      <p:tags r:id="rId1"/>
    </p:custData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8"/>
          <p:cNvSpPr/>
          <p:nvPr/>
        </p:nvSpPr>
        <p:spPr bwMode="auto">
          <a:xfrm>
            <a:off x="735010" y="2920338"/>
            <a:ext cx="3000555"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System   Administrator</a:t>
            </a:r>
          </a:p>
        </p:txBody>
      </p:sp>
      <p:sp>
        <p:nvSpPr>
          <p:cNvPr id="31" name="Rounded Rectangle 9"/>
          <p:cNvSpPr/>
          <p:nvPr/>
        </p:nvSpPr>
        <p:spPr bwMode="auto">
          <a:xfrm>
            <a:off x="4512327" y="2920338"/>
            <a:ext cx="3137575"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Standard</a:t>
            </a:r>
            <a:br>
              <a:rPr lang="en-US" sz="2000" b="1" dirty="0">
                <a:solidFill>
                  <a:schemeClr val="bg1"/>
                </a:solidFill>
                <a:latin typeface="Salesforce Sans" panose="020B0505020202020203" pitchFamily="34" charset="0"/>
                <a:cs typeface="Arial" pitchFamily="34" charset="0"/>
              </a:rPr>
            </a:br>
            <a:r>
              <a:rPr lang="en-US" sz="2000" b="1" dirty="0">
                <a:solidFill>
                  <a:schemeClr val="bg1"/>
                </a:solidFill>
                <a:latin typeface="Salesforce Sans" panose="020B0505020202020203" pitchFamily="34" charset="0"/>
                <a:cs typeface="Arial" pitchFamily="34" charset="0"/>
              </a:rPr>
              <a:t>User</a:t>
            </a:r>
          </a:p>
        </p:txBody>
      </p:sp>
      <p:sp>
        <p:nvSpPr>
          <p:cNvPr id="32" name="Rounded Rectangle 10"/>
          <p:cNvSpPr/>
          <p:nvPr/>
        </p:nvSpPr>
        <p:spPr bwMode="auto">
          <a:xfrm>
            <a:off x="8397220" y="2920338"/>
            <a:ext cx="3006353"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Solution Manager</a:t>
            </a:r>
          </a:p>
        </p:txBody>
      </p:sp>
      <p:sp>
        <p:nvSpPr>
          <p:cNvPr id="33" name="Rounded Rectangle 11"/>
          <p:cNvSpPr/>
          <p:nvPr/>
        </p:nvSpPr>
        <p:spPr bwMode="auto">
          <a:xfrm>
            <a:off x="735010" y="4104772"/>
            <a:ext cx="3000555"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Marketing </a:t>
            </a:r>
          </a:p>
          <a:p>
            <a:pPr>
              <a:lnSpc>
                <a:spcPct val="110000"/>
              </a:lnSpc>
            </a:pPr>
            <a:r>
              <a:rPr lang="en-US" sz="2000" b="1" dirty="0">
                <a:solidFill>
                  <a:schemeClr val="bg1"/>
                </a:solidFill>
                <a:latin typeface="Salesforce Sans" panose="020B0505020202020203" pitchFamily="34" charset="0"/>
                <a:cs typeface="Arial" pitchFamily="34" charset="0"/>
              </a:rPr>
              <a:t>User</a:t>
            </a:r>
          </a:p>
        </p:txBody>
      </p:sp>
      <p:sp>
        <p:nvSpPr>
          <p:cNvPr id="34" name="Rounded Rectangle 12"/>
          <p:cNvSpPr/>
          <p:nvPr/>
        </p:nvSpPr>
        <p:spPr bwMode="auto">
          <a:xfrm>
            <a:off x="4512328" y="4104772"/>
            <a:ext cx="3137574"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Contract Manager</a:t>
            </a:r>
          </a:p>
        </p:txBody>
      </p:sp>
      <p:sp>
        <p:nvSpPr>
          <p:cNvPr id="35" name="Rounded Rectangle 13"/>
          <p:cNvSpPr/>
          <p:nvPr/>
        </p:nvSpPr>
        <p:spPr bwMode="auto">
          <a:xfrm>
            <a:off x="8397221" y="4104772"/>
            <a:ext cx="3006352" cy="899790"/>
          </a:xfrm>
          <a:prstGeom prst="roundRect">
            <a:avLst/>
          </a:prstGeom>
          <a:solidFill>
            <a:srgbClr val="00517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2000" b="1" dirty="0">
                <a:solidFill>
                  <a:schemeClr val="bg1"/>
                </a:solidFill>
                <a:latin typeface="Salesforce Sans" panose="020B0505020202020203" pitchFamily="34" charset="0"/>
                <a:cs typeface="Arial" pitchFamily="34" charset="0"/>
              </a:rPr>
              <a:t>Read Only</a:t>
            </a:r>
          </a:p>
        </p:txBody>
      </p:sp>
      <p:sp>
        <p:nvSpPr>
          <p:cNvPr id="36" name="TextBox 35"/>
          <p:cNvSpPr txBox="1"/>
          <p:nvPr/>
        </p:nvSpPr>
        <p:spPr>
          <a:xfrm>
            <a:off x="720159" y="1462262"/>
            <a:ext cx="3015407" cy="1157782"/>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lIns="108000" tIns="0" rIns="108000" rtlCol="0" anchor="ctr" anchorCtr="0">
            <a:noAutofit/>
          </a:bodyPr>
          <a:lstStyle/>
          <a:p>
            <a:pPr indent="-223838"/>
            <a:r>
              <a:rPr lang="en-US" sz="2000" dirty="0">
                <a:solidFill>
                  <a:srgbClr val="025F98"/>
                </a:solidFill>
                <a:cs typeface="Arial" pitchFamily="34" charset="0"/>
              </a:rPr>
              <a:t>View and modify       all data, </a:t>
            </a:r>
            <a:r>
              <a:rPr lang="en-US" sz="2000" dirty="0">
                <a:solidFill>
                  <a:srgbClr val="025F98"/>
                </a:solidFill>
                <a:latin typeface="Salesforce Sans" panose="020B0505020202020203" pitchFamily="34" charset="0"/>
                <a:cs typeface="Arial" pitchFamily="34" charset="0"/>
              </a:rPr>
              <a:t>customize app.</a:t>
            </a:r>
          </a:p>
        </p:txBody>
      </p:sp>
      <p:sp>
        <p:nvSpPr>
          <p:cNvPr id="37" name="TextBox 36"/>
          <p:cNvSpPr txBox="1"/>
          <p:nvPr/>
        </p:nvSpPr>
        <p:spPr>
          <a:xfrm>
            <a:off x="720159" y="5304856"/>
            <a:ext cx="3015407" cy="112283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indent="-223838"/>
            <a:r>
              <a:rPr lang="en-US" sz="2000" dirty="0">
                <a:solidFill>
                  <a:srgbClr val="025F98"/>
                </a:solidFill>
                <a:latin typeface="Salesforce Sans" panose="020B0505020202020203" pitchFamily="34" charset="0"/>
                <a:cs typeface="Arial" pitchFamily="34" charset="0"/>
              </a:rPr>
              <a:t>Standard User +</a:t>
            </a:r>
            <a:br>
              <a:rPr lang="en-US" sz="2000" dirty="0">
                <a:solidFill>
                  <a:srgbClr val="025F98"/>
                </a:solidFill>
                <a:latin typeface="Salesforce Sans" panose="020B0505020202020203" pitchFamily="34" charset="0"/>
                <a:cs typeface="Arial" pitchFamily="34" charset="0"/>
              </a:rPr>
            </a:br>
            <a:r>
              <a:rPr lang="en-US" sz="2000" dirty="0">
                <a:solidFill>
                  <a:srgbClr val="025F98"/>
                </a:solidFill>
                <a:latin typeface="Salesforce Sans" panose="020B0505020202020203" pitchFamily="34" charset="0"/>
                <a:cs typeface="Arial" pitchFamily="34" charset="0"/>
              </a:rPr>
              <a:t>import leads.</a:t>
            </a:r>
          </a:p>
        </p:txBody>
      </p:sp>
      <p:sp>
        <p:nvSpPr>
          <p:cNvPr id="38" name="TextBox 37"/>
          <p:cNvSpPr txBox="1"/>
          <p:nvPr/>
        </p:nvSpPr>
        <p:spPr>
          <a:xfrm>
            <a:off x="4509637" y="1462262"/>
            <a:ext cx="3140266" cy="1157782"/>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tIns="0" rIns="108000" rtlCol="0" anchor="ctr" anchorCtr="0">
            <a:noAutofit/>
          </a:bodyPr>
          <a:lstStyle/>
          <a:p>
            <a:pPr indent="-223838"/>
            <a:r>
              <a:rPr lang="en-GB" sz="2000" dirty="0">
                <a:solidFill>
                  <a:srgbClr val="025F98"/>
                </a:solidFill>
                <a:latin typeface="Salesforce Sans" panose="020B0505020202020203" pitchFamily="34" charset="0"/>
                <a:cs typeface="Arial" pitchFamily="34" charset="0"/>
              </a:rPr>
              <a:t>View, edit, and delete records they can access.</a:t>
            </a:r>
            <a:endParaRPr lang="en-US" sz="2000" dirty="0">
              <a:solidFill>
                <a:srgbClr val="025F98"/>
              </a:solidFill>
              <a:latin typeface="Salesforce Sans" panose="020B0505020202020203" pitchFamily="34" charset="0"/>
              <a:cs typeface="Arial" pitchFamily="34" charset="0"/>
            </a:endParaRPr>
          </a:p>
        </p:txBody>
      </p:sp>
      <p:sp>
        <p:nvSpPr>
          <p:cNvPr id="39" name="TextBox 38"/>
          <p:cNvSpPr txBox="1"/>
          <p:nvPr/>
        </p:nvSpPr>
        <p:spPr>
          <a:xfrm>
            <a:off x="8394794" y="1462262"/>
            <a:ext cx="3008780" cy="1157782"/>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r>
              <a:rPr lang="en-US" sz="2000" dirty="0">
                <a:solidFill>
                  <a:srgbClr val="025F98"/>
                </a:solidFill>
                <a:latin typeface="Salesforce Sans" panose="020B0505020202020203" pitchFamily="34" charset="0"/>
                <a:cs typeface="Arial" pitchFamily="34" charset="0"/>
              </a:rPr>
              <a:t>Standard User + manage published solutions.</a:t>
            </a:r>
          </a:p>
        </p:txBody>
      </p:sp>
      <p:sp>
        <p:nvSpPr>
          <p:cNvPr id="40" name="TextBox 39"/>
          <p:cNvSpPr txBox="1"/>
          <p:nvPr/>
        </p:nvSpPr>
        <p:spPr>
          <a:xfrm>
            <a:off x="4509637" y="5304856"/>
            <a:ext cx="3140266" cy="112283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r>
              <a:rPr lang="en-US" sz="2000" dirty="0">
                <a:solidFill>
                  <a:srgbClr val="025F98"/>
                </a:solidFill>
                <a:latin typeface="Salesforce Sans" panose="020B0505020202020203" pitchFamily="34" charset="0"/>
                <a:cs typeface="Arial" pitchFamily="34" charset="0"/>
              </a:rPr>
              <a:t>Standard User +</a:t>
            </a:r>
            <a:br>
              <a:rPr lang="en-US" sz="2000" dirty="0">
                <a:solidFill>
                  <a:srgbClr val="025F98"/>
                </a:solidFill>
                <a:latin typeface="Salesforce Sans" panose="020B0505020202020203" pitchFamily="34" charset="0"/>
                <a:cs typeface="Arial" pitchFamily="34" charset="0"/>
              </a:rPr>
            </a:br>
            <a:r>
              <a:rPr lang="en-US" sz="2000" dirty="0">
                <a:solidFill>
                  <a:srgbClr val="025F98"/>
                </a:solidFill>
                <a:latin typeface="Salesforce Sans" panose="020B0505020202020203" pitchFamily="34" charset="0"/>
                <a:cs typeface="Arial" pitchFamily="34" charset="0"/>
              </a:rPr>
              <a:t>manage contracts.</a:t>
            </a:r>
          </a:p>
        </p:txBody>
      </p:sp>
      <p:sp>
        <p:nvSpPr>
          <p:cNvPr id="41" name="TextBox 40"/>
          <p:cNvSpPr txBox="1"/>
          <p:nvPr/>
        </p:nvSpPr>
        <p:spPr>
          <a:xfrm>
            <a:off x="8394794" y="5304855"/>
            <a:ext cx="3008780" cy="112283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r>
              <a:rPr lang="en-US" sz="2000" dirty="0">
                <a:solidFill>
                  <a:srgbClr val="025F98"/>
                </a:solidFill>
                <a:latin typeface="Salesforce Sans" panose="020B0505020202020203" pitchFamily="34" charset="0"/>
                <a:cs typeface="Arial" pitchFamily="34" charset="0"/>
              </a:rPr>
              <a:t>Only view records  they can access.</a:t>
            </a:r>
          </a:p>
        </p:txBody>
      </p:sp>
      <p:sp>
        <p:nvSpPr>
          <p:cNvPr id="22" name="Content Placeholder 21"/>
          <p:cNvSpPr>
            <a:spLocks noGrp="1"/>
          </p:cNvSpPr>
          <p:nvPr>
            <p:ph idx="1"/>
          </p:nvPr>
        </p:nvSpPr>
        <p:spPr/>
        <p:txBody>
          <a:bodyPr/>
          <a:lstStyle/>
          <a:p>
            <a:r>
              <a:rPr lang="en-GB" dirty="0"/>
              <a:t>Standard profiles cannot be deleted and permissions cannot be edited.</a:t>
            </a:r>
            <a:endParaRPr lang="en-US" dirty="0"/>
          </a:p>
        </p:txBody>
      </p:sp>
      <p:sp>
        <p:nvSpPr>
          <p:cNvPr id="2" name="Title 1"/>
          <p:cNvSpPr>
            <a:spLocks noGrp="1"/>
          </p:cNvSpPr>
          <p:nvPr>
            <p:ph type="title"/>
          </p:nvPr>
        </p:nvSpPr>
        <p:spPr/>
        <p:txBody>
          <a:bodyPr/>
          <a:lstStyle/>
          <a:p>
            <a:r>
              <a:rPr lang="en-US" dirty="0"/>
              <a:t>Standard Profiles Get You Started</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108</a:t>
            </a:fld>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3784" y="1835884"/>
            <a:ext cx="1165261" cy="211874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5840" y="4308953"/>
            <a:ext cx="1165261" cy="2118741"/>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7165" y="3961714"/>
            <a:ext cx="1165261" cy="2118741"/>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0594" y="1954975"/>
            <a:ext cx="1165261" cy="2118741"/>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3038" y="1764786"/>
            <a:ext cx="1166202" cy="2118741"/>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01154" y="4163668"/>
            <a:ext cx="1165261" cy="2118741"/>
          </a:xfrm>
          <a:prstGeom prst="rect">
            <a:avLst/>
          </a:prstGeom>
        </p:spPr>
      </p:pic>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1"/>
          <p:cNvSpPr/>
          <p:nvPr/>
        </p:nvSpPr>
        <p:spPr bwMode="auto">
          <a:xfrm>
            <a:off x="607532" y="1930543"/>
            <a:ext cx="2441964" cy="1256409"/>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1800" b="1" dirty="0">
                <a:solidFill>
                  <a:schemeClr val="bg1"/>
                </a:solidFill>
                <a:latin typeface="Salesforce Sans" panose="020B0505020202020203" pitchFamily="34" charset="0"/>
                <a:cs typeface="Arial" pitchFamily="34" charset="0"/>
              </a:rPr>
              <a:t>Chatter </a:t>
            </a:r>
            <a:br>
              <a:rPr lang="en-US" sz="1800" b="1" dirty="0">
                <a:solidFill>
                  <a:schemeClr val="bg1"/>
                </a:solidFill>
                <a:latin typeface="Salesforce Sans" panose="020B0505020202020203" pitchFamily="34" charset="0"/>
                <a:cs typeface="Arial" pitchFamily="34" charset="0"/>
              </a:rPr>
            </a:br>
            <a:r>
              <a:rPr lang="en-US" sz="1800" b="1" dirty="0">
                <a:solidFill>
                  <a:schemeClr val="bg1"/>
                </a:solidFill>
                <a:latin typeface="Salesforce Sans" panose="020B0505020202020203" pitchFamily="34" charset="0"/>
                <a:cs typeface="Arial" pitchFamily="34" charset="0"/>
              </a:rPr>
              <a:t>Free User</a:t>
            </a:r>
          </a:p>
        </p:txBody>
      </p:sp>
      <p:sp>
        <p:nvSpPr>
          <p:cNvPr id="19" name="Rounded Rectangle 12"/>
          <p:cNvSpPr/>
          <p:nvPr/>
        </p:nvSpPr>
        <p:spPr bwMode="auto">
          <a:xfrm>
            <a:off x="8069960" y="1890132"/>
            <a:ext cx="2396760" cy="1296821"/>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1800" b="1" dirty="0">
                <a:solidFill>
                  <a:schemeClr val="bg1"/>
                </a:solidFill>
                <a:latin typeface="Salesforce Sans" panose="020B0505020202020203" pitchFamily="34" charset="0"/>
                <a:cs typeface="Arial" pitchFamily="34" charset="0"/>
              </a:rPr>
              <a:t>Chatter </a:t>
            </a:r>
            <a:br>
              <a:rPr lang="en-US" sz="1800" b="1" dirty="0">
                <a:solidFill>
                  <a:schemeClr val="bg1"/>
                </a:solidFill>
                <a:latin typeface="Salesforce Sans" panose="020B0505020202020203" pitchFamily="34" charset="0"/>
                <a:cs typeface="Arial" pitchFamily="34" charset="0"/>
              </a:rPr>
            </a:br>
            <a:r>
              <a:rPr lang="en-US" sz="1800" b="1" dirty="0">
                <a:solidFill>
                  <a:schemeClr val="bg1"/>
                </a:solidFill>
                <a:latin typeface="Salesforce Sans" panose="020B0505020202020203" pitchFamily="34" charset="0"/>
                <a:cs typeface="Arial" pitchFamily="34" charset="0"/>
              </a:rPr>
              <a:t>Moderator </a:t>
            </a:r>
            <a:br>
              <a:rPr lang="en-US" sz="1800" b="1" dirty="0">
                <a:solidFill>
                  <a:schemeClr val="bg1"/>
                </a:solidFill>
                <a:latin typeface="Salesforce Sans" panose="020B0505020202020203" pitchFamily="34" charset="0"/>
                <a:cs typeface="Arial" pitchFamily="34" charset="0"/>
              </a:rPr>
            </a:br>
            <a:r>
              <a:rPr lang="en-US" sz="1800" b="1" dirty="0">
                <a:solidFill>
                  <a:schemeClr val="bg1"/>
                </a:solidFill>
                <a:latin typeface="Salesforce Sans" panose="020B0505020202020203" pitchFamily="34" charset="0"/>
                <a:cs typeface="Arial" pitchFamily="34" charset="0"/>
              </a:rPr>
              <a:t>User</a:t>
            </a:r>
          </a:p>
        </p:txBody>
      </p:sp>
      <p:sp>
        <p:nvSpPr>
          <p:cNvPr id="20" name="Rounded Rectangle 23"/>
          <p:cNvSpPr/>
          <p:nvPr/>
        </p:nvSpPr>
        <p:spPr bwMode="auto">
          <a:xfrm>
            <a:off x="4317493" y="1890132"/>
            <a:ext cx="2423532" cy="1296821"/>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en-US" sz="1800" b="1" dirty="0">
                <a:solidFill>
                  <a:schemeClr val="bg1"/>
                </a:solidFill>
                <a:latin typeface="Salesforce Sans" panose="020B0505020202020203" pitchFamily="34" charset="0"/>
                <a:cs typeface="Arial" pitchFamily="34" charset="0"/>
              </a:rPr>
              <a:t>Chatter </a:t>
            </a:r>
            <a:br>
              <a:rPr lang="en-US" sz="1800" b="1" dirty="0">
                <a:solidFill>
                  <a:schemeClr val="bg1"/>
                </a:solidFill>
                <a:latin typeface="Salesforce Sans" panose="020B0505020202020203" pitchFamily="34" charset="0"/>
                <a:cs typeface="Arial" pitchFamily="34" charset="0"/>
              </a:rPr>
            </a:br>
            <a:r>
              <a:rPr lang="en-US" sz="1800" b="1" dirty="0">
                <a:solidFill>
                  <a:schemeClr val="bg1"/>
                </a:solidFill>
                <a:latin typeface="Salesforce Sans" panose="020B0505020202020203" pitchFamily="34" charset="0"/>
                <a:cs typeface="Arial" pitchFamily="34" charset="0"/>
              </a:rPr>
              <a:t>External</a:t>
            </a:r>
            <a:br>
              <a:rPr lang="en-US" sz="1800" b="1" dirty="0">
                <a:solidFill>
                  <a:schemeClr val="bg1"/>
                </a:solidFill>
                <a:latin typeface="Salesforce Sans" panose="020B0505020202020203" pitchFamily="34" charset="0"/>
                <a:cs typeface="Arial" pitchFamily="34" charset="0"/>
              </a:rPr>
            </a:br>
            <a:r>
              <a:rPr lang="en-US" sz="1800" b="1" dirty="0">
                <a:solidFill>
                  <a:schemeClr val="bg1"/>
                </a:solidFill>
                <a:latin typeface="Salesforce Sans" panose="020B0505020202020203" pitchFamily="34" charset="0"/>
                <a:cs typeface="Arial" pitchFamily="34" charset="0"/>
              </a:rPr>
              <a:t>User</a:t>
            </a:r>
          </a:p>
        </p:txBody>
      </p:sp>
      <p:sp>
        <p:nvSpPr>
          <p:cNvPr id="22" name="TextBox 21"/>
          <p:cNvSpPr txBox="1"/>
          <p:nvPr/>
        </p:nvSpPr>
        <p:spPr>
          <a:xfrm>
            <a:off x="614718" y="3487974"/>
            <a:ext cx="3392506" cy="2971587"/>
          </a:xfrm>
          <a:prstGeom prst="roundRect">
            <a:avLst>
              <a:gd name="adj" fmla="val 5499"/>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en-GB" sz="2000" dirty="0">
                <a:solidFill>
                  <a:schemeClr val="tx2">
                    <a:lumMod val="75000"/>
                  </a:schemeClr>
                </a:solidFill>
                <a:cs typeface="Arial" pitchFamily="34" charset="0"/>
              </a:rPr>
              <a:t>Access all standard Chatter people, profiles, groups, and files. </a:t>
            </a:r>
          </a:p>
        </p:txBody>
      </p:sp>
      <p:sp>
        <p:nvSpPr>
          <p:cNvPr id="23" name="TextBox 22"/>
          <p:cNvSpPr txBox="1"/>
          <p:nvPr/>
        </p:nvSpPr>
        <p:spPr>
          <a:xfrm>
            <a:off x="4286072" y="3487974"/>
            <a:ext cx="3503967" cy="2971587"/>
          </a:xfrm>
          <a:prstGeom prst="roundRect">
            <a:avLst>
              <a:gd name="adj" fmla="val 7300"/>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en-GB" sz="2000" dirty="0">
                <a:solidFill>
                  <a:schemeClr val="tx2">
                    <a:lumMod val="75000"/>
                  </a:schemeClr>
                </a:solidFill>
                <a:cs typeface="Arial" pitchFamily="34" charset="0"/>
              </a:rPr>
              <a:t>Access groups they've been invited to and interact with members </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of those groups.</a:t>
            </a:r>
          </a:p>
        </p:txBody>
      </p:sp>
      <p:sp>
        <p:nvSpPr>
          <p:cNvPr id="25" name="TextBox 24"/>
          <p:cNvSpPr txBox="1"/>
          <p:nvPr/>
        </p:nvSpPr>
        <p:spPr>
          <a:xfrm>
            <a:off x="8072393" y="3487976"/>
            <a:ext cx="3492234" cy="2972852"/>
          </a:xfrm>
          <a:prstGeom prst="roundRect">
            <a:avLst>
              <a:gd name="adj" fmla="val 7660"/>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buFont typeface="Wingdings" pitchFamily="2" charset="2"/>
              <a:buChar char="§"/>
            </a:pPr>
            <a:r>
              <a:rPr lang="en-GB" sz="2000" dirty="0">
                <a:solidFill>
                  <a:schemeClr val="tx2">
                    <a:lumMod val="75000"/>
                  </a:schemeClr>
                </a:solidFill>
                <a:cs typeface="Arial" pitchFamily="34" charset="0"/>
              </a:rPr>
              <a:t>Access same data as</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    Chatter Free users.</a:t>
            </a:r>
          </a:p>
          <a:p>
            <a:pPr indent="-223838">
              <a:buFont typeface="Wingdings" pitchFamily="2" charset="2"/>
              <a:buChar char="§"/>
            </a:pPr>
            <a:r>
              <a:rPr lang="en-GB" sz="2000" dirty="0">
                <a:solidFill>
                  <a:schemeClr val="tx2">
                    <a:lumMod val="75000"/>
                  </a:schemeClr>
                </a:solidFill>
                <a:cs typeface="Arial" pitchFamily="34" charset="0"/>
              </a:rPr>
              <a:t>Activate/deactivate  </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    other Chatter Free </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    users and moderators.</a:t>
            </a:r>
          </a:p>
          <a:p>
            <a:pPr indent="-223838">
              <a:buFont typeface="Wingdings" pitchFamily="2" charset="2"/>
              <a:buChar char="§"/>
            </a:pPr>
            <a:r>
              <a:rPr lang="en-GB" sz="2000" dirty="0">
                <a:solidFill>
                  <a:schemeClr val="tx2">
                    <a:lumMod val="75000"/>
                  </a:schemeClr>
                </a:solidFill>
                <a:cs typeface="Arial" pitchFamily="34" charset="0"/>
              </a:rPr>
              <a:t>Grant/revoke  </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    moderator privileges.</a:t>
            </a:r>
          </a:p>
          <a:p>
            <a:pPr indent="-223838">
              <a:buFont typeface="Wingdings" pitchFamily="2" charset="2"/>
              <a:buChar char="§"/>
            </a:pPr>
            <a:r>
              <a:rPr lang="en-GB" sz="2000" dirty="0">
                <a:solidFill>
                  <a:schemeClr val="tx2">
                    <a:lumMod val="75000"/>
                  </a:schemeClr>
                </a:solidFill>
                <a:cs typeface="Arial" pitchFamily="34" charset="0"/>
              </a:rPr>
              <a:t>Delete posts and </a:t>
            </a:r>
            <a:br>
              <a:rPr lang="en-GB" sz="2000" dirty="0">
                <a:solidFill>
                  <a:schemeClr val="tx2">
                    <a:lumMod val="75000"/>
                  </a:schemeClr>
                </a:solidFill>
                <a:cs typeface="Arial" pitchFamily="34" charset="0"/>
              </a:rPr>
            </a:br>
            <a:r>
              <a:rPr lang="en-GB" sz="2000" dirty="0">
                <a:solidFill>
                  <a:schemeClr val="tx2">
                    <a:lumMod val="75000"/>
                  </a:schemeClr>
                </a:solidFill>
                <a:cs typeface="Arial" pitchFamily="34" charset="0"/>
              </a:rPr>
              <a:t>    comments they can see.</a:t>
            </a:r>
          </a:p>
        </p:txBody>
      </p:sp>
      <p:sp>
        <p:nvSpPr>
          <p:cNvPr id="5" name="Content Placeholder 4"/>
          <p:cNvSpPr>
            <a:spLocks noGrp="1"/>
          </p:cNvSpPr>
          <p:nvPr>
            <p:ph idx="1"/>
          </p:nvPr>
        </p:nvSpPr>
        <p:spPr/>
        <p:txBody>
          <a:bodyPr/>
          <a:lstStyle/>
          <a:p>
            <a:pPr lvl="0"/>
            <a:r>
              <a:rPr lang="en-GB" dirty="0"/>
              <a:t>Chatter profiles are only for users with the Chatter Free or Chatter External user licenses, and allow users to log in to Chatter only.</a:t>
            </a:r>
            <a:endParaRPr lang="en-US" kern="1200" dirty="0"/>
          </a:p>
        </p:txBody>
      </p:sp>
      <p:sp>
        <p:nvSpPr>
          <p:cNvPr id="115713" name="Rectangle 2"/>
          <p:cNvSpPr>
            <a:spLocks noGrp="1" noChangeArrowheads="1"/>
          </p:cNvSpPr>
          <p:nvPr>
            <p:ph type="title"/>
          </p:nvPr>
        </p:nvSpPr>
        <p:spPr/>
        <p:txBody>
          <a:bodyPr/>
          <a:lstStyle/>
          <a:p>
            <a:r>
              <a:rPr lang="en-GB" dirty="0"/>
              <a:t>Standard Chatter Profiles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109</a:t>
            </a:fld>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631" y="2187123"/>
            <a:ext cx="1002526" cy="37662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1878" y="2100570"/>
            <a:ext cx="1023771" cy="384601"/>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749" y="2112921"/>
            <a:ext cx="1002526" cy="37662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8889" y="1661993"/>
            <a:ext cx="905459" cy="164635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8261" y="1812958"/>
            <a:ext cx="906190" cy="16463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4665" y="1758819"/>
            <a:ext cx="905459" cy="1646356"/>
          </a:xfrm>
          <a:prstGeom prst="rect">
            <a:avLst/>
          </a:prstGeom>
        </p:spPr>
      </p:pic>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3801544" cy="1420080"/>
          </a:xfrm>
        </p:spPr>
        <p:txBody>
          <a:bodyPr/>
          <a:lstStyle/>
          <a:p>
            <a:r>
              <a:rPr lang="en-US" dirty="0"/>
              <a:t>Everyone and </a:t>
            </a:r>
            <a:r>
              <a:rPr lang="en-US" dirty="0" err="1"/>
              <a:t>everthing</a:t>
            </a:r>
            <a:r>
              <a:rPr lang="en-US" dirty="0"/>
              <a:t> is connected.</a:t>
            </a:r>
          </a:p>
          <a:p>
            <a:endParaRPr lang="en-US" dirty="0"/>
          </a:p>
        </p:txBody>
      </p:sp>
      <p:sp>
        <p:nvSpPr>
          <p:cNvPr id="2" name="Title 1"/>
          <p:cNvSpPr>
            <a:spLocks noGrp="1"/>
          </p:cNvSpPr>
          <p:nvPr>
            <p:ph type="title"/>
          </p:nvPr>
        </p:nvSpPr>
        <p:spPr/>
        <p:txBody>
          <a:bodyPr/>
          <a:lstStyle/>
          <a:p>
            <a:r>
              <a:rPr lang="en-US" dirty="0"/>
              <a:t>Connect With Your Customers</a:t>
            </a:r>
            <a:br>
              <a:rPr lang="en-US" dirty="0"/>
            </a:br>
            <a:r>
              <a:rPr lang="en-US" dirty="0"/>
              <a:t>in a Whole New Way</a:t>
            </a:r>
          </a:p>
        </p:txBody>
      </p:sp>
      <p:sp>
        <p:nvSpPr>
          <p:cNvPr id="103" name="Slide Number Placeholder 102"/>
          <p:cNvSpPr>
            <a:spLocks noGrp="1"/>
          </p:cNvSpPr>
          <p:nvPr>
            <p:ph type="sldNum" sz="quarter" idx="10"/>
          </p:nvPr>
        </p:nvSpPr>
        <p:spPr/>
        <p:txBody>
          <a:bodyPr/>
          <a:lstStyle/>
          <a:p>
            <a:fld id="{812A5277-1DB9-460F-9A21-B857ABB32666}" type="slidenum">
              <a:rPr lang="en-US" smtClean="0"/>
              <a:pPr/>
              <a:t>11</a:t>
            </a:fld>
            <a:endParaRPr lang="en-US" dirty="0"/>
          </a:p>
        </p:txBody>
      </p:sp>
      <p:grpSp>
        <p:nvGrpSpPr>
          <p:cNvPr id="4" name="Group 3"/>
          <p:cNvGrpSpPr/>
          <p:nvPr/>
        </p:nvGrpSpPr>
        <p:grpSpPr>
          <a:xfrm>
            <a:off x="4787023" y="174446"/>
            <a:ext cx="2727586" cy="2568787"/>
            <a:chOff x="4787023" y="174446"/>
            <a:chExt cx="2727586" cy="2568787"/>
          </a:xfrm>
        </p:grpSpPr>
        <p:grpSp>
          <p:nvGrpSpPr>
            <p:cNvPr id="5" name="Group 4"/>
            <p:cNvGrpSpPr/>
            <p:nvPr/>
          </p:nvGrpSpPr>
          <p:grpSpPr>
            <a:xfrm>
              <a:off x="4787023" y="1339066"/>
              <a:ext cx="525136" cy="525136"/>
              <a:chOff x="4787023" y="1339066"/>
              <a:chExt cx="525136" cy="525136"/>
            </a:xfrm>
          </p:grpSpPr>
          <p:sp>
            <p:nvSpPr>
              <p:cNvPr id="14" name="Oval 13"/>
              <p:cNvSpPr/>
              <p:nvPr/>
            </p:nvSpPr>
            <p:spPr>
              <a:xfrm>
                <a:off x="4787023" y="1339066"/>
                <a:ext cx="525136" cy="525136"/>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5" name="Freeform 142"/>
              <p:cNvSpPr>
                <a:spLocks noEditPoints="1"/>
              </p:cNvSpPr>
              <p:nvPr/>
            </p:nvSpPr>
            <p:spPr bwMode="auto">
              <a:xfrm>
                <a:off x="4893322" y="1466633"/>
                <a:ext cx="307822" cy="270348"/>
              </a:xfrm>
              <a:custGeom>
                <a:avLst/>
                <a:gdLst>
                  <a:gd name="T0" fmla="*/ 178 w 192"/>
                  <a:gd name="T1" fmla="*/ 63 h 168"/>
                  <a:gd name="T2" fmla="*/ 162 w 192"/>
                  <a:gd name="T3" fmla="*/ 15 h 168"/>
                  <a:gd name="T4" fmla="*/ 141 w 192"/>
                  <a:gd name="T5" fmla="*/ 0 h 168"/>
                  <a:gd name="T6" fmla="*/ 51 w 192"/>
                  <a:gd name="T7" fmla="*/ 0 h 168"/>
                  <a:gd name="T8" fmla="*/ 30 w 192"/>
                  <a:gd name="T9" fmla="*/ 15 h 168"/>
                  <a:gd name="T10" fmla="*/ 14 w 192"/>
                  <a:gd name="T11" fmla="*/ 63 h 168"/>
                  <a:gd name="T12" fmla="*/ 0 w 192"/>
                  <a:gd name="T13" fmla="*/ 81 h 168"/>
                  <a:gd name="T14" fmla="*/ 0 w 192"/>
                  <a:gd name="T15" fmla="*/ 118 h 168"/>
                  <a:gd name="T16" fmla="*/ 13 w 192"/>
                  <a:gd name="T17" fmla="*/ 136 h 168"/>
                  <a:gd name="T18" fmla="*/ 13 w 192"/>
                  <a:gd name="T19" fmla="*/ 162 h 168"/>
                  <a:gd name="T20" fmla="*/ 19 w 192"/>
                  <a:gd name="T21" fmla="*/ 168 h 168"/>
                  <a:gd name="T22" fmla="*/ 45 w 192"/>
                  <a:gd name="T23" fmla="*/ 168 h 168"/>
                  <a:gd name="T24" fmla="*/ 51 w 192"/>
                  <a:gd name="T25" fmla="*/ 162 h 168"/>
                  <a:gd name="T26" fmla="*/ 51 w 192"/>
                  <a:gd name="T27" fmla="*/ 137 h 168"/>
                  <a:gd name="T28" fmla="*/ 141 w 192"/>
                  <a:gd name="T29" fmla="*/ 137 h 168"/>
                  <a:gd name="T30" fmla="*/ 141 w 192"/>
                  <a:gd name="T31" fmla="*/ 162 h 168"/>
                  <a:gd name="T32" fmla="*/ 147 w 192"/>
                  <a:gd name="T33" fmla="*/ 168 h 168"/>
                  <a:gd name="T34" fmla="*/ 173 w 192"/>
                  <a:gd name="T35" fmla="*/ 168 h 168"/>
                  <a:gd name="T36" fmla="*/ 179 w 192"/>
                  <a:gd name="T37" fmla="*/ 162 h 168"/>
                  <a:gd name="T38" fmla="*/ 179 w 192"/>
                  <a:gd name="T39" fmla="*/ 136 h 168"/>
                  <a:gd name="T40" fmla="*/ 192 w 192"/>
                  <a:gd name="T41" fmla="*/ 118 h 168"/>
                  <a:gd name="T42" fmla="*/ 192 w 192"/>
                  <a:gd name="T43" fmla="*/ 81 h 168"/>
                  <a:gd name="T44" fmla="*/ 178 w 192"/>
                  <a:gd name="T45" fmla="*/ 63 h 168"/>
                  <a:gd name="T46" fmla="*/ 32 w 192"/>
                  <a:gd name="T47" fmla="*/ 115 h 168"/>
                  <a:gd name="T48" fmla="*/ 16 w 192"/>
                  <a:gd name="T49" fmla="*/ 100 h 168"/>
                  <a:gd name="T50" fmla="*/ 32 w 192"/>
                  <a:gd name="T51" fmla="*/ 84 h 168"/>
                  <a:gd name="T52" fmla="*/ 48 w 192"/>
                  <a:gd name="T53" fmla="*/ 100 h 168"/>
                  <a:gd name="T54" fmla="*/ 32 w 192"/>
                  <a:gd name="T55" fmla="*/ 115 h 168"/>
                  <a:gd name="T56" fmla="*/ 102 w 192"/>
                  <a:gd name="T57" fmla="*/ 62 h 168"/>
                  <a:gd name="T58" fmla="*/ 39 w 192"/>
                  <a:gd name="T59" fmla="*/ 62 h 168"/>
                  <a:gd name="T60" fmla="*/ 36 w 192"/>
                  <a:gd name="T61" fmla="*/ 58 h 168"/>
                  <a:gd name="T62" fmla="*/ 48 w 192"/>
                  <a:gd name="T63" fmla="*/ 21 h 168"/>
                  <a:gd name="T64" fmla="*/ 51 w 192"/>
                  <a:gd name="T65" fmla="*/ 19 h 168"/>
                  <a:gd name="T66" fmla="*/ 140 w 192"/>
                  <a:gd name="T67" fmla="*/ 19 h 168"/>
                  <a:gd name="T68" fmla="*/ 143 w 192"/>
                  <a:gd name="T69" fmla="*/ 21 h 168"/>
                  <a:gd name="T70" fmla="*/ 155 w 192"/>
                  <a:gd name="T71" fmla="*/ 59 h 168"/>
                  <a:gd name="T72" fmla="*/ 152 w 192"/>
                  <a:gd name="T73" fmla="*/ 63 h 168"/>
                  <a:gd name="T74" fmla="*/ 102 w 192"/>
                  <a:gd name="T75" fmla="*/ 63 h 168"/>
                  <a:gd name="T76" fmla="*/ 102 w 192"/>
                  <a:gd name="T77" fmla="*/ 62 h 168"/>
                  <a:gd name="T78" fmla="*/ 157 w 192"/>
                  <a:gd name="T79" fmla="*/ 115 h 168"/>
                  <a:gd name="T80" fmla="*/ 141 w 192"/>
                  <a:gd name="T81" fmla="*/ 100 h 168"/>
                  <a:gd name="T82" fmla="*/ 157 w 192"/>
                  <a:gd name="T83" fmla="*/ 84 h 168"/>
                  <a:gd name="T84" fmla="*/ 173 w 192"/>
                  <a:gd name="T85" fmla="*/ 100 h 168"/>
                  <a:gd name="T86" fmla="*/ 157 w 192"/>
                  <a:gd name="T87"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68">
                    <a:moveTo>
                      <a:pt x="178" y="63"/>
                    </a:moveTo>
                    <a:cubicBezTo>
                      <a:pt x="162" y="15"/>
                      <a:pt x="162" y="15"/>
                      <a:pt x="162" y="15"/>
                    </a:cubicBezTo>
                    <a:cubicBezTo>
                      <a:pt x="159" y="6"/>
                      <a:pt x="150" y="0"/>
                      <a:pt x="141" y="0"/>
                    </a:cubicBezTo>
                    <a:cubicBezTo>
                      <a:pt x="51" y="0"/>
                      <a:pt x="51" y="0"/>
                      <a:pt x="51" y="0"/>
                    </a:cubicBezTo>
                    <a:cubicBezTo>
                      <a:pt x="42" y="0"/>
                      <a:pt x="33" y="6"/>
                      <a:pt x="30" y="15"/>
                    </a:cubicBezTo>
                    <a:cubicBezTo>
                      <a:pt x="14" y="63"/>
                      <a:pt x="14" y="63"/>
                      <a:pt x="14" y="63"/>
                    </a:cubicBezTo>
                    <a:cubicBezTo>
                      <a:pt x="6" y="65"/>
                      <a:pt x="0" y="72"/>
                      <a:pt x="0" y="81"/>
                    </a:cubicBezTo>
                    <a:cubicBezTo>
                      <a:pt x="0" y="118"/>
                      <a:pt x="0" y="118"/>
                      <a:pt x="0" y="118"/>
                    </a:cubicBezTo>
                    <a:cubicBezTo>
                      <a:pt x="0" y="126"/>
                      <a:pt x="6" y="133"/>
                      <a:pt x="13" y="136"/>
                    </a:cubicBezTo>
                    <a:cubicBezTo>
                      <a:pt x="13" y="162"/>
                      <a:pt x="13" y="162"/>
                      <a:pt x="13" y="162"/>
                    </a:cubicBezTo>
                    <a:cubicBezTo>
                      <a:pt x="13" y="165"/>
                      <a:pt x="16" y="168"/>
                      <a:pt x="19" y="168"/>
                    </a:cubicBezTo>
                    <a:cubicBezTo>
                      <a:pt x="45" y="168"/>
                      <a:pt x="45" y="168"/>
                      <a:pt x="45" y="168"/>
                    </a:cubicBezTo>
                    <a:cubicBezTo>
                      <a:pt x="48" y="168"/>
                      <a:pt x="51" y="165"/>
                      <a:pt x="51" y="162"/>
                    </a:cubicBezTo>
                    <a:cubicBezTo>
                      <a:pt x="51" y="137"/>
                      <a:pt x="51" y="137"/>
                      <a:pt x="51" y="137"/>
                    </a:cubicBezTo>
                    <a:cubicBezTo>
                      <a:pt x="141" y="137"/>
                      <a:pt x="141" y="137"/>
                      <a:pt x="141" y="137"/>
                    </a:cubicBezTo>
                    <a:cubicBezTo>
                      <a:pt x="141" y="162"/>
                      <a:pt x="141" y="162"/>
                      <a:pt x="141" y="162"/>
                    </a:cubicBezTo>
                    <a:cubicBezTo>
                      <a:pt x="141" y="165"/>
                      <a:pt x="144" y="168"/>
                      <a:pt x="147" y="168"/>
                    </a:cubicBezTo>
                    <a:cubicBezTo>
                      <a:pt x="173" y="168"/>
                      <a:pt x="173" y="168"/>
                      <a:pt x="173" y="168"/>
                    </a:cubicBezTo>
                    <a:cubicBezTo>
                      <a:pt x="176" y="168"/>
                      <a:pt x="179" y="165"/>
                      <a:pt x="179" y="162"/>
                    </a:cubicBezTo>
                    <a:cubicBezTo>
                      <a:pt x="179" y="136"/>
                      <a:pt x="179" y="136"/>
                      <a:pt x="179" y="136"/>
                    </a:cubicBezTo>
                    <a:cubicBezTo>
                      <a:pt x="186" y="134"/>
                      <a:pt x="192" y="127"/>
                      <a:pt x="192" y="118"/>
                    </a:cubicBezTo>
                    <a:cubicBezTo>
                      <a:pt x="192" y="81"/>
                      <a:pt x="192" y="81"/>
                      <a:pt x="192" y="81"/>
                    </a:cubicBezTo>
                    <a:cubicBezTo>
                      <a:pt x="192" y="72"/>
                      <a:pt x="186" y="65"/>
                      <a:pt x="178" y="63"/>
                    </a:cubicBezTo>
                    <a:close/>
                    <a:moveTo>
                      <a:pt x="32" y="115"/>
                    </a:moveTo>
                    <a:cubicBezTo>
                      <a:pt x="23" y="115"/>
                      <a:pt x="16" y="108"/>
                      <a:pt x="16" y="100"/>
                    </a:cubicBezTo>
                    <a:cubicBezTo>
                      <a:pt x="16" y="91"/>
                      <a:pt x="23" y="84"/>
                      <a:pt x="32" y="84"/>
                    </a:cubicBezTo>
                    <a:cubicBezTo>
                      <a:pt x="41" y="84"/>
                      <a:pt x="48" y="91"/>
                      <a:pt x="48" y="100"/>
                    </a:cubicBezTo>
                    <a:cubicBezTo>
                      <a:pt x="48" y="108"/>
                      <a:pt x="41" y="115"/>
                      <a:pt x="32" y="115"/>
                    </a:cubicBezTo>
                    <a:close/>
                    <a:moveTo>
                      <a:pt x="102" y="62"/>
                    </a:moveTo>
                    <a:cubicBezTo>
                      <a:pt x="39" y="62"/>
                      <a:pt x="39" y="62"/>
                      <a:pt x="39" y="62"/>
                    </a:cubicBezTo>
                    <a:cubicBezTo>
                      <a:pt x="37" y="62"/>
                      <a:pt x="35" y="60"/>
                      <a:pt x="36" y="58"/>
                    </a:cubicBezTo>
                    <a:cubicBezTo>
                      <a:pt x="48" y="21"/>
                      <a:pt x="48" y="21"/>
                      <a:pt x="48" y="21"/>
                    </a:cubicBezTo>
                    <a:cubicBezTo>
                      <a:pt x="48" y="20"/>
                      <a:pt x="50" y="19"/>
                      <a:pt x="51" y="19"/>
                    </a:cubicBezTo>
                    <a:cubicBezTo>
                      <a:pt x="140" y="19"/>
                      <a:pt x="140" y="19"/>
                      <a:pt x="140" y="19"/>
                    </a:cubicBezTo>
                    <a:cubicBezTo>
                      <a:pt x="142" y="19"/>
                      <a:pt x="143" y="20"/>
                      <a:pt x="143" y="21"/>
                    </a:cubicBezTo>
                    <a:cubicBezTo>
                      <a:pt x="155" y="59"/>
                      <a:pt x="155" y="59"/>
                      <a:pt x="155" y="59"/>
                    </a:cubicBezTo>
                    <a:cubicBezTo>
                      <a:pt x="156" y="61"/>
                      <a:pt x="154" y="63"/>
                      <a:pt x="152" y="63"/>
                    </a:cubicBezTo>
                    <a:cubicBezTo>
                      <a:pt x="102" y="63"/>
                      <a:pt x="102" y="63"/>
                      <a:pt x="102" y="63"/>
                    </a:cubicBezTo>
                    <a:lnTo>
                      <a:pt x="102" y="62"/>
                    </a:lnTo>
                    <a:close/>
                    <a:moveTo>
                      <a:pt x="157" y="115"/>
                    </a:moveTo>
                    <a:cubicBezTo>
                      <a:pt x="148" y="115"/>
                      <a:pt x="141" y="108"/>
                      <a:pt x="141" y="100"/>
                    </a:cubicBezTo>
                    <a:cubicBezTo>
                      <a:pt x="141" y="91"/>
                      <a:pt x="148" y="84"/>
                      <a:pt x="157" y="84"/>
                    </a:cubicBezTo>
                    <a:cubicBezTo>
                      <a:pt x="166" y="84"/>
                      <a:pt x="173" y="91"/>
                      <a:pt x="173" y="100"/>
                    </a:cubicBezTo>
                    <a:cubicBezTo>
                      <a:pt x="173" y="108"/>
                      <a:pt x="166" y="115"/>
                      <a:pt x="157" y="115"/>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824807" y="174446"/>
              <a:ext cx="814987" cy="814985"/>
              <a:chOff x="5764663" y="143391"/>
              <a:chExt cx="896486" cy="896484"/>
            </a:xfrm>
          </p:grpSpPr>
          <p:sp>
            <p:nvSpPr>
              <p:cNvPr id="12" name="Oval 11"/>
              <p:cNvSpPr/>
              <p:nvPr/>
            </p:nvSpPr>
            <p:spPr>
              <a:xfrm>
                <a:off x="5764663" y="143391"/>
                <a:ext cx="896486" cy="896484"/>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3" name="Freeform 146"/>
              <p:cNvSpPr>
                <a:spLocks noEditPoints="1"/>
              </p:cNvSpPr>
              <p:nvPr/>
            </p:nvSpPr>
            <p:spPr bwMode="auto">
              <a:xfrm>
                <a:off x="6033103" y="327171"/>
                <a:ext cx="354141" cy="525498"/>
              </a:xfrm>
              <a:custGeom>
                <a:avLst/>
                <a:gdLst>
                  <a:gd name="T0" fmla="*/ 109 w 128"/>
                  <a:gd name="T1" fmla="*/ 0 h 192"/>
                  <a:gd name="T2" fmla="*/ 19 w 128"/>
                  <a:gd name="T3" fmla="*/ 0 h 192"/>
                  <a:gd name="T4" fmla="*/ 0 w 128"/>
                  <a:gd name="T5" fmla="*/ 19 h 192"/>
                  <a:gd name="T6" fmla="*/ 0 w 128"/>
                  <a:gd name="T7" fmla="*/ 173 h 192"/>
                  <a:gd name="T8" fmla="*/ 19 w 128"/>
                  <a:gd name="T9" fmla="*/ 192 h 192"/>
                  <a:gd name="T10" fmla="*/ 109 w 128"/>
                  <a:gd name="T11" fmla="*/ 192 h 192"/>
                  <a:gd name="T12" fmla="*/ 128 w 128"/>
                  <a:gd name="T13" fmla="*/ 173 h 192"/>
                  <a:gd name="T14" fmla="*/ 128 w 128"/>
                  <a:gd name="T15" fmla="*/ 19 h 192"/>
                  <a:gd name="T16" fmla="*/ 109 w 128"/>
                  <a:gd name="T17" fmla="*/ 0 h 192"/>
                  <a:gd name="T18" fmla="*/ 64 w 128"/>
                  <a:gd name="T19" fmla="*/ 186 h 192"/>
                  <a:gd name="T20" fmla="*/ 54 w 128"/>
                  <a:gd name="T21" fmla="*/ 176 h 192"/>
                  <a:gd name="T22" fmla="*/ 64 w 128"/>
                  <a:gd name="T23" fmla="*/ 166 h 192"/>
                  <a:gd name="T24" fmla="*/ 74 w 128"/>
                  <a:gd name="T25" fmla="*/ 176 h 192"/>
                  <a:gd name="T26" fmla="*/ 64 w 128"/>
                  <a:gd name="T27" fmla="*/ 186 h 192"/>
                  <a:gd name="T28" fmla="*/ 109 w 128"/>
                  <a:gd name="T29" fmla="*/ 154 h 192"/>
                  <a:gd name="T30" fmla="*/ 102 w 128"/>
                  <a:gd name="T31" fmla="*/ 160 h 192"/>
                  <a:gd name="T32" fmla="*/ 26 w 128"/>
                  <a:gd name="T33" fmla="*/ 160 h 192"/>
                  <a:gd name="T34" fmla="*/ 19 w 128"/>
                  <a:gd name="T35" fmla="*/ 154 h 192"/>
                  <a:gd name="T36" fmla="*/ 19 w 128"/>
                  <a:gd name="T37" fmla="*/ 32 h 192"/>
                  <a:gd name="T38" fmla="*/ 26 w 128"/>
                  <a:gd name="T39" fmla="*/ 26 h 192"/>
                  <a:gd name="T40" fmla="*/ 102 w 128"/>
                  <a:gd name="T41" fmla="*/ 26 h 192"/>
                  <a:gd name="T42" fmla="*/ 109 w 128"/>
                  <a:gd name="T43" fmla="*/ 32 h 192"/>
                  <a:gd name="T44" fmla="*/ 109 w 128"/>
                  <a:gd name="T45"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92">
                    <a:moveTo>
                      <a:pt x="109" y="0"/>
                    </a:moveTo>
                    <a:cubicBezTo>
                      <a:pt x="19" y="0"/>
                      <a:pt x="19" y="0"/>
                      <a:pt x="19" y="0"/>
                    </a:cubicBezTo>
                    <a:cubicBezTo>
                      <a:pt x="9" y="0"/>
                      <a:pt x="0" y="9"/>
                      <a:pt x="0" y="19"/>
                    </a:cubicBezTo>
                    <a:cubicBezTo>
                      <a:pt x="0" y="173"/>
                      <a:pt x="0" y="173"/>
                      <a:pt x="0" y="173"/>
                    </a:cubicBezTo>
                    <a:cubicBezTo>
                      <a:pt x="0" y="183"/>
                      <a:pt x="9" y="192"/>
                      <a:pt x="19" y="192"/>
                    </a:cubicBezTo>
                    <a:cubicBezTo>
                      <a:pt x="109" y="192"/>
                      <a:pt x="109" y="192"/>
                      <a:pt x="109" y="192"/>
                    </a:cubicBezTo>
                    <a:cubicBezTo>
                      <a:pt x="119" y="192"/>
                      <a:pt x="128" y="183"/>
                      <a:pt x="128" y="173"/>
                    </a:cubicBezTo>
                    <a:cubicBezTo>
                      <a:pt x="128" y="19"/>
                      <a:pt x="128" y="19"/>
                      <a:pt x="128" y="19"/>
                    </a:cubicBezTo>
                    <a:cubicBezTo>
                      <a:pt x="128" y="9"/>
                      <a:pt x="119" y="0"/>
                      <a:pt x="109" y="0"/>
                    </a:cubicBezTo>
                    <a:close/>
                    <a:moveTo>
                      <a:pt x="64" y="186"/>
                    </a:moveTo>
                    <a:cubicBezTo>
                      <a:pt x="58" y="186"/>
                      <a:pt x="54" y="182"/>
                      <a:pt x="54" y="176"/>
                    </a:cubicBezTo>
                    <a:cubicBezTo>
                      <a:pt x="54" y="170"/>
                      <a:pt x="58" y="166"/>
                      <a:pt x="64" y="166"/>
                    </a:cubicBezTo>
                    <a:cubicBezTo>
                      <a:pt x="70" y="166"/>
                      <a:pt x="74" y="170"/>
                      <a:pt x="74" y="176"/>
                    </a:cubicBezTo>
                    <a:cubicBezTo>
                      <a:pt x="74" y="182"/>
                      <a:pt x="70" y="186"/>
                      <a:pt x="64" y="186"/>
                    </a:cubicBezTo>
                    <a:close/>
                    <a:moveTo>
                      <a:pt x="109" y="154"/>
                    </a:moveTo>
                    <a:cubicBezTo>
                      <a:pt x="109" y="157"/>
                      <a:pt x="106" y="160"/>
                      <a:pt x="102" y="160"/>
                    </a:cubicBezTo>
                    <a:cubicBezTo>
                      <a:pt x="26" y="160"/>
                      <a:pt x="26" y="160"/>
                      <a:pt x="26" y="160"/>
                    </a:cubicBezTo>
                    <a:cubicBezTo>
                      <a:pt x="22" y="160"/>
                      <a:pt x="19" y="157"/>
                      <a:pt x="19" y="154"/>
                    </a:cubicBezTo>
                    <a:cubicBezTo>
                      <a:pt x="19" y="32"/>
                      <a:pt x="19" y="32"/>
                      <a:pt x="19" y="32"/>
                    </a:cubicBezTo>
                    <a:cubicBezTo>
                      <a:pt x="19" y="28"/>
                      <a:pt x="22" y="26"/>
                      <a:pt x="26" y="26"/>
                    </a:cubicBezTo>
                    <a:cubicBezTo>
                      <a:pt x="102" y="26"/>
                      <a:pt x="102" y="26"/>
                      <a:pt x="102" y="26"/>
                    </a:cubicBezTo>
                    <a:cubicBezTo>
                      <a:pt x="106" y="26"/>
                      <a:pt x="109" y="28"/>
                      <a:pt x="109" y="32"/>
                    </a:cubicBezTo>
                    <a:lnTo>
                      <a:pt x="109" y="154"/>
                    </a:ln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7002705" y="929587"/>
              <a:ext cx="511904" cy="511904"/>
            </a:xfrm>
            <a:prstGeom prst="ellipse">
              <a:avLst/>
            </a:prstGeom>
            <a:solidFill>
              <a:schemeClr val="accent1">
                <a:alpha val="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8" name="Freeform 154"/>
            <p:cNvSpPr>
              <a:spLocks noEditPoints="1"/>
            </p:cNvSpPr>
            <p:nvPr/>
          </p:nvSpPr>
          <p:spPr bwMode="auto">
            <a:xfrm>
              <a:off x="7111194" y="1049813"/>
              <a:ext cx="300066" cy="300066"/>
            </a:xfrm>
            <a:custGeom>
              <a:avLst/>
              <a:gdLst>
                <a:gd name="T0" fmla="*/ 120 w 192"/>
                <a:gd name="T1" fmla="*/ 164 h 192"/>
                <a:gd name="T2" fmla="*/ 115 w 192"/>
                <a:gd name="T3" fmla="*/ 160 h 192"/>
                <a:gd name="T4" fmla="*/ 78 w 192"/>
                <a:gd name="T5" fmla="*/ 160 h 192"/>
                <a:gd name="T6" fmla="*/ 72 w 192"/>
                <a:gd name="T7" fmla="*/ 164 h 192"/>
                <a:gd name="T8" fmla="*/ 63 w 192"/>
                <a:gd name="T9" fmla="*/ 187 h 192"/>
                <a:gd name="T10" fmla="*/ 66 w 192"/>
                <a:gd name="T11" fmla="*/ 192 h 192"/>
                <a:gd name="T12" fmla="*/ 126 w 192"/>
                <a:gd name="T13" fmla="*/ 192 h 192"/>
                <a:gd name="T14" fmla="*/ 129 w 192"/>
                <a:gd name="T15" fmla="*/ 187 h 192"/>
                <a:gd name="T16" fmla="*/ 120 w 192"/>
                <a:gd name="T17" fmla="*/ 164 h 192"/>
                <a:gd name="T18" fmla="*/ 173 w 192"/>
                <a:gd name="T19" fmla="*/ 0 h 192"/>
                <a:gd name="T20" fmla="*/ 19 w 192"/>
                <a:gd name="T21" fmla="*/ 0 h 192"/>
                <a:gd name="T22" fmla="*/ 0 w 192"/>
                <a:gd name="T23" fmla="*/ 19 h 192"/>
                <a:gd name="T24" fmla="*/ 0 w 192"/>
                <a:gd name="T25" fmla="*/ 122 h 192"/>
                <a:gd name="T26" fmla="*/ 19 w 192"/>
                <a:gd name="T27" fmla="*/ 141 h 192"/>
                <a:gd name="T28" fmla="*/ 173 w 192"/>
                <a:gd name="T29" fmla="*/ 141 h 192"/>
                <a:gd name="T30" fmla="*/ 192 w 192"/>
                <a:gd name="T31" fmla="*/ 122 h 192"/>
                <a:gd name="T32" fmla="*/ 192 w 192"/>
                <a:gd name="T33" fmla="*/ 19 h 192"/>
                <a:gd name="T34" fmla="*/ 173 w 192"/>
                <a:gd name="T35" fmla="*/ 0 h 192"/>
                <a:gd name="T36" fmla="*/ 96 w 192"/>
                <a:gd name="T37" fmla="*/ 134 h 192"/>
                <a:gd name="T38" fmla="*/ 86 w 192"/>
                <a:gd name="T39" fmla="*/ 125 h 192"/>
                <a:gd name="T40" fmla="*/ 96 w 192"/>
                <a:gd name="T41" fmla="*/ 115 h 192"/>
                <a:gd name="T42" fmla="*/ 106 w 192"/>
                <a:gd name="T43" fmla="*/ 125 h 192"/>
                <a:gd name="T44" fmla="*/ 96 w 192"/>
                <a:gd name="T45" fmla="*/ 134 h 192"/>
                <a:gd name="T46" fmla="*/ 173 w 192"/>
                <a:gd name="T47" fmla="*/ 102 h 192"/>
                <a:gd name="T48" fmla="*/ 166 w 192"/>
                <a:gd name="T49" fmla="*/ 109 h 192"/>
                <a:gd name="T50" fmla="*/ 26 w 192"/>
                <a:gd name="T51" fmla="*/ 109 h 192"/>
                <a:gd name="T52" fmla="*/ 19 w 192"/>
                <a:gd name="T53" fmla="*/ 102 h 192"/>
                <a:gd name="T54" fmla="*/ 19 w 192"/>
                <a:gd name="T55" fmla="*/ 26 h 192"/>
                <a:gd name="T56" fmla="*/ 26 w 192"/>
                <a:gd name="T57" fmla="*/ 19 h 192"/>
                <a:gd name="T58" fmla="*/ 166 w 192"/>
                <a:gd name="T59" fmla="*/ 19 h 192"/>
                <a:gd name="T60" fmla="*/ 173 w 192"/>
                <a:gd name="T61" fmla="*/ 26 h 192"/>
                <a:gd name="T62" fmla="*/ 173 w 192"/>
                <a:gd name="T63"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92">
                  <a:moveTo>
                    <a:pt x="120" y="164"/>
                  </a:moveTo>
                  <a:cubicBezTo>
                    <a:pt x="120" y="161"/>
                    <a:pt x="117" y="160"/>
                    <a:pt x="115" y="160"/>
                  </a:cubicBezTo>
                  <a:cubicBezTo>
                    <a:pt x="78" y="160"/>
                    <a:pt x="78" y="160"/>
                    <a:pt x="78" y="160"/>
                  </a:cubicBezTo>
                  <a:cubicBezTo>
                    <a:pt x="75" y="160"/>
                    <a:pt x="73" y="161"/>
                    <a:pt x="72" y="164"/>
                  </a:cubicBezTo>
                  <a:cubicBezTo>
                    <a:pt x="63" y="187"/>
                    <a:pt x="63" y="187"/>
                    <a:pt x="63" y="187"/>
                  </a:cubicBezTo>
                  <a:cubicBezTo>
                    <a:pt x="62" y="190"/>
                    <a:pt x="64" y="192"/>
                    <a:pt x="66" y="192"/>
                  </a:cubicBezTo>
                  <a:cubicBezTo>
                    <a:pt x="126" y="192"/>
                    <a:pt x="126" y="192"/>
                    <a:pt x="126" y="192"/>
                  </a:cubicBezTo>
                  <a:cubicBezTo>
                    <a:pt x="128" y="192"/>
                    <a:pt x="130" y="189"/>
                    <a:pt x="129" y="187"/>
                  </a:cubicBezTo>
                  <a:lnTo>
                    <a:pt x="120" y="164"/>
                  </a:lnTo>
                  <a:close/>
                  <a:moveTo>
                    <a:pt x="173" y="0"/>
                  </a:moveTo>
                  <a:cubicBezTo>
                    <a:pt x="19" y="0"/>
                    <a:pt x="19" y="0"/>
                    <a:pt x="19" y="0"/>
                  </a:cubicBezTo>
                  <a:cubicBezTo>
                    <a:pt x="9" y="0"/>
                    <a:pt x="0" y="8"/>
                    <a:pt x="0" y="19"/>
                  </a:cubicBezTo>
                  <a:cubicBezTo>
                    <a:pt x="0" y="122"/>
                    <a:pt x="0" y="122"/>
                    <a:pt x="0" y="122"/>
                  </a:cubicBezTo>
                  <a:cubicBezTo>
                    <a:pt x="0" y="132"/>
                    <a:pt x="9" y="141"/>
                    <a:pt x="19" y="141"/>
                  </a:cubicBezTo>
                  <a:cubicBezTo>
                    <a:pt x="173" y="141"/>
                    <a:pt x="173" y="141"/>
                    <a:pt x="173" y="141"/>
                  </a:cubicBezTo>
                  <a:cubicBezTo>
                    <a:pt x="183" y="141"/>
                    <a:pt x="192" y="132"/>
                    <a:pt x="192" y="122"/>
                  </a:cubicBezTo>
                  <a:cubicBezTo>
                    <a:pt x="192" y="19"/>
                    <a:pt x="192" y="19"/>
                    <a:pt x="192" y="19"/>
                  </a:cubicBezTo>
                  <a:cubicBezTo>
                    <a:pt x="192" y="8"/>
                    <a:pt x="183" y="0"/>
                    <a:pt x="173" y="0"/>
                  </a:cubicBezTo>
                  <a:close/>
                  <a:moveTo>
                    <a:pt x="96" y="134"/>
                  </a:moveTo>
                  <a:cubicBezTo>
                    <a:pt x="90" y="134"/>
                    <a:pt x="86" y="130"/>
                    <a:pt x="86" y="125"/>
                  </a:cubicBezTo>
                  <a:cubicBezTo>
                    <a:pt x="86" y="119"/>
                    <a:pt x="90" y="115"/>
                    <a:pt x="96" y="115"/>
                  </a:cubicBezTo>
                  <a:cubicBezTo>
                    <a:pt x="102" y="115"/>
                    <a:pt x="106" y="119"/>
                    <a:pt x="106" y="125"/>
                  </a:cubicBezTo>
                  <a:cubicBezTo>
                    <a:pt x="106" y="130"/>
                    <a:pt x="102" y="134"/>
                    <a:pt x="96" y="134"/>
                  </a:cubicBezTo>
                  <a:close/>
                  <a:moveTo>
                    <a:pt x="173" y="102"/>
                  </a:moveTo>
                  <a:cubicBezTo>
                    <a:pt x="173" y="106"/>
                    <a:pt x="170" y="109"/>
                    <a:pt x="166" y="109"/>
                  </a:cubicBezTo>
                  <a:cubicBezTo>
                    <a:pt x="26" y="109"/>
                    <a:pt x="26" y="109"/>
                    <a:pt x="26" y="109"/>
                  </a:cubicBezTo>
                  <a:cubicBezTo>
                    <a:pt x="22" y="109"/>
                    <a:pt x="19" y="106"/>
                    <a:pt x="19" y="102"/>
                  </a:cubicBezTo>
                  <a:cubicBezTo>
                    <a:pt x="19" y="26"/>
                    <a:pt x="19" y="26"/>
                    <a:pt x="19" y="26"/>
                  </a:cubicBezTo>
                  <a:cubicBezTo>
                    <a:pt x="19" y="22"/>
                    <a:pt x="22" y="19"/>
                    <a:pt x="26" y="19"/>
                  </a:cubicBezTo>
                  <a:cubicBezTo>
                    <a:pt x="166" y="19"/>
                    <a:pt x="166" y="19"/>
                    <a:pt x="166" y="19"/>
                  </a:cubicBezTo>
                  <a:cubicBezTo>
                    <a:pt x="170" y="19"/>
                    <a:pt x="173" y="22"/>
                    <a:pt x="173" y="26"/>
                  </a:cubicBezTo>
                  <a:lnTo>
                    <a:pt x="173" y="102"/>
                  </a:ln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5105147" y="2322575"/>
              <a:ext cx="420658" cy="420658"/>
              <a:chOff x="5124268" y="2341696"/>
              <a:chExt cx="382416" cy="382416"/>
            </a:xfrm>
          </p:grpSpPr>
          <p:sp>
            <p:nvSpPr>
              <p:cNvPr id="10" name="Oval 9"/>
              <p:cNvSpPr/>
              <p:nvPr/>
            </p:nvSpPr>
            <p:spPr>
              <a:xfrm>
                <a:off x="5124268" y="2341696"/>
                <a:ext cx="382416" cy="382416"/>
              </a:xfrm>
              <a:prstGeom prst="ellipse">
                <a:avLst/>
              </a:prstGeom>
              <a:solidFill>
                <a:schemeClr val="accent1">
                  <a:alpha val="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1" name="Freeform 187"/>
              <p:cNvSpPr>
                <a:spLocks noEditPoints="1"/>
              </p:cNvSpPr>
              <p:nvPr/>
            </p:nvSpPr>
            <p:spPr bwMode="auto">
              <a:xfrm>
                <a:off x="5201598" y="2419904"/>
                <a:ext cx="224163" cy="224163"/>
              </a:xfrm>
              <a:custGeom>
                <a:avLst/>
                <a:gdLst>
                  <a:gd name="T0" fmla="*/ 187 w 192"/>
                  <a:gd name="T1" fmla="*/ 30 h 192"/>
                  <a:gd name="T2" fmla="*/ 130 w 192"/>
                  <a:gd name="T3" fmla="*/ 1 h 192"/>
                  <a:gd name="T4" fmla="*/ 121 w 192"/>
                  <a:gd name="T5" fmla="*/ 1 h 192"/>
                  <a:gd name="T6" fmla="*/ 68 w 192"/>
                  <a:gd name="T7" fmla="*/ 28 h 192"/>
                  <a:gd name="T8" fmla="*/ 14 w 192"/>
                  <a:gd name="T9" fmla="*/ 1 h 192"/>
                  <a:gd name="T10" fmla="*/ 4 w 192"/>
                  <a:gd name="T11" fmla="*/ 2 h 192"/>
                  <a:gd name="T12" fmla="*/ 0 w 192"/>
                  <a:gd name="T13" fmla="*/ 10 h 192"/>
                  <a:gd name="T14" fmla="*/ 0 w 192"/>
                  <a:gd name="T15" fmla="*/ 154 h 192"/>
                  <a:gd name="T16" fmla="*/ 5 w 192"/>
                  <a:gd name="T17" fmla="*/ 162 h 192"/>
                  <a:gd name="T18" fmla="*/ 63 w 192"/>
                  <a:gd name="T19" fmla="*/ 191 h 192"/>
                  <a:gd name="T20" fmla="*/ 71 w 192"/>
                  <a:gd name="T21" fmla="*/ 191 h 192"/>
                  <a:gd name="T22" fmla="*/ 125 w 192"/>
                  <a:gd name="T23" fmla="*/ 164 h 192"/>
                  <a:gd name="T24" fmla="*/ 178 w 192"/>
                  <a:gd name="T25" fmla="*/ 191 h 192"/>
                  <a:gd name="T26" fmla="*/ 182 w 192"/>
                  <a:gd name="T27" fmla="*/ 192 h 192"/>
                  <a:gd name="T28" fmla="*/ 188 w 192"/>
                  <a:gd name="T29" fmla="*/ 190 h 192"/>
                  <a:gd name="T30" fmla="*/ 192 w 192"/>
                  <a:gd name="T31" fmla="*/ 182 h 192"/>
                  <a:gd name="T32" fmla="*/ 192 w 192"/>
                  <a:gd name="T33" fmla="*/ 38 h 192"/>
                  <a:gd name="T34" fmla="*/ 187 w 192"/>
                  <a:gd name="T35" fmla="*/ 30 h 192"/>
                  <a:gd name="T36" fmla="*/ 172 w 192"/>
                  <a:gd name="T37" fmla="*/ 48 h 192"/>
                  <a:gd name="T38" fmla="*/ 172 w 192"/>
                  <a:gd name="T39" fmla="*/ 124 h 192"/>
                  <a:gd name="T40" fmla="*/ 164 w 192"/>
                  <a:gd name="T41" fmla="*/ 130 h 192"/>
                  <a:gd name="T42" fmla="*/ 150 w 192"/>
                  <a:gd name="T43" fmla="*/ 86 h 192"/>
                  <a:gd name="T44" fmla="*/ 115 w 192"/>
                  <a:gd name="T45" fmla="*/ 67 h 192"/>
                  <a:gd name="T46" fmla="*/ 134 w 192"/>
                  <a:gd name="T47" fmla="*/ 28 h 192"/>
                  <a:gd name="T48" fmla="*/ 139 w 192"/>
                  <a:gd name="T49" fmla="*/ 28 h 192"/>
                  <a:gd name="T50" fmla="*/ 169 w 192"/>
                  <a:gd name="T51" fmla="*/ 42 h 192"/>
                  <a:gd name="T52" fmla="*/ 172 w 192"/>
                  <a:gd name="T53" fmla="*/ 48 h 192"/>
                  <a:gd name="T54" fmla="*/ 92 w 192"/>
                  <a:gd name="T55" fmla="*/ 160 h 192"/>
                  <a:gd name="T56" fmla="*/ 84 w 192"/>
                  <a:gd name="T57" fmla="*/ 159 h 192"/>
                  <a:gd name="T58" fmla="*/ 77 w 192"/>
                  <a:gd name="T59" fmla="*/ 144 h 192"/>
                  <a:gd name="T60" fmla="*/ 61 w 192"/>
                  <a:gd name="T61" fmla="*/ 118 h 192"/>
                  <a:gd name="T62" fmla="*/ 27 w 192"/>
                  <a:gd name="T63" fmla="*/ 100 h 192"/>
                  <a:gd name="T64" fmla="*/ 20 w 192"/>
                  <a:gd name="T65" fmla="*/ 94 h 192"/>
                  <a:gd name="T66" fmla="*/ 20 w 192"/>
                  <a:gd name="T67" fmla="*/ 36 h 192"/>
                  <a:gd name="T68" fmla="*/ 29 w 192"/>
                  <a:gd name="T69" fmla="*/ 30 h 192"/>
                  <a:gd name="T70" fmla="*/ 64 w 192"/>
                  <a:gd name="T71" fmla="*/ 47 h 192"/>
                  <a:gd name="T72" fmla="*/ 64 w 192"/>
                  <a:gd name="T73" fmla="*/ 48 h 192"/>
                  <a:gd name="T74" fmla="*/ 66 w 192"/>
                  <a:gd name="T75" fmla="*/ 48 h 192"/>
                  <a:gd name="T76" fmla="*/ 71 w 192"/>
                  <a:gd name="T77" fmla="*/ 74 h 192"/>
                  <a:gd name="T78" fmla="*/ 52 w 192"/>
                  <a:gd name="T79" fmla="*/ 71 h 192"/>
                  <a:gd name="T80" fmla="*/ 36 w 192"/>
                  <a:gd name="T81" fmla="*/ 80 h 192"/>
                  <a:gd name="T82" fmla="*/ 55 w 192"/>
                  <a:gd name="T83" fmla="*/ 87 h 192"/>
                  <a:gd name="T84" fmla="*/ 81 w 192"/>
                  <a:gd name="T85" fmla="*/ 96 h 192"/>
                  <a:gd name="T86" fmla="*/ 110 w 192"/>
                  <a:gd name="T87" fmla="*/ 100 h 192"/>
                  <a:gd name="T88" fmla="*/ 110 w 192"/>
                  <a:gd name="T89" fmla="*/ 128 h 192"/>
                  <a:gd name="T90" fmla="*/ 99 w 192"/>
                  <a:gd name="T91" fmla="*/ 154 h 192"/>
                  <a:gd name="T92" fmla="*/ 96 w 192"/>
                  <a:gd name="T93" fmla="*/ 158 h 192"/>
                  <a:gd name="T94" fmla="*/ 92 w 192"/>
                  <a:gd name="T95" fmla="*/ 16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187" y="30"/>
                    </a:moveTo>
                    <a:cubicBezTo>
                      <a:pt x="130" y="1"/>
                      <a:pt x="130" y="1"/>
                      <a:pt x="130" y="1"/>
                    </a:cubicBezTo>
                    <a:cubicBezTo>
                      <a:pt x="127" y="0"/>
                      <a:pt x="124" y="0"/>
                      <a:pt x="121" y="1"/>
                    </a:cubicBezTo>
                    <a:cubicBezTo>
                      <a:pt x="68" y="28"/>
                      <a:pt x="68" y="28"/>
                      <a:pt x="68" y="28"/>
                    </a:cubicBezTo>
                    <a:cubicBezTo>
                      <a:pt x="14" y="1"/>
                      <a:pt x="14" y="1"/>
                      <a:pt x="14" y="1"/>
                    </a:cubicBezTo>
                    <a:cubicBezTo>
                      <a:pt x="11" y="0"/>
                      <a:pt x="7" y="0"/>
                      <a:pt x="4" y="2"/>
                    </a:cubicBezTo>
                    <a:cubicBezTo>
                      <a:pt x="2" y="3"/>
                      <a:pt x="0" y="6"/>
                      <a:pt x="0" y="10"/>
                    </a:cubicBezTo>
                    <a:cubicBezTo>
                      <a:pt x="0" y="154"/>
                      <a:pt x="0" y="154"/>
                      <a:pt x="0" y="154"/>
                    </a:cubicBezTo>
                    <a:cubicBezTo>
                      <a:pt x="0" y="157"/>
                      <a:pt x="2" y="160"/>
                      <a:pt x="5" y="162"/>
                    </a:cubicBezTo>
                    <a:cubicBezTo>
                      <a:pt x="63" y="191"/>
                      <a:pt x="63" y="191"/>
                      <a:pt x="63" y="191"/>
                    </a:cubicBezTo>
                    <a:cubicBezTo>
                      <a:pt x="66" y="192"/>
                      <a:pt x="69" y="192"/>
                      <a:pt x="71" y="191"/>
                    </a:cubicBezTo>
                    <a:cubicBezTo>
                      <a:pt x="125" y="164"/>
                      <a:pt x="125" y="164"/>
                      <a:pt x="125" y="164"/>
                    </a:cubicBezTo>
                    <a:cubicBezTo>
                      <a:pt x="178" y="191"/>
                      <a:pt x="178" y="191"/>
                      <a:pt x="178" y="191"/>
                    </a:cubicBezTo>
                    <a:cubicBezTo>
                      <a:pt x="179" y="192"/>
                      <a:pt x="181" y="192"/>
                      <a:pt x="182" y="192"/>
                    </a:cubicBezTo>
                    <a:cubicBezTo>
                      <a:pt x="184" y="192"/>
                      <a:pt x="186" y="192"/>
                      <a:pt x="188" y="190"/>
                    </a:cubicBezTo>
                    <a:cubicBezTo>
                      <a:pt x="190" y="189"/>
                      <a:pt x="192" y="186"/>
                      <a:pt x="192" y="182"/>
                    </a:cubicBezTo>
                    <a:cubicBezTo>
                      <a:pt x="192" y="38"/>
                      <a:pt x="192" y="38"/>
                      <a:pt x="192" y="38"/>
                    </a:cubicBezTo>
                    <a:cubicBezTo>
                      <a:pt x="192" y="35"/>
                      <a:pt x="190" y="32"/>
                      <a:pt x="187" y="30"/>
                    </a:cubicBezTo>
                    <a:close/>
                    <a:moveTo>
                      <a:pt x="172" y="48"/>
                    </a:moveTo>
                    <a:cubicBezTo>
                      <a:pt x="172" y="124"/>
                      <a:pt x="172" y="124"/>
                      <a:pt x="172" y="124"/>
                    </a:cubicBezTo>
                    <a:cubicBezTo>
                      <a:pt x="172" y="129"/>
                      <a:pt x="168" y="132"/>
                      <a:pt x="164" y="130"/>
                    </a:cubicBezTo>
                    <a:cubicBezTo>
                      <a:pt x="149" y="125"/>
                      <a:pt x="161" y="100"/>
                      <a:pt x="150" y="86"/>
                    </a:cubicBezTo>
                    <a:cubicBezTo>
                      <a:pt x="140" y="74"/>
                      <a:pt x="128" y="87"/>
                      <a:pt x="115" y="67"/>
                    </a:cubicBezTo>
                    <a:cubicBezTo>
                      <a:pt x="104" y="48"/>
                      <a:pt x="119" y="35"/>
                      <a:pt x="134" y="28"/>
                    </a:cubicBezTo>
                    <a:cubicBezTo>
                      <a:pt x="136" y="27"/>
                      <a:pt x="138" y="27"/>
                      <a:pt x="139" y="28"/>
                    </a:cubicBezTo>
                    <a:cubicBezTo>
                      <a:pt x="169" y="42"/>
                      <a:pt x="169" y="42"/>
                      <a:pt x="169" y="42"/>
                    </a:cubicBezTo>
                    <a:cubicBezTo>
                      <a:pt x="171" y="44"/>
                      <a:pt x="172" y="46"/>
                      <a:pt x="172" y="48"/>
                    </a:cubicBezTo>
                    <a:close/>
                    <a:moveTo>
                      <a:pt x="92" y="160"/>
                    </a:moveTo>
                    <a:cubicBezTo>
                      <a:pt x="89" y="161"/>
                      <a:pt x="86" y="160"/>
                      <a:pt x="84" y="159"/>
                    </a:cubicBezTo>
                    <a:cubicBezTo>
                      <a:pt x="80" y="155"/>
                      <a:pt x="77" y="150"/>
                      <a:pt x="77" y="144"/>
                    </a:cubicBezTo>
                    <a:cubicBezTo>
                      <a:pt x="77" y="134"/>
                      <a:pt x="61" y="138"/>
                      <a:pt x="61" y="118"/>
                    </a:cubicBezTo>
                    <a:cubicBezTo>
                      <a:pt x="61" y="103"/>
                      <a:pt x="43" y="99"/>
                      <a:pt x="27" y="100"/>
                    </a:cubicBezTo>
                    <a:cubicBezTo>
                      <a:pt x="23" y="101"/>
                      <a:pt x="20" y="98"/>
                      <a:pt x="20" y="94"/>
                    </a:cubicBezTo>
                    <a:cubicBezTo>
                      <a:pt x="20" y="36"/>
                      <a:pt x="20" y="36"/>
                      <a:pt x="20" y="36"/>
                    </a:cubicBezTo>
                    <a:cubicBezTo>
                      <a:pt x="20" y="31"/>
                      <a:pt x="25" y="28"/>
                      <a:pt x="29" y="30"/>
                    </a:cubicBezTo>
                    <a:cubicBezTo>
                      <a:pt x="64" y="47"/>
                      <a:pt x="64" y="47"/>
                      <a:pt x="64" y="47"/>
                    </a:cubicBezTo>
                    <a:cubicBezTo>
                      <a:pt x="64" y="47"/>
                      <a:pt x="64" y="48"/>
                      <a:pt x="64" y="48"/>
                    </a:cubicBezTo>
                    <a:cubicBezTo>
                      <a:pt x="66" y="48"/>
                      <a:pt x="66" y="48"/>
                      <a:pt x="66" y="48"/>
                    </a:cubicBezTo>
                    <a:cubicBezTo>
                      <a:pt x="80" y="57"/>
                      <a:pt x="77" y="64"/>
                      <a:pt x="71" y="74"/>
                    </a:cubicBezTo>
                    <a:cubicBezTo>
                      <a:pt x="64" y="86"/>
                      <a:pt x="62" y="74"/>
                      <a:pt x="52" y="71"/>
                    </a:cubicBezTo>
                    <a:cubicBezTo>
                      <a:pt x="42" y="68"/>
                      <a:pt x="33" y="74"/>
                      <a:pt x="36" y="80"/>
                    </a:cubicBezTo>
                    <a:cubicBezTo>
                      <a:pt x="39" y="87"/>
                      <a:pt x="49" y="80"/>
                      <a:pt x="55" y="87"/>
                    </a:cubicBezTo>
                    <a:cubicBezTo>
                      <a:pt x="62" y="93"/>
                      <a:pt x="62" y="103"/>
                      <a:pt x="81" y="96"/>
                    </a:cubicBezTo>
                    <a:cubicBezTo>
                      <a:pt x="100" y="90"/>
                      <a:pt x="103" y="93"/>
                      <a:pt x="110" y="100"/>
                    </a:cubicBezTo>
                    <a:cubicBezTo>
                      <a:pt x="116" y="106"/>
                      <a:pt x="119" y="119"/>
                      <a:pt x="110" y="128"/>
                    </a:cubicBezTo>
                    <a:cubicBezTo>
                      <a:pt x="104" y="134"/>
                      <a:pt x="102" y="146"/>
                      <a:pt x="99" y="154"/>
                    </a:cubicBezTo>
                    <a:cubicBezTo>
                      <a:pt x="99" y="156"/>
                      <a:pt x="98" y="157"/>
                      <a:pt x="96" y="158"/>
                    </a:cubicBezTo>
                    <a:lnTo>
                      <a:pt x="92" y="160"/>
                    </a:ln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6" name="Shape 1128"/>
          <p:cNvSpPr/>
          <p:nvPr/>
        </p:nvSpPr>
        <p:spPr>
          <a:xfrm>
            <a:off x="4699245" y="-98288"/>
            <a:ext cx="6443487" cy="6445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53000"/>
                  </a:schemeClr>
                </a:gs>
                <a:gs pos="100000">
                  <a:schemeClr val="accent1">
                    <a:lumMod val="60000"/>
                    <a:lumOff val="40000"/>
                    <a:alpha val="0"/>
                  </a:schemeClr>
                </a:gs>
              </a:gsLst>
              <a:path path="circle">
                <a:fillToRect l="100000" t="100000"/>
              </a:path>
              <a:tileRect r="-100000" b="-100000"/>
            </a:gradFill>
            <a:prstDash val="solid"/>
            <a:miter lim="400000"/>
          </a:ln>
          <a:effectLst/>
        </p:spPr>
        <p:txBody>
          <a:bodyPr wrap="square" lIns="0" tIns="0" rIns="0" bIns="0" numCol="1" anchor="ctr">
            <a:noAutofit/>
          </a:bodyPr>
          <a:lstStyle/>
          <a:p>
            <a:pPr lvl="0"/>
            <a:endParaRPr>
              <a:latin typeface="Salesforce Sans"/>
              <a:cs typeface="Salesforce Sans"/>
            </a:endParaRPr>
          </a:p>
        </p:txBody>
      </p:sp>
      <p:sp>
        <p:nvSpPr>
          <p:cNvPr id="17" name="Shape 1128"/>
          <p:cNvSpPr/>
          <p:nvPr/>
        </p:nvSpPr>
        <p:spPr>
          <a:xfrm>
            <a:off x="4699245" y="-98288"/>
            <a:ext cx="6443487" cy="6445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gradFill flip="none" rotWithShape="1">
              <a:gsLst>
                <a:gs pos="0">
                  <a:schemeClr val="accent3">
                    <a:lumMod val="60000"/>
                    <a:lumOff val="40000"/>
                    <a:alpha val="25000"/>
                  </a:schemeClr>
                </a:gs>
                <a:gs pos="100000">
                  <a:schemeClr val="accent1">
                    <a:lumMod val="60000"/>
                    <a:lumOff val="40000"/>
                    <a:alpha val="17000"/>
                  </a:schemeClr>
                </a:gs>
              </a:gsLst>
              <a:path path="circle">
                <a:fillToRect l="100000" t="100000"/>
              </a:path>
              <a:tileRect r="-100000" b="-100000"/>
            </a:gradFill>
            <a:prstDash val="solid"/>
            <a:miter lim="400000"/>
          </a:ln>
          <a:effectLst/>
        </p:spPr>
        <p:txBody>
          <a:bodyPr wrap="square" lIns="0" tIns="0" rIns="0" bIns="0" numCol="1" anchor="ctr">
            <a:noAutofit/>
          </a:bodyPr>
          <a:lstStyle/>
          <a:p>
            <a:pPr lvl="0"/>
            <a:endParaRPr b="1" dirty="0">
              <a:latin typeface="Salesforce Sans"/>
              <a:cs typeface="Salesforce Sans"/>
            </a:endParaRPr>
          </a:p>
        </p:txBody>
      </p:sp>
      <p:pic>
        <p:nvPicPr>
          <p:cNvPr id="18" name="Picture 17"/>
          <p:cNvPicPr>
            <a:picLocks/>
          </p:cNvPicPr>
          <p:nvPr/>
        </p:nvPicPr>
        <p:blipFill>
          <a:blip r:embed="rId4" cstate="print">
            <a:alphaModFix amt="46000"/>
            <a:extLst>
              <a:ext uri="{28A0092B-C50C-407E-A947-70E740481C1C}">
                <a14:useLocalDpi xmlns:a14="http://schemas.microsoft.com/office/drawing/2010/main" val="0"/>
              </a:ext>
            </a:extLst>
          </a:blip>
          <a:stretch>
            <a:fillRect/>
          </a:stretch>
        </p:blipFill>
        <p:spPr>
          <a:xfrm>
            <a:off x="10457238" y="5154353"/>
            <a:ext cx="982365" cy="162933"/>
          </a:xfrm>
          <a:prstGeom prst="rect">
            <a:avLst/>
          </a:prstGeom>
          <a:noFill/>
          <a:ln>
            <a:noFill/>
          </a:ln>
        </p:spPr>
      </p:pic>
      <p:sp>
        <p:nvSpPr>
          <p:cNvPr id="19" name="Freeform 21"/>
          <p:cNvSpPr>
            <a:spLocks noEditPoints="1"/>
          </p:cNvSpPr>
          <p:nvPr/>
        </p:nvSpPr>
        <p:spPr bwMode="auto">
          <a:xfrm>
            <a:off x="4780601" y="3412698"/>
            <a:ext cx="673100" cy="641350"/>
          </a:xfrm>
          <a:custGeom>
            <a:avLst/>
            <a:gdLst>
              <a:gd name="T0" fmla="*/ 176 w 176"/>
              <a:gd name="T1" fmla="*/ 6 h 168"/>
              <a:gd name="T2" fmla="*/ 170 w 176"/>
              <a:gd name="T3" fmla="*/ 0 h 168"/>
              <a:gd name="T4" fmla="*/ 6 w 176"/>
              <a:gd name="T5" fmla="*/ 0 h 168"/>
              <a:gd name="T6" fmla="*/ 0 w 176"/>
              <a:gd name="T7" fmla="*/ 6 h 168"/>
              <a:gd name="T8" fmla="*/ 0 w 176"/>
              <a:gd name="T9" fmla="*/ 18 h 168"/>
              <a:gd name="T10" fmla="*/ 6 w 176"/>
              <a:gd name="T11" fmla="*/ 24 h 168"/>
              <a:gd name="T12" fmla="*/ 170 w 176"/>
              <a:gd name="T13" fmla="*/ 24 h 168"/>
              <a:gd name="T14" fmla="*/ 176 w 176"/>
              <a:gd name="T15" fmla="*/ 18 h 168"/>
              <a:gd name="T16" fmla="*/ 176 w 176"/>
              <a:gd name="T17" fmla="*/ 6 h 168"/>
              <a:gd name="T18" fmla="*/ 144 w 176"/>
              <a:gd name="T19" fmla="*/ 54 h 168"/>
              <a:gd name="T20" fmla="*/ 138 w 176"/>
              <a:gd name="T21" fmla="*/ 48 h 168"/>
              <a:gd name="T22" fmla="*/ 6 w 176"/>
              <a:gd name="T23" fmla="*/ 48 h 168"/>
              <a:gd name="T24" fmla="*/ 0 w 176"/>
              <a:gd name="T25" fmla="*/ 54 h 168"/>
              <a:gd name="T26" fmla="*/ 0 w 176"/>
              <a:gd name="T27" fmla="*/ 66 h 168"/>
              <a:gd name="T28" fmla="*/ 6 w 176"/>
              <a:gd name="T29" fmla="*/ 72 h 168"/>
              <a:gd name="T30" fmla="*/ 138 w 176"/>
              <a:gd name="T31" fmla="*/ 72 h 168"/>
              <a:gd name="T32" fmla="*/ 144 w 176"/>
              <a:gd name="T33" fmla="*/ 66 h 168"/>
              <a:gd name="T34" fmla="*/ 144 w 176"/>
              <a:gd name="T35" fmla="*/ 54 h 168"/>
              <a:gd name="T36" fmla="*/ 144 w 176"/>
              <a:gd name="T37" fmla="*/ 150 h 168"/>
              <a:gd name="T38" fmla="*/ 138 w 176"/>
              <a:gd name="T39" fmla="*/ 144 h 168"/>
              <a:gd name="T40" fmla="*/ 6 w 176"/>
              <a:gd name="T41" fmla="*/ 144 h 168"/>
              <a:gd name="T42" fmla="*/ 0 w 176"/>
              <a:gd name="T43" fmla="*/ 150 h 168"/>
              <a:gd name="T44" fmla="*/ 0 w 176"/>
              <a:gd name="T45" fmla="*/ 162 h 168"/>
              <a:gd name="T46" fmla="*/ 6 w 176"/>
              <a:gd name="T47" fmla="*/ 168 h 168"/>
              <a:gd name="T48" fmla="*/ 138 w 176"/>
              <a:gd name="T49" fmla="*/ 168 h 168"/>
              <a:gd name="T50" fmla="*/ 144 w 176"/>
              <a:gd name="T51" fmla="*/ 162 h 168"/>
              <a:gd name="T52" fmla="*/ 144 w 176"/>
              <a:gd name="T53" fmla="*/ 150 h 168"/>
              <a:gd name="T54" fmla="*/ 176 w 176"/>
              <a:gd name="T55" fmla="*/ 102 h 168"/>
              <a:gd name="T56" fmla="*/ 170 w 176"/>
              <a:gd name="T57" fmla="*/ 96 h 168"/>
              <a:gd name="T58" fmla="*/ 6 w 176"/>
              <a:gd name="T59" fmla="*/ 96 h 168"/>
              <a:gd name="T60" fmla="*/ 0 w 176"/>
              <a:gd name="T61" fmla="*/ 102 h 168"/>
              <a:gd name="T62" fmla="*/ 0 w 176"/>
              <a:gd name="T63" fmla="*/ 114 h 168"/>
              <a:gd name="T64" fmla="*/ 6 w 176"/>
              <a:gd name="T65" fmla="*/ 120 h 168"/>
              <a:gd name="T66" fmla="*/ 170 w 176"/>
              <a:gd name="T67" fmla="*/ 120 h 168"/>
              <a:gd name="T68" fmla="*/ 176 w 176"/>
              <a:gd name="T69" fmla="*/ 114 h 168"/>
              <a:gd name="T70" fmla="*/ 176 w 176"/>
              <a:gd name="T71"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8">
                <a:moveTo>
                  <a:pt x="176" y="6"/>
                </a:moveTo>
                <a:cubicBezTo>
                  <a:pt x="176" y="3"/>
                  <a:pt x="173" y="0"/>
                  <a:pt x="170" y="0"/>
                </a:cubicBezTo>
                <a:cubicBezTo>
                  <a:pt x="6" y="0"/>
                  <a:pt x="6" y="0"/>
                  <a:pt x="6" y="0"/>
                </a:cubicBezTo>
                <a:cubicBezTo>
                  <a:pt x="3" y="0"/>
                  <a:pt x="0" y="3"/>
                  <a:pt x="0" y="6"/>
                </a:cubicBezTo>
                <a:cubicBezTo>
                  <a:pt x="0" y="18"/>
                  <a:pt x="0" y="18"/>
                  <a:pt x="0" y="18"/>
                </a:cubicBezTo>
                <a:cubicBezTo>
                  <a:pt x="0" y="21"/>
                  <a:pt x="3" y="24"/>
                  <a:pt x="6" y="24"/>
                </a:cubicBezTo>
                <a:cubicBezTo>
                  <a:pt x="170" y="24"/>
                  <a:pt x="170" y="24"/>
                  <a:pt x="170" y="24"/>
                </a:cubicBezTo>
                <a:cubicBezTo>
                  <a:pt x="173" y="24"/>
                  <a:pt x="176" y="21"/>
                  <a:pt x="176" y="18"/>
                </a:cubicBezTo>
                <a:lnTo>
                  <a:pt x="176" y="6"/>
                </a:lnTo>
                <a:close/>
                <a:moveTo>
                  <a:pt x="144" y="54"/>
                </a:moveTo>
                <a:cubicBezTo>
                  <a:pt x="144" y="51"/>
                  <a:pt x="141" y="48"/>
                  <a:pt x="138" y="48"/>
                </a:cubicBezTo>
                <a:cubicBezTo>
                  <a:pt x="6" y="48"/>
                  <a:pt x="6" y="48"/>
                  <a:pt x="6" y="48"/>
                </a:cubicBezTo>
                <a:cubicBezTo>
                  <a:pt x="3" y="48"/>
                  <a:pt x="0" y="51"/>
                  <a:pt x="0" y="54"/>
                </a:cubicBezTo>
                <a:cubicBezTo>
                  <a:pt x="0" y="66"/>
                  <a:pt x="0" y="66"/>
                  <a:pt x="0" y="66"/>
                </a:cubicBezTo>
                <a:cubicBezTo>
                  <a:pt x="0" y="69"/>
                  <a:pt x="3" y="72"/>
                  <a:pt x="6" y="72"/>
                </a:cubicBezTo>
                <a:cubicBezTo>
                  <a:pt x="138" y="72"/>
                  <a:pt x="138" y="72"/>
                  <a:pt x="138" y="72"/>
                </a:cubicBezTo>
                <a:cubicBezTo>
                  <a:pt x="141" y="72"/>
                  <a:pt x="144" y="69"/>
                  <a:pt x="144" y="66"/>
                </a:cubicBezTo>
                <a:lnTo>
                  <a:pt x="144" y="54"/>
                </a:lnTo>
                <a:close/>
                <a:moveTo>
                  <a:pt x="144" y="150"/>
                </a:moveTo>
                <a:cubicBezTo>
                  <a:pt x="144" y="147"/>
                  <a:pt x="141" y="144"/>
                  <a:pt x="138" y="144"/>
                </a:cubicBezTo>
                <a:cubicBezTo>
                  <a:pt x="6" y="144"/>
                  <a:pt x="6" y="144"/>
                  <a:pt x="6" y="144"/>
                </a:cubicBezTo>
                <a:cubicBezTo>
                  <a:pt x="3" y="144"/>
                  <a:pt x="0" y="147"/>
                  <a:pt x="0" y="150"/>
                </a:cubicBezTo>
                <a:cubicBezTo>
                  <a:pt x="0" y="162"/>
                  <a:pt x="0" y="162"/>
                  <a:pt x="0" y="162"/>
                </a:cubicBezTo>
                <a:cubicBezTo>
                  <a:pt x="0" y="165"/>
                  <a:pt x="3" y="168"/>
                  <a:pt x="6" y="168"/>
                </a:cubicBezTo>
                <a:cubicBezTo>
                  <a:pt x="138" y="168"/>
                  <a:pt x="138" y="168"/>
                  <a:pt x="138" y="168"/>
                </a:cubicBezTo>
                <a:cubicBezTo>
                  <a:pt x="141" y="168"/>
                  <a:pt x="144" y="165"/>
                  <a:pt x="144" y="162"/>
                </a:cubicBezTo>
                <a:lnTo>
                  <a:pt x="144" y="150"/>
                </a:lnTo>
                <a:close/>
                <a:moveTo>
                  <a:pt x="176" y="102"/>
                </a:moveTo>
                <a:cubicBezTo>
                  <a:pt x="176" y="99"/>
                  <a:pt x="173" y="96"/>
                  <a:pt x="170" y="96"/>
                </a:cubicBezTo>
                <a:cubicBezTo>
                  <a:pt x="6" y="96"/>
                  <a:pt x="6" y="96"/>
                  <a:pt x="6" y="96"/>
                </a:cubicBezTo>
                <a:cubicBezTo>
                  <a:pt x="3" y="96"/>
                  <a:pt x="0" y="99"/>
                  <a:pt x="0" y="102"/>
                </a:cubicBezTo>
                <a:cubicBezTo>
                  <a:pt x="0" y="114"/>
                  <a:pt x="0" y="114"/>
                  <a:pt x="0" y="114"/>
                </a:cubicBezTo>
                <a:cubicBezTo>
                  <a:pt x="0" y="117"/>
                  <a:pt x="3" y="120"/>
                  <a:pt x="6" y="120"/>
                </a:cubicBezTo>
                <a:cubicBezTo>
                  <a:pt x="170" y="120"/>
                  <a:pt x="170" y="120"/>
                  <a:pt x="170" y="120"/>
                </a:cubicBezTo>
                <a:cubicBezTo>
                  <a:pt x="173" y="120"/>
                  <a:pt x="176" y="117"/>
                  <a:pt x="176" y="114"/>
                </a:cubicBezTo>
                <a:lnTo>
                  <a:pt x="176" y="102"/>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noEditPoints="1"/>
          </p:cNvSpPr>
          <p:nvPr/>
        </p:nvSpPr>
        <p:spPr bwMode="auto">
          <a:xfrm>
            <a:off x="10769845" y="1826962"/>
            <a:ext cx="320474" cy="266026"/>
          </a:xfrm>
          <a:custGeom>
            <a:avLst/>
            <a:gdLst>
              <a:gd name="T0" fmla="*/ 184 w 194"/>
              <a:gd name="T1" fmla="*/ 100 h 161"/>
              <a:gd name="T2" fmla="*/ 185 w 194"/>
              <a:gd name="T3" fmla="*/ 95 h 161"/>
              <a:gd name="T4" fmla="*/ 193 w 194"/>
              <a:gd name="T5" fmla="*/ 64 h 161"/>
              <a:gd name="T6" fmla="*/ 125 w 194"/>
              <a:gd name="T7" fmla="*/ 0 h 161"/>
              <a:gd name="T8" fmla="*/ 79 w 194"/>
              <a:gd name="T9" fmla="*/ 17 h 161"/>
              <a:gd name="T10" fmla="*/ 153 w 194"/>
              <a:gd name="T11" fmla="*/ 96 h 161"/>
              <a:gd name="T12" fmla="*/ 147 w 194"/>
              <a:gd name="T13" fmla="*/ 125 h 161"/>
              <a:gd name="T14" fmla="*/ 160 w 194"/>
              <a:gd name="T15" fmla="*/ 119 h 161"/>
              <a:gd name="T16" fmla="*/ 165 w 194"/>
              <a:gd name="T17" fmla="*/ 119 h 161"/>
              <a:gd name="T18" fmla="*/ 189 w 194"/>
              <a:gd name="T19" fmla="*/ 128 h 161"/>
              <a:gd name="T20" fmla="*/ 193 w 194"/>
              <a:gd name="T21" fmla="*/ 125 h 161"/>
              <a:gd name="T22" fmla="*/ 184 w 194"/>
              <a:gd name="T23" fmla="*/ 100 h 161"/>
              <a:gd name="T24" fmla="*/ 69 w 194"/>
              <a:gd name="T25" fmla="*/ 32 h 161"/>
              <a:gd name="T26" fmla="*/ 1 w 194"/>
              <a:gd name="T27" fmla="*/ 96 h 161"/>
              <a:gd name="T28" fmla="*/ 9 w 194"/>
              <a:gd name="T29" fmla="*/ 127 h 161"/>
              <a:gd name="T30" fmla="*/ 10 w 194"/>
              <a:gd name="T31" fmla="*/ 132 h 161"/>
              <a:gd name="T32" fmla="*/ 1 w 194"/>
              <a:gd name="T33" fmla="*/ 156 h 161"/>
              <a:gd name="T34" fmla="*/ 5 w 194"/>
              <a:gd name="T35" fmla="*/ 160 h 161"/>
              <a:gd name="T36" fmla="*/ 29 w 194"/>
              <a:gd name="T37" fmla="*/ 150 h 161"/>
              <a:gd name="T38" fmla="*/ 34 w 194"/>
              <a:gd name="T39" fmla="*/ 151 h 161"/>
              <a:gd name="T40" fmla="*/ 69 w 194"/>
              <a:gd name="T41" fmla="*/ 160 h 161"/>
              <a:gd name="T42" fmla="*/ 137 w 194"/>
              <a:gd name="T43" fmla="*/ 96 h 161"/>
              <a:gd name="T44" fmla="*/ 69 w 194"/>
              <a:gd name="T4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61">
                <a:moveTo>
                  <a:pt x="184" y="100"/>
                </a:moveTo>
                <a:cubicBezTo>
                  <a:pt x="184" y="98"/>
                  <a:pt x="184" y="97"/>
                  <a:pt x="185" y="95"/>
                </a:cubicBezTo>
                <a:cubicBezTo>
                  <a:pt x="190" y="86"/>
                  <a:pt x="193" y="76"/>
                  <a:pt x="193" y="64"/>
                </a:cubicBezTo>
                <a:cubicBezTo>
                  <a:pt x="193" y="29"/>
                  <a:pt x="163" y="0"/>
                  <a:pt x="125" y="0"/>
                </a:cubicBezTo>
                <a:cubicBezTo>
                  <a:pt x="107" y="0"/>
                  <a:pt x="91" y="7"/>
                  <a:pt x="79" y="17"/>
                </a:cubicBezTo>
                <a:cubicBezTo>
                  <a:pt x="121" y="22"/>
                  <a:pt x="153" y="56"/>
                  <a:pt x="153" y="96"/>
                </a:cubicBezTo>
                <a:cubicBezTo>
                  <a:pt x="153" y="106"/>
                  <a:pt x="151" y="116"/>
                  <a:pt x="147" y="125"/>
                </a:cubicBezTo>
                <a:cubicBezTo>
                  <a:pt x="152" y="123"/>
                  <a:pt x="156" y="121"/>
                  <a:pt x="160" y="119"/>
                </a:cubicBezTo>
                <a:cubicBezTo>
                  <a:pt x="162" y="118"/>
                  <a:pt x="163" y="118"/>
                  <a:pt x="165" y="119"/>
                </a:cubicBezTo>
                <a:cubicBezTo>
                  <a:pt x="189" y="128"/>
                  <a:pt x="189" y="128"/>
                  <a:pt x="189" y="128"/>
                </a:cubicBezTo>
                <a:cubicBezTo>
                  <a:pt x="192" y="129"/>
                  <a:pt x="194" y="127"/>
                  <a:pt x="193" y="125"/>
                </a:cubicBezTo>
                <a:lnTo>
                  <a:pt x="184" y="100"/>
                </a:lnTo>
                <a:close/>
                <a:moveTo>
                  <a:pt x="69" y="32"/>
                </a:moveTo>
                <a:cubicBezTo>
                  <a:pt x="31" y="32"/>
                  <a:pt x="1" y="61"/>
                  <a:pt x="1" y="96"/>
                </a:cubicBezTo>
                <a:cubicBezTo>
                  <a:pt x="1" y="108"/>
                  <a:pt x="4" y="118"/>
                  <a:pt x="9" y="127"/>
                </a:cubicBezTo>
                <a:cubicBezTo>
                  <a:pt x="10" y="129"/>
                  <a:pt x="11" y="130"/>
                  <a:pt x="10" y="132"/>
                </a:cubicBezTo>
                <a:cubicBezTo>
                  <a:pt x="1" y="156"/>
                  <a:pt x="1" y="156"/>
                  <a:pt x="1" y="156"/>
                </a:cubicBezTo>
                <a:cubicBezTo>
                  <a:pt x="0" y="159"/>
                  <a:pt x="2" y="161"/>
                  <a:pt x="5" y="160"/>
                </a:cubicBezTo>
                <a:cubicBezTo>
                  <a:pt x="29" y="150"/>
                  <a:pt x="29" y="150"/>
                  <a:pt x="29" y="150"/>
                </a:cubicBezTo>
                <a:cubicBezTo>
                  <a:pt x="31" y="150"/>
                  <a:pt x="32" y="150"/>
                  <a:pt x="34" y="151"/>
                </a:cubicBezTo>
                <a:cubicBezTo>
                  <a:pt x="44" y="157"/>
                  <a:pt x="56" y="160"/>
                  <a:pt x="69" y="160"/>
                </a:cubicBezTo>
                <a:cubicBezTo>
                  <a:pt x="107" y="160"/>
                  <a:pt x="137" y="131"/>
                  <a:pt x="137" y="96"/>
                </a:cubicBezTo>
                <a:cubicBezTo>
                  <a:pt x="137" y="61"/>
                  <a:pt x="107" y="32"/>
                  <a:pt x="69" y="32"/>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1"/>
          <p:cNvSpPr>
            <a:spLocks noEditPoints="1"/>
          </p:cNvSpPr>
          <p:nvPr/>
        </p:nvSpPr>
        <p:spPr bwMode="auto">
          <a:xfrm>
            <a:off x="6129360" y="1303097"/>
            <a:ext cx="394270" cy="394270"/>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8 w 192"/>
              <a:gd name="T11" fmla="*/ 137 h 192"/>
              <a:gd name="T12" fmla="*/ 98 w 192"/>
              <a:gd name="T13" fmla="*/ 163 h 192"/>
              <a:gd name="T14" fmla="*/ 94 w 192"/>
              <a:gd name="T15" fmla="*/ 167 h 192"/>
              <a:gd name="T16" fmla="*/ 90 w 192"/>
              <a:gd name="T17" fmla="*/ 169 h 192"/>
              <a:gd name="T18" fmla="*/ 83 w 192"/>
              <a:gd name="T19" fmla="*/ 168 h 192"/>
              <a:gd name="T20" fmla="*/ 76 w 192"/>
              <a:gd name="T21" fmla="*/ 153 h 192"/>
              <a:gd name="T22" fmla="*/ 60 w 192"/>
              <a:gd name="T23" fmla="*/ 127 h 192"/>
              <a:gd name="T24" fmla="*/ 26 w 192"/>
              <a:gd name="T25" fmla="*/ 109 h 192"/>
              <a:gd name="T26" fmla="*/ 22 w 192"/>
              <a:gd name="T27" fmla="*/ 110 h 192"/>
              <a:gd name="T28" fmla="*/ 17 w 192"/>
              <a:gd name="T29" fmla="*/ 107 h 192"/>
              <a:gd name="T30" fmla="*/ 16 w 192"/>
              <a:gd name="T31" fmla="*/ 96 h 192"/>
              <a:gd name="T32" fmla="*/ 34 w 192"/>
              <a:gd name="T33" fmla="*/ 46 h 192"/>
              <a:gd name="T34" fmla="*/ 35 w 192"/>
              <a:gd name="T35" fmla="*/ 45 h 192"/>
              <a:gd name="T36" fmla="*/ 71 w 192"/>
              <a:gd name="T37" fmla="*/ 20 h 192"/>
              <a:gd name="T38" fmla="*/ 76 w 192"/>
              <a:gd name="T39" fmla="*/ 26 h 192"/>
              <a:gd name="T40" fmla="*/ 74 w 192"/>
              <a:gd name="T41" fmla="*/ 33 h 192"/>
              <a:gd name="T42" fmla="*/ 62 w 192"/>
              <a:gd name="T43" fmla="*/ 46 h 192"/>
              <a:gd name="T44" fmla="*/ 58 w 192"/>
              <a:gd name="T45" fmla="*/ 54 h 192"/>
              <a:gd name="T46" fmla="*/ 63 w 192"/>
              <a:gd name="T47" fmla="*/ 56 h 192"/>
              <a:gd name="T48" fmla="*/ 64 w 192"/>
              <a:gd name="T49" fmla="*/ 56 h 192"/>
              <a:gd name="T50" fmla="*/ 65 w 192"/>
              <a:gd name="T51" fmla="*/ 57 h 192"/>
              <a:gd name="T52" fmla="*/ 70 w 192"/>
              <a:gd name="T53" fmla="*/ 83 h 192"/>
              <a:gd name="T54" fmla="*/ 51 w 192"/>
              <a:gd name="T55" fmla="*/ 80 h 192"/>
              <a:gd name="T56" fmla="*/ 35 w 192"/>
              <a:gd name="T57" fmla="*/ 89 h 192"/>
              <a:gd name="T58" fmla="*/ 54 w 192"/>
              <a:gd name="T59" fmla="*/ 96 h 192"/>
              <a:gd name="T60" fmla="*/ 80 w 192"/>
              <a:gd name="T61" fmla="*/ 105 h 192"/>
              <a:gd name="T62" fmla="*/ 109 w 192"/>
              <a:gd name="T63" fmla="*/ 108 h 192"/>
              <a:gd name="T64" fmla="*/ 108 w 192"/>
              <a:gd name="T65" fmla="*/ 137 h 192"/>
              <a:gd name="T66" fmla="*/ 159 w 192"/>
              <a:gd name="T67" fmla="*/ 136 h 192"/>
              <a:gd name="T68" fmla="*/ 150 w 192"/>
              <a:gd name="T69" fmla="*/ 96 h 192"/>
              <a:gd name="T70" fmla="*/ 114 w 192"/>
              <a:gd name="T71" fmla="*/ 76 h 192"/>
              <a:gd name="T72" fmla="*/ 133 w 192"/>
              <a:gd name="T73" fmla="*/ 37 h 192"/>
              <a:gd name="T74" fmla="*/ 146 w 192"/>
              <a:gd name="T75" fmla="*/ 35 h 192"/>
              <a:gd name="T76" fmla="*/ 148 w 192"/>
              <a:gd name="T77" fmla="*/ 36 h 192"/>
              <a:gd name="T78" fmla="*/ 176 w 192"/>
              <a:gd name="T79" fmla="*/ 96 h 192"/>
              <a:gd name="T80" fmla="*/ 166 w 192"/>
              <a:gd name="T81" fmla="*/ 136 h 192"/>
              <a:gd name="T82" fmla="*/ 159 w 192"/>
              <a:gd name="T8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8" y="137"/>
                </a:moveTo>
                <a:cubicBezTo>
                  <a:pt x="102" y="143"/>
                  <a:pt x="100" y="155"/>
                  <a:pt x="98" y="163"/>
                </a:cubicBezTo>
                <a:cubicBezTo>
                  <a:pt x="97" y="164"/>
                  <a:pt x="96" y="166"/>
                  <a:pt x="94" y="167"/>
                </a:cubicBezTo>
                <a:cubicBezTo>
                  <a:pt x="90" y="169"/>
                  <a:pt x="90" y="169"/>
                  <a:pt x="90" y="169"/>
                </a:cubicBezTo>
                <a:cubicBezTo>
                  <a:pt x="88" y="170"/>
                  <a:pt x="85" y="170"/>
                  <a:pt x="83" y="168"/>
                </a:cubicBezTo>
                <a:cubicBezTo>
                  <a:pt x="79" y="164"/>
                  <a:pt x="76" y="158"/>
                  <a:pt x="76" y="153"/>
                </a:cubicBezTo>
                <a:cubicBezTo>
                  <a:pt x="76" y="143"/>
                  <a:pt x="60" y="146"/>
                  <a:pt x="60" y="127"/>
                </a:cubicBezTo>
                <a:cubicBezTo>
                  <a:pt x="60" y="112"/>
                  <a:pt x="40" y="102"/>
                  <a:pt x="26" y="109"/>
                </a:cubicBezTo>
                <a:cubicBezTo>
                  <a:pt x="24" y="110"/>
                  <a:pt x="23" y="110"/>
                  <a:pt x="22" y="110"/>
                </a:cubicBezTo>
                <a:cubicBezTo>
                  <a:pt x="20" y="111"/>
                  <a:pt x="17" y="110"/>
                  <a:pt x="17" y="107"/>
                </a:cubicBezTo>
                <a:cubicBezTo>
                  <a:pt x="16" y="104"/>
                  <a:pt x="16" y="100"/>
                  <a:pt x="16" y="96"/>
                </a:cubicBezTo>
                <a:cubicBezTo>
                  <a:pt x="16" y="77"/>
                  <a:pt x="23" y="59"/>
                  <a:pt x="34" y="46"/>
                </a:cubicBezTo>
                <a:cubicBezTo>
                  <a:pt x="34" y="45"/>
                  <a:pt x="34" y="45"/>
                  <a:pt x="35" y="45"/>
                </a:cubicBezTo>
                <a:cubicBezTo>
                  <a:pt x="44" y="34"/>
                  <a:pt x="57" y="25"/>
                  <a:pt x="71" y="20"/>
                </a:cubicBezTo>
                <a:cubicBezTo>
                  <a:pt x="75" y="19"/>
                  <a:pt x="78" y="23"/>
                  <a:pt x="76" y="26"/>
                </a:cubicBezTo>
                <a:cubicBezTo>
                  <a:pt x="74" y="29"/>
                  <a:pt x="74" y="31"/>
                  <a:pt x="74" y="33"/>
                </a:cubicBezTo>
                <a:cubicBezTo>
                  <a:pt x="74" y="42"/>
                  <a:pt x="66" y="47"/>
                  <a:pt x="62" y="46"/>
                </a:cubicBezTo>
                <a:cubicBezTo>
                  <a:pt x="59" y="44"/>
                  <a:pt x="50" y="50"/>
                  <a:pt x="58" y="54"/>
                </a:cubicBezTo>
                <a:cubicBezTo>
                  <a:pt x="63" y="56"/>
                  <a:pt x="63" y="56"/>
                  <a:pt x="63" y="56"/>
                </a:cubicBezTo>
                <a:cubicBezTo>
                  <a:pt x="63" y="56"/>
                  <a:pt x="64" y="56"/>
                  <a:pt x="64" y="56"/>
                </a:cubicBezTo>
                <a:cubicBezTo>
                  <a:pt x="65" y="57"/>
                  <a:pt x="65" y="57"/>
                  <a:pt x="65" y="57"/>
                </a:cubicBezTo>
                <a:cubicBezTo>
                  <a:pt x="79" y="66"/>
                  <a:pt x="76" y="72"/>
                  <a:pt x="70" y="83"/>
                </a:cubicBezTo>
                <a:cubicBezTo>
                  <a:pt x="64" y="94"/>
                  <a:pt x="61" y="83"/>
                  <a:pt x="51" y="80"/>
                </a:cubicBezTo>
                <a:cubicBezTo>
                  <a:pt x="42" y="76"/>
                  <a:pt x="32" y="83"/>
                  <a:pt x="35" y="89"/>
                </a:cubicBezTo>
                <a:cubicBezTo>
                  <a:pt x="38" y="96"/>
                  <a:pt x="48" y="89"/>
                  <a:pt x="54" y="96"/>
                </a:cubicBezTo>
                <a:cubicBezTo>
                  <a:pt x="61" y="102"/>
                  <a:pt x="61" y="112"/>
                  <a:pt x="80" y="105"/>
                </a:cubicBezTo>
                <a:cubicBezTo>
                  <a:pt x="99" y="99"/>
                  <a:pt x="102" y="102"/>
                  <a:pt x="109" y="108"/>
                </a:cubicBezTo>
                <a:cubicBezTo>
                  <a:pt x="114" y="115"/>
                  <a:pt x="118" y="128"/>
                  <a:pt x="108" y="137"/>
                </a:cubicBezTo>
                <a:close/>
                <a:moveTo>
                  <a:pt x="159" y="136"/>
                </a:moveTo>
                <a:cubicBezTo>
                  <a:pt x="151" y="128"/>
                  <a:pt x="159" y="107"/>
                  <a:pt x="150" y="96"/>
                </a:cubicBezTo>
                <a:cubicBezTo>
                  <a:pt x="140" y="83"/>
                  <a:pt x="127" y="96"/>
                  <a:pt x="114" y="76"/>
                </a:cubicBezTo>
                <a:cubicBezTo>
                  <a:pt x="103" y="58"/>
                  <a:pt x="118" y="42"/>
                  <a:pt x="133" y="37"/>
                </a:cubicBezTo>
                <a:cubicBezTo>
                  <a:pt x="137" y="35"/>
                  <a:pt x="141" y="35"/>
                  <a:pt x="146" y="35"/>
                </a:cubicBezTo>
                <a:cubicBezTo>
                  <a:pt x="146" y="35"/>
                  <a:pt x="148" y="35"/>
                  <a:pt x="148" y="36"/>
                </a:cubicBezTo>
                <a:cubicBezTo>
                  <a:pt x="165" y="50"/>
                  <a:pt x="176" y="72"/>
                  <a:pt x="176" y="96"/>
                </a:cubicBezTo>
                <a:cubicBezTo>
                  <a:pt x="176" y="110"/>
                  <a:pt x="172" y="124"/>
                  <a:pt x="166" y="136"/>
                </a:cubicBezTo>
                <a:cubicBezTo>
                  <a:pt x="164" y="138"/>
                  <a:pt x="161" y="138"/>
                  <a:pt x="159" y="136"/>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75"/>
          <p:cNvSpPr>
            <a:spLocks noEditPoints="1"/>
          </p:cNvSpPr>
          <p:nvPr/>
        </p:nvSpPr>
        <p:spPr bwMode="auto">
          <a:xfrm>
            <a:off x="9401452" y="162828"/>
            <a:ext cx="358396" cy="358396"/>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32 w 192"/>
              <a:gd name="T11" fmla="*/ 62 h 192"/>
              <a:gd name="T12" fmla="*/ 126 w 192"/>
              <a:gd name="T13" fmla="*/ 68 h 192"/>
              <a:gd name="T14" fmla="*/ 88 w 192"/>
              <a:gd name="T15" fmla="*/ 68 h 192"/>
              <a:gd name="T16" fmla="*/ 84 w 192"/>
              <a:gd name="T17" fmla="*/ 72 h 192"/>
              <a:gd name="T18" fmla="*/ 84 w 192"/>
              <a:gd name="T19" fmla="*/ 80 h 192"/>
              <a:gd name="T20" fmla="*/ 88 w 192"/>
              <a:gd name="T21" fmla="*/ 84 h 192"/>
              <a:gd name="T22" fmla="*/ 104 w 192"/>
              <a:gd name="T23" fmla="*/ 84 h 192"/>
              <a:gd name="T24" fmla="*/ 132 w 192"/>
              <a:gd name="T25" fmla="*/ 112 h 192"/>
              <a:gd name="T26" fmla="*/ 132 w 192"/>
              <a:gd name="T27" fmla="*/ 120 h 192"/>
              <a:gd name="T28" fmla="*/ 104 w 192"/>
              <a:gd name="T29" fmla="*/ 148 h 192"/>
              <a:gd name="T30" fmla="*/ 108 w 192"/>
              <a:gd name="T31" fmla="*/ 148 h 192"/>
              <a:gd name="T32" fmla="*/ 108 w 192"/>
              <a:gd name="T33" fmla="*/ 156 h 192"/>
              <a:gd name="T34" fmla="*/ 100 w 192"/>
              <a:gd name="T35" fmla="*/ 164 h 192"/>
              <a:gd name="T36" fmla="*/ 92 w 192"/>
              <a:gd name="T37" fmla="*/ 156 h 192"/>
              <a:gd name="T38" fmla="*/ 92 w 192"/>
              <a:gd name="T39" fmla="*/ 148 h 192"/>
              <a:gd name="T40" fmla="*/ 66 w 192"/>
              <a:gd name="T41" fmla="*/ 148 h 192"/>
              <a:gd name="T42" fmla="*/ 60 w 192"/>
              <a:gd name="T43" fmla="*/ 142 h 192"/>
              <a:gd name="T44" fmla="*/ 60 w 192"/>
              <a:gd name="T45" fmla="*/ 130 h 192"/>
              <a:gd name="T46" fmla="*/ 66 w 192"/>
              <a:gd name="T47" fmla="*/ 124 h 192"/>
              <a:gd name="T48" fmla="*/ 104 w 192"/>
              <a:gd name="T49" fmla="*/ 124 h 192"/>
              <a:gd name="T50" fmla="*/ 108 w 192"/>
              <a:gd name="T51" fmla="*/ 120 h 192"/>
              <a:gd name="T52" fmla="*/ 108 w 192"/>
              <a:gd name="T53" fmla="*/ 112 h 192"/>
              <a:gd name="T54" fmla="*/ 104 w 192"/>
              <a:gd name="T55" fmla="*/ 108 h 192"/>
              <a:gd name="T56" fmla="*/ 88 w 192"/>
              <a:gd name="T57" fmla="*/ 108 h 192"/>
              <a:gd name="T58" fmla="*/ 60 w 192"/>
              <a:gd name="T59" fmla="*/ 80 h 192"/>
              <a:gd name="T60" fmla="*/ 60 w 192"/>
              <a:gd name="T61" fmla="*/ 72 h 192"/>
              <a:gd name="T62" fmla="*/ 88 w 192"/>
              <a:gd name="T63" fmla="*/ 44 h 192"/>
              <a:gd name="T64" fmla="*/ 92 w 192"/>
              <a:gd name="T65" fmla="*/ 44 h 192"/>
              <a:gd name="T66" fmla="*/ 92 w 192"/>
              <a:gd name="T67" fmla="*/ 36 h 192"/>
              <a:gd name="T68" fmla="*/ 100 w 192"/>
              <a:gd name="T69" fmla="*/ 28 h 192"/>
              <a:gd name="T70" fmla="*/ 108 w 192"/>
              <a:gd name="T71" fmla="*/ 36 h 192"/>
              <a:gd name="T72" fmla="*/ 108 w 192"/>
              <a:gd name="T73" fmla="*/ 44 h 192"/>
              <a:gd name="T74" fmla="*/ 126 w 192"/>
              <a:gd name="T75" fmla="*/ 44 h 192"/>
              <a:gd name="T76" fmla="*/ 132 w 192"/>
              <a:gd name="T77" fmla="*/ 50 h 192"/>
              <a:gd name="T78" fmla="*/ 132 w 192"/>
              <a:gd name="T79" fmla="*/ 6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32" y="62"/>
                </a:moveTo>
                <a:cubicBezTo>
                  <a:pt x="132" y="65"/>
                  <a:pt x="129" y="68"/>
                  <a:pt x="126" y="68"/>
                </a:cubicBezTo>
                <a:cubicBezTo>
                  <a:pt x="88" y="68"/>
                  <a:pt x="88" y="68"/>
                  <a:pt x="88" y="68"/>
                </a:cubicBezTo>
                <a:cubicBezTo>
                  <a:pt x="86" y="68"/>
                  <a:pt x="84" y="70"/>
                  <a:pt x="84" y="72"/>
                </a:cubicBezTo>
                <a:cubicBezTo>
                  <a:pt x="84" y="80"/>
                  <a:pt x="84" y="80"/>
                  <a:pt x="84" y="80"/>
                </a:cubicBezTo>
                <a:cubicBezTo>
                  <a:pt x="84" y="82"/>
                  <a:pt x="86" y="84"/>
                  <a:pt x="88" y="84"/>
                </a:cubicBezTo>
                <a:cubicBezTo>
                  <a:pt x="104" y="84"/>
                  <a:pt x="104" y="84"/>
                  <a:pt x="104" y="84"/>
                </a:cubicBezTo>
                <a:cubicBezTo>
                  <a:pt x="120" y="84"/>
                  <a:pt x="132" y="96"/>
                  <a:pt x="132" y="112"/>
                </a:cubicBezTo>
                <a:cubicBezTo>
                  <a:pt x="132" y="120"/>
                  <a:pt x="132" y="120"/>
                  <a:pt x="132" y="120"/>
                </a:cubicBezTo>
                <a:cubicBezTo>
                  <a:pt x="132" y="136"/>
                  <a:pt x="120" y="148"/>
                  <a:pt x="104" y="148"/>
                </a:cubicBezTo>
                <a:cubicBezTo>
                  <a:pt x="108" y="148"/>
                  <a:pt x="108" y="148"/>
                  <a:pt x="108" y="148"/>
                </a:cubicBezTo>
                <a:cubicBezTo>
                  <a:pt x="108" y="156"/>
                  <a:pt x="108" y="156"/>
                  <a:pt x="108" y="156"/>
                </a:cubicBezTo>
                <a:cubicBezTo>
                  <a:pt x="108" y="160"/>
                  <a:pt x="104" y="164"/>
                  <a:pt x="100" y="164"/>
                </a:cubicBezTo>
                <a:cubicBezTo>
                  <a:pt x="96" y="164"/>
                  <a:pt x="92" y="160"/>
                  <a:pt x="92" y="156"/>
                </a:cubicBezTo>
                <a:cubicBezTo>
                  <a:pt x="92" y="148"/>
                  <a:pt x="92" y="148"/>
                  <a:pt x="92" y="148"/>
                </a:cubicBezTo>
                <a:cubicBezTo>
                  <a:pt x="66" y="148"/>
                  <a:pt x="66" y="148"/>
                  <a:pt x="66" y="148"/>
                </a:cubicBezTo>
                <a:cubicBezTo>
                  <a:pt x="63" y="148"/>
                  <a:pt x="60" y="145"/>
                  <a:pt x="60" y="142"/>
                </a:cubicBezTo>
                <a:cubicBezTo>
                  <a:pt x="60" y="130"/>
                  <a:pt x="60" y="130"/>
                  <a:pt x="60" y="130"/>
                </a:cubicBezTo>
                <a:cubicBezTo>
                  <a:pt x="60" y="127"/>
                  <a:pt x="63" y="124"/>
                  <a:pt x="66" y="124"/>
                </a:cubicBezTo>
                <a:cubicBezTo>
                  <a:pt x="104" y="124"/>
                  <a:pt x="104" y="124"/>
                  <a:pt x="104" y="124"/>
                </a:cubicBezTo>
                <a:cubicBezTo>
                  <a:pt x="106" y="124"/>
                  <a:pt x="108" y="122"/>
                  <a:pt x="108" y="120"/>
                </a:cubicBezTo>
                <a:cubicBezTo>
                  <a:pt x="108" y="112"/>
                  <a:pt x="108" y="112"/>
                  <a:pt x="108" y="112"/>
                </a:cubicBezTo>
                <a:cubicBezTo>
                  <a:pt x="108" y="110"/>
                  <a:pt x="106" y="108"/>
                  <a:pt x="104" y="108"/>
                </a:cubicBezTo>
                <a:cubicBezTo>
                  <a:pt x="88" y="108"/>
                  <a:pt x="88" y="108"/>
                  <a:pt x="88" y="108"/>
                </a:cubicBezTo>
                <a:cubicBezTo>
                  <a:pt x="72" y="108"/>
                  <a:pt x="60" y="96"/>
                  <a:pt x="60" y="80"/>
                </a:cubicBezTo>
                <a:cubicBezTo>
                  <a:pt x="60" y="72"/>
                  <a:pt x="60" y="72"/>
                  <a:pt x="60" y="72"/>
                </a:cubicBezTo>
                <a:cubicBezTo>
                  <a:pt x="60" y="56"/>
                  <a:pt x="72" y="44"/>
                  <a:pt x="88" y="44"/>
                </a:cubicBezTo>
                <a:cubicBezTo>
                  <a:pt x="92" y="44"/>
                  <a:pt x="92" y="44"/>
                  <a:pt x="92" y="44"/>
                </a:cubicBezTo>
                <a:cubicBezTo>
                  <a:pt x="92" y="36"/>
                  <a:pt x="92" y="36"/>
                  <a:pt x="92" y="36"/>
                </a:cubicBezTo>
                <a:cubicBezTo>
                  <a:pt x="92" y="32"/>
                  <a:pt x="96" y="28"/>
                  <a:pt x="100" y="28"/>
                </a:cubicBezTo>
                <a:cubicBezTo>
                  <a:pt x="104" y="28"/>
                  <a:pt x="108" y="32"/>
                  <a:pt x="108" y="36"/>
                </a:cubicBezTo>
                <a:cubicBezTo>
                  <a:pt x="108" y="44"/>
                  <a:pt x="108" y="44"/>
                  <a:pt x="108" y="44"/>
                </a:cubicBezTo>
                <a:cubicBezTo>
                  <a:pt x="126" y="44"/>
                  <a:pt x="126" y="44"/>
                  <a:pt x="126" y="44"/>
                </a:cubicBezTo>
                <a:cubicBezTo>
                  <a:pt x="129" y="44"/>
                  <a:pt x="132" y="47"/>
                  <a:pt x="132" y="50"/>
                </a:cubicBezTo>
                <a:lnTo>
                  <a:pt x="132" y="62"/>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2"/>
          <p:cNvSpPr/>
          <p:nvPr/>
        </p:nvSpPr>
        <p:spPr>
          <a:xfrm>
            <a:off x="4975101" y="4676129"/>
            <a:ext cx="380652" cy="380652"/>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4" name="Freeform 81"/>
          <p:cNvSpPr>
            <a:spLocks/>
          </p:cNvSpPr>
          <p:nvPr/>
        </p:nvSpPr>
        <p:spPr bwMode="auto">
          <a:xfrm>
            <a:off x="5016998" y="4759499"/>
            <a:ext cx="296858" cy="213912"/>
          </a:xfrm>
          <a:custGeom>
            <a:avLst/>
            <a:gdLst>
              <a:gd name="T0" fmla="*/ 124 w 256"/>
              <a:gd name="T1" fmla="*/ 184 h 184"/>
              <a:gd name="T2" fmla="*/ 118 w 256"/>
              <a:gd name="T3" fmla="*/ 182 h 184"/>
              <a:gd name="T4" fmla="*/ 112 w 256"/>
              <a:gd name="T5" fmla="*/ 174 h 184"/>
              <a:gd name="T6" fmla="*/ 81 w 256"/>
              <a:gd name="T7" fmla="*/ 49 h 184"/>
              <a:gd name="T8" fmla="*/ 55 w 256"/>
              <a:gd name="T9" fmla="*/ 108 h 184"/>
              <a:gd name="T10" fmla="*/ 44 w 256"/>
              <a:gd name="T11" fmla="*/ 116 h 184"/>
              <a:gd name="T12" fmla="*/ 8 w 256"/>
              <a:gd name="T13" fmla="*/ 116 h 184"/>
              <a:gd name="T14" fmla="*/ 0 w 256"/>
              <a:gd name="T15" fmla="*/ 108 h 184"/>
              <a:gd name="T16" fmla="*/ 0 w 256"/>
              <a:gd name="T17" fmla="*/ 100 h 184"/>
              <a:gd name="T18" fmla="*/ 8 w 256"/>
              <a:gd name="T19" fmla="*/ 92 h 184"/>
              <a:gd name="T20" fmla="*/ 36 w 256"/>
              <a:gd name="T21" fmla="*/ 92 h 184"/>
              <a:gd name="T22" fmla="*/ 73 w 256"/>
              <a:gd name="T23" fmla="*/ 7 h 184"/>
              <a:gd name="T24" fmla="*/ 85 w 256"/>
              <a:gd name="T25" fmla="*/ 0 h 184"/>
              <a:gd name="T26" fmla="*/ 96 w 256"/>
              <a:gd name="T27" fmla="*/ 9 h 184"/>
              <a:gd name="T28" fmla="*/ 127 w 256"/>
              <a:gd name="T29" fmla="*/ 136 h 184"/>
              <a:gd name="T30" fmla="*/ 169 w 256"/>
              <a:gd name="T31" fmla="*/ 43 h 184"/>
              <a:gd name="T32" fmla="*/ 181 w 256"/>
              <a:gd name="T33" fmla="*/ 36 h 184"/>
              <a:gd name="T34" fmla="*/ 191 w 256"/>
              <a:gd name="T35" fmla="*/ 44 h 184"/>
              <a:gd name="T36" fmla="*/ 212 w 256"/>
              <a:gd name="T37" fmla="*/ 92 h 184"/>
              <a:gd name="T38" fmla="*/ 248 w 256"/>
              <a:gd name="T39" fmla="*/ 92 h 184"/>
              <a:gd name="T40" fmla="*/ 256 w 256"/>
              <a:gd name="T41" fmla="*/ 100 h 184"/>
              <a:gd name="T42" fmla="*/ 256 w 256"/>
              <a:gd name="T43" fmla="*/ 108 h 184"/>
              <a:gd name="T44" fmla="*/ 248 w 256"/>
              <a:gd name="T45" fmla="*/ 116 h 184"/>
              <a:gd name="T46" fmla="*/ 204 w 256"/>
              <a:gd name="T47" fmla="*/ 116 h 184"/>
              <a:gd name="T48" fmla="*/ 193 w 256"/>
              <a:gd name="T49" fmla="*/ 109 h 184"/>
              <a:gd name="T50" fmla="*/ 180 w 256"/>
              <a:gd name="T51" fmla="*/ 78 h 184"/>
              <a:gd name="T52" fmla="*/ 135 w 256"/>
              <a:gd name="T53" fmla="*/ 177 h 184"/>
              <a:gd name="T54" fmla="*/ 124 w 256"/>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84">
                <a:moveTo>
                  <a:pt x="124" y="184"/>
                </a:moveTo>
                <a:cubicBezTo>
                  <a:pt x="122" y="184"/>
                  <a:pt x="120" y="184"/>
                  <a:pt x="118" y="182"/>
                </a:cubicBezTo>
                <a:cubicBezTo>
                  <a:pt x="115" y="181"/>
                  <a:pt x="113" y="177"/>
                  <a:pt x="112" y="174"/>
                </a:cubicBezTo>
                <a:cubicBezTo>
                  <a:pt x="81" y="49"/>
                  <a:pt x="81" y="49"/>
                  <a:pt x="81" y="49"/>
                </a:cubicBezTo>
                <a:cubicBezTo>
                  <a:pt x="55" y="108"/>
                  <a:pt x="55" y="108"/>
                  <a:pt x="55" y="108"/>
                </a:cubicBezTo>
                <a:cubicBezTo>
                  <a:pt x="53" y="113"/>
                  <a:pt x="49" y="116"/>
                  <a:pt x="44" y="116"/>
                </a:cubicBezTo>
                <a:cubicBezTo>
                  <a:pt x="8" y="116"/>
                  <a:pt x="8" y="116"/>
                  <a:pt x="8" y="116"/>
                </a:cubicBezTo>
                <a:cubicBezTo>
                  <a:pt x="4" y="116"/>
                  <a:pt x="0" y="112"/>
                  <a:pt x="0" y="108"/>
                </a:cubicBezTo>
                <a:cubicBezTo>
                  <a:pt x="0" y="100"/>
                  <a:pt x="0" y="100"/>
                  <a:pt x="0" y="100"/>
                </a:cubicBezTo>
                <a:cubicBezTo>
                  <a:pt x="0" y="96"/>
                  <a:pt x="4" y="92"/>
                  <a:pt x="8" y="92"/>
                </a:cubicBezTo>
                <a:cubicBezTo>
                  <a:pt x="36" y="92"/>
                  <a:pt x="36" y="92"/>
                  <a:pt x="36" y="92"/>
                </a:cubicBezTo>
                <a:cubicBezTo>
                  <a:pt x="73" y="7"/>
                  <a:pt x="73" y="7"/>
                  <a:pt x="73" y="7"/>
                </a:cubicBezTo>
                <a:cubicBezTo>
                  <a:pt x="75" y="2"/>
                  <a:pt x="80" y="0"/>
                  <a:pt x="85" y="0"/>
                </a:cubicBezTo>
                <a:cubicBezTo>
                  <a:pt x="90" y="0"/>
                  <a:pt x="94" y="4"/>
                  <a:pt x="96" y="9"/>
                </a:cubicBezTo>
                <a:cubicBezTo>
                  <a:pt x="127" y="136"/>
                  <a:pt x="127" y="136"/>
                  <a:pt x="127" y="136"/>
                </a:cubicBezTo>
                <a:cubicBezTo>
                  <a:pt x="169" y="43"/>
                  <a:pt x="169" y="43"/>
                  <a:pt x="169" y="43"/>
                </a:cubicBezTo>
                <a:cubicBezTo>
                  <a:pt x="171" y="38"/>
                  <a:pt x="176" y="36"/>
                  <a:pt x="181" y="36"/>
                </a:cubicBezTo>
                <a:cubicBezTo>
                  <a:pt x="185" y="36"/>
                  <a:pt x="189" y="40"/>
                  <a:pt x="191" y="44"/>
                </a:cubicBezTo>
                <a:cubicBezTo>
                  <a:pt x="212" y="92"/>
                  <a:pt x="212" y="92"/>
                  <a:pt x="212" y="92"/>
                </a:cubicBezTo>
                <a:cubicBezTo>
                  <a:pt x="248" y="92"/>
                  <a:pt x="248" y="92"/>
                  <a:pt x="248" y="92"/>
                </a:cubicBezTo>
                <a:cubicBezTo>
                  <a:pt x="252" y="92"/>
                  <a:pt x="256" y="96"/>
                  <a:pt x="256" y="100"/>
                </a:cubicBezTo>
                <a:cubicBezTo>
                  <a:pt x="256" y="108"/>
                  <a:pt x="256" y="108"/>
                  <a:pt x="256" y="108"/>
                </a:cubicBezTo>
                <a:cubicBezTo>
                  <a:pt x="256" y="112"/>
                  <a:pt x="252" y="116"/>
                  <a:pt x="248" y="116"/>
                </a:cubicBezTo>
                <a:cubicBezTo>
                  <a:pt x="204" y="116"/>
                  <a:pt x="204" y="116"/>
                  <a:pt x="204" y="116"/>
                </a:cubicBezTo>
                <a:cubicBezTo>
                  <a:pt x="199" y="116"/>
                  <a:pt x="195" y="113"/>
                  <a:pt x="193" y="109"/>
                </a:cubicBezTo>
                <a:cubicBezTo>
                  <a:pt x="180" y="78"/>
                  <a:pt x="180" y="78"/>
                  <a:pt x="180" y="78"/>
                </a:cubicBezTo>
                <a:cubicBezTo>
                  <a:pt x="135" y="177"/>
                  <a:pt x="135" y="177"/>
                  <a:pt x="135" y="177"/>
                </a:cubicBezTo>
                <a:cubicBezTo>
                  <a:pt x="133" y="181"/>
                  <a:pt x="129" y="184"/>
                  <a:pt x="124" y="184"/>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24"/>
          <p:cNvSpPr/>
          <p:nvPr/>
        </p:nvSpPr>
        <p:spPr>
          <a:xfrm>
            <a:off x="9442096" y="2964234"/>
            <a:ext cx="944274" cy="944272"/>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26" name="Group 84"/>
          <p:cNvGrpSpPr>
            <a:grpSpLocks noChangeAspect="1"/>
          </p:cNvGrpSpPr>
          <p:nvPr/>
        </p:nvGrpSpPr>
        <p:grpSpPr bwMode="auto">
          <a:xfrm>
            <a:off x="9659373" y="3282780"/>
            <a:ext cx="553511" cy="394677"/>
            <a:chOff x="3431" y="1916"/>
            <a:chExt cx="460" cy="328"/>
          </a:xfrm>
          <a:solidFill>
            <a:schemeClr val="accent1">
              <a:alpha val="15000"/>
            </a:schemeClr>
          </a:solidFill>
        </p:grpSpPr>
        <p:sp>
          <p:nvSpPr>
            <p:cNvPr id="27" name="Freeform 85"/>
            <p:cNvSpPr>
              <a:spLocks/>
            </p:cNvSpPr>
            <p:nvPr/>
          </p:nvSpPr>
          <p:spPr bwMode="auto">
            <a:xfrm>
              <a:off x="3747" y="1981"/>
              <a:ext cx="144" cy="181"/>
            </a:xfrm>
            <a:custGeom>
              <a:avLst/>
              <a:gdLst>
                <a:gd name="T0" fmla="*/ 58 w 60"/>
                <a:gd name="T1" fmla="*/ 25 h 75"/>
                <a:gd name="T2" fmla="*/ 35 w 60"/>
                <a:gd name="T3" fmla="*/ 2 h 75"/>
                <a:gd name="T4" fmla="*/ 31 w 60"/>
                <a:gd name="T5" fmla="*/ 0 h 75"/>
                <a:gd name="T6" fmla="*/ 6 w 60"/>
                <a:gd name="T7" fmla="*/ 0 h 75"/>
                <a:gd name="T8" fmla="*/ 0 w 60"/>
                <a:gd name="T9" fmla="*/ 6 h 75"/>
                <a:gd name="T10" fmla="*/ 0 w 60"/>
                <a:gd name="T11" fmla="*/ 54 h 75"/>
                <a:gd name="T12" fmla="*/ 5 w 60"/>
                <a:gd name="T13" fmla="*/ 57 h 75"/>
                <a:gd name="T14" fmla="*/ 18 w 60"/>
                <a:gd name="T15" fmla="*/ 54 h 75"/>
                <a:gd name="T16" fmla="*/ 50 w 60"/>
                <a:gd name="T17" fmla="*/ 73 h 75"/>
                <a:gd name="T18" fmla="*/ 54 w 60"/>
                <a:gd name="T19" fmla="*/ 74 h 75"/>
                <a:gd name="T20" fmla="*/ 60 w 60"/>
                <a:gd name="T21" fmla="*/ 60 h 75"/>
                <a:gd name="T22" fmla="*/ 60 w 60"/>
                <a:gd name="T23" fmla="*/ 29 h 75"/>
                <a:gd name="T24" fmla="*/ 58 w 60"/>
                <a:gd name="T25"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5">
                  <a:moveTo>
                    <a:pt x="58" y="25"/>
                  </a:moveTo>
                  <a:cubicBezTo>
                    <a:pt x="35" y="2"/>
                    <a:pt x="35" y="2"/>
                    <a:pt x="35" y="2"/>
                  </a:cubicBezTo>
                  <a:cubicBezTo>
                    <a:pt x="34" y="1"/>
                    <a:pt x="32" y="0"/>
                    <a:pt x="31" y="0"/>
                  </a:cubicBezTo>
                  <a:cubicBezTo>
                    <a:pt x="6" y="0"/>
                    <a:pt x="6" y="0"/>
                    <a:pt x="6" y="0"/>
                  </a:cubicBezTo>
                  <a:cubicBezTo>
                    <a:pt x="3" y="0"/>
                    <a:pt x="0" y="3"/>
                    <a:pt x="0" y="6"/>
                  </a:cubicBezTo>
                  <a:cubicBezTo>
                    <a:pt x="0" y="54"/>
                    <a:pt x="0" y="54"/>
                    <a:pt x="0" y="54"/>
                  </a:cubicBezTo>
                  <a:cubicBezTo>
                    <a:pt x="0" y="56"/>
                    <a:pt x="2" y="58"/>
                    <a:pt x="5" y="57"/>
                  </a:cubicBezTo>
                  <a:cubicBezTo>
                    <a:pt x="9" y="55"/>
                    <a:pt x="14" y="54"/>
                    <a:pt x="18" y="54"/>
                  </a:cubicBezTo>
                  <a:cubicBezTo>
                    <a:pt x="32" y="54"/>
                    <a:pt x="44" y="62"/>
                    <a:pt x="50" y="73"/>
                  </a:cubicBezTo>
                  <a:cubicBezTo>
                    <a:pt x="51" y="75"/>
                    <a:pt x="53" y="75"/>
                    <a:pt x="54" y="74"/>
                  </a:cubicBezTo>
                  <a:cubicBezTo>
                    <a:pt x="58" y="71"/>
                    <a:pt x="60" y="66"/>
                    <a:pt x="60" y="60"/>
                  </a:cubicBezTo>
                  <a:cubicBezTo>
                    <a:pt x="60" y="29"/>
                    <a:pt x="60" y="29"/>
                    <a:pt x="60" y="29"/>
                  </a:cubicBezTo>
                  <a:cubicBezTo>
                    <a:pt x="60" y="28"/>
                    <a:pt x="60" y="27"/>
                    <a:pt x="5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86"/>
            <p:cNvSpPr>
              <a:spLocks noChangeArrowheads="1"/>
            </p:cNvSpPr>
            <p:nvPr/>
          </p:nvSpPr>
          <p:spPr bwMode="auto">
            <a:xfrm>
              <a:off x="3747" y="2157"/>
              <a:ext cx="86" cy="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
            <p:cNvSpPr>
              <a:spLocks/>
            </p:cNvSpPr>
            <p:nvPr/>
          </p:nvSpPr>
          <p:spPr bwMode="auto">
            <a:xfrm>
              <a:off x="3431" y="1916"/>
              <a:ext cx="273" cy="256"/>
            </a:xfrm>
            <a:custGeom>
              <a:avLst/>
              <a:gdLst>
                <a:gd name="T0" fmla="*/ 108 w 114"/>
                <a:gd name="T1" fmla="*/ 0 h 106"/>
                <a:gd name="T2" fmla="*/ 6 w 114"/>
                <a:gd name="T3" fmla="*/ 0 h 106"/>
                <a:gd name="T4" fmla="*/ 0 w 114"/>
                <a:gd name="T5" fmla="*/ 6 h 106"/>
                <a:gd name="T6" fmla="*/ 0 w 114"/>
                <a:gd name="T7" fmla="*/ 88 h 106"/>
                <a:gd name="T8" fmla="*/ 6 w 114"/>
                <a:gd name="T9" fmla="*/ 101 h 106"/>
                <a:gd name="T10" fmla="*/ 10 w 114"/>
                <a:gd name="T11" fmla="*/ 100 h 106"/>
                <a:gd name="T12" fmla="*/ 42 w 114"/>
                <a:gd name="T13" fmla="*/ 82 h 106"/>
                <a:gd name="T14" fmla="*/ 75 w 114"/>
                <a:gd name="T15" fmla="*/ 104 h 106"/>
                <a:gd name="T16" fmla="*/ 78 w 114"/>
                <a:gd name="T17" fmla="*/ 106 h 106"/>
                <a:gd name="T18" fmla="*/ 96 w 114"/>
                <a:gd name="T19" fmla="*/ 106 h 106"/>
                <a:gd name="T20" fmla="*/ 114 w 114"/>
                <a:gd name="T21" fmla="*/ 88 h 106"/>
                <a:gd name="T22" fmla="*/ 114 w 114"/>
                <a:gd name="T23" fmla="*/ 6 h 106"/>
                <a:gd name="T24" fmla="*/ 108 w 114"/>
                <a:gd name="T2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6">
                  <a:moveTo>
                    <a:pt x="108" y="0"/>
                  </a:moveTo>
                  <a:cubicBezTo>
                    <a:pt x="6" y="0"/>
                    <a:pt x="6" y="0"/>
                    <a:pt x="6" y="0"/>
                  </a:cubicBezTo>
                  <a:cubicBezTo>
                    <a:pt x="3" y="0"/>
                    <a:pt x="0" y="3"/>
                    <a:pt x="0" y="6"/>
                  </a:cubicBezTo>
                  <a:cubicBezTo>
                    <a:pt x="0" y="88"/>
                    <a:pt x="0" y="88"/>
                    <a:pt x="0" y="88"/>
                  </a:cubicBezTo>
                  <a:cubicBezTo>
                    <a:pt x="0" y="93"/>
                    <a:pt x="2" y="98"/>
                    <a:pt x="6" y="101"/>
                  </a:cubicBezTo>
                  <a:cubicBezTo>
                    <a:pt x="8" y="102"/>
                    <a:pt x="10" y="102"/>
                    <a:pt x="10" y="100"/>
                  </a:cubicBezTo>
                  <a:cubicBezTo>
                    <a:pt x="16" y="89"/>
                    <a:pt x="28" y="82"/>
                    <a:pt x="42" y="82"/>
                  </a:cubicBezTo>
                  <a:cubicBezTo>
                    <a:pt x="57" y="82"/>
                    <a:pt x="70" y="91"/>
                    <a:pt x="75" y="104"/>
                  </a:cubicBezTo>
                  <a:cubicBezTo>
                    <a:pt x="76" y="105"/>
                    <a:pt x="77" y="106"/>
                    <a:pt x="78" y="106"/>
                  </a:cubicBezTo>
                  <a:cubicBezTo>
                    <a:pt x="96" y="106"/>
                    <a:pt x="96" y="106"/>
                    <a:pt x="96" y="106"/>
                  </a:cubicBezTo>
                  <a:cubicBezTo>
                    <a:pt x="106" y="106"/>
                    <a:pt x="114" y="98"/>
                    <a:pt x="114" y="88"/>
                  </a:cubicBezTo>
                  <a:cubicBezTo>
                    <a:pt x="114" y="6"/>
                    <a:pt x="114" y="6"/>
                    <a:pt x="114" y="6"/>
                  </a:cubicBezTo>
                  <a:cubicBezTo>
                    <a:pt x="114" y="3"/>
                    <a:pt x="111" y="0"/>
                    <a:pt x="1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88"/>
            <p:cNvSpPr>
              <a:spLocks noChangeArrowheads="1"/>
            </p:cNvSpPr>
            <p:nvPr/>
          </p:nvSpPr>
          <p:spPr bwMode="auto">
            <a:xfrm>
              <a:off x="3488" y="2157"/>
              <a:ext cx="86" cy="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Oval 30"/>
          <p:cNvSpPr/>
          <p:nvPr/>
        </p:nvSpPr>
        <p:spPr>
          <a:xfrm>
            <a:off x="10989746" y="2653218"/>
            <a:ext cx="612919" cy="612919"/>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32" name="Group 91"/>
          <p:cNvGrpSpPr>
            <a:grpSpLocks noChangeAspect="1"/>
          </p:cNvGrpSpPr>
          <p:nvPr/>
        </p:nvGrpSpPr>
        <p:grpSpPr bwMode="auto">
          <a:xfrm>
            <a:off x="11116486" y="2823068"/>
            <a:ext cx="360841" cy="331161"/>
            <a:chOff x="3607" y="1947"/>
            <a:chExt cx="462" cy="424"/>
          </a:xfrm>
          <a:solidFill>
            <a:schemeClr val="accent1">
              <a:alpha val="15000"/>
            </a:schemeClr>
          </a:solidFill>
        </p:grpSpPr>
        <p:sp>
          <p:nvSpPr>
            <p:cNvPr id="33" name="Freeform 92"/>
            <p:cNvSpPr>
              <a:spLocks/>
            </p:cNvSpPr>
            <p:nvPr/>
          </p:nvSpPr>
          <p:spPr bwMode="auto">
            <a:xfrm>
              <a:off x="3607" y="1947"/>
              <a:ext cx="462" cy="303"/>
            </a:xfrm>
            <a:custGeom>
              <a:avLst/>
              <a:gdLst>
                <a:gd name="T0" fmla="*/ 72 w 193"/>
                <a:gd name="T1" fmla="*/ 88 h 126"/>
                <a:gd name="T2" fmla="*/ 168 w 193"/>
                <a:gd name="T3" fmla="*/ 88 h 126"/>
                <a:gd name="T4" fmla="*/ 174 w 193"/>
                <a:gd name="T5" fmla="*/ 83 h 126"/>
                <a:gd name="T6" fmla="*/ 192 w 193"/>
                <a:gd name="T7" fmla="*/ 24 h 126"/>
                <a:gd name="T8" fmla="*/ 186 w 193"/>
                <a:gd name="T9" fmla="*/ 16 h 126"/>
                <a:gd name="T10" fmla="*/ 38 w 193"/>
                <a:gd name="T11" fmla="*/ 16 h 126"/>
                <a:gd name="T12" fmla="*/ 36 w 193"/>
                <a:gd name="T13" fmla="*/ 7 h 126"/>
                <a:gd name="T14" fmla="*/ 26 w 193"/>
                <a:gd name="T15" fmla="*/ 0 h 126"/>
                <a:gd name="T16" fmla="*/ 10 w 193"/>
                <a:gd name="T17" fmla="*/ 0 h 126"/>
                <a:gd name="T18" fmla="*/ 0 w 193"/>
                <a:gd name="T19" fmla="*/ 9 h 126"/>
                <a:gd name="T20" fmla="*/ 10 w 193"/>
                <a:gd name="T21" fmla="*/ 19 h 126"/>
                <a:gd name="T22" fmla="*/ 19 w 193"/>
                <a:gd name="T23" fmla="*/ 19 h 126"/>
                <a:gd name="T24" fmla="*/ 49 w 193"/>
                <a:gd name="T25" fmla="*/ 119 h 126"/>
                <a:gd name="T26" fmla="*/ 58 w 193"/>
                <a:gd name="T27" fmla="*/ 126 h 126"/>
                <a:gd name="T28" fmla="*/ 171 w 193"/>
                <a:gd name="T29" fmla="*/ 126 h 126"/>
                <a:gd name="T30" fmla="*/ 182 w 193"/>
                <a:gd name="T31" fmla="*/ 117 h 126"/>
                <a:gd name="T32" fmla="*/ 172 w 193"/>
                <a:gd name="T33" fmla="*/ 107 h 126"/>
                <a:gd name="T34" fmla="*/ 73 w 193"/>
                <a:gd name="T35" fmla="*/ 107 h 126"/>
                <a:gd name="T36" fmla="*/ 64 w 193"/>
                <a:gd name="T37" fmla="*/ 100 h 126"/>
                <a:gd name="T38" fmla="*/ 64 w 193"/>
                <a:gd name="T39" fmla="*/ 100 h 126"/>
                <a:gd name="T40" fmla="*/ 72 w 193"/>
                <a:gd name="T4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26">
                  <a:moveTo>
                    <a:pt x="72" y="88"/>
                  </a:moveTo>
                  <a:cubicBezTo>
                    <a:pt x="168" y="88"/>
                    <a:pt x="168" y="88"/>
                    <a:pt x="168" y="88"/>
                  </a:cubicBezTo>
                  <a:cubicBezTo>
                    <a:pt x="171" y="88"/>
                    <a:pt x="174" y="86"/>
                    <a:pt x="174" y="83"/>
                  </a:cubicBezTo>
                  <a:cubicBezTo>
                    <a:pt x="192" y="24"/>
                    <a:pt x="192" y="24"/>
                    <a:pt x="192" y="24"/>
                  </a:cubicBezTo>
                  <a:cubicBezTo>
                    <a:pt x="193" y="20"/>
                    <a:pt x="190" y="16"/>
                    <a:pt x="186" y="16"/>
                  </a:cubicBezTo>
                  <a:cubicBezTo>
                    <a:pt x="38" y="16"/>
                    <a:pt x="38" y="16"/>
                    <a:pt x="38" y="16"/>
                  </a:cubicBezTo>
                  <a:cubicBezTo>
                    <a:pt x="36" y="7"/>
                    <a:pt x="36" y="7"/>
                    <a:pt x="36" y="7"/>
                  </a:cubicBezTo>
                  <a:cubicBezTo>
                    <a:pt x="34" y="3"/>
                    <a:pt x="30" y="0"/>
                    <a:pt x="26" y="0"/>
                  </a:cubicBezTo>
                  <a:cubicBezTo>
                    <a:pt x="10" y="0"/>
                    <a:pt x="10" y="0"/>
                    <a:pt x="10" y="0"/>
                  </a:cubicBezTo>
                  <a:cubicBezTo>
                    <a:pt x="5" y="0"/>
                    <a:pt x="0" y="4"/>
                    <a:pt x="0" y="9"/>
                  </a:cubicBezTo>
                  <a:cubicBezTo>
                    <a:pt x="0" y="14"/>
                    <a:pt x="4" y="19"/>
                    <a:pt x="10" y="19"/>
                  </a:cubicBezTo>
                  <a:cubicBezTo>
                    <a:pt x="19" y="19"/>
                    <a:pt x="19" y="19"/>
                    <a:pt x="19" y="19"/>
                  </a:cubicBezTo>
                  <a:cubicBezTo>
                    <a:pt x="49" y="119"/>
                    <a:pt x="49" y="119"/>
                    <a:pt x="49" y="119"/>
                  </a:cubicBezTo>
                  <a:cubicBezTo>
                    <a:pt x="50" y="123"/>
                    <a:pt x="54" y="126"/>
                    <a:pt x="58" y="126"/>
                  </a:cubicBezTo>
                  <a:cubicBezTo>
                    <a:pt x="171" y="126"/>
                    <a:pt x="171" y="126"/>
                    <a:pt x="171" y="126"/>
                  </a:cubicBezTo>
                  <a:cubicBezTo>
                    <a:pt x="176" y="126"/>
                    <a:pt x="181" y="122"/>
                    <a:pt x="182" y="117"/>
                  </a:cubicBezTo>
                  <a:cubicBezTo>
                    <a:pt x="182" y="112"/>
                    <a:pt x="177" y="107"/>
                    <a:pt x="172" y="107"/>
                  </a:cubicBezTo>
                  <a:cubicBezTo>
                    <a:pt x="73" y="107"/>
                    <a:pt x="73" y="107"/>
                    <a:pt x="73" y="107"/>
                  </a:cubicBezTo>
                  <a:cubicBezTo>
                    <a:pt x="68" y="107"/>
                    <a:pt x="65" y="104"/>
                    <a:pt x="64" y="100"/>
                  </a:cubicBezTo>
                  <a:cubicBezTo>
                    <a:pt x="64" y="100"/>
                    <a:pt x="64" y="100"/>
                    <a:pt x="64" y="100"/>
                  </a:cubicBezTo>
                  <a:cubicBezTo>
                    <a:pt x="62" y="94"/>
                    <a:pt x="66" y="88"/>
                    <a:pt x="7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93"/>
            <p:cNvSpPr>
              <a:spLocks noChangeArrowheads="1"/>
            </p:cNvSpPr>
            <p:nvPr/>
          </p:nvSpPr>
          <p:spPr bwMode="auto">
            <a:xfrm>
              <a:off x="3746" y="2296"/>
              <a:ext cx="76"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94"/>
            <p:cNvSpPr>
              <a:spLocks noChangeArrowheads="1"/>
            </p:cNvSpPr>
            <p:nvPr/>
          </p:nvSpPr>
          <p:spPr bwMode="auto">
            <a:xfrm>
              <a:off x="3932" y="2296"/>
              <a:ext cx="77"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11182315" y="1165787"/>
            <a:ext cx="346879" cy="346878"/>
            <a:chOff x="12066877" y="1031428"/>
            <a:chExt cx="731140" cy="731138"/>
          </a:xfrm>
        </p:grpSpPr>
        <p:sp>
          <p:nvSpPr>
            <p:cNvPr id="37" name="Oval 36"/>
            <p:cNvSpPr/>
            <p:nvPr/>
          </p:nvSpPr>
          <p:spPr>
            <a:xfrm>
              <a:off x="12066877" y="1031428"/>
              <a:ext cx="731140" cy="731138"/>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38" name="Freeform 37"/>
            <p:cNvSpPr>
              <a:spLocks noEditPoints="1"/>
            </p:cNvSpPr>
            <p:nvPr/>
          </p:nvSpPr>
          <p:spPr bwMode="auto">
            <a:xfrm>
              <a:off x="12218159" y="1237547"/>
              <a:ext cx="428577" cy="324227"/>
            </a:xfrm>
            <a:custGeom>
              <a:avLst/>
              <a:gdLst>
                <a:gd name="T0" fmla="*/ 173 w 192"/>
                <a:gd name="T1" fmla="*/ 0 h 144"/>
                <a:gd name="T2" fmla="*/ 19 w 192"/>
                <a:gd name="T3" fmla="*/ 0 h 144"/>
                <a:gd name="T4" fmla="*/ 0 w 192"/>
                <a:gd name="T5" fmla="*/ 19 h 144"/>
                <a:gd name="T6" fmla="*/ 0 w 192"/>
                <a:gd name="T7" fmla="*/ 125 h 144"/>
                <a:gd name="T8" fmla="*/ 19 w 192"/>
                <a:gd name="T9" fmla="*/ 144 h 144"/>
                <a:gd name="T10" fmla="*/ 173 w 192"/>
                <a:gd name="T11" fmla="*/ 144 h 144"/>
                <a:gd name="T12" fmla="*/ 192 w 192"/>
                <a:gd name="T13" fmla="*/ 125 h 144"/>
                <a:gd name="T14" fmla="*/ 192 w 192"/>
                <a:gd name="T15" fmla="*/ 19 h 144"/>
                <a:gd name="T16" fmla="*/ 173 w 192"/>
                <a:gd name="T17" fmla="*/ 0 h 144"/>
                <a:gd name="T18" fmla="*/ 173 w 192"/>
                <a:gd name="T19" fmla="*/ 19 h 144"/>
                <a:gd name="T20" fmla="*/ 173 w 192"/>
                <a:gd name="T21" fmla="*/ 38 h 144"/>
                <a:gd name="T22" fmla="*/ 19 w 192"/>
                <a:gd name="T23" fmla="*/ 38 h 144"/>
                <a:gd name="T24" fmla="*/ 19 w 192"/>
                <a:gd name="T25" fmla="*/ 19 h 144"/>
                <a:gd name="T26" fmla="*/ 173 w 192"/>
                <a:gd name="T27" fmla="*/ 19 h 144"/>
                <a:gd name="T28" fmla="*/ 19 w 192"/>
                <a:gd name="T29" fmla="*/ 125 h 144"/>
                <a:gd name="T30" fmla="*/ 19 w 192"/>
                <a:gd name="T31" fmla="*/ 69 h 144"/>
                <a:gd name="T32" fmla="*/ 173 w 192"/>
                <a:gd name="T33" fmla="*/ 69 h 144"/>
                <a:gd name="T34" fmla="*/ 173 w 192"/>
                <a:gd name="T35" fmla="*/ 125 h 144"/>
                <a:gd name="T36" fmla="*/ 19 w 192"/>
                <a:gd name="T37" fmla="*/ 125 h 144"/>
                <a:gd name="T38" fmla="*/ 74 w 192"/>
                <a:gd name="T39" fmla="*/ 84 h 144"/>
                <a:gd name="T40" fmla="*/ 64 w 192"/>
                <a:gd name="T41" fmla="*/ 90 h 144"/>
                <a:gd name="T42" fmla="*/ 62 w 192"/>
                <a:gd name="T43" fmla="*/ 90 h 144"/>
                <a:gd name="T44" fmla="*/ 52 w 192"/>
                <a:gd name="T45" fmla="*/ 84 h 144"/>
                <a:gd name="T46" fmla="*/ 39 w 192"/>
                <a:gd name="T47" fmla="*/ 97 h 144"/>
                <a:gd name="T48" fmla="*/ 52 w 192"/>
                <a:gd name="T49" fmla="*/ 109 h 144"/>
                <a:gd name="T50" fmla="*/ 62 w 192"/>
                <a:gd name="T51" fmla="*/ 104 h 144"/>
                <a:gd name="T52" fmla="*/ 64 w 192"/>
                <a:gd name="T53" fmla="*/ 104 h 144"/>
                <a:gd name="T54" fmla="*/ 74 w 192"/>
                <a:gd name="T55" fmla="*/ 109 h 144"/>
                <a:gd name="T56" fmla="*/ 74 w 192"/>
                <a:gd name="T57" fmla="*/ 109 h 144"/>
                <a:gd name="T58" fmla="*/ 87 w 192"/>
                <a:gd name="T59" fmla="*/ 97 h 144"/>
                <a:gd name="T60" fmla="*/ 87 w 192"/>
                <a:gd name="T61" fmla="*/ 96 h 144"/>
                <a:gd name="T62" fmla="*/ 74 w 192"/>
                <a:gd name="T63" fmla="*/ 84 h 144"/>
                <a:gd name="T64" fmla="*/ 147 w 192"/>
                <a:gd name="T65" fmla="*/ 88 h 144"/>
                <a:gd name="T66" fmla="*/ 109 w 192"/>
                <a:gd name="T67" fmla="*/ 88 h 144"/>
                <a:gd name="T68" fmla="*/ 102 w 192"/>
                <a:gd name="T69" fmla="*/ 94 h 144"/>
                <a:gd name="T70" fmla="*/ 102 w 192"/>
                <a:gd name="T71" fmla="*/ 100 h 144"/>
                <a:gd name="T72" fmla="*/ 109 w 192"/>
                <a:gd name="T73" fmla="*/ 106 h 144"/>
                <a:gd name="T74" fmla="*/ 147 w 192"/>
                <a:gd name="T75" fmla="*/ 106 h 144"/>
                <a:gd name="T76" fmla="*/ 154 w 192"/>
                <a:gd name="T77" fmla="*/ 100 h 144"/>
                <a:gd name="T78" fmla="*/ 154 w 192"/>
                <a:gd name="T79" fmla="*/ 94 h 144"/>
                <a:gd name="T80" fmla="*/ 147 w 192"/>
                <a:gd name="T81" fmla="*/ 8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44">
                  <a:moveTo>
                    <a:pt x="173" y="0"/>
                  </a:moveTo>
                  <a:cubicBezTo>
                    <a:pt x="19" y="0"/>
                    <a:pt x="19" y="0"/>
                    <a:pt x="19" y="0"/>
                  </a:cubicBezTo>
                  <a:cubicBezTo>
                    <a:pt x="9" y="0"/>
                    <a:pt x="0" y="8"/>
                    <a:pt x="0" y="19"/>
                  </a:cubicBezTo>
                  <a:cubicBezTo>
                    <a:pt x="0" y="125"/>
                    <a:pt x="0" y="125"/>
                    <a:pt x="0" y="125"/>
                  </a:cubicBezTo>
                  <a:cubicBezTo>
                    <a:pt x="0" y="136"/>
                    <a:pt x="9" y="144"/>
                    <a:pt x="19" y="144"/>
                  </a:cubicBezTo>
                  <a:cubicBezTo>
                    <a:pt x="173" y="144"/>
                    <a:pt x="173" y="144"/>
                    <a:pt x="173" y="144"/>
                  </a:cubicBezTo>
                  <a:cubicBezTo>
                    <a:pt x="183" y="144"/>
                    <a:pt x="192" y="136"/>
                    <a:pt x="192" y="125"/>
                  </a:cubicBezTo>
                  <a:cubicBezTo>
                    <a:pt x="192" y="19"/>
                    <a:pt x="192" y="19"/>
                    <a:pt x="192" y="19"/>
                  </a:cubicBezTo>
                  <a:cubicBezTo>
                    <a:pt x="192" y="8"/>
                    <a:pt x="183" y="0"/>
                    <a:pt x="173" y="0"/>
                  </a:cubicBezTo>
                  <a:close/>
                  <a:moveTo>
                    <a:pt x="173" y="19"/>
                  </a:moveTo>
                  <a:cubicBezTo>
                    <a:pt x="173" y="38"/>
                    <a:pt x="173" y="38"/>
                    <a:pt x="173" y="38"/>
                  </a:cubicBezTo>
                  <a:cubicBezTo>
                    <a:pt x="19" y="38"/>
                    <a:pt x="19" y="38"/>
                    <a:pt x="19" y="38"/>
                  </a:cubicBezTo>
                  <a:cubicBezTo>
                    <a:pt x="19" y="19"/>
                    <a:pt x="19" y="19"/>
                    <a:pt x="19" y="19"/>
                  </a:cubicBezTo>
                  <a:lnTo>
                    <a:pt x="173" y="19"/>
                  </a:lnTo>
                  <a:close/>
                  <a:moveTo>
                    <a:pt x="19" y="125"/>
                  </a:moveTo>
                  <a:cubicBezTo>
                    <a:pt x="19" y="69"/>
                    <a:pt x="19" y="69"/>
                    <a:pt x="19" y="69"/>
                  </a:cubicBezTo>
                  <a:cubicBezTo>
                    <a:pt x="173" y="69"/>
                    <a:pt x="173" y="69"/>
                    <a:pt x="173" y="69"/>
                  </a:cubicBezTo>
                  <a:cubicBezTo>
                    <a:pt x="173" y="125"/>
                    <a:pt x="173" y="125"/>
                    <a:pt x="173" y="125"/>
                  </a:cubicBezTo>
                  <a:lnTo>
                    <a:pt x="19" y="125"/>
                  </a:lnTo>
                  <a:close/>
                  <a:moveTo>
                    <a:pt x="74" y="84"/>
                  </a:moveTo>
                  <a:cubicBezTo>
                    <a:pt x="70" y="84"/>
                    <a:pt x="66" y="86"/>
                    <a:pt x="64" y="90"/>
                  </a:cubicBezTo>
                  <a:cubicBezTo>
                    <a:pt x="63" y="91"/>
                    <a:pt x="62" y="91"/>
                    <a:pt x="62" y="90"/>
                  </a:cubicBezTo>
                  <a:cubicBezTo>
                    <a:pt x="60" y="86"/>
                    <a:pt x="56" y="84"/>
                    <a:pt x="52" y="84"/>
                  </a:cubicBezTo>
                  <a:cubicBezTo>
                    <a:pt x="44" y="84"/>
                    <a:pt x="39" y="90"/>
                    <a:pt x="39" y="97"/>
                  </a:cubicBezTo>
                  <a:cubicBezTo>
                    <a:pt x="39" y="104"/>
                    <a:pt x="44" y="109"/>
                    <a:pt x="52" y="109"/>
                  </a:cubicBezTo>
                  <a:cubicBezTo>
                    <a:pt x="56" y="109"/>
                    <a:pt x="60" y="107"/>
                    <a:pt x="62" y="104"/>
                  </a:cubicBezTo>
                  <a:cubicBezTo>
                    <a:pt x="62" y="103"/>
                    <a:pt x="63" y="103"/>
                    <a:pt x="64" y="104"/>
                  </a:cubicBezTo>
                  <a:cubicBezTo>
                    <a:pt x="66" y="107"/>
                    <a:pt x="70" y="109"/>
                    <a:pt x="74" y="109"/>
                  </a:cubicBezTo>
                  <a:cubicBezTo>
                    <a:pt x="74" y="109"/>
                    <a:pt x="74" y="109"/>
                    <a:pt x="74" y="109"/>
                  </a:cubicBezTo>
                  <a:cubicBezTo>
                    <a:pt x="81" y="109"/>
                    <a:pt x="87" y="104"/>
                    <a:pt x="87" y="97"/>
                  </a:cubicBezTo>
                  <a:cubicBezTo>
                    <a:pt x="87" y="96"/>
                    <a:pt x="87" y="96"/>
                    <a:pt x="87" y="96"/>
                  </a:cubicBezTo>
                  <a:cubicBezTo>
                    <a:pt x="86" y="90"/>
                    <a:pt x="81" y="84"/>
                    <a:pt x="74" y="84"/>
                  </a:cubicBezTo>
                  <a:close/>
                  <a:moveTo>
                    <a:pt x="147" y="88"/>
                  </a:moveTo>
                  <a:cubicBezTo>
                    <a:pt x="109" y="88"/>
                    <a:pt x="109" y="88"/>
                    <a:pt x="109" y="88"/>
                  </a:cubicBezTo>
                  <a:cubicBezTo>
                    <a:pt x="105" y="88"/>
                    <a:pt x="102" y="90"/>
                    <a:pt x="102" y="94"/>
                  </a:cubicBezTo>
                  <a:cubicBezTo>
                    <a:pt x="102" y="100"/>
                    <a:pt x="102" y="100"/>
                    <a:pt x="102" y="100"/>
                  </a:cubicBezTo>
                  <a:cubicBezTo>
                    <a:pt x="102" y="104"/>
                    <a:pt x="105" y="106"/>
                    <a:pt x="109" y="106"/>
                  </a:cubicBezTo>
                  <a:cubicBezTo>
                    <a:pt x="147" y="106"/>
                    <a:pt x="147" y="106"/>
                    <a:pt x="147" y="106"/>
                  </a:cubicBezTo>
                  <a:cubicBezTo>
                    <a:pt x="151" y="106"/>
                    <a:pt x="154" y="104"/>
                    <a:pt x="154" y="100"/>
                  </a:cubicBezTo>
                  <a:cubicBezTo>
                    <a:pt x="154" y="94"/>
                    <a:pt x="154" y="94"/>
                    <a:pt x="154" y="94"/>
                  </a:cubicBezTo>
                  <a:cubicBezTo>
                    <a:pt x="154" y="90"/>
                    <a:pt x="151" y="88"/>
                    <a:pt x="147" y="88"/>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9" name="Oval 38"/>
          <p:cNvSpPr/>
          <p:nvPr/>
        </p:nvSpPr>
        <p:spPr>
          <a:xfrm>
            <a:off x="9128336" y="1975318"/>
            <a:ext cx="546231" cy="546231"/>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40" name="Freeform 130"/>
          <p:cNvSpPr>
            <a:spLocks noEditPoints="1"/>
          </p:cNvSpPr>
          <p:nvPr/>
        </p:nvSpPr>
        <p:spPr bwMode="auto">
          <a:xfrm>
            <a:off x="9248364" y="2106394"/>
            <a:ext cx="320188" cy="267287"/>
          </a:xfrm>
          <a:custGeom>
            <a:avLst/>
            <a:gdLst>
              <a:gd name="T0" fmla="*/ 96 w 192"/>
              <a:gd name="T1" fmla="*/ 64 h 160"/>
              <a:gd name="T2" fmla="*/ 70 w 192"/>
              <a:gd name="T3" fmla="*/ 90 h 160"/>
              <a:gd name="T4" fmla="*/ 96 w 192"/>
              <a:gd name="T5" fmla="*/ 115 h 160"/>
              <a:gd name="T6" fmla="*/ 122 w 192"/>
              <a:gd name="T7" fmla="*/ 90 h 160"/>
              <a:gd name="T8" fmla="*/ 96 w 192"/>
              <a:gd name="T9" fmla="*/ 64 h 160"/>
              <a:gd name="T10" fmla="*/ 173 w 192"/>
              <a:gd name="T11" fmla="*/ 32 h 160"/>
              <a:gd name="T12" fmla="*/ 147 w 192"/>
              <a:gd name="T13" fmla="*/ 32 h 160"/>
              <a:gd name="T14" fmla="*/ 141 w 192"/>
              <a:gd name="T15" fmla="*/ 28 h 160"/>
              <a:gd name="T16" fmla="*/ 133 w 192"/>
              <a:gd name="T17" fmla="*/ 10 h 160"/>
              <a:gd name="T18" fmla="*/ 116 w 192"/>
              <a:gd name="T19" fmla="*/ 0 h 160"/>
              <a:gd name="T20" fmla="*/ 76 w 192"/>
              <a:gd name="T21" fmla="*/ 0 h 160"/>
              <a:gd name="T22" fmla="*/ 59 w 192"/>
              <a:gd name="T23" fmla="*/ 10 h 160"/>
              <a:gd name="T24" fmla="*/ 51 w 192"/>
              <a:gd name="T25" fmla="*/ 28 h 160"/>
              <a:gd name="T26" fmla="*/ 45 w 192"/>
              <a:gd name="T27" fmla="*/ 32 h 160"/>
              <a:gd name="T28" fmla="*/ 19 w 192"/>
              <a:gd name="T29" fmla="*/ 32 h 160"/>
              <a:gd name="T30" fmla="*/ 0 w 192"/>
              <a:gd name="T31" fmla="*/ 51 h 160"/>
              <a:gd name="T32" fmla="*/ 0 w 192"/>
              <a:gd name="T33" fmla="*/ 141 h 160"/>
              <a:gd name="T34" fmla="*/ 19 w 192"/>
              <a:gd name="T35" fmla="*/ 160 h 160"/>
              <a:gd name="T36" fmla="*/ 173 w 192"/>
              <a:gd name="T37" fmla="*/ 160 h 160"/>
              <a:gd name="T38" fmla="*/ 192 w 192"/>
              <a:gd name="T39" fmla="*/ 141 h 160"/>
              <a:gd name="T40" fmla="*/ 192 w 192"/>
              <a:gd name="T41" fmla="*/ 51 h 160"/>
              <a:gd name="T42" fmla="*/ 173 w 192"/>
              <a:gd name="T43" fmla="*/ 32 h 160"/>
              <a:gd name="T44" fmla="*/ 96 w 192"/>
              <a:gd name="T45" fmla="*/ 135 h 160"/>
              <a:gd name="T46" fmla="*/ 51 w 192"/>
              <a:gd name="T47" fmla="*/ 90 h 160"/>
              <a:gd name="T48" fmla="*/ 96 w 192"/>
              <a:gd name="T49" fmla="*/ 46 h 160"/>
              <a:gd name="T50" fmla="*/ 141 w 192"/>
              <a:gd name="T51" fmla="*/ 90 h 160"/>
              <a:gd name="T52" fmla="*/ 96 w 192"/>
              <a:gd name="T53" fmla="*/ 1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60">
                <a:moveTo>
                  <a:pt x="96" y="64"/>
                </a:moveTo>
                <a:cubicBezTo>
                  <a:pt x="82" y="64"/>
                  <a:pt x="70" y="76"/>
                  <a:pt x="70" y="90"/>
                </a:cubicBezTo>
                <a:cubicBezTo>
                  <a:pt x="70" y="104"/>
                  <a:pt x="82" y="115"/>
                  <a:pt x="96" y="115"/>
                </a:cubicBezTo>
                <a:cubicBezTo>
                  <a:pt x="110" y="115"/>
                  <a:pt x="122" y="104"/>
                  <a:pt x="122" y="90"/>
                </a:cubicBezTo>
                <a:cubicBezTo>
                  <a:pt x="122" y="76"/>
                  <a:pt x="110" y="64"/>
                  <a:pt x="96" y="64"/>
                </a:cubicBezTo>
                <a:close/>
                <a:moveTo>
                  <a:pt x="173" y="32"/>
                </a:moveTo>
                <a:cubicBezTo>
                  <a:pt x="147" y="32"/>
                  <a:pt x="147" y="32"/>
                  <a:pt x="147" y="32"/>
                </a:cubicBezTo>
                <a:cubicBezTo>
                  <a:pt x="144" y="32"/>
                  <a:pt x="142" y="31"/>
                  <a:pt x="141" y="28"/>
                </a:cubicBezTo>
                <a:cubicBezTo>
                  <a:pt x="133" y="10"/>
                  <a:pt x="133" y="10"/>
                  <a:pt x="133" y="10"/>
                </a:cubicBezTo>
                <a:cubicBezTo>
                  <a:pt x="130" y="4"/>
                  <a:pt x="123" y="0"/>
                  <a:pt x="116" y="0"/>
                </a:cubicBezTo>
                <a:cubicBezTo>
                  <a:pt x="76" y="0"/>
                  <a:pt x="76" y="0"/>
                  <a:pt x="76" y="0"/>
                </a:cubicBezTo>
                <a:cubicBezTo>
                  <a:pt x="69" y="0"/>
                  <a:pt x="62" y="4"/>
                  <a:pt x="59" y="10"/>
                </a:cubicBezTo>
                <a:cubicBezTo>
                  <a:pt x="51" y="28"/>
                  <a:pt x="51" y="28"/>
                  <a:pt x="51" y="28"/>
                </a:cubicBezTo>
                <a:cubicBezTo>
                  <a:pt x="50" y="30"/>
                  <a:pt x="48" y="32"/>
                  <a:pt x="45" y="32"/>
                </a:cubicBezTo>
                <a:cubicBezTo>
                  <a:pt x="19" y="32"/>
                  <a:pt x="19" y="32"/>
                  <a:pt x="19" y="32"/>
                </a:cubicBezTo>
                <a:cubicBezTo>
                  <a:pt x="9" y="32"/>
                  <a:pt x="0" y="41"/>
                  <a:pt x="0" y="51"/>
                </a:cubicBezTo>
                <a:cubicBezTo>
                  <a:pt x="0" y="141"/>
                  <a:pt x="0" y="141"/>
                  <a:pt x="0" y="141"/>
                </a:cubicBezTo>
                <a:cubicBezTo>
                  <a:pt x="0" y="151"/>
                  <a:pt x="9" y="160"/>
                  <a:pt x="19" y="160"/>
                </a:cubicBezTo>
                <a:cubicBezTo>
                  <a:pt x="173" y="160"/>
                  <a:pt x="173" y="160"/>
                  <a:pt x="173" y="160"/>
                </a:cubicBezTo>
                <a:cubicBezTo>
                  <a:pt x="183" y="160"/>
                  <a:pt x="192" y="151"/>
                  <a:pt x="192" y="141"/>
                </a:cubicBezTo>
                <a:cubicBezTo>
                  <a:pt x="192" y="51"/>
                  <a:pt x="192" y="51"/>
                  <a:pt x="192" y="51"/>
                </a:cubicBezTo>
                <a:cubicBezTo>
                  <a:pt x="192" y="41"/>
                  <a:pt x="183" y="32"/>
                  <a:pt x="173" y="32"/>
                </a:cubicBezTo>
                <a:close/>
                <a:moveTo>
                  <a:pt x="96" y="135"/>
                </a:moveTo>
                <a:cubicBezTo>
                  <a:pt x="71" y="135"/>
                  <a:pt x="51" y="115"/>
                  <a:pt x="51" y="90"/>
                </a:cubicBezTo>
                <a:cubicBezTo>
                  <a:pt x="51" y="66"/>
                  <a:pt x="71" y="46"/>
                  <a:pt x="96" y="46"/>
                </a:cubicBezTo>
                <a:cubicBezTo>
                  <a:pt x="121" y="46"/>
                  <a:pt x="141" y="66"/>
                  <a:pt x="141" y="90"/>
                </a:cubicBezTo>
                <a:cubicBezTo>
                  <a:pt x="141" y="115"/>
                  <a:pt x="121" y="135"/>
                  <a:pt x="96"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Shape 1126"/>
          <p:cNvSpPr/>
          <p:nvPr/>
        </p:nvSpPr>
        <p:spPr>
          <a:xfrm rot="21588691">
            <a:off x="5837228" y="1039992"/>
            <a:ext cx="4167520" cy="4168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0"/>
                  </a:schemeClr>
                </a:gs>
                <a:gs pos="100000">
                  <a:schemeClr val="accent1">
                    <a:lumMod val="60000"/>
                    <a:lumOff val="40000"/>
                    <a:alpha val="0"/>
                  </a:schemeClr>
                </a:gs>
              </a:gsLst>
              <a:path path="circle">
                <a:fillToRect r="100000" b="100000"/>
              </a:path>
              <a:tileRect l="-100000" t="-100000"/>
            </a:gra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2" name="Shape 1127"/>
          <p:cNvSpPr/>
          <p:nvPr/>
        </p:nvSpPr>
        <p:spPr>
          <a:xfrm rot="21588691">
            <a:off x="5502652" y="705328"/>
            <a:ext cx="4836675" cy="4837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0"/>
                  </a:schemeClr>
                </a:gs>
                <a:gs pos="100000">
                  <a:schemeClr val="accent1">
                    <a:lumMod val="60000"/>
                    <a:lumOff val="40000"/>
                    <a:alpha val="0"/>
                  </a:schemeClr>
                </a:gs>
              </a:gsLst>
              <a:path path="circle">
                <a:fillToRect l="100000" b="100000"/>
              </a:path>
              <a:tileRect t="-100000" r="-100000"/>
            </a:gra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3" name="Shape 1127"/>
          <p:cNvSpPr/>
          <p:nvPr/>
        </p:nvSpPr>
        <p:spPr>
          <a:xfrm rot="21588691">
            <a:off x="5502652" y="705328"/>
            <a:ext cx="4836675" cy="4837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7150" cap="flat" cmpd="sng">
            <a:solidFill>
              <a:schemeClr val="accent1">
                <a:alpha val="21000"/>
              </a:schemeClr>
            </a:soli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4" name="Shape 1144"/>
          <p:cNvSpPr/>
          <p:nvPr/>
        </p:nvSpPr>
        <p:spPr>
          <a:xfrm>
            <a:off x="10607192" y="2856501"/>
            <a:ext cx="653026" cy="3374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sz="1600" dirty="0">
                <a:solidFill>
                  <a:schemeClr val="accent2">
                    <a:lumMod val="75000"/>
                  </a:schemeClr>
                </a:solidFill>
                <a:latin typeface="Salesforce Sans"/>
                <a:cs typeface="Salesforce Sans"/>
              </a:rPr>
              <a:t>IoT</a:t>
            </a:r>
          </a:p>
        </p:txBody>
      </p:sp>
      <p:sp>
        <p:nvSpPr>
          <p:cNvPr id="45" name="Shape 1145"/>
          <p:cNvSpPr/>
          <p:nvPr/>
        </p:nvSpPr>
        <p:spPr>
          <a:xfrm rot="331864" flipH="1">
            <a:off x="10118732" y="2834717"/>
            <a:ext cx="380902"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1871"/>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46" name="Shape 1147"/>
          <p:cNvSpPr/>
          <p:nvPr/>
        </p:nvSpPr>
        <p:spPr>
          <a:xfrm>
            <a:off x="10507300" y="2082735"/>
            <a:ext cx="954669" cy="676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defTabSz="291404">
              <a:lnSpc>
                <a:spcPct val="80000"/>
              </a:lnSpc>
              <a:spcBef>
                <a:spcPts val="1200"/>
              </a:spcBef>
              <a:defRPr sz="1800">
                <a:solidFill>
                  <a:srgbClr val="000000"/>
                </a:solidFill>
              </a:defRPr>
            </a:pPr>
            <a:r>
              <a:rPr sz="1600" dirty="0">
                <a:solidFill>
                  <a:schemeClr val="accent2">
                    <a:lumMod val="75000"/>
                  </a:schemeClr>
                </a:solidFill>
                <a:latin typeface="Salesforce Sans"/>
                <a:cs typeface="Salesforce Sans"/>
              </a:rPr>
              <a:t>Data</a:t>
            </a:r>
            <a:br>
              <a:rPr sz="1600" dirty="0">
                <a:solidFill>
                  <a:schemeClr val="accent2">
                    <a:lumMod val="75000"/>
                  </a:schemeClr>
                </a:solidFill>
                <a:latin typeface="Salesforce Sans"/>
                <a:cs typeface="Salesforce Sans"/>
              </a:rPr>
            </a:br>
            <a:r>
              <a:rPr sz="1600" dirty="0">
                <a:solidFill>
                  <a:schemeClr val="accent2">
                    <a:lumMod val="75000"/>
                  </a:schemeClr>
                </a:solidFill>
                <a:latin typeface="Salesforce Sans"/>
                <a:cs typeface="Salesforce Sans"/>
              </a:rPr>
              <a:t>Science</a:t>
            </a:r>
          </a:p>
        </p:txBody>
      </p:sp>
      <p:sp>
        <p:nvSpPr>
          <p:cNvPr id="47" name="Shape 1148"/>
          <p:cNvSpPr/>
          <p:nvPr/>
        </p:nvSpPr>
        <p:spPr>
          <a:xfrm rot="331864" flipH="1">
            <a:off x="9993040" y="2206422"/>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A9"/>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48" name="Shape 1150"/>
          <p:cNvSpPr/>
          <p:nvPr/>
        </p:nvSpPr>
        <p:spPr>
          <a:xfrm>
            <a:off x="10242681" y="1617168"/>
            <a:ext cx="1407732" cy="315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sz="1600" dirty="0">
                <a:solidFill>
                  <a:schemeClr val="accent2">
                    <a:lumMod val="75000"/>
                  </a:schemeClr>
                </a:solidFill>
                <a:latin typeface="Salesforce Sans"/>
                <a:cs typeface="Salesforce Sans"/>
              </a:rPr>
              <a:t>Social</a:t>
            </a:r>
          </a:p>
        </p:txBody>
      </p:sp>
      <p:sp>
        <p:nvSpPr>
          <p:cNvPr id="49" name="Shape 1151"/>
          <p:cNvSpPr/>
          <p:nvPr/>
        </p:nvSpPr>
        <p:spPr>
          <a:xfrm rot="331864" flipH="1">
            <a:off x="9762740" y="1596960"/>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B60F"/>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50" name="Shape 1153"/>
          <p:cNvSpPr/>
          <p:nvPr/>
        </p:nvSpPr>
        <p:spPr>
          <a:xfrm>
            <a:off x="9893244" y="1134644"/>
            <a:ext cx="1407733" cy="315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sz="1600" dirty="0">
                <a:solidFill>
                  <a:schemeClr val="accent2">
                    <a:lumMod val="75000"/>
                  </a:schemeClr>
                </a:solidFill>
                <a:latin typeface="Salesforce Sans"/>
                <a:cs typeface="Salesforce Sans"/>
              </a:rPr>
              <a:t>Mobile</a:t>
            </a:r>
          </a:p>
        </p:txBody>
      </p:sp>
      <p:sp>
        <p:nvSpPr>
          <p:cNvPr id="51" name="Shape 1154"/>
          <p:cNvSpPr/>
          <p:nvPr/>
        </p:nvSpPr>
        <p:spPr>
          <a:xfrm rot="331864" flipH="1">
            <a:off x="9371164" y="1102056"/>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3CBD"/>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52" name="Shape 1156"/>
          <p:cNvSpPr/>
          <p:nvPr/>
        </p:nvSpPr>
        <p:spPr>
          <a:xfrm>
            <a:off x="9342777" y="721270"/>
            <a:ext cx="1407732" cy="315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sz="1600" dirty="0">
                <a:solidFill>
                  <a:schemeClr val="accent2">
                    <a:lumMod val="75000"/>
                  </a:schemeClr>
                </a:solidFill>
                <a:latin typeface="Salesforce Sans"/>
                <a:cs typeface="Salesforce Sans"/>
              </a:rPr>
              <a:t>Cloud</a:t>
            </a:r>
          </a:p>
        </p:txBody>
      </p:sp>
      <p:sp>
        <p:nvSpPr>
          <p:cNvPr id="53" name="Shape 1157"/>
          <p:cNvSpPr/>
          <p:nvPr/>
        </p:nvSpPr>
        <p:spPr>
          <a:xfrm rot="331864" flipH="1">
            <a:off x="8831228" y="710328"/>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1E0"/>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pic>
        <p:nvPicPr>
          <p:cNvPr id="54" name="XtrmLash_Mousselli_C22372x37C.png"/>
          <p:cNvPicPr/>
          <p:nvPr/>
        </p:nvPicPr>
        <p:blipFill rotWithShape="1">
          <a:blip r:embed="rId5" cstate="print">
            <a:extLst>
              <a:ext uri="{28A0092B-C50C-407E-A947-70E740481C1C}">
                <a14:useLocalDpi xmlns:a14="http://schemas.microsoft.com/office/drawing/2010/main" val="0"/>
              </a:ext>
            </a:extLst>
          </a:blip>
          <a:srcRect/>
          <a:stretch/>
        </p:blipFill>
        <p:spPr>
          <a:xfrm>
            <a:off x="5516896" y="-413075"/>
            <a:ext cx="5475825" cy="6243530"/>
          </a:xfrm>
          <a:prstGeom prst="rect">
            <a:avLst/>
          </a:prstGeom>
          <a:noFill/>
          <a:ln>
            <a:noFill/>
          </a:ln>
        </p:spPr>
      </p:pic>
      <p:pic>
        <p:nvPicPr>
          <p:cNvPr id="55" name="wind turbine.png"/>
          <p:cNvPicPr/>
          <p:nvPr/>
        </p:nvPicPr>
        <p:blipFill>
          <a:blip r:embed="rId6" cstate="print">
            <a:extLst/>
          </a:blip>
          <a:stretch>
            <a:fillRect/>
          </a:stretch>
        </p:blipFill>
        <p:spPr>
          <a:xfrm>
            <a:off x="11148261" y="1749218"/>
            <a:ext cx="1348006" cy="2279778"/>
          </a:xfrm>
          <a:prstGeom prst="rect">
            <a:avLst/>
          </a:prstGeom>
          <a:ln w="12700" cap="flat">
            <a:noFill/>
            <a:miter lim="400000"/>
          </a:ln>
          <a:effectLst/>
        </p:spPr>
      </p:pic>
      <p:pic>
        <p:nvPicPr>
          <p:cNvPr id="56" name="pasted-image.png"/>
          <p:cNvPicPr/>
          <p:nvPr/>
        </p:nvPicPr>
        <p:blipFill>
          <a:blip r:embed="rId7" cstate="email">
            <a:extLst>
              <a:ext uri="{28A0092B-C50C-407E-A947-70E740481C1C}">
                <a14:useLocalDpi xmlns:a14="http://schemas.microsoft.com/office/drawing/2010/main"/>
              </a:ext>
            </a:extLst>
          </a:blip>
          <a:srcRect/>
          <a:stretch>
            <a:fillRect/>
          </a:stretch>
        </p:blipFill>
        <p:spPr>
          <a:xfrm>
            <a:off x="9015988" y="3364326"/>
            <a:ext cx="3314357" cy="1969443"/>
          </a:xfrm>
          <a:prstGeom prst="rect">
            <a:avLst/>
          </a:prstGeom>
          <a:ln w="12700" cap="flat">
            <a:noFill/>
            <a:miter lim="400000"/>
          </a:ln>
          <a:effectLst/>
        </p:spPr>
      </p:pic>
      <p:grpSp>
        <p:nvGrpSpPr>
          <p:cNvPr id="57" name="Group 1164"/>
          <p:cNvGrpSpPr/>
          <p:nvPr/>
        </p:nvGrpSpPr>
        <p:grpSpPr>
          <a:xfrm>
            <a:off x="6677458" y="2837645"/>
            <a:ext cx="1304616" cy="2434136"/>
            <a:chOff x="-281543" y="17879"/>
            <a:chExt cx="2609909" cy="4868265"/>
          </a:xfrm>
        </p:grpSpPr>
        <p:pic>
          <p:nvPicPr>
            <p:cNvPr id="58" name="71bDpma4QlL._SL1280_.jpg"/>
            <p:cNvPicPr/>
            <p:nvPr/>
          </p:nvPicPr>
          <p:blipFill>
            <a:blip r:embed="rId8" cstate="email">
              <a:extLst>
                <a:ext uri="{28A0092B-C50C-407E-A947-70E740481C1C}">
                  <a14:useLocalDpi xmlns:a14="http://schemas.microsoft.com/office/drawing/2010/main"/>
                </a:ext>
              </a:extLst>
            </a:blip>
            <a:stretch>
              <a:fillRect/>
            </a:stretch>
          </p:blipFill>
          <p:spPr>
            <a:xfrm>
              <a:off x="-281543" y="416698"/>
              <a:ext cx="2609909" cy="4391072"/>
            </a:xfrm>
            <a:prstGeom prst="rect">
              <a:avLst/>
            </a:prstGeom>
            <a:ln w="12700" cap="flat">
              <a:noFill/>
              <a:miter lim="400000"/>
            </a:ln>
            <a:effectLst/>
          </p:spPr>
        </p:pic>
        <p:sp>
          <p:nvSpPr>
            <p:cNvPr id="59" name="Shape 1163"/>
            <p:cNvSpPr/>
            <p:nvPr/>
          </p:nvSpPr>
          <p:spPr>
            <a:xfrm rot="16200000">
              <a:off x="-1948128" y="1887972"/>
              <a:ext cx="4868265" cy="1128079"/>
            </a:xfrm>
            <a:prstGeom prst="rect">
              <a:avLst/>
            </a:prstGeom>
            <a:gradFill flip="none" rotWithShape="1">
              <a:gsLst>
                <a:gs pos="0">
                  <a:srgbClr val="000000">
                    <a:alpha val="49000"/>
                  </a:srgbClr>
                </a:gs>
                <a:gs pos="49682">
                  <a:srgbClr val="000000">
                    <a:alpha val="24500"/>
                  </a:srgbClr>
                </a:gs>
                <a:gs pos="100000">
                  <a:srgbClr val="000000">
                    <a:alpha val="0"/>
                  </a:srgbClr>
                </a:gs>
              </a:gsLst>
              <a:path path="shape">
                <a:fillToRect l="59012" t="-3969" r="40987" b="103969"/>
              </a:path>
            </a:gra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pic>
        <p:nvPicPr>
          <p:cNvPr id="60" name="WesternUnionMock_with-Sscreen.png"/>
          <p:cNvPicPr/>
          <p:nvPr/>
        </p:nvPicPr>
        <p:blipFill>
          <a:blip r:embed="rId9" cstate="print">
            <a:extLst>
              <a:ext uri="{28A0092B-C50C-407E-A947-70E740481C1C}">
                <a14:useLocalDpi xmlns:a14="http://schemas.microsoft.com/office/drawing/2010/main" val="0"/>
              </a:ext>
            </a:extLst>
          </a:blip>
          <a:stretch>
            <a:fillRect/>
          </a:stretch>
        </p:blipFill>
        <p:spPr>
          <a:xfrm>
            <a:off x="11350745" y="3312207"/>
            <a:ext cx="693372" cy="1975361"/>
          </a:xfrm>
          <a:prstGeom prst="rect">
            <a:avLst/>
          </a:prstGeom>
          <a:ln w="12700" cap="flat">
            <a:noFill/>
            <a:miter lim="400000"/>
          </a:ln>
          <a:effectLst/>
        </p:spPr>
      </p:pic>
      <p:pic>
        <p:nvPicPr>
          <p:cNvPr id="61" name="pasted-image.pdf"/>
          <p:cNvPicPr/>
          <p:nvPr/>
        </p:nvPicPr>
        <p:blipFill>
          <a:blip r:embed="rId10" cstate="email">
            <a:extLst>
              <a:ext uri="{28A0092B-C50C-407E-A947-70E740481C1C}">
                <a14:useLocalDpi xmlns:a14="http://schemas.microsoft.com/office/drawing/2010/main"/>
              </a:ext>
            </a:extLst>
          </a:blip>
          <a:srcRect/>
          <a:stretch>
            <a:fillRect/>
          </a:stretch>
        </p:blipFill>
        <p:spPr>
          <a:xfrm>
            <a:off x="10496935" y="4474525"/>
            <a:ext cx="895657" cy="797257"/>
          </a:xfrm>
          <a:prstGeom prst="rect">
            <a:avLst/>
          </a:prstGeom>
          <a:ln w="12700" cap="flat">
            <a:noFill/>
            <a:miter lim="400000"/>
          </a:ln>
          <a:effectLst/>
        </p:spPr>
      </p:pic>
      <p:grpSp>
        <p:nvGrpSpPr>
          <p:cNvPr id="62" name="Group 1177"/>
          <p:cNvGrpSpPr/>
          <p:nvPr/>
        </p:nvGrpSpPr>
        <p:grpSpPr>
          <a:xfrm>
            <a:off x="11129720" y="4527169"/>
            <a:ext cx="503728" cy="729162"/>
            <a:chOff x="0" y="0"/>
            <a:chExt cx="1007717" cy="1458322"/>
          </a:xfrm>
        </p:grpSpPr>
        <p:pic>
          <p:nvPicPr>
            <p:cNvPr id="63" name="Moto360.png"/>
            <p:cNvPicPr/>
            <p:nvPr/>
          </p:nvPicPr>
          <p:blipFill>
            <a:blip r:embed="rId11" cstate="email">
              <a:extLst>
                <a:ext uri="{28A0092B-C50C-407E-A947-70E740481C1C}">
                  <a14:useLocalDpi xmlns:a14="http://schemas.microsoft.com/office/drawing/2010/main"/>
                </a:ext>
              </a:extLst>
            </a:blip>
            <a:stretch>
              <a:fillRect/>
            </a:stretch>
          </p:blipFill>
          <p:spPr>
            <a:xfrm>
              <a:off x="0" y="0"/>
              <a:ext cx="1007718" cy="1458323"/>
            </a:xfrm>
            <a:prstGeom prst="rect">
              <a:avLst/>
            </a:prstGeom>
            <a:ln w="12700" cap="flat">
              <a:noFill/>
              <a:miter lim="400000"/>
            </a:ln>
            <a:effectLst>
              <a:outerShdw blurRad="355600" rotWithShape="0">
                <a:srgbClr val="000000">
                  <a:alpha val="75000"/>
                </a:srgbClr>
              </a:outerShdw>
            </a:effectLst>
          </p:spPr>
        </p:pic>
        <p:pic>
          <p:nvPicPr>
            <p:cNvPr id="64" name="pasted-image.png"/>
            <p:cNvPicPr/>
            <p:nvPr/>
          </p:nvPicPr>
          <p:blipFill>
            <a:blip r:embed="rId12" cstate="print">
              <a:alphaModFix amt="99035"/>
              <a:extLst/>
            </a:blip>
            <a:stretch>
              <a:fillRect/>
            </a:stretch>
          </p:blipFill>
          <p:spPr>
            <a:xfrm>
              <a:off x="19043" y="273133"/>
              <a:ext cx="931242" cy="931354"/>
            </a:xfrm>
            <a:prstGeom prst="rect">
              <a:avLst/>
            </a:prstGeom>
            <a:ln w="12700" cap="flat">
              <a:noFill/>
              <a:miter lim="400000"/>
            </a:ln>
            <a:effectLst/>
          </p:spPr>
        </p:pic>
      </p:grpSp>
      <p:pic>
        <p:nvPicPr>
          <p:cNvPr id="65" name="pasted-image.pdf"/>
          <p:cNvPicPr/>
          <p:nvPr/>
        </p:nvPicPr>
        <p:blipFill>
          <a:blip r:embed="rId13" cstate="email">
            <a:extLst>
              <a:ext uri="{28A0092B-C50C-407E-A947-70E740481C1C}">
                <a14:useLocalDpi xmlns:a14="http://schemas.microsoft.com/office/drawing/2010/main"/>
              </a:ext>
            </a:extLst>
          </a:blip>
          <a:stretch>
            <a:fillRect/>
          </a:stretch>
        </p:blipFill>
        <p:spPr>
          <a:xfrm>
            <a:off x="7756617" y="5158175"/>
            <a:ext cx="789292" cy="230215"/>
          </a:xfrm>
          <a:prstGeom prst="rect">
            <a:avLst/>
          </a:prstGeom>
          <a:ln w="12700">
            <a:miter lim="400000"/>
          </a:ln>
        </p:spPr>
      </p:pic>
      <p:grpSp>
        <p:nvGrpSpPr>
          <p:cNvPr id="66" name="Group 1206"/>
          <p:cNvGrpSpPr/>
          <p:nvPr/>
        </p:nvGrpSpPr>
        <p:grpSpPr>
          <a:xfrm>
            <a:off x="2896407" y="2717798"/>
            <a:ext cx="2114144" cy="2438986"/>
            <a:chOff x="-40956" y="5476"/>
            <a:chExt cx="4229388" cy="4877970"/>
          </a:xfrm>
        </p:grpSpPr>
        <p:grpSp>
          <p:nvGrpSpPr>
            <p:cNvPr id="67" name="Group 1192"/>
            <p:cNvGrpSpPr/>
            <p:nvPr/>
          </p:nvGrpSpPr>
          <p:grpSpPr>
            <a:xfrm>
              <a:off x="160583" y="5476"/>
              <a:ext cx="4027849" cy="4027848"/>
              <a:chOff x="-212054" y="5476"/>
              <a:chExt cx="4027847" cy="4027847"/>
            </a:xfrm>
          </p:grpSpPr>
          <p:sp>
            <p:nvSpPr>
              <p:cNvPr id="81" name="Shape 1188"/>
              <p:cNvSpPr/>
              <p:nvPr/>
            </p:nvSpPr>
            <p:spPr>
              <a:xfrm>
                <a:off x="-212054" y="5476"/>
                <a:ext cx="4027847" cy="40278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B65"/>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82" name="Shape 1189"/>
              <p:cNvSpPr/>
              <p:nvPr/>
            </p:nvSpPr>
            <p:spPr>
              <a:xfrm>
                <a:off x="-208091" y="1813491"/>
                <a:ext cx="4019919" cy="2204636"/>
              </a:xfrm>
              <a:custGeom>
                <a:avLst/>
                <a:gdLst/>
                <a:ahLst/>
                <a:cxnLst>
                  <a:cxn ang="0">
                    <a:pos x="wd2" y="hd2"/>
                  </a:cxn>
                  <a:cxn ang="5400000">
                    <a:pos x="wd2" y="hd2"/>
                  </a:cxn>
                  <a:cxn ang="10800000">
                    <a:pos x="wd2" y="hd2"/>
                  </a:cxn>
                  <a:cxn ang="16200000">
                    <a:pos x="wd2" y="hd2"/>
                  </a:cxn>
                </a:cxnLst>
                <a:rect l="0" t="0" r="r" b="b"/>
                <a:pathLst>
                  <a:path w="21356" h="19854" extrusionOk="0">
                    <a:moveTo>
                      <a:pt x="21312" y="137"/>
                    </a:moveTo>
                    <a:cubicBezTo>
                      <a:pt x="21595" y="5342"/>
                      <a:pt x="20510" y="10688"/>
                      <a:pt x="18145" y="14622"/>
                    </a:cubicBezTo>
                    <a:cubicBezTo>
                      <a:pt x="13952" y="21595"/>
                      <a:pt x="7261" y="21600"/>
                      <a:pt x="3073" y="14622"/>
                    </a:cubicBezTo>
                    <a:cubicBezTo>
                      <a:pt x="2018" y="12864"/>
                      <a:pt x="1220" y="10822"/>
                      <a:pt x="702" y="8629"/>
                    </a:cubicBezTo>
                    <a:cubicBezTo>
                      <a:pt x="468" y="7322"/>
                      <a:pt x="283" y="5991"/>
                      <a:pt x="149" y="4644"/>
                    </a:cubicBezTo>
                    <a:cubicBezTo>
                      <a:pt x="69" y="3845"/>
                      <a:pt x="7" y="3040"/>
                      <a:pt x="1" y="2229"/>
                    </a:cubicBezTo>
                    <a:cubicBezTo>
                      <a:pt x="-5" y="1480"/>
                      <a:pt x="37" y="733"/>
                      <a:pt x="126" y="0"/>
                    </a:cubicBezTo>
                    <a:lnTo>
                      <a:pt x="21312" y="137"/>
                    </a:lnTo>
                    <a:close/>
                  </a:path>
                </a:pathLst>
              </a:custGeom>
              <a:solidFill>
                <a:srgbClr val="F6C042"/>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83" name="Shape 1190"/>
              <p:cNvSpPr/>
              <p:nvPr/>
            </p:nvSpPr>
            <p:spPr>
              <a:xfrm>
                <a:off x="-86063" y="2696332"/>
                <a:ext cx="3775866" cy="1299795"/>
              </a:xfrm>
              <a:custGeom>
                <a:avLst/>
                <a:gdLst/>
                <a:ahLst/>
                <a:cxnLst>
                  <a:cxn ang="0">
                    <a:pos x="wd2" y="hd2"/>
                  </a:cxn>
                  <a:cxn ang="5400000">
                    <a:pos x="wd2" y="hd2"/>
                  </a:cxn>
                  <a:cxn ang="10800000">
                    <a:pos x="wd2" y="hd2"/>
                  </a:cxn>
                  <a:cxn ang="16200000">
                    <a:pos x="wd2" y="hd2"/>
                  </a:cxn>
                </a:cxnLst>
                <a:rect l="0" t="0" r="r" b="b"/>
                <a:pathLst>
                  <a:path w="21600" h="18697" extrusionOk="0">
                    <a:moveTo>
                      <a:pt x="21600" y="0"/>
                    </a:moveTo>
                    <a:cubicBezTo>
                      <a:pt x="21032" y="3663"/>
                      <a:pt x="20156" y="7071"/>
                      <a:pt x="18999" y="10004"/>
                    </a:cubicBezTo>
                    <a:cubicBezTo>
                      <a:pt x="14429" y="21589"/>
                      <a:pt x="7144" y="21600"/>
                      <a:pt x="2583" y="10004"/>
                    </a:cubicBezTo>
                    <a:cubicBezTo>
                      <a:pt x="1434" y="7082"/>
                      <a:pt x="563" y="3686"/>
                      <a:pt x="0" y="39"/>
                    </a:cubicBezTo>
                    <a:lnTo>
                      <a:pt x="21600" y="0"/>
                    </a:lnTo>
                    <a:close/>
                  </a:path>
                </a:pathLst>
              </a:custGeom>
              <a:solidFill>
                <a:srgbClr val="F29D00"/>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pic>
          <p:nvPicPr>
            <p:cNvPr id="68" name="Server_hex_icon.png"/>
            <p:cNvPicPr/>
            <p:nvPr/>
          </p:nvPicPr>
          <p:blipFill>
            <a:blip r:embed="rId14" cstate="email">
              <a:extLst>
                <a:ext uri="{28A0092B-C50C-407E-A947-70E740481C1C}">
                  <a14:useLocalDpi xmlns:a14="http://schemas.microsoft.com/office/drawing/2010/main"/>
                </a:ext>
              </a:extLst>
            </a:blip>
            <a:stretch>
              <a:fillRect/>
            </a:stretch>
          </p:blipFill>
          <p:spPr>
            <a:xfrm>
              <a:off x="862276" y="1894781"/>
              <a:ext cx="801489" cy="783678"/>
            </a:xfrm>
            <a:prstGeom prst="rect">
              <a:avLst/>
            </a:prstGeom>
            <a:ln w="12700" cap="flat">
              <a:noFill/>
              <a:miter lim="400000"/>
            </a:ln>
            <a:effectLst/>
          </p:spPr>
        </p:pic>
        <p:grpSp>
          <p:nvGrpSpPr>
            <p:cNvPr id="69" name="Group 1201"/>
            <p:cNvGrpSpPr/>
            <p:nvPr/>
          </p:nvGrpSpPr>
          <p:grpSpPr>
            <a:xfrm>
              <a:off x="873930" y="790197"/>
              <a:ext cx="778181" cy="848924"/>
              <a:chOff x="0" y="0"/>
              <a:chExt cx="778179" cy="848923"/>
            </a:xfrm>
          </p:grpSpPr>
          <p:sp>
            <p:nvSpPr>
              <p:cNvPr id="74" name="Shape 1194"/>
              <p:cNvSpPr/>
              <p:nvPr/>
            </p:nvSpPr>
            <p:spPr>
              <a:xfrm>
                <a:off x="45330" y="0"/>
                <a:ext cx="676187" cy="756733"/>
              </a:xfrm>
              <a:custGeom>
                <a:avLst/>
                <a:gdLst/>
                <a:ahLst/>
                <a:cxnLst>
                  <a:cxn ang="0">
                    <a:pos x="wd2" y="hd2"/>
                  </a:cxn>
                  <a:cxn ang="5400000">
                    <a:pos x="wd2" y="hd2"/>
                  </a:cxn>
                  <a:cxn ang="10800000">
                    <a:pos x="wd2" y="hd2"/>
                  </a:cxn>
                  <a:cxn ang="16200000">
                    <a:pos x="wd2" y="hd2"/>
                  </a:cxn>
                </a:cxnLst>
                <a:rect l="0" t="0" r="r" b="b"/>
                <a:pathLst>
                  <a:path w="21600" h="21600" extrusionOk="0">
                    <a:moveTo>
                      <a:pt x="7742" y="5852"/>
                    </a:moveTo>
                    <a:cubicBezTo>
                      <a:pt x="7264" y="5852"/>
                      <a:pt x="6876" y="5500"/>
                      <a:pt x="6876" y="5066"/>
                    </a:cubicBezTo>
                    <a:cubicBezTo>
                      <a:pt x="6876" y="4632"/>
                      <a:pt x="7264" y="4279"/>
                      <a:pt x="7742" y="4279"/>
                    </a:cubicBezTo>
                    <a:cubicBezTo>
                      <a:pt x="8220" y="4279"/>
                      <a:pt x="8607" y="4632"/>
                      <a:pt x="8607" y="5066"/>
                    </a:cubicBezTo>
                    <a:cubicBezTo>
                      <a:pt x="8607" y="5500"/>
                      <a:pt x="8220" y="5852"/>
                      <a:pt x="7742" y="5852"/>
                    </a:cubicBezTo>
                    <a:close/>
                    <a:moveTo>
                      <a:pt x="8447" y="18749"/>
                    </a:moveTo>
                    <a:lnTo>
                      <a:pt x="1207" y="18749"/>
                    </a:lnTo>
                    <a:lnTo>
                      <a:pt x="1207" y="6579"/>
                    </a:lnTo>
                    <a:lnTo>
                      <a:pt x="8447" y="6579"/>
                    </a:lnTo>
                    <a:cubicBezTo>
                      <a:pt x="8447" y="6579"/>
                      <a:pt x="8447" y="18749"/>
                      <a:pt x="8447" y="18749"/>
                    </a:cubicBezTo>
                    <a:close/>
                    <a:moveTo>
                      <a:pt x="1992" y="4279"/>
                    </a:moveTo>
                    <a:cubicBezTo>
                      <a:pt x="2470" y="4279"/>
                      <a:pt x="2857" y="4632"/>
                      <a:pt x="2857" y="5066"/>
                    </a:cubicBezTo>
                    <a:cubicBezTo>
                      <a:pt x="2857" y="5500"/>
                      <a:pt x="2470" y="5852"/>
                      <a:pt x="1992" y="5852"/>
                    </a:cubicBezTo>
                    <a:cubicBezTo>
                      <a:pt x="1514" y="5852"/>
                      <a:pt x="1126" y="5500"/>
                      <a:pt x="1126" y="5066"/>
                    </a:cubicBezTo>
                    <a:cubicBezTo>
                      <a:pt x="1126" y="4632"/>
                      <a:pt x="1514" y="4279"/>
                      <a:pt x="1992" y="4279"/>
                    </a:cubicBezTo>
                    <a:close/>
                    <a:moveTo>
                      <a:pt x="5732" y="5066"/>
                    </a:moveTo>
                    <a:cubicBezTo>
                      <a:pt x="5732" y="5500"/>
                      <a:pt x="5345" y="5852"/>
                      <a:pt x="4867" y="5852"/>
                    </a:cubicBezTo>
                    <a:cubicBezTo>
                      <a:pt x="4389" y="5852"/>
                      <a:pt x="4001" y="5500"/>
                      <a:pt x="4001" y="5066"/>
                    </a:cubicBezTo>
                    <a:cubicBezTo>
                      <a:pt x="4001" y="4632"/>
                      <a:pt x="4389" y="4279"/>
                      <a:pt x="4867" y="4279"/>
                    </a:cubicBezTo>
                    <a:cubicBezTo>
                      <a:pt x="5345" y="4279"/>
                      <a:pt x="5732" y="4632"/>
                      <a:pt x="5732" y="5066"/>
                    </a:cubicBezTo>
                    <a:close/>
                    <a:moveTo>
                      <a:pt x="1207" y="1974"/>
                    </a:moveTo>
                    <a:lnTo>
                      <a:pt x="8447" y="1974"/>
                    </a:lnTo>
                    <a:lnTo>
                      <a:pt x="8447" y="3509"/>
                    </a:lnTo>
                    <a:lnTo>
                      <a:pt x="1207" y="3509"/>
                    </a:lnTo>
                    <a:cubicBezTo>
                      <a:pt x="1207" y="3509"/>
                      <a:pt x="1207" y="1974"/>
                      <a:pt x="1207" y="1974"/>
                    </a:cubicBezTo>
                    <a:close/>
                    <a:moveTo>
                      <a:pt x="21600" y="18749"/>
                    </a:moveTo>
                    <a:lnTo>
                      <a:pt x="9774" y="18749"/>
                    </a:lnTo>
                    <a:lnTo>
                      <a:pt x="9774" y="0"/>
                    </a:lnTo>
                    <a:lnTo>
                      <a:pt x="0" y="0"/>
                    </a:lnTo>
                    <a:lnTo>
                      <a:pt x="0" y="21600"/>
                    </a:lnTo>
                    <a:lnTo>
                      <a:pt x="21600" y="21600"/>
                    </a:lnTo>
                    <a:cubicBezTo>
                      <a:pt x="21600" y="21600"/>
                      <a:pt x="21600" y="18749"/>
                      <a:pt x="21600" y="18749"/>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5" name="Shape 1195"/>
              <p:cNvSpPr/>
              <p:nvPr/>
            </p:nvSpPr>
            <p:spPr>
              <a:xfrm>
                <a:off x="381534" y="533938"/>
                <a:ext cx="339983" cy="76826"/>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6" name="Shape 1196"/>
              <p:cNvSpPr/>
              <p:nvPr/>
            </p:nvSpPr>
            <p:spPr>
              <a:xfrm>
                <a:off x="381534" y="426382"/>
                <a:ext cx="339983" cy="76827"/>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7" name="Shape 1197"/>
              <p:cNvSpPr/>
              <p:nvPr/>
            </p:nvSpPr>
            <p:spPr>
              <a:xfrm>
                <a:off x="381534" y="318826"/>
                <a:ext cx="339983" cy="76826"/>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8" name="Shape 1198"/>
              <p:cNvSpPr/>
              <p:nvPr/>
            </p:nvSpPr>
            <p:spPr>
              <a:xfrm>
                <a:off x="381534" y="211270"/>
                <a:ext cx="339983" cy="76827"/>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9" name="Shape 1199"/>
              <p:cNvSpPr/>
              <p:nvPr/>
            </p:nvSpPr>
            <p:spPr>
              <a:xfrm>
                <a:off x="0" y="791304"/>
                <a:ext cx="778180" cy="57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80" name="Shape 1200"/>
              <p:cNvSpPr/>
              <p:nvPr/>
            </p:nvSpPr>
            <p:spPr>
              <a:xfrm>
                <a:off x="381534" y="0"/>
                <a:ext cx="339983" cy="1728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grpSp>
        <p:sp>
          <p:nvSpPr>
            <p:cNvPr id="70" name="Shape 1202"/>
            <p:cNvSpPr/>
            <p:nvPr/>
          </p:nvSpPr>
          <p:spPr>
            <a:xfrm>
              <a:off x="1856486" y="1988128"/>
              <a:ext cx="2288238" cy="6219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a:solidFill>
                    <a:srgbClr val="FFFFFF"/>
                  </a:solidFill>
                  <a:latin typeface="Salesforce Sans"/>
                  <a:cs typeface="Salesforce Sans"/>
                </a:rPr>
                <a:t>LAN/WAN</a:t>
              </a:r>
            </a:p>
          </p:txBody>
        </p:sp>
        <p:sp>
          <p:nvSpPr>
            <p:cNvPr id="71" name="Shape 1203"/>
            <p:cNvSpPr/>
            <p:nvPr/>
          </p:nvSpPr>
          <p:spPr>
            <a:xfrm>
              <a:off x="1868314" y="2949003"/>
              <a:ext cx="1581693" cy="5887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a:solidFill>
                    <a:srgbClr val="FFFFFF"/>
                  </a:solidFill>
                  <a:latin typeface="Salesforce Sans"/>
                  <a:cs typeface="Salesforce Sans"/>
                </a:rPr>
                <a:t>Client</a:t>
              </a:r>
            </a:p>
          </p:txBody>
        </p:sp>
        <p:sp>
          <p:nvSpPr>
            <p:cNvPr id="72" name="Shape 1204"/>
            <p:cNvSpPr/>
            <p:nvPr/>
          </p:nvSpPr>
          <p:spPr>
            <a:xfrm>
              <a:off x="1854674" y="1043200"/>
              <a:ext cx="2127649" cy="5317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dirty="0">
                  <a:solidFill>
                    <a:srgbClr val="FFFFFF"/>
                  </a:solidFill>
                  <a:latin typeface="Salesforce Sans"/>
                  <a:cs typeface="Salesforce Sans"/>
                </a:rPr>
                <a:t>Server</a:t>
              </a:r>
            </a:p>
          </p:txBody>
        </p:sp>
        <p:pic>
          <p:nvPicPr>
            <p:cNvPr id="73" name="pasted-image-filtered.png"/>
            <p:cNvPicPr/>
            <p:nvPr/>
          </p:nvPicPr>
          <p:blipFill>
            <a:blip r:embed="rId15" cstate="print">
              <a:extLst/>
            </a:blip>
            <a:stretch>
              <a:fillRect/>
            </a:stretch>
          </p:blipFill>
          <p:spPr>
            <a:xfrm>
              <a:off x="-40956" y="3024419"/>
              <a:ext cx="1928019" cy="1859027"/>
            </a:xfrm>
            <a:prstGeom prst="rect">
              <a:avLst/>
            </a:prstGeom>
            <a:ln w="12700" cap="flat">
              <a:noFill/>
              <a:miter lim="400000"/>
            </a:ln>
            <a:effectLst/>
          </p:spPr>
        </p:pic>
      </p:grpSp>
      <p:grpSp>
        <p:nvGrpSpPr>
          <p:cNvPr id="84" name="Group 1225"/>
          <p:cNvGrpSpPr/>
          <p:nvPr/>
        </p:nvGrpSpPr>
        <p:grpSpPr>
          <a:xfrm>
            <a:off x="525153" y="3344683"/>
            <a:ext cx="1908843" cy="1857366"/>
            <a:chOff x="0" y="14731"/>
            <a:chExt cx="3818680" cy="3714729"/>
          </a:xfrm>
        </p:grpSpPr>
        <p:grpSp>
          <p:nvGrpSpPr>
            <p:cNvPr id="85" name="Group 1220"/>
            <p:cNvGrpSpPr/>
            <p:nvPr/>
          </p:nvGrpSpPr>
          <p:grpSpPr>
            <a:xfrm>
              <a:off x="345356" y="14731"/>
              <a:ext cx="3227011" cy="3227012"/>
              <a:chOff x="31515" y="14731"/>
              <a:chExt cx="3227009" cy="3227010"/>
            </a:xfrm>
          </p:grpSpPr>
          <p:grpSp>
            <p:nvGrpSpPr>
              <p:cNvPr id="90" name="Group 1211"/>
              <p:cNvGrpSpPr/>
              <p:nvPr/>
            </p:nvGrpSpPr>
            <p:grpSpPr>
              <a:xfrm>
                <a:off x="31515" y="14731"/>
                <a:ext cx="3227009" cy="3227010"/>
                <a:chOff x="31515" y="14731"/>
                <a:chExt cx="3227007" cy="3227008"/>
              </a:xfrm>
            </p:grpSpPr>
            <p:sp>
              <p:nvSpPr>
                <p:cNvPr id="99" name="Shape 1207"/>
                <p:cNvSpPr/>
                <p:nvPr/>
              </p:nvSpPr>
              <p:spPr>
                <a:xfrm>
                  <a:off x="31515" y="14731"/>
                  <a:ext cx="3227007" cy="3227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D4D2"/>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sp>
              <p:nvSpPr>
                <p:cNvPr id="100" name="Shape 1208"/>
                <p:cNvSpPr/>
                <p:nvPr/>
              </p:nvSpPr>
              <p:spPr>
                <a:xfrm>
                  <a:off x="34692" y="1452922"/>
                  <a:ext cx="3220653" cy="1766297"/>
                </a:xfrm>
                <a:custGeom>
                  <a:avLst/>
                  <a:gdLst/>
                  <a:ahLst/>
                  <a:cxnLst>
                    <a:cxn ang="0">
                      <a:pos x="wd2" y="hd2"/>
                    </a:cxn>
                    <a:cxn ang="5400000">
                      <a:pos x="wd2" y="hd2"/>
                    </a:cxn>
                    <a:cxn ang="10800000">
                      <a:pos x="wd2" y="hd2"/>
                    </a:cxn>
                    <a:cxn ang="16200000">
                      <a:pos x="wd2" y="hd2"/>
                    </a:cxn>
                  </a:cxnLst>
                  <a:rect l="0" t="0" r="r" b="b"/>
                  <a:pathLst>
                    <a:path w="21356" h="19854" extrusionOk="0">
                      <a:moveTo>
                        <a:pt x="21312" y="137"/>
                      </a:moveTo>
                      <a:cubicBezTo>
                        <a:pt x="21595" y="5342"/>
                        <a:pt x="20510" y="10688"/>
                        <a:pt x="18145" y="14622"/>
                      </a:cubicBezTo>
                      <a:cubicBezTo>
                        <a:pt x="13952" y="21595"/>
                        <a:pt x="7261" y="21600"/>
                        <a:pt x="3073" y="14622"/>
                      </a:cubicBezTo>
                      <a:cubicBezTo>
                        <a:pt x="2018" y="12864"/>
                        <a:pt x="1220" y="10822"/>
                        <a:pt x="702" y="8629"/>
                      </a:cubicBezTo>
                      <a:cubicBezTo>
                        <a:pt x="468" y="7322"/>
                        <a:pt x="283" y="5991"/>
                        <a:pt x="149" y="4644"/>
                      </a:cubicBezTo>
                      <a:cubicBezTo>
                        <a:pt x="69" y="3845"/>
                        <a:pt x="7" y="3040"/>
                        <a:pt x="1" y="2229"/>
                      </a:cubicBezTo>
                      <a:cubicBezTo>
                        <a:pt x="-5" y="1480"/>
                        <a:pt x="37" y="733"/>
                        <a:pt x="126" y="0"/>
                      </a:cubicBezTo>
                      <a:lnTo>
                        <a:pt x="21312" y="137"/>
                      </a:lnTo>
                      <a:close/>
                    </a:path>
                  </a:pathLst>
                </a:custGeom>
                <a:solidFill>
                  <a:srgbClr val="01BEB8"/>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101" name="Shape 1209"/>
                <p:cNvSpPr/>
                <p:nvPr/>
              </p:nvSpPr>
              <p:spPr>
                <a:xfrm>
                  <a:off x="132457" y="2193035"/>
                  <a:ext cx="3025125" cy="1041362"/>
                </a:xfrm>
                <a:custGeom>
                  <a:avLst/>
                  <a:gdLst/>
                  <a:ahLst/>
                  <a:cxnLst>
                    <a:cxn ang="0">
                      <a:pos x="wd2" y="hd2"/>
                    </a:cxn>
                    <a:cxn ang="5400000">
                      <a:pos x="wd2" y="hd2"/>
                    </a:cxn>
                    <a:cxn ang="10800000">
                      <a:pos x="wd2" y="hd2"/>
                    </a:cxn>
                    <a:cxn ang="16200000">
                      <a:pos x="wd2" y="hd2"/>
                    </a:cxn>
                  </a:cxnLst>
                  <a:rect l="0" t="0" r="r" b="b"/>
                  <a:pathLst>
                    <a:path w="21600" h="18697" extrusionOk="0">
                      <a:moveTo>
                        <a:pt x="21600" y="0"/>
                      </a:moveTo>
                      <a:cubicBezTo>
                        <a:pt x="21032" y="3663"/>
                        <a:pt x="20156" y="7071"/>
                        <a:pt x="18999" y="10004"/>
                      </a:cubicBezTo>
                      <a:cubicBezTo>
                        <a:pt x="14429" y="21589"/>
                        <a:pt x="7144" y="21600"/>
                        <a:pt x="2583" y="10004"/>
                      </a:cubicBezTo>
                      <a:cubicBezTo>
                        <a:pt x="1434" y="7082"/>
                        <a:pt x="563" y="3686"/>
                        <a:pt x="0" y="39"/>
                      </a:cubicBezTo>
                      <a:lnTo>
                        <a:pt x="21600" y="0"/>
                      </a:lnTo>
                      <a:close/>
                    </a:path>
                  </a:pathLst>
                </a:custGeom>
                <a:solidFill>
                  <a:srgbClr val="00A39F"/>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grpSp>
            <p:nvGrpSpPr>
              <p:cNvPr id="91" name="Group 1218"/>
              <p:cNvGrpSpPr/>
              <p:nvPr/>
            </p:nvGrpSpPr>
            <p:grpSpPr>
              <a:xfrm>
                <a:off x="540262" y="536904"/>
                <a:ext cx="485800" cy="719962"/>
                <a:chOff x="0" y="0"/>
                <a:chExt cx="485798" cy="719961"/>
              </a:xfrm>
            </p:grpSpPr>
            <p:sp>
              <p:nvSpPr>
                <p:cNvPr id="93" name="Shape 1212"/>
                <p:cNvSpPr/>
                <p:nvPr/>
              </p:nvSpPr>
              <p:spPr>
                <a:xfrm>
                  <a:off x="34036" y="0"/>
                  <a:ext cx="408443" cy="653965"/>
                </a:xfrm>
                <a:custGeom>
                  <a:avLst/>
                  <a:gdLst/>
                  <a:ahLst/>
                  <a:cxnLst>
                    <a:cxn ang="0">
                      <a:pos x="wd2" y="hd2"/>
                    </a:cxn>
                    <a:cxn ang="5400000">
                      <a:pos x="wd2" y="hd2"/>
                    </a:cxn>
                    <a:cxn ang="10800000">
                      <a:pos x="wd2" y="hd2"/>
                    </a:cxn>
                    <a:cxn ang="16200000">
                      <a:pos x="wd2" y="hd2"/>
                    </a:cxn>
                  </a:cxnLst>
                  <a:rect l="0" t="0" r="r" b="b"/>
                  <a:pathLst>
                    <a:path w="21600" h="21600" extrusionOk="0">
                      <a:moveTo>
                        <a:pt x="7691" y="20393"/>
                      </a:moveTo>
                      <a:cubicBezTo>
                        <a:pt x="7691" y="20513"/>
                        <a:pt x="7531" y="20609"/>
                        <a:pt x="7335" y="20609"/>
                      </a:cubicBezTo>
                      <a:lnTo>
                        <a:pt x="1665" y="20609"/>
                      </a:lnTo>
                      <a:cubicBezTo>
                        <a:pt x="1469" y="20609"/>
                        <a:pt x="1309" y="20513"/>
                        <a:pt x="1309" y="20393"/>
                      </a:cubicBezTo>
                      <a:lnTo>
                        <a:pt x="1309" y="11511"/>
                      </a:lnTo>
                      <a:cubicBezTo>
                        <a:pt x="1309" y="11392"/>
                        <a:pt x="1469" y="11295"/>
                        <a:pt x="1665" y="11295"/>
                      </a:cubicBezTo>
                      <a:lnTo>
                        <a:pt x="7335" y="11295"/>
                      </a:lnTo>
                      <a:cubicBezTo>
                        <a:pt x="7531" y="11295"/>
                        <a:pt x="7691" y="11392"/>
                        <a:pt x="7691" y="11511"/>
                      </a:cubicBezTo>
                      <a:cubicBezTo>
                        <a:pt x="7691" y="11511"/>
                        <a:pt x="7691" y="20393"/>
                        <a:pt x="7691" y="20393"/>
                      </a:cubicBezTo>
                      <a:close/>
                      <a:moveTo>
                        <a:pt x="20127" y="9891"/>
                      </a:moveTo>
                      <a:cubicBezTo>
                        <a:pt x="20127" y="10010"/>
                        <a:pt x="19968" y="10106"/>
                        <a:pt x="19771" y="10106"/>
                      </a:cubicBezTo>
                      <a:lnTo>
                        <a:pt x="1665" y="10106"/>
                      </a:lnTo>
                      <a:cubicBezTo>
                        <a:pt x="1469" y="10106"/>
                        <a:pt x="1309" y="10010"/>
                        <a:pt x="1309" y="9891"/>
                      </a:cubicBezTo>
                      <a:lnTo>
                        <a:pt x="1309" y="8935"/>
                      </a:lnTo>
                      <a:cubicBezTo>
                        <a:pt x="1309" y="8816"/>
                        <a:pt x="1469" y="8719"/>
                        <a:pt x="1665" y="8719"/>
                      </a:cubicBezTo>
                      <a:lnTo>
                        <a:pt x="19771" y="8719"/>
                      </a:lnTo>
                      <a:cubicBezTo>
                        <a:pt x="19968" y="8719"/>
                        <a:pt x="20127" y="8816"/>
                        <a:pt x="20127" y="8935"/>
                      </a:cubicBezTo>
                      <a:cubicBezTo>
                        <a:pt x="20127" y="8935"/>
                        <a:pt x="20127" y="9891"/>
                        <a:pt x="20127" y="9891"/>
                      </a:cubicBezTo>
                      <a:close/>
                      <a:moveTo>
                        <a:pt x="19264" y="4662"/>
                      </a:moveTo>
                      <a:cubicBezTo>
                        <a:pt x="19264" y="5647"/>
                        <a:pt x="17945" y="6446"/>
                        <a:pt x="16318" y="6446"/>
                      </a:cubicBezTo>
                      <a:cubicBezTo>
                        <a:pt x="14691" y="6446"/>
                        <a:pt x="13372" y="5647"/>
                        <a:pt x="13372" y="4662"/>
                      </a:cubicBezTo>
                      <a:cubicBezTo>
                        <a:pt x="13372" y="3677"/>
                        <a:pt x="14691" y="2878"/>
                        <a:pt x="16318" y="2878"/>
                      </a:cubicBezTo>
                      <a:cubicBezTo>
                        <a:pt x="17945" y="2878"/>
                        <a:pt x="19264" y="3677"/>
                        <a:pt x="19264" y="4662"/>
                      </a:cubicBezTo>
                      <a:close/>
                      <a:moveTo>
                        <a:pt x="1309" y="1016"/>
                      </a:moveTo>
                      <a:cubicBezTo>
                        <a:pt x="1309" y="897"/>
                        <a:pt x="1532" y="793"/>
                        <a:pt x="1728" y="793"/>
                      </a:cubicBezTo>
                      <a:lnTo>
                        <a:pt x="19829" y="793"/>
                      </a:lnTo>
                      <a:cubicBezTo>
                        <a:pt x="20025" y="793"/>
                        <a:pt x="20127" y="897"/>
                        <a:pt x="20127" y="1016"/>
                      </a:cubicBezTo>
                      <a:lnTo>
                        <a:pt x="20127" y="1987"/>
                      </a:lnTo>
                      <a:cubicBezTo>
                        <a:pt x="20127" y="2105"/>
                        <a:pt x="20025" y="2180"/>
                        <a:pt x="19829" y="2180"/>
                      </a:cubicBezTo>
                      <a:lnTo>
                        <a:pt x="9244" y="2180"/>
                      </a:lnTo>
                      <a:cubicBezTo>
                        <a:pt x="10559" y="2774"/>
                        <a:pt x="11426" y="3624"/>
                        <a:pt x="11426" y="4651"/>
                      </a:cubicBezTo>
                      <a:cubicBezTo>
                        <a:pt x="11426" y="6280"/>
                        <a:pt x="9245" y="7606"/>
                        <a:pt x="6555" y="7606"/>
                      </a:cubicBezTo>
                      <a:cubicBezTo>
                        <a:pt x="3864" y="7606"/>
                        <a:pt x="1683" y="6277"/>
                        <a:pt x="1683" y="4648"/>
                      </a:cubicBezTo>
                      <a:cubicBezTo>
                        <a:pt x="1683" y="3621"/>
                        <a:pt x="2550" y="2774"/>
                        <a:pt x="3865" y="2180"/>
                      </a:cubicBezTo>
                      <a:lnTo>
                        <a:pt x="1728" y="2180"/>
                      </a:lnTo>
                      <a:cubicBezTo>
                        <a:pt x="1532" y="2180"/>
                        <a:pt x="1309" y="2105"/>
                        <a:pt x="1309" y="1987"/>
                      </a:cubicBezTo>
                      <a:cubicBezTo>
                        <a:pt x="1309" y="1987"/>
                        <a:pt x="1309" y="1016"/>
                        <a:pt x="1309" y="1016"/>
                      </a:cubicBezTo>
                      <a:close/>
                      <a:moveTo>
                        <a:pt x="20127" y="20393"/>
                      </a:moveTo>
                      <a:cubicBezTo>
                        <a:pt x="20127" y="20513"/>
                        <a:pt x="19968" y="20609"/>
                        <a:pt x="19771" y="20609"/>
                      </a:cubicBezTo>
                      <a:lnTo>
                        <a:pt x="14102" y="20609"/>
                      </a:lnTo>
                      <a:cubicBezTo>
                        <a:pt x="13905" y="20609"/>
                        <a:pt x="13745" y="20513"/>
                        <a:pt x="13745" y="20393"/>
                      </a:cubicBezTo>
                      <a:lnTo>
                        <a:pt x="13745" y="11511"/>
                      </a:lnTo>
                      <a:cubicBezTo>
                        <a:pt x="13745" y="11392"/>
                        <a:pt x="13905" y="11295"/>
                        <a:pt x="14102" y="11295"/>
                      </a:cubicBezTo>
                      <a:lnTo>
                        <a:pt x="19771" y="11295"/>
                      </a:lnTo>
                      <a:cubicBezTo>
                        <a:pt x="19968" y="11295"/>
                        <a:pt x="20127" y="11392"/>
                        <a:pt x="20127" y="11511"/>
                      </a:cubicBezTo>
                      <a:cubicBezTo>
                        <a:pt x="20127" y="11511"/>
                        <a:pt x="20127" y="20393"/>
                        <a:pt x="20127" y="20393"/>
                      </a:cubicBezTo>
                      <a:close/>
                      <a:moveTo>
                        <a:pt x="21600" y="216"/>
                      </a:moveTo>
                      <a:cubicBezTo>
                        <a:pt x="21600" y="97"/>
                        <a:pt x="21440" y="0"/>
                        <a:pt x="21244" y="0"/>
                      </a:cubicBezTo>
                      <a:lnTo>
                        <a:pt x="356" y="0"/>
                      </a:lnTo>
                      <a:cubicBezTo>
                        <a:pt x="160" y="0"/>
                        <a:pt x="0" y="97"/>
                        <a:pt x="0" y="216"/>
                      </a:cubicBezTo>
                      <a:lnTo>
                        <a:pt x="0" y="21384"/>
                      </a:lnTo>
                      <a:cubicBezTo>
                        <a:pt x="0" y="21503"/>
                        <a:pt x="160" y="21600"/>
                        <a:pt x="356" y="21600"/>
                      </a:cubicBezTo>
                      <a:lnTo>
                        <a:pt x="21244" y="21600"/>
                      </a:lnTo>
                      <a:cubicBezTo>
                        <a:pt x="21440" y="21600"/>
                        <a:pt x="21600" y="21503"/>
                        <a:pt x="21600" y="21384"/>
                      </a:cubicBezTo>
                      <a:cubicBezTo>
                        <a:pt x="21600" y="21384"/>
                        <a:pt x="21600" y="216"/>
                        <a:pt x="21600" y="21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4" name="Shape 1213"/>
                <p:cNvSpPr/>
                <p:nvPr/>
              </p:nvSpPr>
              <p:spPr>
                <a:xfrm>
                  <a:off x="0" y="677963"/>
                  <a:ext cx="485799" cy="419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5" name="Shape 1214"/>
                <p:cNvSpPr/>
                <p:nvPr/>
              </p:nvSpPr>
              <p:spPr>
                <a:xfrm>
                  <a:off x="139241" y="122993"/>
                  <a:ext cx="37426" cy="362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6" name="Shape 1215"/>
                <p:cNvSpPr/>
                <p:nvPr/>
              </p:nvSpPr>
              <p:spPr>
                <a:xfrm>
                  <a:off x="185655" y="167990"/>
                  <a:ext cx="18054" cy="1750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1"/>
                      </a:cubicBezTo>
                      <a:cubicBezTo>
                        <a:pt x="12954" y="-961"/>
                        <a:pt x="6724" y="-961"/>
                        <a:pt x="2882" y="2881"/>
                      </a:cubicBezTo>
                      <a:cubicBezTo>
                        <a:pt x="-961" y="6724"/>
                        <a:pt x="-961" y="12954"/>
                        <a:pt x="2882" y="16796"/>
                      </a:cubicBezTo>
                      <a:cubicBezTo>
                        <a:pt x="6724" y="20639"/>
                        <a:pt x="12954" y="20639"/>
                        <a:pt x="16796" y="1679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7" name="Shape 1216"/>
                <p:cNvSpPr/>
                <p:nvPr/>
              </p:nvSpPr>
              <p:spPr>
                <a:xfrm>
                  <a:off x="111393" y="95994"/>
                  <a:ext cx="18054" cy="17504"/>
                </a:xfrm>
                <a:custGeom>
                  <a:avLst/>
                  <a:gdLst/>
                  <a:ahLst/>
                  <a:cxnLst>
                    <a:cxn ang="0">
                      <a:pos x="wd2" y="hd2"/>
                    </a:cxn>
                    <a:cxn ang="5400000">
                      <a:pos x="wd2" y="hd2"/>
                    </a:cxn>
                    <a:cxn ang="10800000">
                      <a:pos x="wd2" y="hd2"/>
                    </a:cxn>
                    <a:cxn ang="16200000">
                      <a:pos x="wd2" y="hd2"/>
                    </a:cxn>
                  </a:cxnLst>
                  <a:rect l="0" t="0" r="r" b="b"/>
                  <a:pathLst>
                    <a:path w="19679" h="19679" extrusionOk="0">
                      <a:moveTo>
                        <a:pt x="2882" y="16796"/>
                      </a:moveTo>
                      <a:cubicBezTo>
                        <a:pt x="6724" y="20639"/>
                        <a:pt x="12954" y="20639"/>
                        <a:pt x="16797" y="16796"/>
                      </a:cubicBezTo>
                      <a:cubicBezTo>
                        <a:pt x="20639" y="12954"/>
                        <a:pt x="20639" y="6724"/>
                        <a:pt x="16797" y="2881"/>
                      </a:cubicBezTo>
                      <a:cubicBezTo>
                        <a:pt x="12954" y="-961"/>
                        <a:pt x="6724" y="-961"/>
                        <a:pt x="2882" y="2881"/>
                      </a:cubicBezTo>
                      <a:cubicBezTo>
                        <a:pt x="-961" y="6724"/>
                        <a:pt x="-961" y="12954"/>
                        <a:pt x="2882" y="1679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8" name="Shape 1217"/>
                <p:cNvSpPr/>
                <p:nvPr/>
              </p:nvSpPr>
              <p:spPr>
                <a:xfrm>
                  <a:off x="327991" y="128992"/>
                  <a:ext cx="27924" cy="270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grpSp>
          <p:pic>
            <p:nvPicPr>
              <p:cNvPr id="92" name="SAN_icon.png"/>
              <p:cNvPicPr/>
              <p:nvPr/>
            </p:nvPicPr>
            <p:blipFill>
              <a:blip r:embed="rId16" cstate="print">
                <a:extLst/>
              </a:blip>
              <a:srcRect/>
              <a:stretch>
                <a:fillRect/>
              </a:stretch>
            </p:blipFill>
            <p:spPr>
              <a:xfrm>
                <a:off x="451449" y="1470040"/>
                <a:ext cx="663443" cy="653965"/>
              </a:xfrm>
              <a:prstGeom prst="rect">
                <a:avLst/>
              </a:prstGeom>
              <a:ln w="12700" cap="flat">
                <a:noFill/>
                <a:miter lim="400000"/>
              </a:ln>
              <a:effectLst/>
            </p:spPr>
          </p:pic>
        </p:grpSp>
        <p:sp>
          <p:nvSpPr>
            <p:cNvPr id="86" name="Shape 1221"/>
            <p:cNvSpPr/>
            <p:nvPr/>
          </p:nvSpPr>
          <p:spPr>
            <a:xfrm>
              <a:off x="1480944" y="1487613"/>
              <a:ext cx="1889962" cy="6908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a:solidFill>
                    <a:srgbClr val="FFFFFF"/>
                  </a:solidFill>
                  <a:latin typeface="Salesforce Sans"/>
                  <a:cs typeface="Salesforce Sans"/>
                </a:rPr>
                <a:t>SNA</a:t>
              </a:r>
            </a:p>
          </p:txBody>
        </p:sp>
        <p:sp>
          <p:nvSpPr>
            <p:cNvPr id="87" name="Shape 1222"/>
            <p:cNvSpPr/>
            <p:nvPr/>
          </p:nvSpPr>
          <p:spPr>
            <a:xfrm>
              <a:off x="1455311" y="704269"/>
              <a:ext cx="2363369" cy="5906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dirty="0">
                  <a:solidFill>
                    <a:srgbClr val="FFFFFF"/>
                  </a:solidFill>
                  <a:latin typeface="Salesforce Sans"/>
                  <a:cs typeface="Salesforce Sans"/>
                </a:rPr>
                <a:t>Mainframe</a:t>
              </a:r>
            </a:p>
          </p:txBody>
        </p:sp>
        <p:sp>
          <p:nvSpPr>
            <p:cNvPr id="88" name="Shape 1223"/>
            <p:cNvSpPr/>
            <p:nvPr/>
          </p:nvSpPr>
          <p:spPr>
            <a:xfrm>
              <a:off x="1477925" y="2204534"/>
              <a:ext cx="1756928" cy="6539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sz="1400">
                  <a:solidFill>
                    <a:srgbClr val="FFFFFF"/>
                  </a:solidFill>
                  <a:latin typeface="Salesforce Sans"/>
                  <a:cs typeface="Salesforce Sans"/>
                </a:rPr>
                <a:t>Terminal</a:t>
              </a:r>
            </a:p>
          </p:txBody>
        </p:sp>
        <p:pic>
          <p:nvPicPr>
            <p:cNvPr id="89" name="Terminal.png"/>
            <p:cNvPicPr/>
            <p:nvPr/>
          </p:nvPicPr>
          <p:blipFill>
            <a:blip r:embed="rId17" cstate="email">
              <a:extLst>
                <a:ext uri="{28A0092B-C50C-407E-A947-70E740481C1C}">
                  <a14:useLocalDpi xmlns:a14="http://schemas.microsoft.com/office/drawing/2010/main"/>
                </a:ext>
              </a:extLst>
            </a:blip>
            <a:srcRect/>
            <a:stretch>
              <a:fillRect/>
            </a:stretch>
          </p:blipFill>
          <p:spPr>
            <a:xfrm>
              <a:off x="0" y="2192952"/>
              <a:ext cx="1478525" cy="1536508"/>
            </a:xfrm>
            <a:prstGeom prst="rect">
              <a:avLst/>
            </a:prstGeom>
            <a:ln w="12700" cap="flat">
              <a:noFill/>
              <a:miter lim="400000"/>
            </a:ln>
            <a:effectLst/>
          </p:spPr>
        </p:pic>
      </p:grpSp>
      <p:sp>
        <p:nvSpPr>
          <p:cNvPr id="102" name="Freeform 2"/>
          <p:cNvSpPr>
            <a:spLocks noChangeArrowheads="1"/>
          </p:cNvSpPr>
          <p:nvPr/>
        </p:nvSpPr>
        <p:spPr bwMode="auto">
          <a:xfrm>
            <a:off x="5429317" y="1157326"/>
            <a:ext cx="1458572" cy="101805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accent1"/>
          </a:solidFill>
          <a:ln>
            <a:noFill/>
          </a:ln>
          <a:effectLst/>
          <a:extLst/>
        </p:spPr>
        <p:txBody>
          <a:bodyPr wrap="none" lIns="45611" tIns="22801" rIns="45611" bIns="22801" anchor="ctr"/>
          <a:lstStyle/>
          <a:p>
            <a:endParaRPr lang="en-US">
              <a:latin typeface="Salesforce Sans"/>
              <a:cs typeface="Salesforce Sans"/>
            </a:endParaRPr>
          </a:p>
        </p:txBody>
      </p:sp>
      <p:grpSp>
        <p:nvGrpSpPr>
          <p:cNvPr id="105" name="Group 104"/>
          <p:cNvGrpSpPr/>
          <p:nvPr/>
        </p:nvGrpSpPr>
        <p:grpSpPr>
          <a:xfrm>
            <a:off x="-64" y="5591375"/>
            <a:ext cx="12188952" cy="1266625"/>
            <a:chOff x="-64" y="5591375"/>
            <a:chExt cx="12188952" cy="1266625"/>
          </a:xfrm>
        </p:grpSpPr>
        <p:sp>
          <p:nvSpPr>
            <p:cNvPr id="106" name="Shape 1130"/>
            <p:cNvSpPr/>
            <p:nvPr/>
          </p:nvSpPr>
          <p:spPr>
            <a:xfrm>
              <a:off x="-64" y="5605089"/>
              <a:ext cx="12188952" cy="1252911"/>
            </a:xfrm>
            <a:prstGeom prst="rect">
              <a:avLst/>
            </a:prstGeom>
            <a:solidFill>
              <a:srgbClr val="19325C"/>
            </a:solidFill>
            <a:ln w="12700">
              <a:noFill/>
              <a:miter lim="400000"/>
            </a:ln>
            <a:extLst>
              <a:ext uri="{C572A759-6A51-4108-AA02-DFA0A04FC94B}">
                <ma14:wrappingTextBoxFlag xmlns:ma14="http://schemas.microsoft.com/office/mac/drawingml/2011/main" xmlns="" val="1"/>
              </a:ext>
            </a:extLst>
          </p:spPr>
          <p:txBody>
            <a:bodyPr lIns="0" tIns="0" rIns="0" bIns="0" anchor="ctr"/>
            <a:lstStyle/>
            <a:p>
              <a:r>
                <a:rPr sz="1300">
                  <a:solidFill>
                    <a:srgbClr val="FFFFFF"/>
                  </a:solidFill>
                  <a:latin typeface="Salesforce Sans"/>
                  <a:cs typeface="Salesforce Sans"/>
                </a:rPr>
                <a:t> </a:t>
              </a:r>
            </a:p>
          </p:txBody>
        </p:sp>
        <p:sp>
          <p:nvSpPr>
            <p:cNvPr id="107" name="Shape 1131"/>
            <p:cNvSpPr/>
            <p:nvPr/>
          </p:nvSpPr>
          <p:spPr>
            <a:xfrm>
              <a:off x="-64" y="5591375"/>
              <a:ext cx="12188952" cy="18288"/>
            </a:xfrm>
            <a:prstGeom prst="rect">
              <a:avLst/>
            </a:prstGeom>
            <a:solidFill>
              <a:schemeClr val="accent1"/>
            </a:solidFill>
            <a:ln w="12700">
              <a:miter lim="400000"/>
            </a:ln>
          </p:spPr>
          <p:txBody>
            <a:bodyPr lIns="22801" tIns="22801" rIns="22801" bIns="22801"/>
            <a:lstStyle/>
            <a:p>
              <a:pPr defTabSz="291404"/>
              <a:endParaRPr sz="3200" dirty="0">
                <a:latin typeface="Salesforce Sans"/>
                <a:ea typeface="Gotham"/>
                <a:cs typeface="Salesforce Sans"/>
              </a:endParaRPr>
            </a:p>
          </p:txBody>
        </p:sp>
      </p:grpSp>
      <p:grpSp>
        <p:nvGrpSpPr>
          <p:cNvPr id="108" name="Group 1140"/>
          <p:cNvGrpSpPr/>
          <p:nvPr/>
        </p:nvGrpSpPr>
        <p:grpSpPr>
          <a:xfrm>
            <a:off x="7749843" y="6128645"/>
            <a:ext cx="280619" cy="280693"/>
            <a:chOff x="116752" y="116752"/>
            <a:chExt cx="561384" cy="561384"/>
          </a:xfrm>
        </p:grpSpPr>
        <p:sp>
          <p:nvSpPr>
            <p:cNvPr id="109" name="Shape 1138"/>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endParaRPr>
                <a:solidFill>
                  <a:schemeClr val="bg1"/>
                </a:solidFill>
                <a:latin typeface="Salesforce Sans"/>
                <a:cs typeface="Salesforce Sans"/>
              </a:endParaRPr>
            </a:p>
          </p:txBody>
        </p:sp>
        <p:sp>
          <p:nvSpPr>
            <p:cNvPr id="110" name="Shape 1139"/>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1" name="Group 1181"/>
          <p:cNvGrpSpPr/>
          <p:nvPr/>
        </p:nvGrpSpPr>
        <p:grpSpPr>
          <a:xfrm>
            <a:off x="4758196" y="6128645"/>
            <a:ext cx="280620" cy="280693"/>
            <a:chOff x="116752" y="116752"/>
            <a:chExt cx="561384" cy="561384"/>
          </a:xfrm>
        </p:grpSpPr>
        <p:sp>
          <p:nvSpPr>
            <p:cNvPr id="112" name="Shape 1179"/>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endParaRPr>
                <a:solidFill>
                  <a:schemeClr val="bg1"/>
                </a:solidFill>
                <a:latin typeface="Salesforce Sans"/>
                <a:cs typeface="Salesforce Sans"/>
              </a:endParaRPr>
            </a:p>
          </p:txBody>
        </p:sp>
        <p:sp>
          <p:nvSpPr>
            <p:cNvPr id="113" name="Shape 1180"/>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4" name="Group 1184"/>
          <p:cNvGrpSpPr/>
          <p:nvPr/>
        </p:nvGrpSpPr>
        <p:grpSpPr>
          <a:xfrm>
            <a:off x="2319282" y="6128645"/>
            <a:ext cx="280620" cy="280693"/>
            <a:chOff x="116752" y="116752"/>
            <a:chExt cx="561384" cy="561384"/>
          </a:xfrm>
        </p:grpSpPr>
        <p:sp>
          <p:nvSpPr>
            <p:cNvPr id="115" name="Shape 1182"/>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pPr lvl="0"/>
              <a:endParaRPr>
                <a:solidFill>
                  <a:schemeClr val="bg1"/>
                </a:solidFill>
                <a:latin typeface="Salesforce Sans"/>
                <a:cs typeface="Salesforce Sans"/>
              </a:endParaRPr>
            </a:p>
          </p:txBody>
        </p:sp>
        <p:sp>
          <p:nvSpPr>
            <p:cNvPr id="116" name="Shape 1183"/>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7" name="Group 116"/>
          <p:cNvGrpSpPr/>
          <p:nvPr/>
        </p:nvGrpSpPr>
        <p:grpSpPr>
          <a:xfrm>
            <a:off x="61597" y="6017091"/>
            <a:ext cx="10519680" cy="513019"/>
            <a:chOff x="230983" y="5993497"/>
            <a:chExt cx="11505218" cy="561081"/>
          </a:xfrm>
        </p:grpSpPr>
        <p:sp>
          <p:nvSpPr>
            <p:cNvPr id="118" name="Shape 1142"/>
            <p:cNvSpPr/>
            <p:nvPr/>
          </p:nvSpPr>
          <p:spPr>
            <a:xfrm>
              <a:off x="3171223" y="6130492"/>
              <a:ext cx="2046877" cy="27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584200">
                <a:spcBef>
                  <a:spcPts val="2400"/>
                </a:spcBef>
                <a:defRPr sz="3600" spc="0" baseline="2777"/>
              </a:lvl1pPr>
            </a:lstStyle>
            <a:p>
              <a:pPr lvl="0" algn="ctr">
                <a:defRPr sz="1800" spc="0" baseline="0">
                  <a:solidFill>
                    <a:srgbClr val="000000"/>
                  </a:solidFill>
                </a:defRPr>
              </a:pPr>
              <a:r>
                <a:rPr sz="1800" dirty="0">
                  <a:solidFill>
                    <a:schemeClr val="bg1"/>
                  </a:solidFill>
                  <a:latin typeface="Salesforce Sans"/>
                  <a:cs typeface="Salesforce Sans"/>
                </a:rPr>
                <a:t>Millions</a:t>
              </a:r>
            </a:p>
          </p:txBody>
        </p:sp>
        <p:sp>
          <p:nvSpPr>
            <p:cNvPr id="119" name="Shape 1143"/>
            <p:cNvSpPr/>
            <p:nvPr/>
          </p:nvSpPr>
          <p:spPr>
            <a:xfrm>
              <a:off x="230983" y="6130492"/>
              <a:ext cx="2255118" cy="27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defTabSz="584200">
                <a:spcBef>
                  <a:spcPts val="2400"/>
                </a:spcBef>
                <a:defRPr sz="3600" spc="0" baseline="2777"/>
              </a:lvl1pPr>
            </a:lstStyle>
            <a:p>
              <a:pPr lvl="0" algn="ctr">
                <a:defRPr sz="1800" spc="0" baseline="0">
                  <a:solidFill>
                    <a:srgbClr val="000000"/>
                  </a:solidFill>
                </a:defRPr>
              </a:pPr>
              <a:r>
                <a:rPr sz="1800" dirty="0">
                  <a:solidFill>
                    <a:schemeClr val="bg1"/>
                  </a:solidFill>
                  <a:latin typeface="Salesforce Sans" panose="020B0505020202020203" pitchFamily="34" charset="0"/>
                  <a:cs typeface="Salesforce Sans"/>
                </a:rPr>
                <a:t>Thousands</a:t>
              </a:r>
            </a:p>
          </p:txBody>
        </p:sp>
        <p:grpSp>
          <p:nvGrpSpPr>
            <p:cNvPr id="120" name="Group 119"/>
            <p:cNvGrpSpPr/>
            <p:nvPr/>
          </p:nvGrpSpPr>
          <p:grpSpPr>
            <a:xfrm>
              <a:off x="5903223" y="5993497"/>
              <a:ext cx="5832978" cy="561081"/>
              <a:chOff x="5903223" y="6034763"/>
              <a:chExt cx="5832978" cy="561081"/>
            </a:xfrm>
          </p:grpSpPr>
          <p:sp>
            <p:nvSpPr>
              <p:cNvPr id="121" name="Shape 1132"/>
              <p:cNvSpPr/>
              <p:nvPr/>
            </p:nvSpPr>
            <p:spPr>
              <a:xfrm>
                <a:off x="6133163" y="6034763"/>
                <a:ext cx="2048965"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spcBef>
                    <a:spcPts val="2400"/>
                  </a:spcBef>
                  <a:defRPr sz="4800" b="1" spc="0" baseline="10416"/>
                </a:lvl1pPr>
              </a:lstStyle>
              <a:p>
                <a:pPr lvl="0" algn="ctr">
                  <a:defRPr sz="1800" b="0" spc="0" baseline="0">
                    <a:solidFill>
                      <a:srgbClr val="000000"/>
                    </a:solidFill>
                  </a:defRPr>
                </a:pPr>
                <a:r>
                  <a:rPr sz="2400" dirty="0">
                    <a:solidFill>
                      <a:schemeClr val="bg1"/>
                    </a:solidFill>
                    <a:latin typeface="Salesforce Sans"/>
                    <a:cs typeface="Salesforce Sans"/>
                  </a:rPr>
                  <a:t>Billions</a:t>
                </a:r>
              </a:p>
            </p:txBody>
          </p:sp>
          <p:sp>
            <p:nvSpPr>
              <p:cNvPr id="122" name="Shape 1133"/>
              <p:cNvSpPr/>
              <p:nvPr/>
            </p:nvSpPr>
            <p:spPr>
              <a:xfrm>
                <a:off x="5903223" y="6360216"/>
                <a:ext cx="2508845" cy="235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defRPr sz="3000"/>
                </a:lvl1pPr>
              </a:lstStyle>
              <a:p>
                <a:pPr lvl="0" algn="ctr">
                  <a:defRPr sz="1800">
                    <a:solidFill>
                      <a:srgbClr val="000000"/>
                    </a:solidFill>
                  </a:defRPr>
                </a:pPr>
                <a:r>
                  <a:rPr lang="en-US" sz="1400" dirty="0">
                    <a:solidFill>
                      <a:schemeClr val="bg1"/>
                    </a:solidFill>
                    <a:latin typeface="Salesforce Sans Light" panose="020B0305020202020203" pitchFamily="34" charset="0"/>
                    <a:cs typeface="Salesforce Sans Light"/>
                  </a:rPr>
                  <a:t>of </a:t>
                </a:r>
                <a:r>
                  <a:rPr sz="1400" dirty="0">
                    <a:solidFill>
                      <a:schemeClr val="bg1"/>
                    </a:solidFill>
                    <a:latin typeface="Salesforce Sans Light" panose="020B0305020202020203" pitchFamily="34" charset="0"/>
                    <a:cs typeface="Salesforce Sans Light"/>
                  </a:rPr>
                  <a:t>connected things</a:t>
                </a:r>
              </a:p>
            </p:txBody>
          </p:sp>
          <p:sp>
            <p:nvSpPr>
              <p:cNvPr id="123" name="Shape 1136"/>
              <p:cNvSpPr/>
              <p:nvPr/>
            </p:nvSpPr>
            <p:spPr>
              <a:xfrm>
                <a:off x="9227356" y="6370307"/>
                <a:ext cx="2508845" cy="2154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291530"/>
                <a:r>
                  <a:rPr sz="1400" dirty="0">
                    <a:solidFill>
                      <a:schemeClr val="bg1"/>
                    </a:solidFill>
                    <a:latin typeface="Salesforce Sans Light" panose="020B0305020202020203" pitchFamily="34" charset="0"/>
                    <a:cs typeface="Salesforce Sans Light"/>
                  </a:rPr>
                  <a:t>of customer interactions</a:t>
                </a:r>
              </a:p>
            </p:txBody>
          </p:sp>
          <p:sp>
            <p:nvSpPr>
              <p:cNvPr id="124" name="Shape 1132"/>
              <p:cNvSpPr/>
              <p:nvPr/>
            </p:nvSpPr>
            <p:spPr>
              <a:xfrm>
                <a:off x="9497565" y="6034763"/>
                <a:ext cx="2048965"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defTabSz="584200">
                  <a:spcBef>
                    <a:spcPts val="2400"/>
                  </a:spcBef>
                  <a:defRPr sz="4800" b="1" spc="0" baseline="10416"/>
                </a:lvl1pPr>
              </a:lstStyle>
              <a:p>
                <a:pPr lvl="0" algn="ctr">
                  <a:defRPr sz="1800" b="0" spc="0" baseline="0">
                    <a:solidFill>
                      <a:srgbClr val="000000"/>
                    </a:solidFill>
                  </a:defRPr>
                </a:pPr>
                <a:r>
                  <a:rPr lang="en-US" sz="2400" dirty="0">
                    <a:solidFill>
                      <a:schemeClr val="bg1"/>
                    </a:solidFill>
                    <a:latin typeface="Salesforce Sans"/>
                    <a:cs typeface="Salesforce Sans"/>
                  </a:rPr>
                  <a:t>Trillions</a:t>
                </a:r>
                <a:endParaRPr sz="2400" dirty="0">
                  <a:solidFill>
                    <a:schemeClr val="bg1"/>
                  </a:solidFill>
                  <a:latin typeface="Salesforce Sans"/>
                  <a:cs typeface="Salesforce Sans"/>
                </a:endParaRPr>
              </a:p>
            </p:txBody>
          </p:sp>
        </p:grpSp>
      </p:grpSp>
      <p:pic>
        <p:nvPicPr>
          <p:cNvPr id="125" name="Picture 124"/>
          <p:cNvPicPr>
            <a:picLocks/>
          </p:cNvPicPr>
          <p:nvPr/>
        </p:nvPicPr>
        <p:blipFill>
          <a:blip r:embed="rId18" cstate="print">
            <a:alphaModFix amt="46000"/>
            <a:extLst>
              <a:ext uri="{28A0092B-C50C-407E-A947-70E740481C1C}">
                <a14:useLocalDpi xmlns:a14="http://schemas.microsoft.com/office/drawing/2010/main" val="0"/>
              </a:ext>
            </a:extLst>
          </a:blip>
          <a:stretch>
            <a:fillRect/>
          </a:stretch>
        </p:blipFill>
        <p:spPr>
          <a:xfrm>
            <a:off x="359617" y="5045947"/>
            <a:ext cx="1080601" cy="179226"/>
          </a:xfrm>
          <a:prstGeom prst="rect">
            <a:avLst/>
          </a:prstGeom>
          <a:noFill/>
          <a:ln>
            <a:noFill/>
          </a:ln>
        </p:spPr>
      </p:pic>
      <p:pic>
        <p:nvPicPr>
          <p:cNvPr id="126" name="Picture 125"/>
          <p:cNvPicPr>
            <a:picLocks/>
          </p:cNvPicPr>
          <p:nvPr/>
        </p:nvPicPr>
        <p:blipFill>
          <a:blip r:embed="rId19" cstate="print">
            <a:alphaModFix amt="46000"/>
            <a:extLst>
              <a:ext uri="{28A0092B-C50C-407E-A947-70E740481C1C}">
                <a14:useLocalDpi xmlns:a14="http://schemas.microsoft.com/office/drawing/2010/main" val="0"/>
              </a:ext>
            </a:extLst>
          </a:blip>
          <a:stretch>
            <a:fillRect/>
          </a:stretch>
        </p:blipFill>
        <p:spPr>
          <a:xfrm>
            <a:off x="2687332" y="5027425"/>
            <a:ext cx="1438280" cy="238550"/>
          </a:xfrm>
          <a:prstGeom prst="rect">
            <a:avLst/>
          </a:prstGeom>
          <a:noFill/>
          <a:ln>
            <a:noFill/>
          </a:ln>
        </p:spPr>
      </p:pic>
      <p:pic>
        <p:nvPicPr>
          <p:cNvPr id="127" name="Picture 126"/>
          <p:cNvPicPr>
            <a:picLocks/>
          </p:cNvPicPr>
          <p:nvPr/>
        </p:nvPicPr>
        <p:blipFill>
          <a:blip r:embed="rId20" cstate="print">
            <a:alphaModFix amt="46000"/>
            <a:extLst>
              <a:ext uri="{28A0092B-C50C-407E-A947-70E740481C1C}">
                <a14:useLocalDpi xmlns:a14="http://schemas.microsoft.com/office/drawing/2010/main" val="0"/>
              </a:ext>
            </a:extLst>
          </a:blip>
          <a:stretch>
            <a:fillRect/>
          </a:stretch>
        </p:blipFill>
        <p:spPr>
          <a:xfrm>
            <a:off x="5354796" y="5158336"/>
            <a:ext cx="1740319" cy="288646"/>
          </a:xfrm>
          <a:prstGeom prst="rect">
            <a:avLst/>
          </a:prstGeom>
          <a:noFill/>
          <a:ln>
            <a:noFill/>
          </a:ln>
        </p:spPr>
      </p:pic>
      <p:grpSp>
        <p:nvGrpSpPr>
          <p:cNvPr id="128" name="Group 127"/>
          <p:cNvGrpSpPr/>
          <p:nvPr/>
        </p:nvGrpSpPr>
        <p:grpSpPr>
          <a:xfrm>
            <a:off x="8611216" y="3694065"/>
            <a:ext cx="803507" cy="1554480"/>
            <a:chOff x="8611216" y="3694065"/>
            <a:chExt cx="803507" cy="1554480"/>
          </a:xfrm>
        </p:grpSpPr>
        <p:pic>
          <p:nvPicPr>
            <p:cNvPr id="129" name="pasted-image.png"/>
            <p:cNvPicPr/>
            <p:nvPr/>
          </p:nvPicPr>
          <p:blipFill>
            <a:blip r:embed="rId21" cstate="email">
              <a:extLst>
                <a:ext uri="{28A0092B-C50C-407E-A947-70E740481C1C}">
                  <a14:useLocalDpi xmlns:a14="http://schemas.microsoft.com/office/drawing/2010/main"/>
                </a:ext>
              </a:extLst>
            </a:blip>
            <a:srcRect/>
            <a:stretch>
              <a:fillRect/>
            </a:stretch>
          </p:blipFill>
          <p:spPr>
            <a:xfrm>
              <a:off x="8688746" y="4046032"/>
              <a:ext cx="655410" cy="761465"/>
            </a:xfrm>
            <a:prstGeom prst="rect">
              <a:avLst/>
            </a:prstGeom>
            <a:ln w="12700" cap="flat">
              <a:noFill/>
              <a:miter lim="400000"/>
            </a:ln>
            <a:effectLst/>
          </p:spPr>
        </p:pic>
        <p:grpSp>
          <p:nvGrpSpPr>
            <p:cNvPr id="130" name="Group 129"/>
            <p:cNvGrpSpPr>
              <a:grpSpLocks noChangeAspect="1"/>
            </p:cNvGrpSpPr>
            <p:nvPr/>
          </p:nvGrpSpPr>
          <p:grpSpPr>
            <a:xfrm>
              <a:off x="8611216" y="3694065"/>
              <a:ext cx="803507" cy="1554480"/>
              <a:chOff x="12801364" y="9174243"/>
              <a:chExt cx="1255377" cy="2427730"/>
            </a:xfrm>
          </p:grpSpPr>
          <p:pic>
            <p:nvPicPr>
              <p:cNvPr id="131" name="Picture 130"/>
              <p:cNvPicPr>
                <a:picLocks/>
              </p:cNvPicPr>
              <p:nvPr/>
            </p:nvPicPr>
            <p:blipFill>
              <a:blip r:embed="rId22" cstate="print">
                <a:alphaModFix amt="46000"/>
                <a:extLst>
                  <a:ext uri="{28A0092B-C50C-407E-A947-70E740481C1C}">
                    <a14:useLocalDpi xmlns:a14="http://schemas.microsoft.com/office/drawing/2010/main" val="0"/>
                  </a:ext>
                </a:extLst>
              </a:blip>
              <a:stretch>
                <a:fillRect/>
              </a:stretch>
            </p:blipFill>
            <p:spPr>
              <a:xfrm>
                <a:off x="12801364" y="11016457"/>
                <a:ext cx="1237803" cy="585516"/>
              </a:xfrm>
              <a:prstGeom prst="rect">
                <a:avLst/>
              </a:prstGeom>
              <a:noFill/>
              <a:ln>
                <a:noFill/>
              </a:ln>
            </p:spPr>
          </p:pic>
          <p:pic>
            <p:nvPicPr>
              <p:cNvPr id="132" name="Apple_Watch_White_Cutout.png"/>
              <p:cNvPicPr/>
              <p:nvPr/>
            </p:nvPicPr>
            <p:blipFill>
              <a:blip r:embed="rId23" cstate="print">
                <a:extLst>
                  <a:ext uri="{28A0092B-C50C-407E-A947-70E740481C1C}">
                    <a14:useLocalDpi xmlns:a14="http://schemas.microsoft.com/office/drawing/2010/main" val="0"/>
                  </a:ext>
                </a:extLst>
              </a:blip>
              <a:stretch>
                <a:fillRect/>
              </a:stretch>
            </p:blipFill>
            <p:spPr>
              <a:xfrm>
                <a:off x="12810279" y="9174243"/>
                <a:ext cx="1246462" cy="2181594"/>
              </a:xfrm>
              <a:prstGeom prst="rect">
                <a:avLst/>
              </a:prstGeom>
              <a:ln w="12700">
                <a:miter lim="400000"/>
              </a:ln>
              <a:effectLst/>
            </p:spPr>
          </p:pic>
        </p:grpSp>
      </p:grpSp>
      <p:pic>
        <p:nvPicPr>
          <p:cNvPr id="133" name="pasted-image.png"/>
          <p:cNvPicPr/>
          <p:nvPr/>
        </p:nvPicPr>
        <p:blipFill>
          <a:blip r:embed="rId24" cstate="email">
            <a:extLst>
              <a:ext uri="{28A0092B-C50C-407E-A947-70E740481C1C}">
                <a14:useLocalDpi xmlns:a14="http://schemas.microsoft.com/office/drawing/2010/main"/>
              </a:ext>
            </a:extLst>
          </a:blip>
          <a:stretch>
            <a:fillRect/>
          </a:stretch>
        </p:blipFill>
        <p:spPr>
          <a:xfrm>
            <a:off x="8850066" y="4280079"/>
            <a:ext cx="1061496" cy="1061773"/>
          </a:xfrm>
          <a:prstGeom prst="rect">
            <a:avLst/>
          </a:prstGeom>
          <a:ln w="12700" cap="flat">
            <a:noFill/>
            <a:miter lim="400000"/>
          </a:ln>
          <a:effectLst/>
        </p:spPr>
      </p:pic>
      <p:pic>
        <p:nvPicPr>
          <p:cNvPr id="134" name="iPhone6 - Keynote (1).png"/>
          <p:cNvPicPr/>
          <p:nvPr/>
        </p:nvPicPr>
        <p:blipFill rotWithShape="1">
          <a:blip r:embed="rId25" cstate="print">
            <a:extLst>
              <a:ext uri="{28A0092B-C50C-407E-A947-70E740481C1C}">
                <a14:useLocalDpi xmlns:a14="http://schemas.microsoft.com/office/drawing/2010/main" val="0"/>
              </a:ext>
            </a:extLst>
          </a:blip>
          <a:srcRect l="10038" t="13743" r="10038" b="13743"/>
          <a:stretch/>
        </p:blipFill>
        <p:spPr>
          <a:xfrm>
            <a:off x="5661469" y="3022884"/>
            <a:ext cx="1191257" cy="2065939"/>
          </a:xfrm>
          <a:prstGeom prst="rect">
            <a:avLst/>
          </a:prstGeom>
          <a:ln w="12700" cap="flat">
            <a:noFill/>
            <a:miter lim="400000"/>
          </a:ln>
          <a:effectLst/>
        </p:spPr>
      </p:pic>
      <p:pic>
        <p:nvPicPr>
          <p:cNvPr id="135" name="Picture 3"/>
          <p:cNvPicPr>
            <a:picLocks noChangeAspect="1" noChangeArrowheads="1"/>
          </p:cNvPicPr>
          <p:nvPr/>
        </p:nvPicPr>
        <p:blipFill>
          <a:blip r:embed="rId26" cstate="print">
            <a:extLst>
              <a:ext uri="{28A0092B-C50C-407E-A947-70E740481C1C}">
                <a14:useLocalDpi xmlns:a14="http://schemas.microsoft.com/office/drawing/2010/main" val="0"/>
              </a:ext>
            </a:extLst>
          </a:blip>
          <a:stretch>
            <a:fillRect/>
          </a:stretch>
        </p:blipFill>
        <p:spPr bwMode="auto">
          <a:xfrm>
            <a:off x="5522243" y="2642821"/>
            <a:ext cx="1451150" cy="277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135" descr="Salesforce Logo.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custDataLst>
      <p:tags r:id="rId1"/>
    </p:custDataLst>
    <p:extLst>
      <p:ext uri="{BB962C8B-B14F-4D97-AF65-F5344CB8AC3E}">
        <p14:creationId xmlns:p14="http://schemas.microsoft.com/office/powerpoint/2010/main" val="39431755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ales User Graphic"/>
          <p:cNvSpPr/>
          <p:nvPr/>
        </p:nvSpPr>
        <p:spPr bwMode="auto">
          <a:xfrm>
            <a:off x="337947" y="4115347"/>
            <a:ext cx="2300997" cy="1142453"/>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Sales </a:t>
            </a:r>
          </a:p>
          <a:p>
            <a:pPr>
              <a:lnSpc>
                <a:spcPct val="90000"/>
              </a:lnSpc>
            </a:pPr>
            <a:r>
              <a:rPr lang="en-US" sz="2000" b="1" dirty="0">
                <a:solidFill>
                  <a:schemeClr val="bg1"/>
                </a:solidFill>
                <a:latin typeface="Salesforce Sans" panose="020B0505020202020203" pitchFamily="34" charset="0"/>
                <a:cs typeface="Arial" pitchFamily="34" charset="0"/>
              </a:rPr>
              <a:t>User</a:t>
            </a:r>
          </a:p>
        </p:txBody>
      </p:sp>
      <p:sp>
        <p:nvSpPr>
          <p:cNvPr id="25" name="Rounded Rectangle 12"/>
          <p:cNvSpPr/>
          <p:nvPr/>
        </p:nvSpPr>
        <p:spPr bwMode="auto">
          <a:xfrm>
            <a:off x="3362693" y="2336154"/>
            <a:ext cx="2296800" cy="114663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General Marketing     User</a:t>
            </a:r>
          </a:p>
        </p:txBody>
      </p:sp>
      <p:sp>
        <p:nvSpPr>
          <p:cNvPr id="26" name="Rounded Rectangle 11"/>
          <p:cNvSpPr/>
          <p:nvPr/>
        </p:nvSpPr>
        <p:spPr bwMode="auto">
          <a:xfrm>
            <a:off x="6169562" y="4115348"/>
            <a:ext cx="2556392" cy="1142452"/>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Accounts Receivable        User</a:t>
            </a:r>
          </a:p>
        </p:txBody>
      </p:sp>
      <p:sp>
        <p:nvSpPr>
          <p:cNvPr id="28" name="Rounded Rectangle 13"/>
          <p:cNvSpPr/>
          <p:nvPr/>
        </p:nvSpPr>
        <p:spPr bwMode="auto">
          <a:xfrm>
            <a:off x="9378369" y="4115348"/>
            <a:ext cx="2396772" cy="1142452"/>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Recruiting </a:t>
            </a:r>
          </a:p>
          <a:p>
            <a:pPr>
              <a:lnSpc>
                <a:spcPct val="90000"/>
              </a:lnSpc>
            </a:pPr>
            <a:r>
              <a:rPr lang="en-US" sz="2000" b="1" dirty="0">
                <a:solidFill>
                  <a:schemeClr val="bg1"/>
                </a:solidFill>
                <a:latin typeface="Salesforce Sans" panose="020B0505020202020203" pitchFamily="34" charset="0"/>
                <a:cs typeface="Arial" pitchFamily="34" charset="0"/>
              </a:rPr>
              <a:t>User</a:t>
            </a:r>
          </a:p>
        </p:txBody>
      </p:sp>
      <p:sp>
        <p:nvSpPr>
          <p:cNvPr id="29" name="Rounded Rectangle 9"/>
          <p:cNvSpPr/>
          <p:nvPr/>
        </p:nvSpPr>
        <p:spPr bwMode="auto">
          <a:xfrm>
            <a:off x="6383245" y="2336154"/>
            <a:ext cx="2296800" cy="114663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VAR User</a:t>
            </a:r>
          </a:p>
          <a:p>
            <a:pPr>
              <a:lnSpc>
                <a:spcPct val="90000"/>
              </a:lnSpc>
            </a:pPr>
            <a:endParaRPr lang="en-US" sz="2000" b="1" dirty="0">
              <a:solidFill>
                <a:schemeClr val="bg1"/>
              </a:solidFill>
              <a:latin typeface="Salesforce Sans" panose="020B0505020202020203" pitchFamily="34" charset="0"/>
              <a:cs typeface="Arial" pitchFamily="34" charset="0"/>
            </a:endParaRPr>
          </a:p>
        </p:txBody>
      </p:sp>
      <p:sp>
        <p:nvSpPr>
          <p:cNvPr id="40" name="Rounded Rectangle 10"/>
          <p:cNvSpPr/>
          <p:nvPr/>
        </p:nvSpPr>
        <p:spPr bwMode="auto">
          <a:xfrm>
            <a:off x="9364891" y="2336154"/>
            <a:ext cx="2449762" cy="114663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Consulting </a:t>
            </a:r>
          </a:p>
          <a:p>
            <a:pPr>
              <a:lnSpc>
                <a:spcPct val="90000"/>
              </a:lnSpc>
            </a:pPr>
            <a:r>
              <a:rPr lang="en-US" sz="2000" b="1" dirty="0">
                <a:solidFill>
                  <a:schemeClr val="bg1"/>
                </a:solidFill>
                <a:latin typeface="Salesforce Sans" panose="020B0505020202020203" pitchFamily="34" charset="0"/>
                <a:cs typeface="Arial" pitchFamily="34" charset="0"/>
              </a:rPr>
              <a:t>User</a:t>
            </a:r>
          </a:p>
        </p:txBody>
      </p:sp>
      <p:sp>
        <p:nvSpPr>
          <p:cNvPr id="41" name="Rounded Rectangle 8"/>
          <p:cNvSpPr/>
          <p:nvPr/>
        </p:nvSpPr>
        <p:spPr bwMode="auto">
          <a:xfrm>
            <a:off x="342142" y="2336153"/>
            <a:ext cx="2296800" cy="1146635"/>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Executive </a:t>
            </a:r>
          </a:p>
          <a:p>
            <a:pPr>
              <a:lnSpc>
                <a:spcPct val="90000"/>
              </a:lnSpc>
            </a:pPr>
            <a:r>
              <a:rPr lang="en-US" sz="2000" b="1" dirty="0">
                <a:solidFill>
                  <a:schemeClr val="bg1"/>
                </a:solidFill>
                <a:latin typeface="Salesforce Sans" panose="020B0505020202020203" pitchFamily="34" charset="0"/>
                <a:cs typeface="Arial" pitchFamily="34" charset="0"/>
              </a:rPr>
              <a:t>User</a:t>
            </a:r>
          </a:p>
        </p:txBody>
      </p:sp>
      <p:sp>
        <p:nvSpPr>
          <p:cNvPr id="42" name="Sales User Graphic"/>
          <p:cNvSpPr/>
          <p:nvPr/>
        </p:nvSpPr>
        <p:spPr bwMode="auto">
          <a:xfrm>
            <a:off x="3286234" y="4115348"/>
            <a:ext cx="2300997" cy="1142452"/>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en-US" sz="2000" b="1" dirty="0">
                <a:solidFill>
                  <a:schemeClr val="bg1"/>
                </a:solidFill>
                <a:latin typeface="Salesforce Sans" panose="020B0505020202020203" pitchFamily="34" charset="0"/>
                <a:cs typeface="Arial" pitchFamily="34" charset="0"/>
              </a:rPr>
              <a:t>Support</a:t>
            </a:r>
            <a:br>
              <a:rPr lang="en-US" sz="2000" b="1" dirty="0">
                <a:solidFill>
                  <a:schemeClr val="bg1"/>
                </a:solidFill>
                <a:latin typeface="Salesforce Sans" panose="020B0505020202020203" pitchFamily="34" charset="0"/>
                <a:cs typeface="Arial" pitchFamily="34" charset="0"/>
              </a:rPr>
            </a:br>
            <a:r>
              <a:rPr lang="en-US" sz="2000" b="1" dirty="0">
                <a:solidFill>
                  <a:schemeClr val="bg1"/>
                </a:solidFill>
                <a:latin typeface="Salesforce Sans" panose="020B0505020202020203" pitchFamily="34" charset="0"/>
                <a:cs typeface="Arial" pitchFamily="34" charset="0"/>
              </a:rPr>
              <a:t>User</a:t>
            </a:r>
          </a:p>
        </p:txBody>
      </p:sp>
      <p:sp>
        <p:nvSpPr>
          <p:cNvPr id="3" name="Content Placeholder 2"/>
          <p:cNvSpPr>
            <a:spLocks noGrp="1"/>
          </p:cNvSpPr>
          <p:nvPr>
            <p:ph idx="1"/>
          </p:nvPr>
        </p:nvSpPr>
        <p:spPr/>
        <p:txBody>
          <a:bodyPr/>
          <a:lstStyle/>
          <a:p>
            <a:r>
              <a:rPr lang="en-GB" dirty="0"/>
              <a:t>Because you cannot modify permissions on a standard profile, it is good practice </a:t>
            </a:r>
            <a:br>
              <a:rPr lang="en-GB" dirty="0"/>
            </a:br>
            <a:r>
              <a:rPr lang="en-GB" dirty="0"/>
              <a:t>to always create custom profiles for your users. You can create a custom profile </a:t>
            </a:r>
            <a:br>
              <a:rPr lang="en-GB" dirty="0"/>
            </a:br>
            <a:r>
              <a:rPr lang="en-GB" dirty="0"/>
              <a:t>by cloning and modifying an existing one.</a:t>
            </a:r>
            <a:endParaRPr lang="en-US" dirty="0"/>
          </a:p>
        </p:txBody>
      </p:sp>
      <p:sp>
        <p:nvSpPr>
          <p:cNvPr id="2" name="Title 1"/>
          <p:cNvSpPr>
            <a:spLocks noGrp="1"/>
          </p:cNvSpPr>
          <p:nvPr>
            <p:ph type="title"/>
          </p:nvPr>
        </p:nvSpPr>
        <p:spPr/>
        <p:txBody>
          <a:bodyPr/>
          <a:lstStyle/>
          <a:p>
            <a:r>
              <a:rPr lang="en-GB" dirty="0"/>
              <a:t>Creating Custom Profiles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110</a:t>
            </a:fld>
            <a:endParaRPr lang="en-US" dirty="0"/>
          </a:p>
        </p:txBody>
      </p:sp>
      <p:sp>
        <p:nvSpPr>
          <p:cNvPr id="32" name="Rectangle 31"/>
          <p:cNvSpPr/>
          <p:nvPr/>
        </p:nvSpPr>
        <p:spPr bwMode="auto">
          <a:xfrm>
            <a:off x="3175" y="6376482"/>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Users | Profiles | New</a:t>
            </a:r>
          </a:p>
        </p:txBody>
      </p:sp>
      <p:sp>
        <p:nvSpPr>
          <p:cNvPr id="34" name="TextBox 33"/>
          <p:cNvSpPr txBox="1"/>
          <p:nvPr/>
        </p:nvSpPr>
        <p:spPr bwMode="white">
          <a:xfrm>
            <a:off x="452280" y="6396351"/>
            <a:ext cx="814387"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35" name="Freeform 202"/>
          <p:cNvSpPr>
            <a:spLocks noEditPoints="1"/>
          </p:cNvSpPr>
          <p:nvPr/>
        </p:nvSpPr>
        <p:spPr bwMode="auto">
          <a:xfrm flipH="1">
            <a:off x="221401" y="64585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3327" y="3629582"/>
            <a:ext cx="1044460" cy="189756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8469" y="1839529"/>
            <a:ext cx="993560" cy="1805088"/>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6894" y="3379562"/>
            <a:ext cx="1137602" cy="206845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13561" y="1834098"/>
            <a:ext cx="1038965" cy="1889103"/>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7952" y="3575030"/>
            <a:ext cx="1312748" cy="2386910"/>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87068" y="1764852"/>
            <a:ext cx="1014370" cy="1844383"/>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7576" y="3481456"/>
            <a:ext cx="1108934" cy="2016325"/>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08508" y="1734166"/>
            <a:ext cx="1086835" cy="1976143"/>
          </a:xfrm>
          <a:prstGeom prst="rect">
            <a:avLst/>
          </a:prstGeom>
        </p:spPr>
      </p:pic>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8813976" cy="5950440"/>
          </a:xfrm>
        </p:spPr>
        <p:txBody>
          <a:bodyPr>
            <a:normAutofit/>
          </a:bodyPr>
          <a:lstStyle/>
          <a:p>
            <a:pPr marL="0" indent="0">
              <a:buNone/>
              <a:tabLst>
                <a:tab pos="7083425" algn="l"/>
              </a:tabLst>
            </a:pPr>
            <a:r>
              <a:rPr lang="en-GB" dirty="0"/>
              <a:t>Object permissions determine the </a:t>
            </a:r>
            <a:r>
              <a:rPr lang="en-GB" i="1" dirty="0"/>
              <a:t>kind</a:t>
            </a:r>
            <a:r>
              <a:rPr lang="en-GB" dirty="0"/>
              <a:t> of records (object)</a:t>
            </a:r>
            <a:r>
              <a:rPr lang="en-GB" i="1" dirty="0"/>
              <a:t> </a:t>
            </a:r>
            <a:r>
              <a:rPr lang="en-GB" dirty="0"/>
              <a:t>users can view, create, edit, or delete, but not the individual records themselves. Compare these to vehicle permissions on a driver’s license:</a:t>
            </a:r>
            <a:endParaRPr lang="en-US" dirty="0"/>
          </a:p>
        </p:txBody>
      </p:sp>
      <p:sp>
        <p:nvSpPr>
          <p:cNvPr id="2" name="Title 1"/>
          <p:cNvSpPr>
            <a:spLocks noGrp="1"/>
          </p:cNvSpPr>
          <p:nvPr>
            <p:ph type="title"/>
          </p:nvPr>
        </p:nvSpPr>
        <p:spPr/>
        <p:txBody>
          <a:bodyPr/>
          <a:lstStyle/>
          <a:p>
            <a:r>
              <a:rPr lang="en-GB" dirty="0"/>
              <a:t>What are Object Permissions?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111</a:t>
            </a:fld>
            <a:endParaRPr lang="en-US" dirty="0"/>
          </a:p>
        </p:txBody>
      </p:sp>
      <p:grpSp>
        <p:nvGrpSpPr>
          <p:cNvPr id="5" name="Group 4"/>
          <p:cNvGrpSpPr/>
          <p:nvPr/>
        </p:nvGrpSpPr>
        <p:grpSpPr>
          <a:xfrm>
            <a:off x="6816724" y="3295361"/>
            <a:ext cx="4798283" cy="2104412"/>
            <a:chOff x="7066981" y="3959504"/>
            <a:chExt cx="4107320" cy="1801372"/>
          </a:xfrm>
        </p:grpSpPr>
        <p:pic>
          <p:nvPicPr>
            <p:cNvPr id="1026" name="Picture 2"/>
            <p:cNvPicPr>
              <a:picLocks noChangeAspect="1" noChangeArrowheads="1"/>
            </p:cNvPicPr>
            <p:nvPr/>
          </p:nvPicPr>
          <p:blipFill>
            <a:blip r:embed="rId4"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14"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15"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pic>
        <p:nvPicPr>
          <p:cNvPr id="19" name="Picture 8"/>
          <p:cNvPicPr>
            <a:picLocks noChangeAspect="1" noChangeArrowheads="1"/>
          </p:cNvPicPr>
          <p:nvPr/>
        </p:nvPicPr>
        <p:blipFill>
          <a:blip r:embed="rId9" cstate="print"/>
          <a:stretch>
            <a:fillRect/>
          </a:stretch>
        </p:blipFill>
        <p:spPr bwMode="auto">
          <a:xfrm>
            <a:off x="541963" y="3248019"/>
            <a:ext cx="5814682" cy="22191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TextBox 19"/>
          <p:cNvSpPr txBox="1"/>
          <p:nvPr/>
        </p:nvSpPr>
        <p:spPr>
          <a:xfrm>
            <a:off x="1867817" y="2772118"/>
            <a:ext cx="8035377" cy="426434"/>
          </a:xfrm>
          <a:prstGeom prst="rect">
            <a:avLst/>
          </a:prstGeom>
          <a:noFill/>
        </p:spPr>
        <p:txBody>
          <a:bodyPr wrap="square" rtlCol="0">
            <a:spAutoFit/>
          </a:bodyPr>
          <a:lstStyle/>
          <a:p>
            <a:pPr algn="ctr"/>
            <a:r>
              <a:rPr lang="en-GB" sz="2400" b="1" dirty="0">
                <a:solidFill>
                  <a:schemeClr val="tx2">
                    <a:lumMod val="75000"/>
                  </a:schemeClr>
                </a:solidFill>
              </a:rPr>
              <a:t>Permission determines </a:t>
            </a:r>
            <a:r>
              <a:rPr lang="en-GB" sz="2400" b="1" i="1" dirty="0">
                <a:solidFill>
                  <a:schemeClr val="tx2">
                    <a:lumMod val="75000"/>
                  </a:schemeClr>
                </a:solidFill>
              </a:rPr>
              <a:t>types</a:t>
            </a:r>
            <a:r>
              <a:rPr lang="en-GB" sz="2400" b="1" dirty="0">
                <a:solidFill>
                  <a:schemeClr val="tx2">
                    <a:lumMod val="75000"/>
                  </a:schemeClr>
                </a:solidFill>
              </a:rPr>
              <a:t> of records or vehicles.</a:t>
            </a:r>
            <a:endParaRPr lang="en-US" sz="2400" b="1" dirty="0">
              <a:solidFill>
                <a:schemeClr val="tx2">
                  <a:lumMod val="75000"/>
                </a:schemeClr>
              </a:solidFill>
            </a:endParaRP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5264809" cy="5950440"/>
          </a:xfrm>
        </p:spPr>
        <p:txBody>
          <a:bodyPr>
            <a:normAutofit/>
          </a:bodyPr>
          <a:lstStyle/>
          <a:p>
            <a:pPr marL="0" indent="0">
              <a:buNone/>
            </a:pPr>
            <a:r>
              <a:rPr lang="en-GB" dirty="0"/>
              <a:t>Tab settings allow you to set the baseline tab visibility for users associated with the profile. </a:t>
            </a:r>
            <a:endParaRPr lang="en-US" dirty="0"/>
          </a:p>
        </p:txBody>
      </p:sp>
      <p:sp>
        <p:nvSpPr>
          <p:cNvPr id="2" name="Title 1"/>
          <p:cNvSpPr>
            <a:spLocks noGrp="1"/>
          </p:cNvSpPr>
          <p:nvPr>
            <p:ph type="title"/>
          </p:nvPr>
        </p:nvSpPr>
        <p:spPr/>
        <p:txBody>
          <a:bodyPr/>
          <a:lstStyle/>
          <a:p>
            <a:r>
              <a:rPr lang="en-GB" dirty="0"/>
              <a:t>How do Tab Settings Work?</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112</a:t>
            </a:fld>
            <a:endParaRPr lang="en-US" dirty="0"/>
          </a:p>
        </p:txBody>
      </p:sp>
      <p:graphicFrame>
        <p:nvGraphicFramePr>
          <p:cNvPr id="33" name="Table 32"/>
          <p:cNvGraphicFramePr>
            <a:graphicFrameLocks noGrp="1"/>
          </p:cNvGraphicFramePr>
          <p:nvPr>
            <p:extLst>
              <p:ext uri="{D42A27DB-BD31-4B8C-83A1-F6EECF244321}">
                <p14:modId xmlns:p14="http://schemas.microsoft.com/office/powerpoint/2010/main" val="4097130009"/>
              </p:ext>
            </p:extLst>
          </p:nvPr>
        </p:nvGraphicFramePr>
        <p:xfrm>
          <a:off x="53368" y="2709877"/>
          <a:ext cx="4740013" cy="2612895"/>
        </p:xfrm>
        <a:graphic>
          <a:graphicData uri="http://schemas.openxmlformats.org/drawingml/2006/table">
            <a:tbl>
              <a:tblPr firstRow="1" bandRow="1">
                <a:tableStyleId>{2D5ABB26-0587-4C30-8999-92F81FD0307C}</a:tableStyleId>
              </a:tblPr>
              <a:tblGrid>
                <a:gridCol w="2100182">
                  <a:extLst>
                    <a:ext uri="{9D8B030D-6E8A-4147-A177-3AD203B41FA5}">
                      <a16:colId xmlns:a16="http://schemas.microsoft.com/office/drawing/2014/main" val="20000"/>
                    </a:ext>
                  </a:extLst>
                </a:gridCol>
                <a:gridCol w="2639831">
                  <a:extLst>
                    <a:ext uri="{9D8B030D-6E8A-4147-A177-3AD203B41FA5}">
                      <a16:colId xmlns:a16="http://schemas.microsoft.com/office/drawing/2014/main" val="20001"/>
                    </a:ext>
                  </a:extLst>
                </a:gridCol>
              </a:tblGrid>
              <a:tr h="870965">
                <a:tc>
                  <a:txBody>
                    <a:bodyPr/>
                    <a:lstStyle/>
                    <a:p>
                      <a:endParaRPr lang="en-US" dirty="0">
                        <a:latin typeface="Salesforce Sans" panose="020B0505020202020203" pitchFamily="34" charset="0"/>
                      </a:endParaRPr>
                    </a:p>
                  </a:txBody>
                  <a:tcPr/>
                </a:tc>
                <a:tc>
                  <a:txBody>
                    <a:bodyPr/>
                    <a:lstStyle/>
                    <a:p>
                      <a:r>
                        <a:rPr lang="en-GB" dirty="0">
                          <a:latin typeface="Salesforce Sans" panose="020B0505020202020203" pitchFamily="34" charset="0"/>
                        </a:rPr>
                        <a:t>Visible</a:t>
                      </a:r>
                      <a:r>
                        <a:rPr lang="en-GB" baseline="0" dirty="0">
                          <a:latin typeface="Salesforce Sans" panose="020B0505020202020203" pitchFamily="34" charset="0"/>
                        </a:rPr>
                        <a:t> across the top of the page.</a:t>
                      </a:r>
                      <a:endParaRPr lang="en-US" dirty="0">
                        <a:latin typeface="Salesforce Sans" panose="020B0505020202020203" pitchFamily="34" charset="0"/>
                      </a:endParaRPr>
                    </a:p>
                  </a:txBody>
                  <a:tcPr/>
                </a:tc>
                <a:extLst>
                  <a:ext uri="{0D108BD9-81ED-4DB2-BD59-A6C34878D82A}">
                    <a16:rowId xmlns:a16="http://schemas.microsoft.com/office/drawing/2014/main" val="10000"/>
                  </a:ext>
                </a:extLst>
              </a:tr>
              <a:tr h="870965">
                <a:tc>
                  <a:txBody>
                    <a:bodyPr/>
                    <a:lstStyle/>
                    <a:p>
                      <a:endParaRPr lang="en-US" dirty="0">
                        <a:latin typeface="Salesforce Sans" panose="020B0505020202020203" pitchFamily="34" charset="0"/>
                      </a:endParaRPr>
                    </a:p>
                  </a:txBody>
                  <a:tcPr/>
                </a:tc>
                <a:tc>
                  <a:txBody>
                    <a:bodyPr/>
                    <a:lstStyle/>
                    <a:p>
                      <a:r>
                        <a:rPr lang="en-GB" baseline="0" dirty="0">
                          <a:latin typeface="Salesforce Sans" panose="020B0505020202020203" pitchFamily="34" charset="0"/>
                        </a:rPr>
                        <a:t>Available in the All Tabs tab (+ tab).</a:t>
                      </a:r>
                      <a:endParaRPr lang="en-US" dirty="0">
                        <a:latin typeface="Salesforce Sans" panose="020B0505020202020203" pitchFamily="34" charset="0"/>
                      </a:endParaRPr>
                    </a:p>
                  </a:txBody>
                  <a:tcPr/>
                </a:tc>
                <a:extLst>
                  <a:ext uri="{0D108BD9-81ED-4DB2-BD59-A6C34878D82A}">
                    <a16:rowId xmlns:a16="http://schemas.microsoft.com/office/drawing/2014/main" val="10001"/>
                  </a:ext>
                </a:extLst>
              </a:tr>
              <a:tr h="870965">
                <a:tc>
                  <a:txBody>
                    <a:bodyPr/>
                    <a:lstStyle/>
                    <a:p>
                      <a:endParaRPr lang="en-US" dirty="0">
                        <a:latin typeface="Salesforce Sans" panose="020B0505020202020203" pitchFamily="34" charset="0"/>
                      </a:endParaRPr>
                    </a:p>
                  </a:txBody>
                  <a:tcPr/>
                </a:tc>
                <a:tc>
                  <a:txBody>
                    <a:bodyPr/>
                    <a:lstStyle/>
                    <a:p>
                      <a:r>
                        <a:rPr lang="en-GB" dirty="0">
                          <a:latin typeface="Salesforce Sans" panose="020B0505020202020203" pitchFamily="34" charset="0"/>
                        </a:rPr>
                        <a:t>Hidden,</a:t>
                      </a:r>
                      <a:r>
                        <a:rPr lang="en-GB" baseline="0" dirty="0">
                          <a:latin typeface="Salesforce Sans" panose="020B0505020202020203" pitchFamily="34" charset="0"/>
                        </a:rPr>
                        <a:t> user cannot access tab.</a:t>
                      </a:r>
                      <a:endParaRPr lang="en-US" dirty="0">
                        <a:latin typeface="Salesforce Sans" panose="020B0505020202020203" pitchFamily="34" charset="0"/>
                      </a:endParaRPr>
                    </a:p>
                  </a:txBody>
                  <a:tcPr/>
                </a:tc>
                <a:extLst>
                  <a:ext uri="{0D108BD9-81ED-4DB2-BD59-A6C34878D82A}">
                    <a16:rowId xmlns:a16="http://schemas.microsoft.com/office/drawing/2014/main" val="10002"/>
                  </a:ext>
                </a:extLst>
              </a:tr>
            </a:tbl>
          </a:graphicData>
        </a:graphic>
      </p:graphicFrame>
      <p:pic>
        <p:nvPicPr>
          <p:cNvPr id="4099" name="Picture 3"/>
          <p:cNvPicPr>
            <a:picLocks noChangeAspect="1" noChangeArrowheads="1"/>
          </p:cNvPicPr>
          <p:nvPr/>
        </p:nvPicPr>
        <p:blipFill>
          <a:blip r:embed="rId5" cstate="print"/>
          <a:srcRect/>
          <a:stretch>
            <a:fillRect/>
          </a:stretch>
        </p:blipFill>
        <p:spPr bwMode="auto">
          <a:xfrm>
            <a:off x="238344" y="2915415"/>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6" cstate="print"/>
          <a:srcRect/>
          <a:stretch>
            <a:fillRect/>
          </a:stretch>
        </p:blipFill>
        <p:spPr bwMode="auto">
          <a:xfrm>
            <a:off x="228719" y="3822312"/>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7" cstate="print"/>
          <a:srcRect/>
          <a:stretch>
            <a:fillRect/>
          </a:stretch>
        </p:blipFill>
        <p:spPr bwMode="auto">
          <a:xfrm>
            <a:off x="228718" y="4711192"/>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6" name="Content Placeholder 2"/>
          <p:cNvSpPr txBox="1">
            <a:spLocks/>
          </p:cNvSpPr>
          <p:nvPr/>
        </p:nvSpPr>
        <p:spPr bwMode="auto">
          <a:xfrm>
            <a:off x="5380522" y="843165"/>
            <a:ext cx="6678329" cy="2281800"/>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0" fontAlgn="auto">
              <a:spcBef>
                <a:spcPts val="900"/>
              </a:spcBef>
              <a:spcAft>
                <a:spcPts val="0"/>
              </a:spcAft>
              <a:defRPr/>
            </a:pPr>
            <a:r>
              <a:rPr lang="en-GB" sz="2400" dirty="0">
                <a:latin typeface="Salesforce Sans" panose="020B0505020202020203" pitchFamily="34" charset="0"/>
              </a:rPr>
              <a:t>Users can access tabs set to </a:t>
            </a:r>
            <a:r>
              <a:rPr lang="en-GB" sz="2400" b="1" dirty="0">
                <a:latin typeface="+mn-lt"/>
                <a:cs typeface="Courier New" pitchFamily="49" charset="0"/>
              </a:rPr>
              <a:t>Default Off</a:t>
            </a:r>
            <a:r>
              <a:rPr lang="en-GB" sz="2400" b="1" dirty="0">
                <a:latin typeface="+mn-lt"/>
              </a:rPr>
              <a:t> </a:t>
            </a:r>
            <a:r>
              <a:rPr lang="en-GB" sz="2400" dirty="0">
                <a:latin typeface="Salesforce Sans" panose="020B0505020202020203" pitchFamily="34" charset="0"/>
              </a:rPr>
              <a:t>through the App Launcher in All Items:</a:t>
            </a:r>
            <a:endParaRPr lang="en-US" sz="2400" dirty="0">
              <a:latin typeface="Salesforce Sans" panose="020B0505020202020203" pitchFamily="34" charset="0"/>
            </a:endParaRPr>
          </a:p>
        </p:txBody>
      </p:sp>
      <p:sp>
        <p:nvSpPr>
          <p:cNvPr id="20" name="Rectangle 19"/>
          <p:cNvSpPr/>
          <p:nvPr/>
        </p:nvSpPr>
        <p:spPr bwMode="auto">
          <a:xfrm>
            <a:off x="0" y="5938188"/>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GB" sz="2400" dirty="0">
                <a:solidFill>
                  <a:srgbClr val="FFFFFF"/>
                </a:solidFill>
                <a:cs typeface="Arial" pitchFamily="34" charset="0"/>
              </a:rPr>
              <a:t>Selecting </a:t>
            </a:r>
            <a:r>
              <a:rPr lang="en-GB" sz="2400" b="1" dirty="0">
                <a:solidFill>
                  <a:srgbClr val="FFFFFF"/>
                </a:solidFill>
                <a:cs typeface="Courier New" panose="02070309020205020404" pitchFamily="49" charset="0"/>
              </a:rPr>
              <a:t>Overwrite users' </a:t>
            </a:r>
            <a:r>
              <a:rPr lang="en-GB" sz="2400" b="1" dirty="0">
                <a:solidFill>
                  <a:srgbClr val="FFFFFF"/>
                </a:solidFill>
                <a:cs typeface="Arial" pitchFamily="34" charset="0"/>
              </a:rPr>
              <a:t>personal </a:t>
            </a:r>
            <a:r>
              <a:rPr lang="en-GB" sz="2400" b="1" dirty="0">
                <a:solidFill>
                  <a:srgbClr val="FFFFFF"/>
                </a:solidFill>
                <a:cs typeface="Courier New" panose="02070309020205020404" pitchFamily="49" charset="0"/>
              </a:rPr>
              <a:t>tab customizations </a:t>
            </a:r>
            <a:r>
              <a:rPr lang="en-GB" sz="2400" b="1" dirty="0">
                <a:solidFill>
                  <a:srgbClr val="FFFFFF"/>
                </a:solidFill>
                <a:cs typeface="Arial" pitchFamily="34" charset="0"/>
              </a:rPr>
              <a:t>when modifying a profile </a:t>
            </a:r>
            <a:r>
              <a:rPr lang="en-GB" sz="2400" dirty="0">
                <a:solidFill>
                  <a:srgbClr val="FFFFFF"/>
                </a:solidFill>
                <a:cs typeface="Arial" pitchFamily="34" charset="0"/>
              </a:rPr>
              <a:t>will reset users’ existing </a:t>
            </a:r>
            <a:r>
              <a:rPr lang="en-GB" sz="2400" dirty="0" err="1">
                <a:solidFill>
                  <a:srgbClr val="FFFFFF"/>
                </a:solidFill>
                <a:cs typeface="Arial" pitchFamily="34" charset="0"/>
              </a:rPr>
              <a:t>personalizations</a:t>
            </a:r>
            <a:r>
              <a:rPr lang="en-GB" sz="2400" dirty="0">
                <a:solidFill>
                  <a:srgbClr val="FFFFFF"/>
                </a:solidFill>
                <a:cs typeface="Arial" pitchFamily="34" charset="0"/>
              </a:rPr>
              <a:t>.</a:t>
            </a:r>
            <a:endParaRPr lang="en-US" sz="2400" dirty="0">
              <a:solidFill>
                <a:srgbClr val="FFFFFF"/>
              </a:solidFill>
              <a:cs typeface="Arial" pitchFamily="34" charset="0"/>
            </a:endParaRPr>
          </a:p>
        </p:txBody>
      </p:sp>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808" y="6359741"/>
            <a:ext cx="353832" cy="309239"/>
          </a:xfrm>
          <a:prstGeom prst="rect">
            <a:avLst/>
          </a:prstGeom>
          <a:noFill/>
          <a:ln>
            <a:noFill/>
          </a:ln>
          <a:effectLst/>
        </p:spPr>
      </p:pic>
      <p:sp>
        <p:nvSpPr>
          <p:cNvPr id="22" name="TextBox 21"/>
          <p:cNvSpPr txBox="1"/>
          <p:nvPr/>
        </p:nvSpPr>
        <p:spPr bwMode="white">
          <a:xfrm>
            <a:off x="14288" y="6092012"/>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pic>
        <p:nvPicPr>
          <p:cNvPr id="4" name="Picture 3"/>
          <p:cNvPicPr>
            <a:picLocks noChangeAspect="1"/>
          </p:cNvPicPr>
          <p:nvPr/>
        </p:nvPicPr>
        <p:blipFill>
          <a:blip r:embed="rId9"/>
          <a:stretch>
            <a:fillRect/>
          </a:stretch>
        </p:blipFill>
        <p:spPr>
          <a:xfrm>
            <a:off x="5574725" y="2029938"/>
            <a:ext cx="6289921" cy="319345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220022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3514725"/>
            <a:ext cx="11955462" cy="3274804"/>
          </a:xfrm>
        </p:spPr>
        <p:txBody>
          <a:bodyPr numCol="2" spcCol="365760">
            <a:normAutofit/>
          </a:bodyPr>
          <a:lstStyle/>
          <a:p>
            <a:pPr>
              <a:spcBef>
                <a:spcPts val="600"/>
              </a:spcBef>
            </a:pPr>
            <a:r>
              <a:rPr lang="en-US" dirty="0"/>
              <a:t>Tasks:</a:t>
            </a:r>
          </a:p>
          <a:p>
            <a:pPr marL="457200" indent="-457200">
              <a:spcBef>
                <a:spcPts val="600"/>
              </a:spcBef>
              <a:buFont typeface="+mj-lt"/>
              <a:buAutoNum type="arabicPeriod"/>
            </a:pPr>
            <a:r>
              <a:rPr lang="en-US" sz="2400" b="0" dirty="0"/>
              <a:t>Create a new </a:t>
            </a:r>
            <a:r>
              <a:rPr lang="en-US" sz="2400" b="0" dirty="0">
                <a:cs typeface="Courier New" pitchFamily="49" charset="0"/>
              </a:rPr>
              <a:t>Recruiting User </a:t>
            </a:r>
            <a:r>
              <a:rPr lang="en-US" sz="2400" b="0" dirty="0"/>
              <a:t>profile by cloning the No Access profile.</a:t>
            </a:r>
          </a:p>
          <a:p>
            <a:pPr marL="457200" lvl="0" indent="-457200">
              <a:spcBef>
                <a:spcPts val="600"/>
              </a:spcBef>
              <a:buFont typeface="+mj-lt"/>
              <a:buAutoNum type="arabicPeriod"/>
            </a:pPr>
            <a:r>
              <a:rPr lang="en-GB" sz="2400" b="0" dirty="0"/>
              <a:t>Edit the new profile to select the settings and permissions shown </a:t>
            </a:r>
            <a:br>
              <a:rPr lang="en-GB" sz="2400" b="0" dirty="0"/>
            </a:br>
            <a:r>
              <a:rPr lang="en-GB" sz="2400" b="0" dirty="0"/>
              <a:t>on the next slide, </a:t>
            </a:r>
            <a:r>
              <a:rPr lang="en-US" sz="2400" b="0" dirty="0"/>
              <a:t>leaving all others unchanged.</a:t>
            </a:r>
            <a:r>
              <a:rPr lang="en-GB" sz="2400" b="0" dirty="0"/>
              <a:t> </a:t>
            </a:r>
          </a:p>
          <a:p>
            <a:pPr marL="457200" lvl="0" indent="-457200">
              <a:spcBef>
                <a:spcPts val="600"/>
              </a:spcBef>
              <a:buFont typeface="+mj-lt"/>
              <a:buAutoNum type="arabicPeriod"/>
            </a:pPr>
            <a:endParaRPr lang="en-GB" sz="2400" b="0" dirty="0"/>
          </a:p>
          <a:p>
            <a:pPr marL="457200" indent="-457200">
              <a:spcBef>
                <a:spcPts val="600"/>
              </a:spcBef>
              <a:buFont typeface="+mj-lt"/>
              <a:buAutoNum type="arabicPeriod"/>
            </a:pPr>
            <a:r>
              <a:rPr lang="en-US" sz="2400" b="0" dirty="0"/>
              <a:t>Assign Daniel Garcia, Marcela Lopez, and Javier Reyes to the profile.</a:t>
            </a:r>
          </a:p>
        </p:txBody>
      </p:sp>
      <p:sp>
        <p:nvSpPr>
          <p:cNvPr id="2" name="Content Placeholder 1"/>
          <p:cNvSpPr>
            <a:spLocks noGrp="1"/>
          </p:cNvSpPr>
          <p:nvPr>
            <p:ph idx="11"/>
          </p:nvPr>
        </p:nvSpPr>
        <p:spPr>
          <a:xfrm>
            <a:off x="1" y="758825"/>
            <a:ext cx="12192000" cy="2640691"/>
          </a:xfrm>
        </p:spPr>
        <p:txBody>
          <a:bodyPr/>
          <a:lstStyle/>
          <a:p>
            <a:r>
              <a:rPr lang="en-US" dirty="0"/>
              <a:t>Goal:</a:t>
            </a:r>
          </a:p>
          <a:p>
            <a:r>
              <a:rPr lang="en-GB" sz="2400" b="0" dirty="0"/>
              <a:t>The recruiting team is going to use Salesforce in the recruitment process. </a:t>
            </a:r>
            <a:br>
              <a:rPr lang="en-GB" sz="2400" b="0" dirty="0"/>
            </a:br>
            <a:r>
              <a:rPr lang="en-GB" sz="2400" b="0" dirty="0"/>
              <a:t>Four custom objects–Applicants, Interviewers, Job Applications, and Positions</a:t>
            </a:r>
            <a:r>
              <a:rPr lang="en-GB" b="0" dirty="0"/>
              <a:t>–</a:t>
            </a:r>
            <a:r>
              <a:rPr lang="en-GB" sz="2400" b="0" dirty="0"/>
              <a:t>have been created. The VP of Human Resources is concerned that the recruiters are not able to view any recruiting records and currently have access to things </a:t>
            </a:r>
            <a:br>
              <a:rPr lang="en-GB" sz="2400" b="0" dirty="0"/>
            </a:br>
            <a:r>
              <a:rPr lang="en-GB" sz="2400" b="0" dirty="0"/>
              <a:t>they shouldn’t. And they should be able to use Salesforce1 on their company-issued phones.</a:t>
            </a:r>
            <a:endParaRPr lang="en-US" dirty="0"/>
          </a:p>
        </p:txBody>
      </p:sp>
      <p:sp>
        <p:nvSpPr>
          <p:cNvPr id="8" name="Content Placeholder 7"/>
          <p:cNvSpPr>
            <a:spLocks noGrp="1"/>
          </p:cNvSpPr>
          <p:nvPr>
            <p:ph idx="10"/>
          </p:nvPr>
        </p:nvSpPr>
        <p:spPr/>
        <p:txBody>
          <a:bodyPr/>
          <a:lstStyle/>
          <a:p>
            <a:r>
              <a:rPr lang="en-US" dirty="0"/>
              <a:t>10 min</a:t>
            </a:r>
          </a:p>
        </p:txBody>
      </p:sp>
      <p:sp>
        <p:nvSpPr>
          <p:cNvPr id="3" name="Text Placeholder 2"/>
          <p:cNvSpPr>
            <a:spLocks noGrp="1"/>
          </p:cNvSpPr>
          <p:nvPr>
            <p:ph type="body" sz="quarter" idx="12"/>
          </p:nvPr>
        </p:nvSpPr>
        <p:spPr/>
        <p:txBody>
          <a:bodyPr/>
          <a:lstStyle/>
          <a:p>
            <a:r>
              <a:rPr lang="en-US" dirty="0"/>
              <a:t>Join me</a:t>
            </a:r>
          </a:p>
        </p:txBody>
      </p:sp>
      <p:sp>
        <p:nvSpPr>
          <p:cNvPr id="479233" name="Rectangle 2"/>
          <p:cNvSpPr>
            <a:spLocks noGrp="1" noChangeArrowheads="1"/>
          </p:cNvSpPr>
          <p:nvPr>
            <p:ph type="title"/>
          </p:nvPr>
        </p:nvSpPr>
        <p:spPr/>
        <p:txBody>
          <a:bodyPr/>
          <a:lstStyle/>
          <a:p>
            <a:r>
              <a:rPr lang="en-US" sz="2700" spc="200" dirty="0"/>
              <a:t>3-1: Create the Recruiting User Profile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113</a:t>
            </a:fld>
            <a:endParaRPr lang="en-US" dirty="0"/>
          </a:p>
        </p:txBody>
      </p:sp>
    </p:spTree>
    <p:custDataLst>
      <p:tags r:id="rId1"/>
    </p:custData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600" spc="200" dirty="0"/>
              <a:t>3-1: Create the Recruiting User Profile (cont.)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114</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815078567"/>
              </p:ext>
            </p:extLst>
          </p:nvPr>
        </p:nvGraphicFramePr>
        <p:xfrm>
          <a:off x="349626" y="2250801"/>
          <a:ext cx="11483786" cy="2697717"/>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676040">
                  <a:extLst>
                    <a:ext uri="{9D8B030D-6E8A-4147-A177-3AD203B41FA5}">
                      <a16:colId xmlns:a16="http://schemas.microsoft.com/office/drawing/2014/main" val="20000"/>
                    </a:ext>
                  </a:extLst>
                </a:gridCol>
                <a:gridCol w="1675158">
                  <a:extLst>
                    <a:ext uri="{9D8B030D-6E8A-4147-A177-3AD203B41FA5}">
                      <a16:colId xmlns:a16="http://schemas.microsoft.com/office/drawing/2014/main" val="20001"/>
                    </a:ext>
                  </a:extLst>
                </a:gridCol>
                <a:gridCol w="1783147">
                  <a:extLst>
                    <a:ext uri="{9D8B030D-6E8A-4147-A177-3AD203B41FA5}">
                      <a16:colId xmlns:a16="http://schemas.microsoft.com/office/drawing/2014/main" val="20002"/>
                    </a:ext>
                  </a:extLst>
                </a:gridCol>
                <a:gridCol w="1783147">
                  <a:extLst>
                    <a:ext uri="{9D8B030D-6E8A-4147-A177-3AD203B41FA5}">
                      <a16:colId xmlns:a16="http://schemas.microsoft.com/office/drawing/2014/main" val="20003"/>
                    </a:ext>
                  </a:extLst>
                </a:gridCol>
                <a:gridCol w="1783147">
                  <a:extLst>
                    <a:ext uri="{9D8B030D-6E8A-4147-A177-3AD203B41FA5}">
                      <a16:colId xmlns:a16="http://schemas.microsoft.com/office/drawing/2014/main" val="20004"/>
                    </a:ext>
                  </a:extLst>
                </a:gridCol>
                <a:gridCol w="1783147">
                  <a:extLst>
                    <a:ext uri="{9D8B030D-6E8A-4147-A177-3AD203B41FA5}">
                      <a16:colId xmlns:a16="http://schemas.microsoft.com/office/drawing/2014/main" val="20005"/>
                    </a:ext>
                  </a:extLst>
                </a:gridCol>
              </a:tblGrid>
              <a:tr h="903077">
                <a:tc>
                  <a:txBody>
                    <a:bodyPr/>
                    <a:lstStyle/>
                    <a:p>
                      <a:pPr marL="0" marR="0">
                        <a:lnSpc>
                          <a:spcPct val="115000"/>
                        </a:lnSpc>
                        <a:spcBef>
                          <a:spcPts val="0"/>
                        </a:spcBef>
                        <a:spcAft>
                          <a:spcPts val="0"/>
                        </a:spcAft>
                      </a:pPr>
                      <a:r>
                        <a:rPr lang="en-GB" sz="1800" dirty="0"/>
                        <a:t>Objects &amp; </a:t>
                      </a:r>
                      <a:br>
                        <a:rPr lang="en-GB" sz="1800" dirty="0"/>
                      </a:br>
                      <a:r>
                        <a:rPr lang="en-GB" sz="1800" dirty="0"/>
                        <a:t>Tabs</a:t>
                      </a:r>
                      <a:endParaRPr lang="en-US" sz="18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800" dirty="0"/>
                        <a:t>Tab</a:t>
                      </a:r>
                      <a:endParaRPr lang="en-US" sz="18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800" dirty="0"/>
                        <a:t>Read</a:t>
                      </a:r>
                      <a:endParaRPr lang="en-US" sz="18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800" dirty="0"/>
                        <a:t>Create</a:t>
                      </a:r>
                      <a:endParaRPr lang="en-US" sz="18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800" dirty="0"/>
                        <a:t>Edit</a:t>
                      </a:r>
                      <a:endParaRPr lang="en-US" sz="18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800" dirty="0"/>
                        <a:t>Delete</a:t>
                      </a:r>
                      <a:endParaRPr lang="en-US" sz="1800" dirty="0">
                        <a:latin typeface="Calibri"/>
                        <a:ea typeface="Calibri"/>
                        <a:cs typeface="Times New Roman"/>
                      </a:endParaRPr>
                    </a:p>
                  </a:txBody>
                  <a:tcPr marL="68580" marR="68580" marT="0" marB="0" anchor="ctr">
                    <a:solidFill>
                      <a:srgbClr val="0070C0"/>
                    </a:solidFill>
                  </a:tcPr>
                </a:tc>
                <a:extLst>
                  <a:ext uri="{0D108BD9-81ED-4DB2-BD59-A6C34878D82A}">
                    <a16:rowId xmlns:a16="http://schemas.microsoft.com/office/drawing/2014/main" val="10000"/>
                  </a:ext>
                </a:extLst>
              </a:tr>
              <a:tr h="448660">
                <a:tc>
                  <a:txBody>
                    <a:bodyPr/>
                    <a:lstStyle/>
                    <a:p>
                      <a:pPr marL="0" marR="0">
                        <a:lnSpc>
                          <a:spcPct val="115000"/>
                        </a:lnSpc>
                        <a:spcBef>
                          <a:spcPts val="0"/>
                        </a:spcBef>
                        <a:spcAft>
                          <a:spcPts val="0"/>
                        </a:spcAft>
                      </a:pPr>
                      <a:r>
                        <a:rPr lang="en-US" sz="1600" dirty="0"/>
                        <a:t>Applicants</a:t>
                      </a:r>
                      <a:endParaRPr lang="en-US" sz="16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t>Default On</a:t>
                      </a:r>
                      <a:endParaRPr lang="en-US" sz="16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48660">
                <a:tc>
                  <a:txBody>
                    <a:bodyPr/>
                    <a:lstStyle/>
                    <a:p>
                      <a:pPr marL="0" marR="0">
                        <a:lnSpc>
                          <a:spcPct val="115000"/>
                        </a:lnSpc>
                        <a:spcBef>
                          <a:spcPts val="0"/>
                        </a:spcBef>
                        <a:spcAft>
                          <a:spcPts val="0"/>
                        </a:spcAft>
                      </a:pPr>
                      <a:r>
                        <a:rPr lang="en-US" sz="1600" dirty="0"/>
                        <a:t>Interviewers</a:t>
                      </a:r>
                      <a:endParaRPr lang="en-US" sz="16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t>Default On</a:t>
                      </a:r>
                      <a:endParaRPr lang="en-US" sz="16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48660">
                <a:tc>
                  <a:txBody>
                    <a:bodyPr/>
                    <a:lstStyle/>
                    <a:p>
                      <a:pPr marL="0" marR="0">
                        <a:lnSpc>
                          <a:spcPct val="115000"/>
                        </a:lnSpc>
                        <a:spcBef>
                          <a:spcPts val="0"/>
                        </a:spcBef>
                        <a:spcAft>
                          <a:spcPts val="0"/>
                        </a:spcAft>
                      </a:pPr>
                      <a:r>
                        <a:rPr lang="en-US" sz="1600" dirty="0"/>
                        <a:t>Job Applications</a:t>
                      </a:r>
                      <a:endParaRPr lang="en-US" sz="16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t>Default On</a:t>
                      </a:r>
                      <a:endParaRPr lang="en-US" sz="16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48660">
                <a:tc>
                  <a:txBody>
                    <a:bodyPr/>
                    <a:lstStyle/>
                    <a:p>
                      <a:pPr marL="0" marR="0">
                        <a:lnSpc>
                          <a:spcPct val="115000"/>
                        </a:lnSpc>
                        <a:spcBef>
                          <a:spcPts val="0"/>
                        </a:spcBef>
                        <a:spcAft>
                          <a:spcPts val="0"/>
                        </a:spcAft>
                      </a:pPr>
                      <a:r>
                        <a:rPr lang="en-US" sz="1600" dirty="0"/>
                        <a:t>Positions</a:t>
                      </a:r>
                      <a:endParaRPr lang="en-US" sz="16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t>Default On</a:t>
                      </a:r>
                      <a:endParaRPr lang="en-US" sz="16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sym typeface="Wingdings"/>
                        </a:rPr>
                        <a:t></a:t>
                      </a: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51790482"/>
              </p:ext>
            </p:extLst>
          </p:nvPr>
        </p:nvGraphicFramePr>
        <p:xfrm>
          <a:off x="349626" y="1330926"/>
          <a:ext cx="11483786" cy="807156"/>
        </p:xfrm>
        <a:graphic>
          <a:graphicData uri="http://schemas.openxmlformats.org/drawingml/2006/table">
            <a:tbl>
              <a:tblPr firstCol="1">
                <a:tableStyleId>{2D5ABB26-0587-4C30-8999-92F81FD0307C}</a:tableStyleId>
              </a:tblPr>
              <a:tblGrid>
                <a:gridCol w="4289286">
                  <a:extLst>
                    <a:ext uri="{9D8B030D-6E8A-4147-A177-3AD203B41FA5}">
                      <a16:colId xmlns:a16="http://schemas.microsoft.com/office/drawing/2014/main" val="20000"/>
                    </a:ext>
                  </a:extLst>
                </a:gridCol>
                <a:gridCol w="7194500">
                  <a:extLst>
                    <a:ext uri="{9D8B030D-6E8A-4147-A177-3AD203B41FA5}">
                      <a16:colId xmlns:a16="http://schemas.microsoft.com/office/drawing/2014/main" val="20001"/>
                    </a:ext>
                  </a:extLst>
                </a:gridCol>
              </a:tblGrid>
              <a:tr h="807156">
                <a:tc>
                  <a:txBody>
                    <a:bodyPr/>
                    <a:lstStyle/>
                    <a:p>
                      <a:pPr marL="0" marR="0">
                        <a:lnSpc>
                          <a:spcPct val="115000"/>
                        </a:lnSpc>
                        <a:spcBef>
                          <a:spcPts val="0"/>
                        </a:spcBef>
                        <a:spcAft>
                          <a:spcPts val="0"/>
                        </a:spcAft>
                      </a:pPr>
                      <a:r>
                        <a:rPr lang="en-US" sz="2000" b="1" dirty="0"/>
                        <a:t>Assigned Apps</a:t>
                      </a:r>
                    </a:p>
                    <a:p>
                      <a:pPr marL="0" marR="0">
                        <a:lnSpc>
                          <a:spcPct val="115000"/>
                        </a:lnSpc>
                        <a:spcBef>
                          <a:spcPts val="0"/>
                        </a:spcBef>
                        <a:spcAft>
                          <a:spcPts val="0"/>
                        </a:spcAft>
                      </a:pPr>
                      <a:r>
                        <a:rPr lang="en-US" sz="2000" b="1" dirty="0">
                          <a:latin typeface="+mj-lt"/>
                          <a:ea typeface="Calibri"/>
                          <a:cs typeface="Times New Roman"/>
                        </a:rPr>
                        <a:t>Assigned</a:t>
                      </a:r>
                      <a:r>
                        <a:rPr lang="en-US" sz="2000" b="1" baseline="0" dirty="0">
                          <a:latin typeface="+mj-lt"/>
                          <a:ea typeface="Calibri"/>
                          <a:cs typeface="Times New Roman"/>
                        </a:rPr>
                        <a:t> Connected Apps </a:t>
                      </a:r>
                      <a:endParaRPr lang="en-US" sz="2000" b="1" dirty="0">
                        <a:latin typeface="+mj-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t>Content, Recruiting (Default),</a:t>
                      </a:r>
                      <a:r>
                        <a:rPr lang="en-US" sz="2000" baseline="0" dirty="0"/>
                        <a:t> </a:t>
                      </a:r>
                      <a:r>
                        <a:rPr lang="en-US" sz="2000" dirty="0"/>
                        <a:t>Salesforce Chatter</a:t>
                      </a:r>
                    </a:p>
                    <a:p>
                      <a:pPr marL="0" marR="0">
                        <a:lnSpc>
                          <a:spcPct val="115000"/>
                        </a:lnSpc>
                        <a:spcBef>
                          <a:spcPts val="0"/>
                        </a:spcBef>
                        <a:spcAft>
                          <a:spcPts val="0"/>
                        </a:spcAft>
                      </a:pPr>
                      <a:r>
                        <a:rPr lang="en-US" sz="2000" dirty="0">
                          <a:latin typeface="+mj-lt"/>
                          <a:ea typeface="Calibri"/>
                          <a:cs typeface="Times New Roman"/>
                        </a:rPr>
                        <a:t>Salesforce1 for Android</a:t>
                      </a:r>
                    </a:p>
                  </a:txBody>
                  <a:tcPr marL="68580" marR="68580" marT="0" marB="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06440451"/>
              </p:ext>
            </p:extLst>
          </p:nvPr>
        </p:nvGraphicFramePr>
        <p:xfrm>
          <a:off x="349626" y="5160315"/>
          <a:ext cx="11483785" cy="1002181"/>
        </p:xfrm>
        <a:graphic>
          <a:graphicData uri="http://schemas.openxmlformats.org/drawingml/2006/table">
            <a:tbl>
              <a:tblPr firstCol="1">
                <a:tableStyleId>{2D5ABB26-0587-4C30-8999-92F81FD0307C}</a:tableStyleId>
              </a:tblPr>
              <a:tblGrid>
                <a:gridCol w="4276162">
                  <a:extLst>
                    <a:ext uri="{9D8B030D-6E8A-4147-A177-3AD203B41FA5}">
                      <a16:colId xmlns:a16="http://schemas.microsoft.com/office/drawing/2014/main" val="20000"/>
                    </a:ext>
                  </a:extLst>
                </a:gridCol>
                <a:gridCol w="7207623">
                  <a:extLst>
                    <a:ext uri="{9D8B030D-6E8A-4147-A177-3AD203B41FA5}">
                      <a16:colId xmlns:a16="http://schemas.microsoft.com/office/drawing/2014/main" val="20001"/>
                    </a:ext>
                  </a:extLst>
                </a:gridCol>
              </a:tblGrid>
              <a:tr h="324965">
                <a:tc>
                  <a:txBody>
                    <a:bodyPr/>
                    <a:lstStyle/>
                    <a:p>
                      <a:pPr marL="0" marR="0">
                        <a:lnSpc>
                          <a:spcPct val="115000"/>
                        </a:lnSpc>
                        <a:spcBef>
                          <a:spcPts val="0"/>
                        </a:spcBef>
                        <a:spcAft>
                          <a:spcPts val="0"/>
                        </a:spcAft>
                      </a:pPr>
                      <a:r>
                        <a:rPr lang="en-US" sz="2000" b="1" dirty="0"/>
                        <a:t>App Permissions</a:t>
                      </a:r>
                      <a:endParaRPr lang="en-US" sz="20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t>None</a:t>
                      </a:r>
                    </a:p>
                  </a:txBody>
                  <a:tcPr marL="68580" marR="68580" marT="0" marB="0"/>
                </a:tc>
                <a:extLst>
                  <a:ext uri="{0D108BD9-81ED-4DB2-BD59-A6C34878D82A}">
                    <a16:rowId xmlns:a16="http://schemas.microsoft.com/office/drawing/2014/main" val="10000"/>
                  </a:ext>
                </a:extLst>
              </a:tr>
              <a:tr h="672235">
                <a:tc>
                  <a:txBody>
                    <a:bodyPr/>
                    <a:lstStyle/>
                    <a:p>
                      <a:pPr marL="0" marR="0">
                        <a:lnSpc>
                          <a:spcPct val="115000"/>
                        </a:lnSpc>
                        <a:spcBef>
                          <a:spcPts val="0"/>
                        </a:spcBef>
                        <a:spcAft>
                          <a:spcPts val="0"/>
                        </a:spcAft>
                      </a:pPr>
                      <a:r>
                        <a:rPr lang="en-US" sz="2000" b="1" dirty="0"/>
                        <a:t>System Permissions</a:t>
                      </a:r>
                      <a:endParaRPr lang="en-US" sz="20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t>Edit Events, Edit Tasks, Mass Email, Run Reports, Send Email</a:t>
                      </a:r>
                      <a:endParaRPr lang="en-US" sz="20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custDataLst>
      <p:tags r:id="rId1"/>
    </p:custData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1" y="1027272"/>
            <a:ext cx="8033234" cy="4635062"/>
          </a:xfrm>
        </p:spPr>
        <p:txBody>
          <a:bodyPr>
            <a:normAutofit/>
          </a:bodyPr>
          <a:lstStyle/>
          <a:p>
            <a:pPr lvl="3"/>
            <a:r>
              <a:rPr lang="en-GB" dirty="0"/>
              <a:t>Managing User Profiles</a:t>
            </a:r>
            <a:endParaRPr lang="en-US" dirty="0"/>
          </a:p>
          <a:p>
            <a:pPr lvl="1"/>
            <a:r>
              <a:rPr lang="en-GB" b="1" dirty="0"/>
              <a:t>Managing Users</a:t>
            </a:r>
            <a:endParaRPr lang="en-US" b="1" dirty="0"/>
          </a:p>
          <a:p>
            <a:pPr lvl="2"/>
            <a:r>
              <a:rPr lang="en-US" dirty="0"/>
              <a:t>Setting Up Chatter Free Users and Invites</a:t>
            </a:r>
            <a:endParaRPr lang="en-GB" dirty="0"/>
          </a:p>
          <a:p>
            <a:pPr lvl="2"/>
            <a:r>
              <a:rPr lang="en-GB" dirty="0"/>
              <a:t>Troubleshooting Login Issues</a:t>
            </a:r>
            <a:endParaRPr lang="en-US" dirty="0"/>
          </a:p>
          <a:p>
            <a:pPr marL="227013" lvl="1" indent="-227013">
              <a:buNone/>
            </a:pPr>
            <a:endParaRPr lang="en-US" dirty="0"/>
          </a:p>
        </p:txBody>
      </p:sp>
      <p:sp>
        <p:nvSpPr>
          <p:cNvPr id="5" name="Text Placeholder 4"/>
          <p:cNvSpPr>
            <a:spLocks noGrp="1"/>
          </p:cNvSpPr>
          <p:nvPr>
            <p:ph type="body" sz="quarter" idx="13"/>
          </p:nvPr>
        </p:nvSpPr>
        <p:spPr/>
        <p:txBody>
          <a:bodyPr/>
          <a:lstStyle/>
          <a:p>
            <a:r>
              <a:rPr lang="en-US" dirty="0"/>
              <a:t>Module 3: </a:t>
            </a:r>
            <a:r>
              <a:rPr lang="en-US" b="0" dirty="0">
                <a:latin typeface="Salesforce Sans Light" panose="020B0305020202020203" pitchFamily="34" charset="0"/>
              </a:rPr>
              <a:t>Setting Up and Managing Users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115</a:t>
            </a:fld>
            <a:endParaRPr lang="en-US" dirty="0"/>
          </a:p>
        </p:txBody>
      </p:sp>
    </p:spTree>
    <p:custDataLst>
      <p:tags r:id="rId1"/>
    </p:custData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Setting Up Users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25681234"/>
              </p:ext>
            </p:extLst>
          </p:nvPr>
        </p:nvGraphicFramePr>
        <p:xfrm>
          <a:off x="1585450" y="1662433"/>
          <a:ext cx="8926668" cy="410520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4h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As we expand our teams internationally, we’ve taken on new hires in APAC, EMEA, and LATAM. Obviously, they will need access to Salesforce. Can you work with </a:t>
                      </a:r>
                      <a:r>
                        <a:rPr lang="en-GB" sz="1800" b="0" kern="1200" dirty="0">
                          <a:solidFill>
                            <a:srgbClr val="0070C0"/>
                          </a:solidFill>
                          <a:latin typeface="Salesforce Sans" panose="020B0505020202020203" pitchFamily="34" charset="0"/>
                          <a:ea typeface="Segoe UI" pitchFamily="34" charset="0"/>
                          <a:cs typeface="Segoe UI" pitchFamily="34" charset="0"/>
                        </a:rPr>
                        <a:t>@Ling Wu </a:t>
                      </a:r>
                      <a:r>
                        <a:rPr lang="en-GB" sz="1800" b="0" kern="1200" baseline="0" dirty="0">
                          <a:solidFill>
                            <a:schemeClr val="tx1"/>
                          </a:solidFill>
                          <a:latin typeface="Salesforce Sans" panose="020B0505020202020203" pitchFamily="34" charset="0"/>
                          <a:ea typeface="Segoe UI" pitchFamily="34" charset="0"/>
                          <a:cs typeface="Segoe UI" pitchFamily="34" charset="0"/>
                        </a:rPr>
                        <a:t>to get their details and set them up in Salesforce?</a:t>
                      </a:r>
                    </a:p>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 </a:t>
                      </a: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Ling Wu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14061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Ling Wu</a:t>
                      </a:r>
                    </a:p>
                    <a:p>
                      <a:r>
                        <a:rPr lang="en-GB" sz="1800" b="0" baseline="0" dirty="0">
                          <a:solidFill>
                            <a:schemeClr val="tx1"/>
                          </a:solidFill>
                          <a:latin typeface="Salesforce Sans" panose="020B0505020202020203" pitchFamily="34" charset="0"/>
                          <a:ea typeface="Segoe UI" pitchFamily="34" charset="0"/>
                          <a:cs typeface="Segoe UI" pitchFamily="34" charset="0"/>
                        </a:rPr>
                        <a:t>I will @mention you the details. Thanks for the help!</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2h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4"/>
          <a:srcRect l="1970" t="12280" r="78654" b="85404"/>
          <a:stretch/>
        </p:blipFill>
        <p:spPr>
          <a:xfrm>
            <a:off x="1585450" y="3547548"/>
            <a:ext cx="3280454" cy="277523"/>
          </a:xfrm>
          <a:prstGeom prst="rect">
            <a:avLst/>
          </a:prstGeom>
        </p:spPr>
      </p:pic>
      <p:pic>
        <p:nvPicPr>
          <p:cNvPr id="11" name="Picture 10"/>
          <p:cNvPicPr>
            <a:picLocks noChangeAspect="1"/>
          </p:cNvPicPr>
          <p:nvPr/>
        </p:nvPicPr>
        <p:blipFill rotWithShape="1">
          <a:blip r:embed="rId4"/>
          <a:srcRect l="96090" t="2041" r="2152" b="95552"/>
          <a:stretch/>
        </p:blipFill>
        <p:spPr>
          <a:xfrm>
            <a:off x="10119301" y="1765785"/>
            <a:ext cx="297640" cy="288435"/>
          </a:xfrm>
          <a:prstGeom prst="rect">
            <a:avLst/>
          </a:prstGeom>
        </p:spPr>
      </p:pic>
      <p:pic>
        <p:nvPicPr>
          <p:cNvPr id="12" name="Picture 11"/>
          <p:cNvPicPr>
            <a:picLocks noChangeAspect="1"/>
          </p:cNvPicPr>
          <p:nvPr/>
        </p:nvPicPr>
        <p:blipFill rotWithShape="1">
          <a:blip r:embed="rId4"/>
          <a:srcRect l="95812" t="16466" r="2430" b="81127"/>
          <a:stretch/>
        </p:blipFill>
        <p:spPr>
          <a:xfrm>
            <a:off x="10119301" y="4400872"/>
            <a:ext cx="297640" cy="288435"/>
          </a:xfrm>
          <a:prstGeom prst="rect">
            <a:avLst/>
          </a:prstGeom>
        </p:spPr>
      </p:pic>
      <p:pic>
        <p:nvPicPr>
          <p:cNvPr id="13" name="Picture: Allison Wheeler" descr="AWheeler headshot.png"/>
          <p:cNvPicPr>
            <a:picLocks noChangeAspect="1"/>
          </p:cNvPicPr>
          <p:nvPr/>
        </p:nvPicPr>
        <p:blipFill>
          <a:blip r:embed="rId5" cstate="print"/>
          <a:srcRect l="12167" r="-3772" b="12284"/>
          <a:stretch>
            <a:fillRect/>
          </a:stretch>
        </p:blipFill>
        <p:spPr>
          <a:xfrm>
            <a:off x="1633044" y="1735305"/>
            <a:ext cx="566826" cy="565121"/>
          </a:xfrm>
          <a:prstGeom prst="rect">
            <a:avLst/>
          </a:prstGeom>
          <a:solidFill>
            <a:schemeClr val="bg1"/>
          </a:solidFill>
          <a:ln w="19050">
            <a:solidFill>
              <a:schemeClr val="bg1">
                <a:lumMod val="85000"/>
              </a:schemeClr>
            </a:solidFill>
          </a:ln>
        </p:spPr>
      </p:pic>
      <p:pic>
        <p:nvPicPr>
          <p:cNvPr id="15" name="Picture 14" descr="LWu headshot.png"/>
          <p:cNvPicPr>
            <a:picLocks noChangeAspect="1"/>
          </p:cNvPicPr>
          <p:nvPr/>
        </p:nvPicPr>
        <p:blipFill>
          <a:blip r:embed="rId6" cstate="print"/>
          <a:srcRect l="2141" b="8977"/>
          <a:stretch>
            <a:fillRect/>
          </a:stretch>
        </p:blipFill>
        <p:spPr>
          <a:xfrm>
            <a:off x="1768401" y="4689307"/>
            <a:ext cx="406975" cy="406293"/>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116</a:t>
            </a:fld>
            <a:endParaRPr lang="en-US" dirty="0"/>
          </a:p>
        </p:txBody>
      </p:sp>
    </p:spTree>
    <p:custDataLst>
      <p:tags r:id="rId1"/>
    </p:custData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Users | Users</a:t>
            </a:r>
          </a:p>
        </p:txBody>
      </p:sp>
      <p:sp>
        <p:nvSpPr>
          <p:cNvPr id="110" name="TextBox 109"/>
          <p:cNvSpPr txBox="1"/>
          <p:nvPr/>
        </p:nvSpPr>
        <p:spPr bwMode="white">
          <a:xfrm>
            <a:off x="452280" y="6367775"/>
            <a:ext cx="814387"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14" name="Freeform 202"/>
          <p:cNvSpPr>
            <a:spLocks noEditPoints="1"/>
          </p:cNvSpPr>
          <p:nvPr/>
        </p:nvSpPr>
        <p:spPr bwMode="auto">
          <a:xfrm flipH="1">
            <a:off x="221401" y="643000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66945" name="Rectangle 2"/>
          <p:cNvSpPr>
            <a:spLocks noGrp="1" noChangeArrowheads="1"/>
          </p:cNvSpPr>
          <p:nvPr>
            <p:ph type="title"/>
          </p:nvPr>
        </p:nvSpPr>
        <p:spPr/>
        <p:txBody>
          <a:bodyPr/>
          <a:lstStyle/>
          <a:p>
            <a:r>
              <a:rPr lang="en-US" dirty="0"/>
              <a:t>What is a User?</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117</a:t>
            </a:fld>
            <a:endParaRPr lang="en-US" dirty="0"/>
          </a:p>
        </p:txBody>
      </p:sp>
      <p:sp>
        <p:nvSpPr>
          <p:cNvPr id="37" name="Rectangle 36"/>
          <p:cNvSpPr/>
          <p:nvPr/>
        </p:nvSpPr>
        <p:spPr bwMode="auto">
          <a:xfrm>
            <a:off x="0" y="761358"/>
            <a:ext cx="12188825" cy="1292662"/>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Someone with login access to your Salesforce organization who </a:t>
            </a:r>
            <a:br>
              <a:rPr lang="en-US" sz="2400" dirty="0">
                <a:solidFill>
                  <a:srgbClr val="FFFFFF"/>
                </a:solidFill>
                <a:cs typeface="Arial" pitchFamily="34" charset="0"/>
              </a:rPr>
            </a:br>
            <a:r>
              <a:rPr lang="en-US" sz="2400" dirty="0">
                <a:solidFill>
                  <a:srgbClr val="FFFFFF"/>
                </a:solidFill>
                <a:cs typeface="Arial" pitchFamily="34" charset="0"/>
              </a:rPr>
              <a:t>has a license and a user record containing personal, security, </a:t>
            </a:r>
            <a:br>
              <a:rPr lang="en-US" sz="2400" dirty="0">
                <a:solidFill>
                  <a:srgbClr val="FFFFFF"/>
                </a:solidFill>
                <a:cs typeface="Arial" pitchFamily="34" charset="0"/>
              </a:rPr>
            </a:br>
            <a:r>
              <a:rPr lang="en-US" sz="2400" dirty="0">
                <a:solidFill>
                  <a:srgbClr val="FFFFFF"/>
                </a:solidFill>
                <a:cs typeface="Arial" pitchFamily="34" charset="0"/>
              </a:rPr>
              <a:t>and locale information.</a:t>
            </a:r>
          </a:p>
        </p:txBody>
      </p:sp>
      <p:sp>
        <p:nvSpPr>
          <p:cNvPr id="38" name="TextBox 37"/>
          <p:cNvSpPr txBox="1"/>
          <p:nvPr/>
        </p:nvSpPr>
        <p:spPr bwMode="white">
          <a:xfrm>
            <a:off x="42864" y="1004509"/>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39" name="Group 4"/>
          <p:cNvGrpSpPr>
            <a:grpSpLocks noChangeAspect="1"/>
          </p:cNvGrpSpPr>
          <p:nvPr/>
        </p:nvGrpSpPr>
        <p:grpSpPr bwMode="auto">
          <a:xfrm>
            <a:off x="479427" y="1309293"/>
            <a:ext cx="422275" cy="328613"/>
            <a:chOff x="275" y="1308"/>
            <a:chExt cx="266" cy="207"/>
          </a:xfrm>
        </p:grpSpPr>
        <p:sp>
          <p:nvSpPr>
            <p:cNvPr id="4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Freeform 17"/>
          <p:cNvSpPr/>
          <p:nvPr/>
        </p:nvSpPr>
        <p:spPr>
          <a:xfrm>
            <a:off x="982483" y="2303409"/>
            <a:ext cx="2832690"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en-GB" sz="2000" kern="1200" dirty="0"/>
              <a:t>Personal</a:t>
            </a:r>
            <a:endParaRPr lang="en-US" sz="2000" kern="1200" dirty="0"/>
          </a:p>
        </p:txBody>
      </p:sp>
      <p:sp>
        <p:nvSpPr>
          <p:cNvPr id="107" name="Freeform 19"/>
          <p:cNvSpPr/>
          <p:nvPr/>
        </p:nvSpPr>
        <p:spPr>
          <a:xfrm>
            <a:off x="1099715" y="3525195"/>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Name</a:t>
            </a:r>
            <a:endParaRPr lang="en-US" sz="1800" b="1" kern="1200" dirty="0">
              <a:solidFill>
                <a:schemeClr val="bg1"/>
              </a:solidFill>
              <a:ea typeface="MS PGothic" charset="-128"/>
              <a:cs typeface="MS PGothic" charset="-128"/>
            </a:endParaRPr>
          </a:p>
        </p:txBody>
      </p:sp>
      <p:sp>
        <p:nvSpPr>
          <p:cNvPr id="108" name="Freeform 20"/>
          <p:cNvSpPr/>
          <p:nvPr/>
        </p:nvSpPr>
        <p:spPr>
          <a:xfrm>
            <a:off x="1099715" y="4043725"/>
            <a:ext cx="2598226" cy="440585"/>
          </a:xfrm>
          <a:custGeom>
            <a:avLst/>
            <a:gdLst>
              <a:gd name="connsiteX0" fmla="*/ 0 w 1827610"/>
              <a:gd name="connsiteY0" fmla="*/ 47015 h 470148"/>
              <a:gd name="connsiteX1" fmla="*/ 13770 w 1827610"/>
              <a:gd name="connsiteY1" fmla="*/ 13770 h 470148"/>
              <a:gd name="connsiteX2" fmla="*/ 47015 w 1827610"/>
              <a:gd name="connsiteY2" fmla="*/ 0 h 470148"/>
              <a:gd name="connsiteX3" fmla="*/ 1780595 w 1827610"/>
              <a:gd name="connsiteY3" fmla="*/ 0 h 470148"/>
              <a:gd name="connsiteX4" fmla="*/ 1813840 w 1827610"/>
              <a:gd name="connsiteY4" fmla="*/ 13770 h 470148"/>
              <a:gd name="connsiteX5" fmla="*/ 1827610 w 1827610"/>
              <a:gd name="connsiteY5" fmla="*/ 47015 h 470148"/>
              <a:gd name="connsiteX6" fmla="*/ 1827610 w 1827610"/>
              <a:gd name="connsiteY6" fmla="*/ 423133 h 470148"/>
              <a:gd name="connsiteX7" fmla="*/ 1813840 w 1827610"/>
              <a:gd name="connsiteY7" fmla="*/ 456378 h 470148"/>
              <a:gd name="connsiteX8" fmla="*/ 1780595 w 1827610"/>
              <a:gd name="connsiteY8" fmla="*/ 470148 h 470148"/>
              <a:gd name="connsiteX9" fmla="*/ 47015 w 1827610"/>
              <a:gd name="connsiteY9" fmla="*/ 470148 h 470148"/>
              <a:gd name="connsiteX10" fmla="*/ 13770 w 1827610"/>
              <a:gd name="connsiteY10" fmla="*/ 456378 h 470148"/>
              <a:gd name="connsiteX11" fmla="*/ 0 w 1827610"/>
              <a:gd name="connsiteY11" fmla="*/ 423133 h 470148"/>
              <a:gd name="connsiteX12" fmla="*/ 0 w 1827610"/>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610" h="470148">
                <a:moveTo>
                  <a:pt x="0" y="47015"/>
                </a:moveTo>
                <a:cubicBezTo>
                  <a:pt x="0" y="34546"/>
                  <a:pt x="4953" y="22587"/>
                  <a:pt x="13770" y="13770"/>
                </a:cubicBezTo>
                <a:cubicBezTo>
                  <a:pt x="22587" y="4953"/>
                  <a:pt x="34546" y="0"/>
                  <a:pt x="47015" y="0"/>
                </a:cubicBezTo>
                <a:lnTo>
                  <a:pt x="1780595" y="0"/>
                </a:lnTo>
                <a:cubicBezTo>
                  <a:pt x="1793064" y="0"/>
                  <a:pt x="1805023" y="4953"/>
                  <a:pt x="1813840" y="13770"/>
                </a:cubicBezTo>
                <a:cubicBezTo>
                  <a:pt x="1822657" y="22587"/>
                  <a:pt x="1827610" y="34546"/>
                  <a:pt x="1827610" y="47015"/>
                </a:cubicBezTo>
                <a:lnTo>
                  <a:pt x="1827610" y="423133"/>
                </a:lnTo>
                <a:cubicBezTo>
                  <a:pt x="1827610" y="435602"/>
                  <a:pt x="1822657" y="447561"/>
                  <a:pt x="1813840" y="456378"/>
                </a:cubicBezTo>
                <a:cubicBezTo>
                  <a:pt x="1805023" y="465195"/>
                  <a:pt x="1793065" y="470148"/>
                  <a:pt x="1780595"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Alias</a:t>
            </a:r>
            <a:endParaRPr lang="en-US" sz="1800" b="1" kern="1200" dirty="0">
              <a:solidFill>
                <a:schemeClr val="bg1"/>
              </a:solidFill>
              <a:ea typeface="MS PGothic" charset="-128"/>
              <a:cs typeface="MS PGothic" charset="-128"/>
            </a:endParaRPr>
          </a:p>
        </p:txBody>
      </p:sp>
      <p:sp>
        <p:nvSpPr>
          <p:cNvPr id="115" name="Freeform 21"/>
          <p:cNvSpPr/>
          <p:nvPr/>
        </p:nvSpPr>
        <p:spPr>
          <a:xfrm>
            <a:off x="1099715" y="4562255"/>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Email</a:t>
            </a:r>
            <a:endParaRPr lang="en-US" sz="1800" b="1" kern="1200" dirty="0">
              <a:solidFill>
                <a:schemeClr val="bg1"/>
              </a:solidFill>
              <a:ea typeface="MS PGothic" charset="-128"/>
              <a:cs typeface="MS PGothic" charset="-128"/>
            </a:endParaRPr>
          </a:p>
        </p:txBody>
      </p:sp>
      <p:sp>
        <p:nvSpPr>
          <p:cNvPr id="116" name="Freeform 22"/>
          <p:cNvSpPr/>
          <p:nvPr/>
        </p:nvSpPr>
        <p:spPr>
          <a:xfrm>
            <a:off x="1099715" y="5080785"/>
            <a:ext cx="2598226" cy="440585"/>
          </a:xfrm>
          <a:custGeom>
            <a:avLst/>
            <a:gdLst>
              <a:gd name="connsiteX0" fmla="*/ 0 w 1846772"/>
              <a:gd name="connsiteY0" fmla="*/ 47015 h 470148"/>
              <a:gd name="connsiteX1" fmla="*/ 13770 w 1846772"/>
              <a:gd name="connsiteY1" fmla="*/ 13770 h 470148"/>
              <a:gd name="connsiteX2" fmla="*/ 47015 w 1846772"/>
              <a:gd name="connsiteY2" fmla="*/ 0 h 470148"/>
              <a:gd name="connsiteX3" fmla="*/ 1799757 w 1846772"/>
              <a:gd name="connsiteY3" fmla="*/ 0 h 470148"/>
              <a:gd name="connsiteX4" fmla="*/ 1833002 w 1846772"/>
              <a:gd name="connsiteY4" fmla="*/ 13770 h 470148"/>
              <a:gd name="connsiteX5" fmla="*/ 1846772 w 1846772"/>
              <a:gd name="connsiteY5" fmla="*/ 47015 h 470148"/>
              <a:gd name="connsiteX6" fmla="*/ 1846772 w 1846772"/>
              <a:gd name="connsiteY6" fmla="*/ 423133 h 470148"/>
              <a:gd name="connsiteX7" fmla="*/ 1833002 w 1846772"/>
              <a:gd name="connsiteY7" fmla="*/ 456378 h 470148"/>
              <a:gd name="connsiteX8" fmla="*/ 1799757 w 1846772"/>
              <a:gd name="connsiteY8" fmla="*/ 470148 h 470148"/>
              <a:gd name="connsiteX9" fmla="*/ 47015 w 1846772"/>
              <a:gd name="connsiteY9" fmla="*/ 470148 h 470148"/>
              <a:gd name="connsiteX10" fmla="*/ 13770 w 1846772"/>
              <a:gd name="connsiteY10" fmla="*/ 456378 h 470148"/>
              <a:gd name="connsiteX11" fmla="*/ 0 w 1846772"/>
              <a:gd name="connsiteY11" fmla="*/ 423133 h 470148"/>
              <a:gd name="connsiteX12" fmla="*/ 0 w 184677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470148">
                <a:moveTo>
                  <a:pt x="0" y="47015"/>
                </a:moveTo>
                <a:cubicBezTo>
                  <a:pt x="0" y="34546"/>
                  <a:pt x="4953" y="22587"/>
                  <a:pt x="13770" y="13770"/>
                </a:cubicBezTo>
                <a:cubicBezTo>
                  <a:pt x="22587" y="4953"/>
                  <a:pt x="34546" y="0"/>
                  <a:pt x="47015" y="0"/>
                </a:cubicBezTo>
                <a:lnTo>
                  <a:pt x="1799757" y="0"/>
                </a:lnTo>
                <a:cubicBezTo>
                  <a:pt x="1812226" y="0"/>
                  <a:pt x="1824185" y="4953"/>
                  <a:pt x="1833002" y="13770"/>
                </a:cubicBezTo>
                <a:cubicBezTo>
                  <a:pt x="1841819" y="22587"/>
                  <a:pt x="1846772" y="34546"/>
                  <a:pt x="1846772" y="47015"/>
                </a:cubicBezTo>
                <a:lnTo>
                  <a:pt x="1846772" y="423133"/>
                </a:lnTo>
                <a:cubicBezTo>
                  <a:pt x="1846772" y="435602"/>
                  <a:pt x="1841819" y="447561"/>
                  <a:pt x="1833002" y="456378"/>
                </a:cubicBezTo>
                <a:cubicBezTo>
                  <a:pt x="1824185" y="465195"/>
                  <a:pt x="1812227" y="470148"/>
                  <a:pt x="179975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Phone/Address</a:t>
            </a:r>
            <a:endParaRPr lang="en-US" sz="1800" b="1" kern="1200" dirty="0">
              <a:solidFill>
                <a:schemeClr val="bg1"/>
              </a:solidFill>
              <a:ea typeface="MS PGothic" charset="-128"/>
              <a:cs typeface="MS PGothic" charset="-128"/>
            </a:endParaRPr>
          </a:p>
        </p:txBody>
      </p:sp>
      <p:sp>
        <p:nvSpPr>
          <p:cNvPr id="117" name="Freeform 23"/>
          <p:cNvSpPr/>
          <p:nvPr/>
        </p:nvSpPr>
        <p:spPr>
          <a:xfrm>
            <a:off x="1099715" y="5599315"/>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Title</a:t>
            </a:r>
            <a:endParaRPr lang="en-US" sz="1800" b="1" kern="1200" dirty="0">
              <a:solidFill>
                <a:schemeClr val="bg1"/>
              </a:solidFill>
              <a:ea typeface="MS PGothic" charset="-128"/>
              <a:cs typeface="MS PGothic" charset="-128"/>
            </a:endParaRPr>
          </a:p>
        </p:txBody>
      </p:sp>
      <p:sp>
        <p:nvSpPr>
          <p:cNvPr id="118" name="Freeform 24"/>
          <p:cNvSpPr/>
          <p:nvPr/>
        </p:nvSpPr>
        <p:spPr>
          <a:xfrm>
            <a:off x="4729789" y="2303409"/>
            <a:ext cx="2832690"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en-GB" sz="2000" kern="1200" dirty="0"/>
              <a:t>Security &amp; Access</a:t>
            </a:r>
            <a:endParaRPr lang="en-US" sz="2000" kern="1200" dirty="0"/>
          </a:p>
        </p:txBody>
      </p:sp>
      <p:sp>
        <p:nvSpPr>
          <p:cNvPr id="119" name="Freeform 25"/>
          <p:cNvSpPr/>
          <p:nvPr/>
        </p:nvSpPr>
        <p:spPr>
          <a:xfrm>
            <a:off x="4869492" y="3525195"/>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Username</a:t>
            </a:r>
          </a:p>
        </p:txBody>
      </p:sp>
      <p:sp>
        <p:nvSpPr>
          <p:cNvPr id="120" name="Freeform 26"/>
          <p:cNvSpPr/>
          <p:nvPr/>
        </p:nvSpPr>
        <p:spPr>
          <a:xfrm>
            <a:off x="4869492" y="4043725"/>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License(s)</a:t>
            </a:r>
            <a:endParaRPr lang="en-GB" sz="1900" kern="1200" dirty="0">
              <a:solidFill>
                <a:schemeClr val="bg1"/>
              </a:solidFill>
            </a:endParaRPr>
          </a:p>
        </p:txBody>
      </p:sp>
      <p:sp>
        <p:nvSpPr>
          <p:cNvPr id="121" name="Freeform 27"/>
          <p:cNvSpPr/>
          <p:nvPr/>
        </p:nvSpPr>
        <p:spPr>
          <a:xfrm>
            <a:off x="4869492" y="4562255"/>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Profile</a:t>
            </a:r>
          </a:p>
        </p:txBody>
      </p:sp>
      <p:sp>
        <p:nvSpPr>
          <p:cNvPr id="122" name="Freeform 28"/>
          <p:cNvSpPr/>
          <p:nvPr/>
        </p:nvSpPr>
        <p:spPr>
          <a:xfrm>
            <a:off x="4869492" y="5080785"/>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Role</a:t>
            </a:r>
          </a:p>
        </p:txBody>
      </p:sp>
      <p:sp>
        <p:nvSpPr>
          <p:cNvPr id="123" name="Freeform 29"/>
          <p:cNvSpPr/>
          <p:nvPr/>
        </p:nvSpPr>
        <p:spPr>
          <a:xfrm>
            <a:off x="4869492" y="5599315"/>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Login</a:t>
            </a:r>
            <a:r>
              <a:rPr lang="en-GB" sz="1900" kern="1200" dirty="0">
                <a:solidFill>
                  <a:schemeClr val="bg1"/>
                </a:solidFill>
              </a:rPr>
              <a:t> </a:t>
            </a:r>
            <a:r>
              <a:rPr lang="en-GB" sz="1800" b="1" kern="1200" dirty="0">
                <a:solidFill>
                  <a:schemeClr val="bg1"/>
                </a:solidFill>
                <a:ea typeface="MS PGothic" charset="-128"/>
                <a:cs typeface="MS PGothic" charset="-128"/>
              </a:rPr>
              <a:t>History</a:t>
            </a:r>
          </a:p>
        </p:txBody>
      </p:sp>
      <p:sp>
        <p:nvSpPr>
          <p:cNvPr id="124" name="Freeform 30"/>
          <p:cNvSpPr/>
          <p:nvPr/>
        </p:nvSpPr>
        <p:spPr>
          <a:xfrm>
            <a:off x="8477093" y="2303409"/>
            <a:ext cx="2832690"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en-GB" sz="2000" kern="1200" dirty="0"/>
              <a:t>Locale</a:t>
            </a:r>
            <a:endParaRPr lang="en-US" sz="2000" kern="1200" dirty="0"/>
          </a:p>
        </p:txBody>
      </p:sp>
      <p:sp>
        <p:nvSpPr>
          <p:cNvPr id="125" name="Freeform 31"/>
          <p:cNvSpPr/>
          <p:nvPr/>
        </p:nvSpPr>
        <p:spPr>
          <a:xfrm>
            <a:off x="8612370" y="3524526"/>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Time</a:t>
            </a:r>
            <a:r>
              <a:rPr lang="en-GB" sz="2300" kern="1200" dirty="0">
                <a:solidFill>
                  <a:schemeClr val="bg1"/>
                </a:solidFill>
              </a:rPr>
              <a:t> </a:t>
            </a:r>
            <a:r>
              <a:rPr lang="en-GB" sz="1800" b="1" kern="1200" dirty="0">
                <a:solidFill>
                  <a:schemeClr val="bg1"/>
                </a:solidFill>
                <a:ea typeface="MS PGothic" charset="-128"/>
                <a:cs typeface="MS PGothic" charset="-128"/>
              </a:rPr>
              <a:t>Zone</a:t>
            </a:r>
            <a:endParaRPr lang="en-US" sz="1800" b="1" kern="1200" dirty="0">
              <a:solidFill>
                <a:schemeClr val="bg1"/>
              </a:solidFill>
              <a:ea typeface="MS PGothic" charset="-128"/>
              <a:cs typeface="MS PGothic" charset="-128"/>
            </a:endParaRPr>
          </a:p>
        </p:txBody>
      </p:sp>
      <p:sp>
        <p:nvSpPr>
          <p:cNvPr id="126" name="Freeform 32"/>
          <p:cNvSpPr/>
          <p:nvPr/>
        </p:nvSpPr>
        <p:spPr>
          <a:xfrm>
            <a:off x="8612370" y="4178047"/>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Locale</a:t>
            </a:r>
            <a:endParaRPr lang="en-US" sz="1800" b="1" kern="1200" dirty="0">
              <a:solidFill>
                <a:schemeClr val="bg1"/>
              </a:solidFill>
              <a:ea typeface="MS PGothic" charset="-128"/>
              <a:cs typeface="MS PGothic" charset="-128"/>
            </a:endParaRPr>
          </a:p>
        </p:txBody>
      </p:sp>
      <p:sp>
        <p:nvSpPr>
          <p:cNvPr id="127" name="Freeform 33"/>
          <p:cNvSpPr/>
          <p:nvPr/>
        </p:nvSpPr>
        <p:spPr>
          <a:xfrm>
            <a:off x="8612370" y="4831568"/>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Language</a:t>
            </a:r>
            <a:endParaRPr lang="en-US" sz="1800" b="1" kern="1200" dirty="0">
              <a:solidFill>
                <a:schemeClr val="bg1"/>
              </a:solidFill>
              <a:ea typeface="MS PGothic" charset="-128"/>
              <a:cs typeface="MS PGothic" charset="-128"/>
            </a:endParaRPr>
          </a:p>
        </p:txBody>
      </p:sp>
      <p:sp>
        <p:nvSpPr>
          <p:cNvPr id="128" name="Freeform 34"/>
          <p:cNvSpPr/>
          <p:nvPr/>
        </p:nvSpPr>
        <p:spPr>
          <a:xfrm>
            <a:off x="8612370" y="5485090"/>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en-GB" sz="1800" b="1" kern="1200" dirty="0">
                <a:solidFill>
                  <a:schemeClr val="bg1"/>
                </a:solidFill>
                <a:ea typeface="MS PGothic" charset="-128"/>
                <a:cs typeface="MS PGothic" charset="-128"/>
              </a:rPr>
              <a:t>Currency</a:t>
            </a:r>
            <a:endParaRPr lang="en-US" sz="1800" b="1" kern="1200" dirty="0">
              <a:solidFill>
                <a:schemeClr val="bg1"/>
              </a:solidFill>
              <a:ea typeface="MS PGothic" charset="-128"/>
              <a:cs typeface="MS PGothic" charset="-128"/>
            </a:endParaRPr>
          </a:p>
        </p:txBody>
      </p:sp>
      <p:sp>
        <p:nvSpPr>
          <p:cNvPr id="129" name="Freeform 473"/>
          <p:cNvSpPr>
            <a:spLocks noChangeArrowheads="1"/>
          </p:cNvSpPr>
          <p:nvPr/>
        </p:nvSpPr>
        <p:spPr bwMode="auto">
          <a:xfrm>
            <a:off x="5989606" y="2859208"/>
            <a:ext cx="394271" cy="517695"/>
          </a:xfrm>
          <a:custGeom>
            <a:avLst/>
            <a:gdLst>
              <a:gd name="T0" fmla="*/ 61999761 w 535"/>
              <a:gd name="T1" fmla="*/ 72977094 h 703"/>
              <a:gd name="T2" fmla="*/ 61651358 w 535"/>
              <a:gd name="T3" fmla="*/ 74949696 h 703"/>
              <a:gd name="T4" fmla="*/ 60606489 w 535"/>
              <a:gd name="T5" fmla="*/ 76573812 h 703"/>
              <a:gd name="T6" fmla="*/ 59097196 w 535"/>
              <a:gd name="T7" fmla="*/ 77850121 h 703"/>
              <a:gd name="T8" fmla="*/ 57355521 w 535"/>
              <a:gd name="T9" fmla="*/ 78546073 h 703"/>
              <a:gd name="T10" fmla="*/ 50737563 w 535"/>
              <a:gd name="T11" fmla="*/ 79938318 h 703"/>
              <a:gd name="T12" fmla="*/ 37617668 w 535"/>
              <a:gd name="T13" fmla="*/ 81330563 h 703"/>
              <a:gd name="T14" fmla="*/ 30999710 w 535"/>
              <a:gd name="T15" fmla="*/ 81446839 h 703"/>
              <a:gd name="T16" fmla="*/ 17647774 w 535"/>
              <a:gd name="T17" fmla="*/ 80750546 h 703"/>
              <a:gd name="T18" fmla="*/ 4295837 w 535"/>
              <a:gd name="T19" fmla="*/ 78546073 h 703"/>
              <a:gd name="T20" fmla="*/ 3483010 w 535"/>
              <a:gd name="T21" fmla="*/ 78198268 h 703"/>
              <a:gd name="T22" fmla="*/ 1973717 w 535"/>
              <a:gd name="T23" fmla="*/ 77270105 h 703"/>
              <a:gd name="T24" fmla="*/ 696465 w 535"/>
              <a:gd name="T25" fmla="*/ 75877860 h 703"/>
              <a:gd name="T26" fmla="*/ 0 w 535"/>
              <a:gd name="T27" fmla="*/ 74021533 h 703"/>
              <a:gd name="T28" fmla="*/ 0 w 535"/>
              <a:gd name="T29" fmla="*/ 42811787 h 703"/>
              <a:gd name="T30" fmla="*/ 0 w 535"/>
              <a:gd name="T31" fmla="*/ 41651412 h 703"/>
              <a:gd name="T32" fmla="*/ 928848 w 535"/>
              <a:gd name="T33" fmla="*/ 39447280 h 703"/>
              <a:gd name="T34" fmla="*/ 2438141 w 535"/>
              <a:gd name="T35" fmla="*/ 37706889 h 703"/>
              <a:gd name="T36" fmla="*/ 4295837 w 535"/>
              <a:gd name="T37" fmla="*/ 36662791 h 703"/>
              <a:gd name="T38" fmla="*/ 8475654 w 535"/>
              <a:gd name="T39" fmla="*/ 36546514 h 703"/>
              <a:gd name="T40" fmla="*/ 8475654 w 535"/>
              <a:gd name="T41" fmla="*/ 22508130 h 703"/>
              <a:gd name="T42" fmla="*/ 8940078 w 535"/>
              <a:gd name="T43" fmla="*/ 17519167 h 703"/>
              <a:gd name="T44" fmla="*/ 10100968 w 535"/>
              <a:gd name="T45" fmla="*/ 13342432 h 703"/>
              <a:gd name="T46" fmla="*/ 11958664 w 535"/>
              <a:gd name="T47" fmla="*/ 9397568 h 703"/>
              <a:gd name="T48" fmla="*/ 14629188 w 535"/>
              <a:gd name="T49" fmla="*/ 6148996 h 703"/>
              <a:gd name="T50" fmla="*/ 17996177 w 535"/>
              <a:gd name="T51" fmla="*/ 3596718 h 703"/>
              <a:gd name="T52" fmla="*/ 21827590 w 535"/>
              <a:gd name="T53" fmla="*/ 1624456 h 703"/>
              <a:gd name="T54" fmla="*/ 26239449 w 535"/>
              <a:gd name="T55" fmla="*/ 464082 h 703"/>
              <a:gd name="T56" fmla="*/ 30999710 w 535"/>
              <a:gd name="T57" fmla="*/ 0 h 703"/>
              <a:gd name="T58" fmla="*/ 33438192 w 535"/>
              <a:gd name="T59" fmla="*/ 115935 h 703"/>
              <a:gd name="T60" fmla="*/ 37966071 w 535"/>
              <a:gd name="T61" fmla="*/ 928163 h 703"/>
              <a:gd name="T62" fmla="*/ 42145888 w 535"/>
              <a:gd name="T63" fmla="*/ 2552620 h 703"/>
              <a:gd name="T64" fmla="*/ 45744919 w 535"/>
              <a:gd name="T65" fmla="*/ 4756752 h 703"/>
              <a:gd name="T66" fmla="*/ 48647825 w 535"/>
              <a:gd name="T67" fmla="*/ 7657518 h 703"/>
              <a:gd name="T68" fmla="*/ 50969604 w 535"/>
              <a:gd name="T69" fmla="*/ 11253895 h 703"/>
              <a:gd name="T70" fmla="*/ 52595259 w 535"/>
              <a:gd name="T71" fmla="*/ 15314694 h 703"/>
              <a:gd name="T72" fmla="*/ 53408087 w 535"/>
              <a:gd name="T73" fmla="*/ 19955511 h 703"/>
              <a:gd name="T74" fmla="*/ 53408087 w 535"/>
              <a:gd name="T75" fmla="*/ 36546514 h 703"/>
              <a:gd name="T76" fmla="*/ 56194631 w 535"/>
              <a:gd name="T77" fmla="*/ 36546514 h 703"/>
              <a:gd name="T78" fmla="*/ 58400389 w 535"/>
              <a:gd name="T79" fmla="*/ 37010596 h 703"/>
              <a:gd name="T80" fmla="*/ 60258086 w 535"/>
              <a:gd name="T81" fmla="*/ 38402841 h 703"/>
              <a:gd name="T82" fmla="*/ 61419317 w 535"/>
              <a:gd name="T83" fmla="*/ 40259168 h 703"/>
              <a:gd name="T84" fmla="*/ 61999761 w 535"/>
              <a:gd name="T85" fmla="*/ 42695852 h 703"/>
              <a:gd name="T86" fmla="*/ 39359343 w 535"/>
              <a:gd name="T87" fmla="*/ 36546514 h 703"/>
              <a:gd name="T88" fmla="*/ 39359343 w 535"/>
              <a:gd name="T89" fmla="*/ 22508130 h 703"/>
              <a:gd name="T90" fmla="*/ 39243323 w 535"/>
              <a:gd name="T91" fmla="*/ 19607705 h 703"/>
              <a:gd name="T92" fmla="*/ 37966071 w 535"/>
              <a:gd name="T93" fmla="*/ 16939150 h 703"/>
              <a:gd name="T94" fmla="*/ 37037223 w 535"/>
              <a:gd name="T95" fmla="*/ 15662841 h 703"/>
              <a:gd name="T96" fmla="*/ 35411909 w 535"/>
              <a:gd name="T97" fmla="*/ 14850612 h 703"/>
              <a:gd name="T98" fmla="*/ 33554213 w 535"/>
              <a:gd name="T99" fmla="*/ 14270596 h 703"/>
              <a:gd name="T100" fmla="*/ 30999710 w 535"/>
              <a:gd name="T101" fmla="*/ 14038384 h 703"/>
              <a:gd name="T102" fmla="*/ 29606438 w 535"/>
              <a:gd name="T103" fmla="*/ 14154661 h 703"/>
              <a:gd name="T104" fmla="*/ 27400679 w 535"/>
              <a:gd name="T105" fmla="*/ 14502466 h 703"/>
              <a:gd name="T106" fmla="*/ 25659004 w 535"/>
              <a:gd name="T107" fmla="*/ 15314694 h 703"/>
              <a:gd name="T108" fmla="*/ 24381752 w 535"/>
              <a:gd name="T109" fmla="*/ 16359134 h 703"/>
              <a:gd name="T110" fmla="*/ 23104842 w 535"/>
              <a:gd name="T111" fmla="*/ 18215460 h 703"/>
              <a:gd name="T112" fmla="*/ 22640418 w 535"/>
              <a:gd name="T113" fmla="*/ 21115885 h 703"/>
              <a:gd name="T114" fmla="*/ 22408035 w 535"/>
              <a:gd name="T115" fmla="*/ 36546514 h 7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5" h="703">
                <a:moveTo>
                  <a:pt x="534" y="629"/>
                </a:moveTo>
                <a:lnTo>
                  <a:pt x="534" y="629"/>
                </a:lnTo>
                <a:lnTo>
                  <a:pt x="532" y="638"/>
                </a:lnTo>
                <a:lnTo>
                  <a:pt x="531" y="646"/>
                </a:lnTo>
                <a:lnTo>
                  <a:pt x="526" y="654"/>
                </a:lnTo>
                <a:lnTo>
                  <a:pt x="522" y="660"/>
                </a:lnTo>
                <a:lnTo>
                  <a:pt x="516" y="666"/>
                </a:lnTo>
                <a:lnTo>
                  <a:pt x="509" y="671"/>
                </a:lnTo>
                <a:lnTo>
                  <a:pt x="501" y="674"/>
                </a:lnTo>
                <a:lnTo>
                  <a:pt x="494" y="677"/>
                </a:lnTo>
                <a:lnTo>
                  <a:pt x="437" y="689"/>
                </a:lnTo>
                <a:lnTo>
                  <a:pt x="380" y="696"/>
                </a:lnTo>
                <a:lnTo>
                  <a:pt x="324" y="701"/>
                </a:lnTo>
                <a:lnTo>
                  <a:pt x="267" y="702"/>
                </a:lnTo>
                <a:lnTo>
                  <a:pt x="210" y="701"/>
                </a:lnTo>
                <a:lnTo>
                  <a:pt x="152" y="696"/>
                </a:lnTo>
                <a:lnTo>
                  <a:pt x="95" y="689"/>
                </a:lnTo>
                <a:lnTo>
                  <a:pt x="37" y="677"/>
                </a:lnTo>
                <a:lnTo>
                  <a:pt x="30" y="674"/>
                </a:lnTo>
                <a:lnTo>
                  <a:pt x="22" y="671"/>
                </a:lnTo>
                <a:lnTo>
                  <a:pt x="17" y="666"/>
                </a:lnTo>
                <a:lnTo>
                  <a:pt x="11" y="660"/>
                </a:lnTo>
                <a:lnTo>
                  <a:pt x="6" y="654"/>
                </a:lnTo>
                <a:lnTo>
                  <a:pt x="3" y="646"/>
                </a:lnTo>
                <a:lnTo>
                  <a:pt x="0" y="638"/>
                </a:lnTo>
                <a:lnTo>
                  <a:pt x="0" y="629"/>
                </a:lnTo>
                <a:lnTo>
                  <a:pt x="0" y="369"/>
                </a:lnTo>
                <a:lnTo>
                  <a:pt x="0" y="359"/>
                </a:lnTo>
                <a:lnTo>
                  <a:pt x="3" y="349"/>
                </a:lnTo>
                <a:lnTo>
                  <a:pt x="8" y="340"/>
                </a:lnTo>
                <a:lnTo>
                  <a:pt x="14" y="333"/>
                </a:lnTo>
                <a:lnTo>
                  <a:pt x="21" y="325"/>
                </a:lnTo>
                <a:lnTo>
                  <a:pt x="28" y="319"/>
                </a:lnTo>
                <a:lnTo>
                  <a:pt x="37" y="316"/>
                </a:lnTo>
                <a:lnTo>
                  <a:pt x="48" y="315"/>
                </a:lnTo>
                <a:lnTo>
                  <a:pt x="73" y="315"/>
                </a:lnTo>
                <a:lnTo>
                  <a:pt x="73" y="194"/>
                </a:lnTo>
                <a:lnTo>
                  <a:pt x="74" y="172"/>
                </a:lnTo>
                <a:lnTo>
                  <a:pt x="77" y="151"/>
                </a:lnTo>
                <a:lnTo>
                  <a:pt x="81" y="132"/>
                </a:lnTo>
                <a:lnTo>
                  <a:pt x="87" y="115"/>
                </a:lnTo>
                <a:lnTo>
                  <a:pt x="95" y="97"/>
                </a:lnTo>
                <a:lnTo>
                  <a:pt x="103" y="81"/>
                </a:lnTo>
                <a:lnTo>
                  <a:pt x="114" y="66"/>
                </a:lnTo>
                <a:lnTo>
                  <a:pt x="126" y="53"/>
                </a:lnTo>
                <a:lnTo>
                  <a:pt x="140" y="41"/>
                </a:lnTo>
                <a:lnTo>
                  <a:pt x="155" y="31"/>
                </a:lnTo>
                <a:lnTo>
                  <a:pt x="170" y="22"/>
                </a:lnTo>
                <a:lnTo>
                  <a:pt x="188" y="14"/>
                </a:lnTo>
                <a:lnTo>
                  <a:pt x="205" y="8"/>
                </a:lnTo>
                <a:lnTo>
                  <a:pt x="226" y="4"/>
                </a:lnTo>
                <a:lnTo>
                  <a:pt x="245" y="1"/>
                </a:lnTo>
                <a:lnTo>
                  <a:pt x="267" y="0"/>
                </a:lnTo>
                <a:lnTo>
                  <a:pt x="288" y="1"/>
                </a:lnTo>
                <a:lnTo>
                  <a:pt x="308" y="4"/>
                </a:lnTo>
                <a:lnTo>
                  <a:pt x="327" y="8"/>
                </a:lnTo>
                <a:lnTo>
                  <a:pt x="347" y="14"/>
                </a:lnTo>
                <a:lnTo>
                  <a:pt x="363" y="22"/>
                </a:lnTo>
                <a:lnTo>
                  <a:pt x="379" y="31"/>
                </a:lnTo>
                <a:lnTo>
                  <a:pt x="394" y="41"/>
                </a:lnTo>
                <a:lnTo>
                  <a:pt x="407" y="53"/>
                </a:lnTo>
                <a:lnTo>
                  <a:pt x="419" y="66"/>
                </a:lnTo>
                <a:lnTo>
                  <a:pt x="429" y="81"/>
                </a:lnTo>
                <a:lnTo>
                  <a:pt x="439" y="97"/>
                </a:lnTo>
                <a:lnTo>
                  <a:pt x="447" y="115"/>
                </a:lnTo>
                <a:lnTo>
                  <a:pt x="453" y="132"/>
                </a:lnTo>
                <a:lnTo>
                  <a:pt x="457" y="151"/>
                </a:lnTo>
                <a:lnTo>
                  <a:pt x="460" y="172"/>
                </a:lnTo>
                <a:lnTo>
                  <a:pt x="460" y="194"/>
                </a:lnTo>
                <a:lnTo>
                  <a:pt x="460" y="315"/>
                </a:lnTo>
                <a:lnTo>
                  <a:pt x="484" y="315"/>
                </a:lnTo>
                <a:lnTo>
                  <a:pt x="494" y="316"/>
                </a:lnTo>
                <a:lnTo>
                  <a:pt x="503" y="319"/>
                </a:lnTo>
                <a:lnTo>
                  <a:pt x="512" y="324"/>
                </a:lnTo>
                <a:lnTo>
                  <a:pt x="519" y="331"/>
                </a:lnTo>
                <a:lnTo>
                  <a:pt x="525" y="339"/>
                </a:lnTo>
                <a:lnTo>
                  <a:pt x="529" y="347"/>
                </a:lnTo>
                <a:lnTo>
                  <a:pt x="532" y="358"/>
                </a:lnTo>
                <a:lnTo>
                  <a:pt x="534" y="368"/>
                </a:lnTo>
                <a:lnTo>
                  <a:pt x="534" y="629"/>
                </a:lnTo>
                <a:close/>
                <a:moveTo>
                  <a:pt x="339" y="315"/>
                </a:moveTo>
                <a:lnTo>
                  <a:pt x="339" y="194"/>
                </a:lnTo>
                <a:lnTo>
                  <a:pt x="339" y="182"/>
                </a:lnTo>
                <a:lnTo>
                  <a:pt x="338" y="169"/>
                </a:lnTo>
                <a:lnTo>
                  <a:pt x="333" y="157"/>
                </a:lnTo>
                <a:lnTo>
                  <a:pt x="327" y="146"/>
                </a:lnTo>
                <a:lnTo>
                  <a:pt x="323" y="141"/>
                </a:lnTo>
                <a:lnTo>
                  <a:pt x="319" y="135"/>
                </a:lnTo>
                <a:lnTo>
                  <a:pt x="313" y="132"/>
                </a:lnTo>
                <a:lnTo>
                  <a:pt x="305" y="128"/>
                </a:lnTo>
                <a:lnTo>
                  <a:pt x="298" y="125"/>
                </a:lnTo>
                <a:lnTo>
                  <a:pt x="289" y="123"/>
                </a:lnTo>
                <a:lnTo>
                  <a:pt x="279" y="122"/>
                </a:lnTo>
                <a:lnTo>
                  <a:pt x="267" y="121"/>
                </a:lnTo>
                <a:lnTo>
                  <a:pt x="255" y="122"/>
                </a:lnTo>
                <a:lnTo>
                  <a:pt x="245" y="123"/>
                </a:lnTo>
                <a:lnTo>
                  <a:pt x="236" y="125"/>
                </a:lnTo>
                <a:lnTo>
                  <a:pt x="227" y="128"/>
                </a:lnTo>
                <a:lnTo>
                  <a:pt x="221" y="132"/>
                </a:lnTo>
                <a:lnTo>
                  <a:pt x="216" y="135"/>
                </a:lnTo>
                <a:lnTo>
                  <a:pt x="210" y="141"/>
                </a:lnTo>
                <a:lnTo>
                  <a:pt x="207" y="146"/>
                </a:lnTo>
                <a:lnTo>
                  <a:pt x="199" y="157"/>
                </a:lnTo>
                <a:lnTo>
                  <a:pt x="196" y="169"/>
                </a:lnTo>
                <a:lnTo>
                  <a:pt x="195" y="182"/>
                </a:lnTo>
                <a:lnTo>
                  <a:pt x="193" y="194"/>
                </a:lnTo>
                <a:lnTo>
                  <a:pt x="193" y="315"/>
                </a:lnTo>
                <a:lnTo>
                  <a:pt x="339" y="315"/>
                </a:lnTo>
                <a:close/>
              </a:path>
            </a:pathLst>
          </a:custGeom>
          <a:solidFill>
            <a:srgbClr val="FFC000"/>
          </a:solidFill>
          <a:ln>
            <a:noFill/>
          </a:ln>
        </p:spPr>
        <p:txBody>
          <a:bodyPr wrap="none" anchor="ctr"/>
          <a:lstStyle/>
          <a:p>
            <a:endParaRPr lang="en-US"/>
          </a:p>
        </p:txBody>
      </p:sp>
      <p:sp>
        <p:nvSpPr>
          <p:cNvPr id="130" name="Freeform 472"/>
          <p:cNvSpPr>
            <a:spLocks noChangeArrowheads="1"/>
          </p:cNvSpPr>
          <p:nvPr/>
        </p:nvSpPr>
        <p:spPr bwMode="auto">
          <a:xfrm>
            <a:off x="2180001" y="2826232"/>
            <a:ext cx="512064" cy="512064"/>
          </a:xfrm>
          <a:custGeom>
            <a:avLst/>
            <a:gdLst>
              <a:gd name="T0" fmla="*/ 80041785 w 721"/>
              <a:gd name="T1" fmla="*/ 81469999 h 723"/>
              <a:gd name="T2" fmla="*/ 76750891 w 721"/>
              <a:gd name="T3" fmla="*/ 83340219 h 723"/>
              <a:gd name="T4" fmla="*/ 73107242 w 721"/>
              <a:gd name="T5" fmla="*/ 84158184 h 723"/>
              <a:gd name="T6" fmla="*/ 69463592 w 721"/>
              <a:gd name="T7" fmla="*/ 84041380 h 723"/>
              <a:gd name="T8" fmla="*/ 65819943 w 721"/>
              <a:gd name="T9" fmla="*/ 82872664 h 723"/>
              <a:gd name="T10" fmla="*/ 62646519 w 721"/>
              <a:gd name="T11" fmla="*/ 80651693 h 723"/>
              <a:gd name="T12" fmla="*/ 50070296 w 721"/>
              <a:gd name="T13" fmla="*/ 68028051 h 723"/>
              <a:gd name="T14" fmla="*/ 39609574 w 721"/>
              <a:gd name="T15" fmla="*/ 61131529 h 723"/>
              <a:gd name="T16" fmla="*/ 31382167 w 721"/>
              <a:gd name="T17" fmla="*/ 62300588 h 723"/>
              <a:gd name="T18" fmla="*/ 24917506 w 721"/>
              <a:gd name="T19" fmla="*/ 61716230 h 723"/>
              <a:gd name="T20" fmla="*/ 16455157 w 721"/>
              <a:gd name="T21" fmla="*/ 58560148 h 723"/>
              <a:gd name="T22" fmla="*/ 9167859 w 721"/>
              <a:gd name="T23" fmla="*/ 53183437 h 723"/>
              <a:gd name="T24" fmla="*/ 3761120 w 721"/>
              <a:gd name="T25" fmla="*/ 45936506 h 723"/>
              <a:gd name="T26" fmla="*/ 470226 w 721"/>
              <a:gd name="T27" fmla="*/ 37403713 h 723"/>
              <a:gd name="T28" fmla="*/ 0 w 721"/>
              <a:gd name="T29" fmla="*/ 31208695 h 723"/>
              <a:gd name="T30" fmla="*/ 1410334 w 721"/>
              <a:gd name="T31" fmla="*/ 21857938 h 723"/>
              <a:gd name="T32" fmla="*/ 5406739 w 721"/>
              <a:gd name="T33" fmla="*/ 13792701 h 723"/>
              <a:gd name="T34" fmla="*/ 11400831 w 721"/>
              <a:gd name="T35" fmla="*/ 7130128 h 723"/>
              <a:gd name="T36" fmla="*/ 19040885 w 721"/>
              <a:gd name="T37" fmla="*/ 2454578 h 723"/>
              <a:gd name="T38" fmla="*/ 28090929 w 721"/>
              <a:gd name="T39" fmla="*/ 233606 h 723"/>
              <a:gd name="T40" fmla="*/ 34438120 w 721"/>
              <a:gd name="T41" fmla="*/ 233606 h 723"/>
              <a:gd name="T42" fmla="*/ 43488164 w 721"/>
              <a:gd name="T43" fmla="*/ 2454578 h 723"/>
              <a:gd name="T44" fmla="*/ 51245689 w 721"/>
              <a:gd name="T45" fmla="*/ 7130128 h 723"/>
              <a:gd name="T46" fmla="*/ 57357595 w 721"/>
              <a:gd name="T47" fmla="*/ 13792701 h 723"/>
              <a:gd name="T48" fmla="*/ 61236185 w 721"/>
              <a:gd name="T49" fmla="*/ 21857938 h 723"/>
              <a:gd name="T50" fmla="*/ 62646519 w 721"/>
              <a:gd name="T51" fmla="*/ 31208695 h 723"/>
              <a:gd name="T52" fmla="*/ 62176637 w 721"/>
              <a:gd name="T53" fmla="*/ 36819355 h 723"/>
              <a:gd name="T54" fmla="*/ 81099708 w 721"/>
              <a:gd name="T55" fmla="*/ 62300588 h 723"/>
              <a:gd name="T56" fmla="*/ 82627856 w 721"/>
              <a:gd name="T57" fmla="*/ 64404414 h 723"/>
              <a:gd name="T58" fmla="*/ 84155660 w 721"/>
              <a:gd name="T59" fmla="*/ 67794102 h 723"/>
              <a:gd name="T60" fmla="*/ 84625886 w 721"/>
              <a:gd name="T61" fmla="*/ 71534542 h 723"/>
              <a:gd name="T62" fmla="*/ 84155660 w 721"/>
              <a:gd name="T63" fmla="*/ 75041033 h 723"/>
              <a:gd name="T64" fmla="*/ 82627856 w 721"/>
              <a:gd name="T65" fmla="*/ 78547866 h 723"/>
              <a:gd name="T66" fmla="*/ 32909971 w 721"/>
              <a:gd name="T67" fmla="*/ 17533140 h 723"/>
              <a:gd name="T68" fmla="*/ 31734579 w 721"/>
              <a:gd name="T69" fmla="*/ 16598030 h 723"/>
              <a:gd name="T70" fmla="*/ 26680595 w 721"/>
              <a:gd name="T71" fmla="*/ 15662921 h 723"/>
              <a:gd name="T72" fmla="*/ 21273856 w 721"/>
              <a:gd name="T73" fmla="*/ 18117499 h 723"/>
              <a:gd name="T74" fmla="*/ 18217903 w 721"/>
              <a:gd name="T75" fmla="*/ 21156435 h 723"/>
              <a:gd name="T76" fmla="*/ 15749647 w 721"/>
              <a:gd name="T77" fmla="*/ 26533146 h 723"/>
              <a:gd name="T78" fmla="*/ 16572628 w 721"/>
              <a:gd name="T79" fmla="*/ 31559447 h 723"/>
              <a:gd name="T80" fmla="*/ 17630550 w 721"/>
              <a:gd name="T81" fmla="*/ 32728163 h 723"/>
              <a:gd name="T82" fmla="*/ 19628581 w 721"/>
              <a:gd name="T83" fmla="*/ 34130828 h 723"/>
              <a:gd name="T84" fmla="*/ 23859927 w 721"/>
              <a:gd name="T85" fmla="*/ 34481580 h 723"/>
              <a:gd name="T86" fmla="*/ 29266322 w 721"/>
              <a:gd name="T87" fmla="*/ 32027002 h 723"/>
              <a:gd name="T88" fmla="*/ 32322275 w 721"/>
              <a:gd name="T89" fmla="*/ 29104869 h 723"/>
              <a:gd name="T90" fmla="*/ 34673061 w 721"/>
              <a:gd name="T91" fmla="*/ 23727816 h 723"/>
              <a:gd name="T92" fmla="*/ 34320306 w 721"/>
              <a:gd name="T93" fmla="*/ 19520163 h 723"/>
              <a:gd name="T94" fmla="*/ 32909971 w 721"/>
              <a:gd name="T95" fmla="*/ 17533140 h 7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21" h="723">
                <a:moveTo>
                  <a:pt x="690" y="690"/>
                </a:moveTo>
                <a:lnTo>
                  <a:pt x="690" y="690"/>
                </a:lnTo>
                <a:lnTo>
                  <a:pt x="681" y="697"/>
                </a:lnTo>
                <a:lnTo>
                  <a:pt x="672" y="703"/>
                </a:lnTo>
                <a:lnTo>
                  <a:pt x="663" y="709"/>
                </a:lnTo>
                <a:lnTo>
                  <a:pt x="653" y="713"/>
                </a:lnTo>
                <a:lnTo>
                  <a:pt x="642" y="716"/>
                </a:lnTo>
                <a:lnTo>
                  <a:pt x="632" y="719"/>
                </a:lnTo>
                <a:lnTo>
                  <a:pt x="622" y="720"/>
                </a:lnTo>
                <a:lnTo>
                  <a:pt x="611" y="722"/>
                </a:lnTo>
                <a:lnTo>
                  <a:pt x="601" y="720"/>
                </a:lnTo>
                <a:lnTo>
                  <a:pt x="591" y="719"/>
                </a:lnTo>
                <a:lnTo>
                  <a:pt x="580" y="716"/>
                </a:lnTo>
                <a:lnTo>
                  <a:pt x="570" y="713"/>
                </a:lnTo>
                <a:lnTo>
                  <a:pt x="560" y="709"/>
                </a:lnTo>
                <a:lnTo>
                  <a:pt x="551" y="703"/>
                </a:lnTo>
                <a:lnTo>
                  <a:pt x="542" y="697"/>
                </a:lnTo>
                <a:lnTo>
                  <a:pt x="533" y="690"/>
                </a:lnTo>
                <a:lnTo>
                  <a:pt x="533" y="688"/>
                </a:lnTo>
                <a:lnTo>
                  <a:pt x="533" y="582"/>
                </a:lnTo>
                <a:lnTo>
                  <a:pt x="426" y="582"/>
                </a:lnTo>
                <a:lnTo>
                  <a:pt x="359" y="516"/>
                </a:lnTo>
                <a:lnTo>
                  <a:pt x="337" y="523"/>
                </a:lnTo>
                <a:lnTo>
                  <a:pt x="315" y="529"/>
                </a:lnTo>
                <a:lnTo>
                  <a:pt x="290" y="532"/>
                </a:lnTo>
                <a:lnTo>
                  <a:pt x="267" y="533"/>
                </a:lnTo>
                <a:lnTo>
                  <a:pt x="239" y="532"/>
                </a:lnTo>
                <a:lnTo>
                  <a:pt x="212" y="528"/>
                </a:lnTo>
                <a:lnTo>
                  <a:pt x="187" y="522"/>
                </a:lnTo>
                <a:lnTo>
                  <a:pt x="162" y="511"/>
                </a:lnTo>
                <a:lnTo>
                  <a:pt x="140" y="501"/>
                </a:lnTo>
                <a:lnTo>
                  <a:pt x="118" y="488"/>
                </a:lnTo>
                <a:lnTo>
                  <a:pt x="97" y="472"/>
                </a:lnTo>
                <a:lnTo>
                  <a:pt x="78" y="455"/>
                </a:lnTo>
                <a:lnTo>
                  <a:pt x="60" y="436"/>
                </a:lnTo>
                <a:lnTo>
                  <a:pt x="46" y="416"/>
                </a:lnTo>
                <a:lnTo>
                  <a:pt x="32" y="393"/>
                </a:lnTo>
                <a:lnTo>
                  <a:pt x="21" y="370"/>
                </a:lnTo>
                <a:lnTo>
                  <a:pt x="12" y="345"/>
                </a:lnTo>
                <a:lnTo>
                  <a:pt x="4" y="320"/>
                </a:lnTo>
                <a:lnTo>
                  <a:pt x="2" y="293"/>
                </a:lnTo>
                <a:lnTo>
                  <a:pt x="0" y="267"/>
                </a:lnTo>
                <a:lnTo>
                  <a:pt x="2" y="239"/>
                </a:lnTo>
                <a:lnTo>
                  <a:pt x="4" y="212"/>
                </a:lnTo>
                <a:lnTo>
                  <a:pt x="12" y="187"/>
                </a:lnTo>
                <a:lnTo>
                  <a:pt x="21" y="162"/>
                </a:lnTo>
                <a:lnTo>
                  <a:pt x="32" y="140"/>
                </a:lnTo>
                <a:lnTo>
                  <a:pt x="46" y="118"/>
                </a:lnTo>
                <a:lnTo>
                  <a:pt x="60" y="97"/>
                </a:lnTo>
                <a:lnTo>
                  <a:pt x="78" y="78"/>
                </a:lnTo>
                <a:lnTo>
                  <a:pt x="97" y="61"/>
                </a:lnTo>
                <a:lnTo>
                  <a:pt x="118" y="46"/>
                </a:lnTo>
                <a:lnTo>
                  <a:pt x="140" y="32"/>
                </a:lnTo>
                <a:lnTo>
                  <a:pt x="162" y="21"/>
                </a:lnTo>
                <a:lnTo>
                  <a:pt x="187" y="12"/>
                </a:lnTo>
                <a:lnTo>
                  <a:pt x="212" y="5"/>
                </a:lnTo>
                <a:lnTo>
                  <a:pt x="239" y="2"/>
                </a:lnTo>
                <a:lnTo>
                  <a:pt x="267" y="0"/>
                </a:lnTo>
                <a:lnTo>
                  <a:pt x="293" y="2"/>
                </a:lnTo>
                <a:lnTo>
                  <a:pt x="320" y="5"/>
                </a:lnTo>
                <a:lnTo>
                  <a:pt x="345" y="12"/>
                </a:lnTo>
                <a:lnTo>
                  <a:pt x="370" y="21"/>
                </a:lnTo>
                <a:lnTo>
                  <a:pt x="393" y="32"/>
                </a:lnTo>
                <a:lnTo>
                  <a:pt x="415" y="46"/>
                </a:lnTo>
                <a:lnTo>
                  <a:pt x="436" y="61"/>
                </a:lnTo>
                <a:lnTo>
                  <a:pt x="455" y="78"/>
                </a:lnTo>
                <a:lnTo>
                  <a:pt x="471" y="97"/>
                </a:lnTo>
                <a:lnTo>
                  <a:pt x="488" y="118"/>
                </a:lnTo>
                <a:lnTo>
                  <a:pt x="501" y="140"/>
                </a:lnTo>
                <a:lnTo>
                  <a:pt x="511" y="162"/>
                </a:lnTo>
                <a:lnTo>
                  <a:pt x="521" y="187"/>
                </a:lnTo>
                <a:lnTo>
                  <a:pt x="527" y="212"/>
                </a:lnTo>
                <a:lnTo>
                  <a:pt x="532" y="239"/>
                </a:lnTo>
                <a:lnTo>
                  <a:pt x="533" y="267"/>
                </a:lnTo>
                <a:lnTo>
                  <a:pt x="532" y="290"/>
                </a:lnTo>
                <a:lnTo>
                  <a:pt x="529" y="315"/>
                </a:lnTo>
                <a:lnTo>
                  <a:pt x="523" y="337"/>
                </a:lnTo>
                <a:lnTo>
                  <a:pt x="516" y="360"/>
                </a:lnTo>
                <a:lnTo>
                  <a:pt x="690" y="533"/>
                </a:lnTo>
                <a:lnTo>
                  <a:pt x="697" y="542"/>
                </a:lnTo>
                <a:lnTo>
                  <a:pt x="703" y="551"/>
                </a:lnTo>
                <a:lnTo>
                  <a:pt x="709" y="560"/>
                </a:lnTo>
                <a:lnTo>
                  <a:pt x="713" y="570"/>
                </a:lnTo>
                <a:lnTo>
                  <a:pt x="716" y="580"/>
                </a:lnTo>
                <a:lnTo>
                  <a:pt x="719" y="591"/>
                </a:lnTo>
                <a:lnTo>
                  <a:pt x="720" y="601"/>
                </a:lnTo>
                <a:lnTo>
                  <a:pt x="720" y="612"/>
                </a:lnTo>
                <a:lnTo>
                  <a:pt x="720" y="622"/>
                </a:lnTo>
                <a:lnTo>
                  <a:pt x="719" y="632"/>
                </a:lnTo>
                <a:lnTo>
                  <a:pt x="716" y="642"/>
                </a:lnTo>
                <a:lnTo>
                  <a:pt x="713" y="653"/>
                </a:lnTo>
                <a:lnTo>
                  <a:pt x="709" y="662"/>
                </a:lnTo>
                <a:lnTo>
                  <a:pt x="703" y="672"/>
                </a:lnTo>
                <a:lnTo>
                  <a:pt x="697" y="681"/>
                </a:lnTo>
                <a:lnTo>
                  <a:pt x="690" y="690"/>
                </a:lnTo>
                <a:close/>
                <a:moveTo>
                  <a:pt x="280" y="150"/>
                </a:moveTo>
                <a:lnTo>
                  <a:pt x="280" y="150"/>
                </a:lnTo>
                <a:lnTo>
                  <a:pt x="275" y="145"/>
                </a:lnTo>
                <a:lnTo>
                  <a:pt x="270" y="142"/>
                </a:lnTo>
                <a:lnTo>
                  <a:pt x="256" y="136"/>
                </a:lnTo>
                <a:lnTo>
                  <a:pt x="243" y="134"/>
                </a:lnTo>
                <a:lnTo>
                  <a:pt x="227" y="134"/>
                </a:lnTo>
                <a:lnTo>
                  <a:pt x="212" y="139"/>
                </a:lnTo>
                <a:lnTo>
                  <a:pt x="196" y="146"/>
                </a:lnTo>
                <a:lnTo>
                  <a:pt x="181" y="155"/>
                </a:lnTo>
                <a:lnTo>
                  <a:pt x="167" y="167"/>
                </a:lnTo>
                <a:lnTo>
                  <a:pt x="155" y="181"/>
                </a:lnTo>
                <a:lnTo>
                  <a:pt x="146" y="196"/>
                </a:lnTo>
                <a:lnTo>
                  <a:pt x="138" y="212"/>
                </a:lnTo>
                <a:lnTo>
                  <a:pt x="134" y="227"/>
                </a:lnTo>
                <a:lnTo>
                  <a:pt x="134" y="243"/>
                </a:lnTo>
                <a:lnTo>
                  <a:pt x="135" y="256"/>
                </a:lnTo>
                <a:lnTo>
                  <a:pt x="141" y="270"/>
                </a:lnTo>
                <a:lnTo>
                  <a:pt x="144" y="276"/>
                </a:lnTo>
                <a:lnTo>
                  <a:pt x="150" y="280"/>
                </a:lnTo>
                <a:lnTo>
                  <a:pt x="155" y="286"/>
                </a:lnTo>
                <a:lnTo>
                  <a:pt x="161" y="289"/>
                </a:lnTo>
                <a:lnTo>
                  <a:pt x="167" y="292"/>
                </a:lnTo>
                <a:lnTo>
                  <a:pt x="174" y="295"/>
                </a:lnTo>
                <a:lnTo>
                  <a:pt x="187" y="296"/>
                </a:lnTo>
                <a:lnTo>
                  <a:pt x="203" y="295"/>
                </a:lnTo>
                <a:lnTo>
                  <a:pt x="218" y="292"/>
                </a:lnTo>
                <a:lnTo>
                  <a:pt x="234" y="285"/>
                </a:lnTo>
                <a:lnTo>
                  <a:pt x="249" y="274"/>
                </a:lnTo>
                <a:lnTo>
                  <a:pt x="262" y="262"/>
                </a:lnTo>
                <a:lnTo>
                  <a:pt x="275" y="249"/>
                </a:lnTo>
                <a:lnTo>
                  <a:pt x="284" y="233"/>
                </a:lnTo>
                <a:lnTo>
                  <a:pt x="292" y="218"/>
                </a:lnTo>
                <a:lnTo>
                  <a:pt x="295" y="203"/>
                </a:lnTo>
                <a:lnTo>
                  <a:pt x="296" y="187"/>
                </a:lnTo>
                <a:lnTo>
                  <a:pt x="295" y="174"/>
                </a:lnTo>
                <a:lnTo>
                  <a:pt x="292" y="167"/>
                </a:lnTo>
                <a:lnTo>
                  <a:pt x="289" y="161"/>
                </a:lnTo>
                <a:lnTo>
                  <a:pt x="286" y="155"/>
                </a:lnTo>
                <a:lnTo>
                  <a:pt x="280" y="150"/>
                </a:lnTo>
                <a:close/>
              </a:path>
            </a:pathLst>
          </a:custGeom>
          <a:solidFill>
            <a:schemeClr val="tx1">
              <a:lumMod val="50000"/>
              <a:lumOff val="50000"/>
            </a:schemeClr>
          </a:solidFill>
          <a:ln>
            <a:noFill/>
          </a:ln>
        </p:spPr>
        <p:txBody>
          <a:bodyPr wrap="none" anchor="ctr"/>
          <a:lstStyle/>
          <a:p>
            <a:endParaRPr lang="en-US"/>
          </a:p>
        </p:txBody>
      </p:sp>
      <p:sp>
        <p:nvSpPr>
          <p:cNvPr id="131" name="Freeform 175"/>
          <p:cNvSpPr>
            <a:spLocks noChangeArrowheads="1"/>
          </p:cNvSpPr>
          <p:nvPr/>
        </p:nvSpPr>
        <p:spPr bwMode="auto">
          <a:xfrm>
            <a:off x="9701800" y="2776065"/>
            <a:ext cx="427947" cy="580518"/>
          </a:xfrm>
          <a:custGeom>
            <a:avLst/>
            <a:gdLst>
              <a:gd name="T0" fmla="*/ 62000101 w 535"/>
              <a:gd name="T1" fmla="*/ 34585732 h 729"/>
              <a:gd name="T2" fmla="*/ 60955226 w 535"/>
              <a:gd name="T3" fmla="*/ 41410545 h 729"/>
              <a:gd name="T4" fmla="*/ 57820261 w 535"/>
              <a:gd name="T5" fmla="*/ 50317113 h 729"/>
              <a:gd name="T6" fmla="*/ 51202267 w 535"/>
              <a:gd name="T7" fmla="*/ 62346992 h 729"/>
              <a:gd name="T8" fmla="*/ 44003825 w 535"/>
              <a:gd name="T9" fmla="*/ 72410618 h 729"/>
              <a:gd name="T10" fmla="*/ 35644146 w 535"/>
              <a:gd name="T11" fmla="*/ 81664371 h 729"/>
              <a:gd name="T12" fmla="*/ 33089970 w 535"/>
              <a:gd name="T13" fmla="*/ 83515122 h 729"/>
              <a:gd name="T14" fmla="*/ 29838984 w 535"/>
              <a:gd name="T15" fmla="*/ 84093311 h 729"/>
              <a:gd name="T16" fmla="*/ 26239592 w 535"/>
              <a:gd name="T17" fmla="*/ 81664371 h 729"/>
              <a:gd name="T18" fmla="*/ 22060094 w 535"/>
              <a:gd name="T19" fmla="*/ 77384340 h 729"/>
              <a:gd name="T20" fmla="*/ 13235988 w 535"/>
              <a:gd name="T21" fmla="*/ 66164335 h 729"/>
              <a:gd name="T22" fmla="*/ 6153567 w 535"/>
              <a:gd name="T23" fmla="*/ 54597143 h 729"/>
              <a:gd name="T24" fmla="*/ 1741685 w 535"/>
              <a:gd name="T25" fmla="*/ 43608142 h 729"/>
              <a:gd name="T26" fmla="*/ 348405 w 535"/>
              <a:gd name="T27" fmla="*/ 36783669 h 729"/>
              <a:gd name="T28" fmla="*/ 0 w 535"/>
              <a:gd name="T29" fmla="*/ 32388136 h 729"/>
              <a:gd name="T30" fmla="*/ 1393280 w 535"/>
              <a:gd name="T31" fmla="*/ 22903039 h 729"/>
              <a:gd name="T32" fmla="*/ 5340736 w 535"/>
              <a:gd name="T33" fmla="*/ 14343317 h 729"/>
              <a:gd name="T34" fmla="*/ 11378282 w 535"/>
              <a:gd name="T35" fmla="*/ 7518505 h 729"/>
              <a:gd name="T36" fmla="*/ 19041150 w 535"/>
              <a:gd name="T37" fmla="*/ 2544782 h 729"/>
              <a:gd name="T38" fmla="*/ 27865256 w 535"/>
              <a:gd name="T39" fmla="*/ 231344 h 729"/>
              <a:gd name="T40" fmla="*/ 34250866 w 535"/>
              <a:gd name="T41" fmla="*/ 231344 h 729"/>
              <a:gd name="T42" fmla="*/ 43190993 w 535"/>
              <a:gd name="T43" fmla="*/ 2544782 h 729"/>
              <a:gd name="T44" fmla="*/ 50621819 w 535"/>
              <a:gd name="T45" fmla="*/ 7518505 h 729"/>
              <a:gd name="T46" fmla="*/ 56659024 w 535"/>
              <a:gd name="T47" fmla="*/ 14343317 h 729"/>
              <a:gd name="T48" fmla="*/ 60606821 w 535"/>
              <a:gd name="T49" fmla="*/ 22903039 h 729"/>
              <a:gd name="T50" fmla="*/ 62000101 w 535"/>
              <a:gd name="T51" fmla="*/ 32388136 h 729"/>
              <a:gd name="T52" fmla="*/ 45745169 w 535"/>
              <a:gd name="T53" fmla="*/ 29496168 h 729"/>
              <a:gd name="T54" fmla="*/ 44468252 w 535"/>
              <a:gd name="T55" fmla="*/ 25216477 h 729"/>
              <a:gd name="T56" fmla="*/ 42262140 w 535"/>
              <a:gd name="T57" fmla="*/ 21630478 h 729"/>
              <a:gd name="T58" fmla="*/ 39243538 w 535"/>
              <a:gd name="T59" fmla="*/ 18738850 h 729"/>
              <a:gd name="T60" fmla="*/ 35412103 w 535"/>
              <a:gd name="T61" fmla="*/ 16888099 h 729"/>
              <a:gd name="T62" fmla="*/ 30999880 w 535"/>
              <a:gd name="T63" fmla="*/ 16194068 h 729"/>
              <a:gd name="T64" fmla="*/ 28097299 w 535"/>
              <a:gd name="T65" fmla="*/ 16540914 h 729"/>
              <a:gd name="T66" fmla="*/ 24033822 w 535"/>
              <a:gd name="T67" fmla="*/ 18044819 h 729"/>
              <a:gd name="T68" fmla="*/ 20782835 w 535"/>
              <a:gd name="T69" fmla="*/ 20589601 h 729"/>
              <a:gd name="T70" fmla="*/ 18112297 w 535"/>
              <a:gd name="T71" fmla="*/ 23828414 h 729"/>
              <a:gd name="T72" fmla="*/ 16835380 w 535"/>
              <a:gd name="T73" fmla="*/ 27992603 h 729"/>
              <a:gd name="T74" fmla="*/ 16486974 w 535"/>
              <a:gd name="T75" fmla="*/ 30884231 h 729"/>
              <a:gd name="T76" fmla="*/ 17183444 w 535"/>
              <a:gd name="T77" fmla="*/ 35279764 h 729"/>
              <a:gd name="T78" fmla="*/ 18809108 w 535"/>
              <a:gd name="T79" fmla="*/ 39097107 h 729"/>
              <a:gd name="T80" fmla="*/ 21711689 w 535"/>
              <a:gd name="T81" fmla="*/ 42104577 h 729"/>
              <a:gd name="T82" fmla="*/ 25310739 w 535"/>
              <a:gd name="T83" fmla="*/ 44302173 h 729"/>
              <a:gd name="T84" fmla="*/ 29490579 w 535"/>
              <a:gd name="T85" fmla="*/ 45343390 h 729"/>
              <a:gd name="T86" fmla="*/ 32509522 w 535"/>
              <a:gd name="T87" fmla="*/ 45343390 h 729"/>
              <a:gd name="T88" fmla="*/ 36805383 w 535"/>
              <a:gd name="T89" fmla="*/ 44302173 h 729"/>
              <a:gd name="T90" fmla="*/ 40404434 w 535"/>
              <a:gd name="T91" fmla="*/ 42104577 h 729"/>
              <a:gd name="T92" fmla="*/ 43190993 w 535"/>
              <a:gd name="T93" fmla="*/ 39097107 h 729"/>
              <a:gd name="T94" fmla="*/ 45048700 w 535"/>
              <a:gd name="T95" fmla="*/ 35279764 h 729"/>
              <a:gd name="T96" fmla="*/ 45745169 w 535"/>
              <a:gd name="T97" fmla="*/ 30884231 h 7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5" h="729">
                <a:moveTo>
                  <a:pt x="534" y="280"/>
                </a:moveTo>
                <a:lnTo>
                  <a:pt x="534" y="280"/>
                </a:lnTo>
                <a:lnTo>
                  <a:pt x="534" y="299"/>
                </a:lnTo>
                <a:lnTo>
                  <a:pt x="531" y="318"/>
                </a:lnTo>
                <a:lnTo>
                  <a:pt x="528" y="339"/>
                </a:lnTo>
                <a:lnTo>
                  <a:pt x="525" y="358"/>
                </a:lnTo>
                <a:lnTo>
                  <a:pt x="519" y="377"/>
                </a:lnTo>
                <a:lnTo>
                  <a:pt x="513" y="397"/>
                </a:lnTo>
                <a:lnTo>
                  <a:pt x="498" y="435"/>
                </a:lnTo>
                <a:lnTo>
                  <a:pt x="481" y="472"/>
                </a:lnTo>
                <a:lnTo>
                  <a:pt x="461" y="507"/>
                </a:lnTo>
                <a:lnTo>
                  <a:pt x="441" y="539"/>
                </a:lnTo>
                <a:lnTo>
                  <a:pt x="420" y="572"/>
                </a:lnTo>
                <a:lnTo>
                  <a:pt x="400" y="600"/>
                </a:lnTo>
                <a:lnTo>
                  <a:pt x="379" y="626"/>
                </a:lnTo>
                <a:lnTo>
                  <a:pt x="342" y="669"/>
                </a:lnTo>
                <a:lnTo>
                  <a:pt x="317" y="696"/>
                </a:lnTo>
                <a:lnTo>
                  <a:pt x="307" y="706"/>
                </a:lnTo>
                <a:lnTo>
                  <a:pt x="295" y="716"/>
                </a:lnTo>
                <a:lnTo>
                  <a:pt x="285" y="722"/>
                </a:lnTo>
                <a:lnTo>
                  <a:pt x="274" y="727"/>
                </a:lnTo>
                <a:lnTo>
                  <a:pt x="265" y="728"/>
                </a:lnTo>
                <a:lnTo>
                  <a:pt x="257" y="727"/>
                </a:lnTo>
                <a:lnTo>
                  <a:pt x="246" y="722"/>
                </a:lnTo>
                <a:lnTo>
                  <a:pt x="236" y="715"/>
                </a:lnTo>
                <a:lnTo>
                  <a:pt x="226" y="706"/>
                </a:lnTo>
                <a:lnTo>
                  <a:pt x="215" y="696"/>
                </a:lnTo>
                <a:lnTo>
                  <a:pt x="190" y="669"/>
                </a:lnTo>
                <a:lnTo>
                  <a:pt x="155" y="626"/>
                </a:lnTo>
                <a:lnTo>
                  <a:pt x="134" y="600"/>
                </a:lnTo>
                <a:lnTo>
                  <a:pt x="114" y="572"/>
                </a:lnTo>
                <a:lnTo>
                  <a:pt x="92" y="539"/>
                </a:lnTo>
                <a:lnTo>
                  <a:pt x="73" y="507"/>
                </a:lnTo>
                <a:lnTo>
                  <a:pt x="53" y="472"/>
                </a:lnTo>
                <a:lnTo>
                  <a:pt x="36" y="435"/>
                </a:lnTo>
                <a:lnTo>
                  <a:pt x="21" y="397"/>
                </a:lnTo>
                <a:lnTo>
                  <a:pt x="15" y="377"/>
                </a:lnTo>
                <a:lnTo>
                  <a:pt x="11" y="358"/>
                </a:lnTo>
                <a:lnTo>
                  <a:pt x="6" y="339"/>
                </a:lnTo>
                <a:lnTo>
                  <a:pt x="3" y="318"/>
                </a:lnTo>
                <a:lnTo>
                  <a:pt x="2" y="299"/>
                </a:lnTo>
                <a:lnTo>
                  <a:pt x="0" y="280"/>
                </a:lnTo>
                <a:lnTo>
                  <a:pt x="2" y="251"/>
                </a:lnTo>
                <a:lnTo>
                  <a:pt x="6" y="224"/>
                </a:lnTo>
                <a:lnTo>
                  <a:pt x="12" y="198"/>
                </a:lnTo>
                <a:lnTo>
                  <a:pt x="21" y="171"/>
                </a:lnTo>
                <a:lnTo>
                  <a:pt x="33" y="148"/>
                </a:lnTo>
                <a:lnTo>
                  <a:pt x="46" y="124"/>
                </a:lnTo>
                <a:lnTo>
                  <a:pt x="62" y="102"/>
                </a:lnTo>
                <a:lnTo>
                  <a:pt x="78" y="83"/>
                </a:lnTo>
                <a:lnTo>
                  <a:pt x="98" y="65"/>
                </a:lnTo>
                <a:lnTo>
                  <a:pt x="118" y="49"/>
                </a:lnTo>
                <a:lnTo>
                  <a:pt x="140" y="34"/>
                </a:lnTo>
                <a:lnTo>
                  <a:pt x="164" y="22"/>
                </a:lnTo>
                <a:lnTo>
                  <a:pt x="187" y="14"/>
                </a:lnTo>
                <a:lnTo>
                  <a:pt x="214" y="6"/>
                </a:lnTo>
                <a:lnTo>
                  <a:pt x="240" y="2"/>
                </a:lnTo>
                <a:lnTo>
                  <a:pt x="267" y="0"/>
                </a:lnTo>
                <a:lnTo>
                  <a:pt x="295" y="2"/>
                </a:lnTo>
                <a:lnTo>
                  <a:pt x="321" y="6"/>
                </a:lnTo>
                <a:lnTo>
                  <a:pt x="346" y="14"/>
                </a:lnTo>
                <a:lnTo>
                  <a:pt x="372" y="22"/>
                </a:lnTo>
                <a:lnTo>
                  <a:pt x="394" y="34"/>
                </a:lnTo>
                <a:lnTo>
                  <a:pt x="416" y="49"/>
                </a:lnTo>
                <a:lnTo>
                  <a:pt x="436" y="65"/>
                </a:lnTo>
                <a:lnTo>
                  <a:pt x="456" y="83"/>
                </a:lnTo>
                <a:lnTo>
                  <a:pt x="473" y="102"/>
                </a:lnTo>
                <a:lnTo>
                  <a:pt x="488" y="124"/>
                </a:lnTo>
                <a:lnTo>
                  <a:pt x="501" y="148"/>
                </a:lnTo>
                <a:lnTo>
                  <a:pt x="513" y="171"/>
                </a:lnTo>
                <a:lnTo>
                  <a:pt x="522" y="198"/>
                </a:lnTo>
                <a:lnTo>
                  <a:pt x="528" y="224"/>
                </a:lnTo>
                <a:lnTo>
                  <a:pt x="532" y="251"/>
                </a:lnTo>
                <a:lnTo>
                  <a:pt x="534" y="280"/>
                </a:lnTo>
                <a:close/>
                <a:moveTo>
                  <a:pt x="394" y="267"/>
                </a:moveTo>
                <a:lnTo>
                  <a:pt x="394" y="267"/>
                </a:lnTo>
                <a:lnTo>
                  <a:pt x="394" y="255"/>
                </a:lnTo>
                <a:lnTo>
                  <a:pt x="391" y="242"/>
                </a:lnTo>
                <a:lnTo>
                  <a:pt x="388" y="230"/>
                </a:lnTo>
                <a:lnTo>
                  <a:pt x="383" y="218"/>
                </a:lnTo>
                <a:lnTo>
                  <a:pt x="379" y="206"/>
                </a:lnTo>
                <a:lnTo>
                  <a:pt x="372" y="196"/>
                </a:lnTo>
                <a:lnTo>
                  <a:pt x="364" y="187"/>
                </a:lnTo>
                <a:lnTo>
                  <a:pt x="357" y="178"/>
                </a:lnTo>
                <a:lnTo>
                  <a:pt x="348" y="170"/>
                </a:lnTo>
                <a:lnTo>
                  <a:pt x="338" y="162"/>
                </a:lnTo>
                <a:lnTo>
                  <a:pt x="327" y="156"/>
                </a:lnTo>
                <a:lnTo>
                  <a:pt x="317" y="151"/>
                </a:lnTo>
                <a:lnTo>
                  <a:pt x="305" y="146"/>
                </a:lnTo>
                <a:lnTo>
                  <a:pt x="292" y="143"/>
                </a:lnTo>
                <a:lnTo>
                  <a:pt x="280" y="142"/>
                </a:lnTo>
                <a:lnTo>
                  <a:pt x="267" y="140"/>
                </a:lnTo>
                <a:lnTo>
                  <a:pt x="254" y="142"/>
                </a:lnTo>
                <a:lnTo>
                  <a:pt x="242" y="143"/>
                </a:lnTo>
                <a:lnTo>
                  <a:pt x="230" y="146"/>
                </a:lnTo>
                <a:lnTo>
                  <a:pt x="218" y="151"/>
                </a:lnTo>
                <a:lnTo>
                  <a:pt x="207" y="156"/>
                </a:lnTo>
                <a:lnTo>
                  <a:pt x="196" y="162"/>
                </a:lnTo>
                <a:lnTo>
                  <a:pt x="187" y="170"/>
                </a:lnTo>
                <a:lnTo>
                  <a:pt x="179" y="178"/>
                </a:lnTo>
                <a:lnTo>
                  <a:pt x="170" y="187"/>
                </a:lnTo>
                <a:lnTo>
                  <a:pt x="162" y="196"/>
                </a:lnTo>
                <a:lnTo>
                  <a:pt x="156" y="206"/>
                </a:lnTo>
                <a:lnTo>
                  <a:pt x="152" y="218"/>
                </a:lnTo>
                <a:lnTo>
                  <a:pt x="148" y="230"/>
                </a:lnTo>
                <a:lnTo>
                  <a:pt x="145" y="242"/>
                </a:lnTo>
                <a:lnTo>
                  <a:pt x="142" y="255"/>
                </a:lnTo>
                <a:lnTo>
                  <a:pt x="142" y="267"/>
                </a:lnTo>
                <a:lnTo>
                  <a:pt x="142" y="280"/>
                </a:lnTo>
                <a:lnTo>
                  <a:pt x="145" y="293"/>
                </a:lnTo>
                <a:lnTo>
                  <a:pt x="148" y="305"/>
                </a:lnTo>
                <a:lnTo>
                  <a:pt x="152" y="317"/>
                </a:lnTo>
                <a:lnTo>
                  <a:pt x="156" y="327"/>
                </a:lnTo>
                <a:lnTo>
                  <a:pt x="162" y="338"/>
                </a:lnTo>
                <a:lnTo>
                  <a:pt x="170" y="348"/>
                </a:lnTo>
                <a:lnTo>
                  <a:pt x="179" y="357"/>
                </a:lnTo>
                <a:lnTo>
                  <a:pt x="187" y="364"/>
                </a:lnTo>
                <a:lnTo>
                  <a:pt x="196" y="371"/>
                </a:lnTo>
                <a:lnTo>
                  <a:pt x="207" y="377"/>
                </a:lnTo>
                <a:lnTo>
                  <a:pt x="218" y="383"/>
                </a:lnTo>
                <a:lnTo>
                  <a:pt x="230" y="388"/>
                </a:lnTo>
                <a:lnTo>
                  <a:pt x="242" y="391"/>
                </a:lnTo>
                <a:lnTo>
                  <a:pt x="254" y="392"/>
                </a:lnTo>
                <a:lnTo>
                  <a:pt x="267" y="394"/>
                </a:lnTo>
                <a:lnTo>
                  <a:pt x="280" y="392"/>
                </a:lnTo>
                <a:lnTo>
                  <a:pt x="292" y="391"/>
                </a:lnTo>
                <a:lnTo>
                  <a:pt x="305" y="388"/>
                </a:lnTo>
                <a:lnTo>
                  <a:pt x="317" y="383"/>
                </a:lnTo>
                <a:lnTo>
                  <a:pt x="327" y="377"/>
                </a:lnTo>
                <a:lnTo>
                  <a:pt x="338" y="371"/>
                </a:lnTo>
                <a:lnTo>
                  <a:pt x="348" y="364"/>
                </a:lnTo>
                <a:lnTo>
                  <a:pt x="357" y="357"/>
                </a:lnTo>
                <a:lnTo>
                  <a:pt x="364" y="348"/>
                </a:lnTo>
                <a:lnTo>
                  <a:pt x="372" y="338"/>
                </a:lnTo>
                <a:lnTo>
                  <a:pt x="379" y="327"/>
                </a:lnTo>
                <a:lnTo>
                  <a:pt x="383" y="317"/>
                </a:lnTo>
                <a:lnTo>
                  <a:pt x="388" y="305"/>
                </a:lnTo>
                <a:lnTo>
                  <a:pt x="391" y="293"/>
                </a:lnTo>
                <a:lnTo>
                  <a:pt x="394" y="280"/>
                </a:lnTo>
                <a:lnTo>
                  <a:pt x="394" y="267"/>
                </a:lnTo>
                <a:close/>
              </a:path>
            </a:pathLst>
          </a:custGeom>
          <a:solidFill>
            <a:srgbClr val="FF0000"/>
          </a:solidFill>
          <a:ln>
            <a:noFill/>
          </a:ln>
        </p:spPr>
        <p:txBody>
          <a:bodyPr wrap="none" anchor="ctr"/>
          <a:lstStyle/>
          <a:p>
            <a:endParaRPr lang="en-US"/>
          </a:p>
        </p:txBody>
      </p:sp>
    </p:spTree>
    <p:custDataLst>
      <p:tags r:id="rId1"/>
    </p:custData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noChangeArrowheads="1"/>
          </p:cNvSpPr>
          <p:nvPr>
            <p:ph idx="1"/>
          </p:nvPr>
        </p:nvSpPr>
        <p:spPr>
          <a:xfrm>
            <a:off x="115712" y="843165"/>
            <a:ext cx="10657064" cy="5950440"/>
          </a:xfrm>
        </p:spPr>
        <p:txBody>
          <a:bodyPr>
            <a:normAutofit/>
          </a:bodyPr>
          <a:lstStyle/>
          <a:p>
            <a:pPr marL="0" indent="0">
              <a:buFont typeface="Wingdings" pitchFamily="2" charset="2"/>
              <a:buNone/>
            </a:pPr>
            <a:r>
              <a:rPr lang="en-US" dirty="0"/>
              <a:t>You can create complete single users or multiple users with just the required information. The </a:t>
            </a:r>
            <a:r>
              <a:rPr lang="en-US" b="1" dirty="0"/>
              <a:t>Generate</a:t>
            </a:r>
            <a:r>
              <a:rPr lang="en-US" dirty="0"/>
              <a:t> </a:t>
            </a:r>
            <a:r>
              <a:rPr lang="en-US" b="1" dirty="0"/>
              <a:t>new</a:t>
            </a:r>
            <a:r>
              <a:rPr lang="en-US" dirty="0"/>
              <a:t> </a:t>
            </a:r>
            <a:r>
              <a:rPr lang="en-US" b="1" dirty="0"/>
              <a:t>password</a:t>
            </a:r>
            <a:r>
              <a:rPr lang="en-US" dirty="0"/>
              <a:t> option, selected by default, will email the username and a temporary password to the user.</a:t>
            </a:r>
          </a:p>
          <a:p>
            <a:endParaRPr lang="en-US" dirty="0"/>
          </a:p>
        </p:txBody>
      </p:sp>
      <p:sp>
        <p:nvSpPr>
          <p:cNvPr id="220161" name="Rectangle 2"/>
          <p:cNvSpPr>
            <a:spLocks noGrp="1" noChangeArrowheads="1"/>
          </p:cNvSpPr>
          <p:nvPr>
            <p:ph type="title"/>
          </p:nvPr>
        </p:nvSpPr>
        <p:spPr/>
        <p:txBody>
          <a:bodyPr/>
          <a:lstStyle/>
          <a:p>
            <a:r>
              <a:rPr lang="en-US" dirty="0"/>
              <a:t>Creating New Users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118</a:t>
            </a:fld>
            <a:endParaRPr lang="en-US" dirty="0"/>
          </a:p>
        </p:txBody>
      </p:sp>
      <p:pic>
        <p:nvPicPr>
          <p:cNvPr id="2051" name="Picture 3"/>
          <p:cNvPicPr>
            <a:picLocks noChangeAspect="1" noChangeArrowheads="1"/>
          </p:cNvPicPr>
          <p:nvPr/>
        </p:nvPicPr>
        <p:blipFill>
          <a:blip r:embed="rId4" cstate="print"/>
          <a:srcRect/>
          <a:stretch>
            <a:fillRect/>
          </a:stretch>
        </p:blipFill>
        <p:spPr bwMode="auto">
          <a:xfrm>
            <a:off x="2000390" y="2826569"/>
            <a:ext cx="4547743" cy="25757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3" name="Picture 5"/>
          <p:cNvPicPr>
            <a:picLocks noChangeAspect="1" noChangeArrowheads="1"/>
          </p:cNvPicPr>
          <p:nvPr/>
        </p:nvPicPr>
        <p:blipFill>
          <a:blip r:embed="rId5" cstate="print"/>
          <a:srcRect/>
          <a:stretch>
            <a:fillRect/>
          </a:stretch>
        </p:blipFill>
        <p:spPr bwMode="auto">
          <a:xfrm>
            <a:off x="3944589" y="6267184"/>
            <a:ext cx="4560544" cy="3946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6" cstate="print"/>
          <a:srcRect/>
          <a:stretch>
            <a:fillRect/>
          </a:stretch>
        </p:blipFill>
        <p:spPr bwMode="auto">
          <a:xfrm>
            <a:off x="7540429" y="2426397"/>
            <a:ext cx="1739446" cy="321578"/>
          </a:xfrm>
          <a:prstGeom prst="roundRect">
            <a:avLst/>
          </a:prstGeom>
          <a:noFill/>
          <a:ln w="9525">
            <a:noFill/>
            <a:miter lim="800000"/>
            <a:headEnd/>
            <a:tailEnd/>
          </a:ln>
          <a:effectLst>
            <a:outerShdw blurRad="50800" dist="38100" dir="2700000" algn="tl" rotWithShape="0">
              <a:prstClr val="black">
                <a:alpha val="40000"/>
              </a:prstClr>
            </a:outerShdw>
          </a:effectLst>
        </p:spPr>
      </p:pic>
      <p:pic>
        <p:nvPicPr>
          <p:cNvPr id="2056" name="Picture 8"/>
          <p:cNvPicPr>
            <a:picLocks noChangeAspect="1" noChangeArrowheads="1"/>
          </p:cNvPicPr>
          <p:nvPr/>
        </p:nvPicPr>
        <p:blipFill>
          <a:blip r:embed="rId7" cstate="print"/>
          <a:srcRect/>
          <a:stretch>
            <a:fillRect/>
          </a:stretch>
        </p:blipFill>
        <p:spPr bwMode="auto">
          <a:xfrm>
            <a:off x="3738776" y="2426397"/>
            <a:ext cx="979352" cy="321578"/>
          </a:xfrm>
          <a:prstGeom prst="roundRect">
            <a:avLst/>
          </a:prstGeom>
          <a:noFill/>
          <a:ln w="9525">
            <a:noFill/>
            <a:miter lim="800000"/>
            <a:headEnd/>
            <a:tailEnd/>
          </a:ln>
          <a:effectLst>
            <a:outerShdw blurRad="50800" dist="38100" dir="2700000" algn="tl" rotWithShape="0">
              <a:prstClr val="black">
                <a:alpha val="40000"/>
              </a:prstClr>
            </a:outerShdw>
          </a:effectLst>
        </p:spPr>
      </p:pic>
      <p:pic>
        <p:nvPicPr>
          <p:cNvPr id="2057" name="Picture 9"/>
          <p:cNvPicPr>
            <a:picLocks noChangeAspect="1" noChangeArrowheads="1"/>
          </p:cNvPicPr>
          <p:nvPr/>
        </p:nvPicPr>
        <p:blipFill>
          <a:blip r:embed="rId8" cstate="print"/>
          <a:srcRect/>
          <a:stretch>
            <a:fillRect/>
          </a:stretch>
        </p:blipFill>
        <p:spPr bwMode="auto">
          <a:xfrm>
            <a:off x="7043926" y="2826569"/>
            <a:ext cx="2801590" cy="321573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2185988"/>
            <a:ext cx="11955462" cy="4603541"/>
          </a:xfrm>
        </p:spPr>
        <p:txBody>
          <a:bodyPr/>
          <a:lstStyle/>
          <a:p>
            <a:r>
              <a:rPr lang="en-US" dirty="0"/>
              <a:t>Task:</a:t>
            </a:r>
          </a:p>
          <a:p>
            <a:pPr marL="0" lvl="1" indent="0">
              <a:buNone/>
            </a:pPr>
            <a:r>
              <a:rPr lang="en-US" dirty="0"/>
              <a:t>Create a user record for the new user. </a:t>
            </a:r>
          </a:p>
        </p:txBody>
      </p:sp>
      <p:sp>
        <p:nvSpPr>
          <p:cNvPr id="2" name="Content Placeholder 1"/>
          <p:cNvSpPr>
            <a:spLocks noGrp="1"/>
          </p:cNvSpPr>
          <p:nvPr>
            <p:ph idx="11"/>
          </p:nvPr>
        </p:nvSpPr>
        <p:spPr>
          <a:xfrm>
            <a:off x="1" y="758825"/>
            <a:ext cx="12192000" cy="1312635"/>
          </a:xfrm>
        </p:spPr>
        <p:txBody>
          <a:bodyPr/>
          <a:lstStyle/>
          <a:p>
            <a:r>
              <a:rPr lang="en-US" dirty="0"/>
              <a:t>Goal:</a:t>
            </a:r>
          </a:p>
          <a:p>
            <a:pPr lvl="1"/>
            <a:r>
              <a:rPr lang="en-GB" dirty="0"/>
              <a:t>You have also received details of a new hire in the Tokyo office, who requires access to your Salesforce organization. </a:t>
            </a:r>
            <a:endParaRPr lang="en-US" dirty="0"/>
          </a:p>
        </p:txBody>
      </p:sp>
      <p:sp>
        <p:nvSpPr>
          <p:cNvPr id="13" name="Content Placeholder 12"/>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479233" name="Rectangle 2"/>
          <p:cNvSpPr>
            <a:spLocks noGrp="1" noChangeArrowheads="1"/>
          </p:cNvSpPr>
          <p:nvPr>
            <p:ph type="title"/>
          </p:nvPr>
        </p:nvSpPr>
        <p:spPr/>
        <p:txBody>
          <a:bodyPr/>
          <a:lstStyle/>
          <a:p>
            <a:r>
              <a:rPr lang="en-US" dirty="0"/>
              <a:t>3-2: Set Up an APAC User</a:t>
            </a:r>
          </a:p>
        </p:txBody>
      </p:sp>
      <p:sp>
        <p:nvSpPr>
          <p:cNvPr id="8" name="TextBox 7"/>
          <p:cNvSpPr txBox="1"/>
          <p:nvPr/>
        </p:nvSpPr>
        <p:spPr>
          <a:xfrm>
            <a:off x="3087156" y="4305797"/>
            <a:ext cx="3758267" cy="1846659"/>
          </a:xfrm>
          <a:prstGeom prst="rect">
            <a:avLst/>
          </a:prstGeom>
          <a:noFill/>
        </p:spPr>
        <p:txBody>
          <a:bodyPr wrap="square" rtlCol="0">
            <a:spAutoFit/>
          </a:bodyPr>
          <a:lstStyle/>
          <a:p>
            <a:r>
              <a:rPr lang="en-GB" sz="1600" dirty="0">
                <a:solidFill>
                  <a:schemeClr val="bg1"/>
                </a:solidFill>
              </a:rPr>
              <a:t>Name: </a:t>
            </a:r>
            <a:r>
              <a:rPr lang="en-GB" sz="1600" b="0" dirty="0">
                <a:solidFill>
                  <a:schemeClr val="bg1"/>
                </a:solidFill>
              </a:rPr>
              <a:t>Fumiko Suzuki</a:t>
            </a:r>
          </a:p>
          <a:p>
            <a:r>
              <a:rPr lang="en-GB" sz="1600" dirty="0">
                <a:solidFill>
                  <a:schemeClr val="bg1"/>
                </a:solidFill>
              </a:rPr>
              <a:t>Email: </a:t>
            </a:r>
            <a:r>
              <a:rPr lang="en-GB" sz="1600" b="0" dirty="0">
                <a:solidFill>
                  <a:schemeClr val="bg1"/>
                </a:solidFill>
              </a:rPr>
              <a:t>fsuzuki@aw####.com</a:t>
            </a:r>
          </a:p>
          <a:p>
            <a:r>
              <a:rPr lang="en-GB" sz="1600" dirty="0">
                <a:solidFill>
                  <a:schemeClr val="bg1"/>
                </a:solidFill>
              </a:rPr>
              <a:t>Title: </a:t>
            </a:r>
            <a:r>
              <a:rPr lang="en-GB" sz="1600" b="0" dirty="0">
                <a:solidFill>
                  <a:schemeClr val="bg1"/>
                </a:solidFill>
              </a:rPr>
              <a:t>Sales Rep</a:t>
            </a:r>
          </a:p>
          <a:p>
            <a:r>
              <a:rPr lang="en-GB" sz="1600" dirty="0">
                <a:solidFill>
                  <a:schemeClr val="bg1"/>
                </a:solidFill>
              </a:rPr>
              <a:t>Dept: </a:t>
            </a:r>
            <a:r>
              <a:rPr lang="en-GB" sz="1600" b="0" dirty="0">
                <a:solidFill>
                  <a:schemeClr val="bg1"/>
                </a:solidFill>
              </a:rPr>
              <a:t>APAC</a:t>
            </a:r>
            <a:r>
              <a:rPr lang="en-GB" sz="1600" dirty="0">
                <a:solidFill>
                  <a:schemeClr val="bg1"/>
                </a:solidFill>
              </a:rPr>
              <a:t> </a:t>
            </a:r>
            <a:r>
              <a:rPr lang="en-GB" sz="1600" b="0" dirty="0">
                <a:solidFill>
                  <a:schemeClr val="bg1"/>
                </a:solidFill>
              </a:rPr>
              <a:t>Sales</a:t>
            </a:r>
          </a:p>
          <a:p>
            <a:r>
              <a:rPr lang="en-GB" sz="1600" dirty="0">
                <a:solidFill>
                  <a:schemeClr val="bg1"/>
                </a:solidFill>
              </a:rPr>
              <a:t>Manager: </a:t>
            </a:r>
            <a:r>
              <a:rPr lang="en-GB" sz="1600" b="0" dirty="0">
                <a:solidFill>
                  <a:schemeClr val="bg1"/>
                </a:solidFill>
              </a:rPr>
              <a:t>An Lin</a:t>
            </a:r>
          </a:p>
          <a:p>
            <a:r>
              <a:rPr lang="en-GB" sz="1600" b="0" dirty="0">
                <a:solidFill>
                  <a:schemeClr val="bg1"/>
                </a:solidFill>
              </a:rPr>
              <a:t>Location: Tokyo, Japan</a:t>
            </a:r>
          </a:p>
          <a:p>
            <a:endParaRPr lang="en-US" sz="1800" dirty="0">
              <a:solidFill>
                <a:schemeClr val="bg1"/>
              </a:solidFill>
            </a:endParaRPr>
          </a:p>
        </p:txBody>
      </p:sp>
      <p:pic>
        <p:nvPicPr>
          <p:cNvPr id="11" name="Picture 2" descr="X:\Education_Content_Development\Graphics\Objects\File Folder.png"/>
          <p:cNvPicPr>
            <a:picLocks noChangeAspect="1" noChangeArrowheads="1"/>
          </p:cNvPicPr>
          <p:nvPr/>
        </p:nvPicPr>
        <p:blipFill>
          <a:blip r:embed="rId4" cstate="print"/>
          <a:srcRect/>
          <a:stretch>
            <a:fillRect/>
          </a:stretch>
        </p:blipFill>
        <p:spPr bwMode="auto">
          <a:xfrm>
            <a:off x="6422176" y="2424830"/>
            <a:ext cx="5114049" cy="3926223"/>
          </a:xfrm>
          <a:prstGeom prst="rect">
            <a:avLst/>
          </a:prstGeom>
          <a:noFill/>
          <a:effectLst>
            <a:outerShdw blurRad="50800" dist="38100" dir="2700000" algn="tl" rotWithShape="0">
              <a:prstClr val="black">
                <a:alpha val="40000"/>
              </a:prstClr>
            </a:outerShdw>
          </a:effectLst>
        </p:spPr>
      </p:pic>
      <p:sp>
        <p:nvSpPr>
          <p:cNvPr id="14" name="TextBox 13"/>
          <p:cNvSpPr txBox="1"/>
          <p:nvPr/>
        </p:nvSpPr>
        <p:spPr>
          <a:xfrm>
            <a:off x="7218097" y="3410750"/>
            <a:ext cx="3902621" cy="2677656"/>
          </a:xfrm>
          <a:prstGeom prst="rect">
            <a:avLst/>
          </a:prstGeom>
          <a:noFill/>
        </p:spPr>
        <p:txBody>
          <a:bodyPr wrap="square" rtlCol="0">
            <a:spAutoFit/>
          </a:bodyPr>
          <a:lstStyle/>
          <a:p>
            <a:r>
              <a:rPr lang="en-GB" sz="2400" dirty="0">
                <a:solidFill>
                  <a:schemeClr val="bg1"/>
                </a:solidFill>
              </a:rPr>
              <a:t>Name: </a:t>
            </a:r>
            <a:r>
              <a:rPr lang="en-GB" sz="2400" dirty="0" err="1">
                <a:solidFill>
                  <a:schemeClr val="bg1"/>
                </a:solidFill>
              </a:rPr>
              <a:t>Fumiko</a:t>
            </a:r>
            <a:r>
              <a:rPr lang="en-GB" sz="2400" dirty="0">
                <a:solidFill>
                  <a:schemeClr val="bg1"/>
                </a:solidFill>
              </a:rPr>
              <a:t> Suzuki</a:t>
            </a:r>
          </a:p>
          <a:p>
            <a:r>
              <a:rPr lang="en-GB" sz="2400" dirty="0">
                <a:solidFill>
                  <a:schemeClr val="bg1"/>
                </a:solidFill>
              </a:rPr>
              <a:t>Email: fsuzuki@aw####.com</a:t>
            </a:r>
          </a:p>
          <a:p>
            <a:r>
              <a:rPr lang="en-GB" sz="2400" dirty="0">
                <a:solidFill>
                  <a:schemeClr val="bg1"/>
                </a:solidFill>
              </a:rPr>
              <a:t>Title: Sales Rep</a:t>
            </a:r>
          </a:p>
          <a:p>
            <a:r>
              <a:rPr lang="en-GB" sz="2400" dirty="0" err="1">
                <a:solidFill>
                  <a:schemeClr val="bg1"/>
                </a:solidFill>
              </a:rPr>
              <a:t>Dept</a:t>
            </a:r>
            <a:r>
              <a:rPr lang="en-GB" sz="2400" dirty="0">
                <a:solidFill>
                  <a:schemeClr val="bg1"/>
                </a:solidFill>
              </a:rPr>
              <a:t>: APAC Sales</a:t>
            </a:r>
          </a:p>
          <a:p>
            <a:r>
              <a:rPr lang="en-GB" sz="2400" dirty="0">
                <a:solidFill>
                  <a:schemeClr val="bg1"/>
                </a:solidFill>
              </a:rPr>
              <a:t>Manager: An Lin</a:t>
            </a:r>
          </a:p>
          <a:p>
            <a:r>
              <a:rPr lang="en-GB" sz="2400" dirty="0">
                <a:solidFill>
                  <a:schemeClr val="bg1"/>
                </a:solidFill>
              </a:rPr>
              <a:t>Location: Tokyo, Japan</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119</a:t>
            </a:fld>
            <a:endParaRPr lang="en-US" dirty="0"/>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Become a Customer Company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12</a:t>
            </a:fld>
            <a:endParaRPr lang="en-US" dirty="0"/>
          </a:p>
        </p:txBody>
      </p:sp>
      <p:sp>
        <p:nvSpPr>
          <p:cNvPr id="21" name="Rectangle 20"/>
          <p:cNvSpPr/>
          <p:nvPr/>
        </p:nvSpPr>
        <p:spPr>
          <a:xfrm>
            <a:off x="0" y="5694895"/>
            <a:ext cx="12188825" cy="1176421"/>
          </a:xfrm>
          <a:prstGeom prst="rect">
            <a:avLst/>
          </a:prstGeom>
          <a:solidFill>
            <a:srgbClr val="1327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23" name="Group 22"/>
          <p:cNvGrpSpPr/>
          <p:nvPr/>
        </p:nvGrpSpPr>
        <p:grpSpPr>
          <a:xfrm>
            <a:off x="-3595" y="5908839"/>
            <a:ext cx="12175760" cy="646331"/>
            <a:chOff x="154876" y="5801895"/>
            <a:chExt cx="11404272" cy="646331"/>
          </a:xfrm>
        </p:grpSpPr>
        <p:sp>
          <p:nvSpPr>
            <p:cNvPr id="24" name="TextBox 23"/>
            <p:cNvSpPr txBox="1"/>
            <p:nvPr/>
          </p:nvSpPr>
          <p:spPr>
            <a:xfrm>
              <a:off x="154876" y="5801895"/>
              <a:ext cx="3607251" cy="646331"/>
            </a:xfrm>
            <a:prstGeom prst="rect">
              <a:avLst/>
            </a:prstGeom>
            <a:noFill/>
          </p:spPr>
          <p:txBody>
            <a:bodyPr wrap="square" rtlCol="0">
              <a:spAutoFit/>
            </a:bodyPr>
            <a:lstStyle/>
            <a:p>
              <a:pPr algn="ctr">
                <a:spcBef>
                  <a:spcPts val="300"/>
                </a:spcBef>
                <a:spcAft>
                  <a:spcPts val="600"/>
                </a:spcAft>
              </a:pPr>
              <a:r>
                <a:rPr lang="en-US" dirty="0">
                  <a:solidFill>
                    <a:schemeClr val="bg1"/>
                  </a:solidFill>
                  <a:cs typeface="Salesforce Sans"/>
                </a:rPr>
                <a:t>Connect to your customers </a:t>
              </a:r>
              <a:br>
                <a:rPr lang="en-US" dirty="0">
                  <a:solidFill>
                    <a:schemeClr val="bg1"/>
                  </a:solidFill>
                  <a:cs typeface="Salesforce Sans"/>
                </a:rPr>
              </a:br>
              <a:r>
                <a:rPr lang="en-US" dirty="0">
                  <a:solidFill>
                    <a:schemeClr val="bg1"/>
                  </a:solidFill>
                  <a:cs typeface="Salesforce Sans"/>
                </a:rPr>
                <a:t>in a whole new way.</a:t>
              </a:r>
            </a:p>
          </p:txBody>
        </p:sp>
        <p:sp>
          <p:nvSpPr>
            <p:cNvPr id="25" name="TextBox 24"/>
            <p:cNvSpPr txBox="1"/>
            <p:nvPr/>
          </p:nvSpPr>
          <p:spPr>
            <a:xfrm>
              <a:off x="3897333" y="5801895"/>
              <a:ext cx="2463801" cy="646331"/>
            </a:xfrm>
            <a:prstGeom prst="rect">
              <a:avLst/>
            </a:prstGeom>
            <a:noFill/>
          </p:spPr>
          <p:txBody>
            <a:bodyPr wrap="square" rtlCol="0">
              <a:spAutoFit/>
            </a:bodyPr>
            <a:lstStyle/>
            <a:p>
              <a:pPr algn="ctr">
                <a:spcBef>
                  <a:spcPts val="300"/>
                </a:spcBef>
                <a:spcAft>
                  <a:spcPts val="600"/>
                </a:spcAft>
              </a:pPr>
              <a:r>
                <a:rPr lang="en-US" dirty="0">
                  <a:solidFill>
                    <a:schemeClr val="bg1"/>
                  </a:solidFill>
                  <a:cs typeface="Salesforce Sans"/>
                </a:rPr>
                <a:t>Run your business </a:t>
              </a:r>
              <a:br>
                <a:rPr lang="en-US" dirty="0">
                  <a:solidFill>
                    <a:schemeClr val="bg1"/>
                  </a:solidFill>
                  <a:cs typeface="Salesforce Sans"/>
                </a:rPr>
              </a:br>
              <a:r>
                <a:rPr lang="en-US" dirty="0">
                  <a:solidFill>
                    <a:schemeClr val="bg1"/>
                  </a:solidFill>
                  <a:cs typeface="Salesforce Sans"/>
                </a:rPr>
                <a:t>from your phone.</a:t>
              </a:r>
            </a:p>
          </p:txBody>
        </p:sp>
        <p:sp>
          <p:nvSpPr>
            <p:cNvPr id="26" name="TextBox 25"/>
            <p:cNvSpPr txBox="1"/>
            <p:nvPr/>
          </p:nvSpPr>
          <p:spPr>
            <a:xfrm>
              <a:off x="6496340" y="5801895"/>
              <a:ext cx="2463801" cy="646331"/>
            </a:xfrm>
            <a:prstGeom prst="rect">
              <a:avLst/>
            </a:prstGeom>
            <a:noFill/>
          </p:spPr>
          <p:txBody>
            <a:bodyPr wrap="square" rtlCol="0">
              <a:spAutoFit/>
            </a:bodyPr>
            <a:lstStyle/>
            <a:p>
              <a:pPr algn="ctr">
                <a:spcBef>
                  <a:spcPts val="300"/>
                </a:spcBef>
                <a:spcAft>
                  <a:spcPts val="600"/>
                </a:spcAft>
              </a:pPr>
              <a:r>
                <a:rPr lang="en-US" dirty="0">
                  <a:solidFill>
                    <a:schemeClr val="bg1"/>
                  </a:solidFill>
                  <a:cs typeface="Salesforce Sans"/>
                </a:rPr>
                <a:t>Build 1-to-1 </a:t>
              </a:r>
              <a:br>
                <a:rPr lang="en-US" dirty="0">
                  <a:solidFill>
                    <a:schemeClr val="bg1"/>
                  </a:solidFill>
                  <a:cs typeface="Salesforce Sans"/>
                </a:rPr>
              </a:br>
              <a:r>
                <a:rPr lang="en-US" dirty="0">
                  <a:solidFill>
                    <a:schemeClr val="bg1"/>
                  </a:solidFill>
                  <a:cs typeface="Salesforce Sans"/>
                </a:rPr>
                <a:t>customer journeys.</a:t>
              </a:r>
            </a:p>
          </p:txBody>
        </p:sp>
        <p:sp>
          <p:nvSpPr>
            <p:cNvPr id="27" name="TextBox 26"/>
            <p:cNvSpPr txBox="1"/>
            <p:nvPr/>
          </p:nvSpPr>
          <p:spPr>
            <a:xfrm>
              <a:off x="9095347" y="5801895"/>
              <a:ext cx="2463801" cy="646331"/>
            </a:xfrm>
            <a:prstGeom prst="rect">
              <a:avLst/>
            </a:prstGeom>
            <a:noFill/>
          </p:spPr>
          <p:txBody>
            <a:bodyPr wrap="square" rtlCol="0">
              <a:spAutoFit/>
            </a:bodyPr>
            <a:lstStyle/>
            <a:p>
              <a:pPr algn="ctr">
                <a:spcBef>
                  <a:spcPts val="300"/>
                </a:spcBef>
                <a:spcAft>
                  <a:spcPts val="600"/>
                </a:spcAft>
              </a:pPr>
              <a:r>
                <a:rPr lang="en-US" dirty="0">
                  <a:solidFill>
                    <a:schemeClr val="bg1"/>
                  </a:solidFill>
                  <a:cs typeface="Salesforce Sans"/>
                </a:rPr>
                <a:t>Get smarter about </a:t>
              </a:r>
              <a:br>
                <a:rPr lang="en-US" dirty="0">
                  <a:solidFill>
                    <a:schemeClr val="bg1"/>
                  </a:solidFill>
                  <a:cs typeface="Salesforce Sans"/>
                </a:rPr>
              </a:br>
              <a:r>
                <a:rPr lang="en-US" dirty="0">
                  <a:solidFill>
                    <a:schemeClr val="bg1"/>
                  </a:solidFill>
                  <a:cs typeface="Salesforce Sans"/>
                </a:rPr>
                <a:t>your customers.</a:t>
              </a:r>
            </a:p>
          </p:txBody>
        </p:sp>
      </p:grpSp>
      <p:cxnSp>
        <p:nvCxnSpPr>
          <p:cNvPr id="28" name="Straight Connector 27"/>
          <p:cNvCxnSpPr/>
          <p:nvPr/>
        </p:nvCxnSpPr>
        <p:spPr>
          <a:xfrm>
            <a:off x="3930368"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37775"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481678"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992036" y="1635232"/>
            <a:ext cx="4030706" cy="3768523"/>
            <a:chOff x="3992036" y="1635232"/>
            <a:chExt cx="4030706" cy="3768523"/>
          </a:xfrm>
        </p:grpSpPr>
        <p:grpSp>
          <p:nvGrpSpPr>
            <p:cNvPr id="32" name="Group 31"/>
            <p:cNvGrpSpPr/>
            <p:nvPr/>
          </p:nvGrpSpPr>
          <p:grpSpPr>
            <a:xfrm>
              <a:off x="4719394" y="4846539"/>
              <a:ext cx="2957275" cy="557216"/>
              <a:chOff x="4198221" y="4312005"/>
              <a:chExt cx="2957275" cy="557216"/>
            </a:xfrm>
          </p:grpSpPr>
          <p:sp>
            <p:nvSpPr>
              <p:cNvPr id="36" name="TextBox 35"/>
              <p:cNvSpPr txBox="1"/>
              <p:nvPr/>
            </p:nvSpPr>
            <p:spPr>
              <a:xfrm>
                <a:off x="4572714" y="4396510"/>
                <a:ext cx="2582782" cy="338554"/>
              </a:xfrm>
              <a:prstGeom prst="rect">
                <a:avLst/>
              </a:prstGeom>
              <a:noFill/>
            </p:spPr>
            <p:txBody>
              <a:bodyPr wrap="square" rtlCol="0">
                <a:spAutoFit/>
              </a:bodyPr>
              <a:lstStyle/>
              <a:p>
                <a:pPr>
                  <a:spcBef>
                    <a:spcPts val="300"/>
                  </a:spcBef>
                  <a:spcAft>
                    <a:spcPts val="600"/>
                  </a:spcAft>
                </a:pPr>
                <a:r>
                  <a:rPr lang="en-US" sz="1600" dirty="0">
                    <a:solidFill>
                      <a:schemeClr val="accent1"/>
                    </a:solidFill>
                    <a:cs typeface="Salesforce Sans Light"/>
                  </a:rPr>
                  <a:t>Powered by Lightning</a:t>
                </a:r>
              </a:p>
            </p:txBody>
          </p:sp>
          <p:pic>
            <p:nvPicPr>
              <p:cNvPr id="37" name="Picture 36" descr="Lightning_Icon_cmyk.png"/>
              <p:cNvPicPr>
                <a:picLocks noChangeAspect="1"/>
              </p:cNvPicPr>
              <p:nvPr/>
            </p:nvPicPr>
            <p:blipFill rotWithShape="1">
              <a:blip r:embed="rId4" cstate="print">
                <a:extLst>
                  <a:ext uri="{28A0092B-C50C-407E-A947-70E740481C1C}">
                    <a14:useLocalDpi xmlns:a14="http://schemas.microsoft.com/office/drawing/2010/main" val="0"/>
                  </a:ext>
                </a:extLst>
              </a:blip>
              <a:srcRect l="39302" t="38363" r="38446" b="39357"/>
              <a:stretch/>
            </p:blipFill>
            <p:spPr>
              <a:xfrm>
                <a:off x="4198221" y="4312005"/>
                <a:ext cx="430034" cy="557216"/>
              </a:xfrm>
              <a:prstGeom prst="rect">
                <a:avLst/>
              </a:prstGeom>
            </p:spPr>
          </p:pic>
        </p:grpSp>
        <p:grpSp>
          <p:nvGrpSpPr>
            <p:cNvPr id="33" name="Group 32"/>
            <p:cNvGrpSpPr/>
            <p:nvPr/>
          </p:nvGrpSpPr>
          <p:grpSpPr>
            <a:xfrm>
              <a:off x="3992036" y="1635232"/>
              <a:ext cx="4030706" cy="3107819"/>
              <a:chOff x="3490611" y="1387527"/>
              <a:chExt cx="5295351" cy="4082907"/>
            </a:xfrm>
          </p:grpSpPr>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7816" y="1387527"/>
                <a:ext cx="5230254" cy="3620945"/>
              </a:xfrm>
              <a:prstGeom prst="rect">
                <a:avLst/>
              </a:prstGeom>
            </p:spPr>
          </p:pic>
          <p:pic>
            <p:nvPicPr>
              <p:cNvPr id="35" name="Picture 34" descr="2015sf_Primary_wTag2_logo_RGB_V2.png"/>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490611" y="5147454"/>
                <a:ext cx="5295351" cy="322980"/>
              </a:xfrm>
              <a:prstGeom prst="rect">
                <a:avLst/>
              </a:prstGeom>
            </p:spPr>
          </p:pic>
        </p:grpSp>
      </p:grpSp>
    </p:spTree>
    <p:custDataLst>
      <p:tags r:id="rId1"/>
    </p:custDataLst>
    <p:extLst>
      <p:ext uri="{BB962C8B-B14F-4D97-AF65-F5344CB8AC3E}">
        <p14:creationId xmlns:p14="http://schemas.microsoft.com/office/powerpoint/2010/main" val="2724712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1" y="1027272"/>
            <a:ext cx="8033234" cy="4635062"/>
          </a:xfrm>
        </p:spPr>
        <p:txBody>
          <a:bodyPr>
            <a:normAutofit/>
          </a:bodyPr>
          <a:lstStyle/>
          <a:p>
            <a:pPr lvl="3"/>
            <a:r>
              <a:rPr lang="en-GB" dirty="0"/>
              <a:t>Managing User Profiles</a:t>
            </a:r>
            <a:endParaRPr lang="en-US" dirty="0"/>
          </a:p>
          <a:p>
            <a:pPr lvl="3"/>
            <a:r>
              <a:rPr lang="en-GB" dirty="0"/>
              <a:t>Managing Users</a:t>
            </a:r>
            <a:endParaRPr lang="en-US" dirty="0"/>
          </a:p>
          <a:p>
            <a:pPr lvl="1"/>
            <a:r>
              <a:rPr lang="en-US" dirty="0"/>
              <a:t>Setting Up Chatter Free Users and Invites</a:t>
            </a:r>
            <a:endParaRPr lang="en-GB" dirty="0"/>
          </a:p>
          <a:p>
            <a:pPr lvl="2"/>
            <a:r>
              <a:rPr lang="en-GB" dirty="0"/>
              <a:t>Troubleshooting Login Issues</a:t>
            </a:r>
            <a:endParaRPr lang="en-US" dirty="0"/>
          </a:p>
          <a:p>
            <a:pPr marL="227013" lvl="1" indent="-227013">
              <a:buNone/>
            </a:pPr>
            <a:endParaRPr lang="en-US" dirty="0"/>
          </a:p>
        </p:txBody>
      </p:sp>
      <p:sp>
        <p:nvSpPr>
          <p:cNvPr id="5" name="Text Placeholder 4"/>
          <p:cNvSpPr>
            <a:spLocks noGrp="1"/>
          </p:cNvSpPr>
          <p:nvPr>
            <p:ph type="body" sz="quarter" idx="13"/>
          </p:nvPr>
        </p:nvSpPr>
        <p:spPr/>
        <p:txBody>
          <a:bodyPr/>
          <a:lstStyle/>
          <a:p>
            <a:r>
              <a:rPr lang="en-US" dirty="0"/>
              <a:t>Module 3: </a:t>
            </a:r>
            <a:r>
              <a:rPr lang="en-US" b="0" dirty="0">
                <a:latin typeface="Salesforce Sans Light" panose="020B0305020202020203" pitchFamily="34" charset="0"/>
              </a:rPr>
              <a:t>Setting Up and Managing Users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120</a:t>
            </a:fld>
            <a:endParaRPr lang="en-US" dirty="0"/>
          </a:p>
        </p:txBody>
      </p:sp>
    </p:spTree>
    <p:custDataLst>
      <p:tags r:id="rId1"/>
    </p:custDataLst>
    <p:extLst>
      <p:ext uri="{BB962C8B-B14F-4D97-AF65-F5344CB8AC3E}">
        <p14:creationId xmlns:p14="http://schemas.microsoft.com/office/powerpoint/2010/main" val="393004968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How Can We Include More Users </a:t>
            </a:r>
            <a:br>
              <a:rPr lang="en-US"/>
            </a:br>
            <a:r>
              <a:rPr lang="en-US"/>
              <a:t>on Chatter?</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424719" y="880994"/>
            <a:ext cx="8555586" cy="32418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aphicFrame>
        <p:nvGraphicFramePr>
          <p:cNvPr id="17" name="Table 16"/>
          <p:cNvGraphicFramePr>
            <a:graphicFrameLocks noGrp="1"/>
          </p:cNvGraphicFramePr>
          <p:nvPr>
            <p:extLst>
              <p:ext uri="{D42A27DB-BD31-4B8C-83A1-F6EECF244321}">
                <p14:modId xmlns:p14="http://schemas.microsoft.com/office/powerpoint/2010/main" val="1230501327"/>
              </p:ext>
            </p:extLst>
          </p:nvPr>
        </p:nvGraphicFramePr>
        <p:xfrm>
          <a:off x="3082155" y="2254638"/>
          <a:ext cx="8926668" cy="4404772"/>
        </p:xfrm>
        <a:graphic>
          <a:graphicData uri="http://schemas.openxmlformats.org/drawingml/2006/table">
            <a:tbl>
              <a:tblPr firstRow="1" bandRow="1">
                <a:effectLst/>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23h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Chatter has been great for my team, and we’d like members of the R+D team to join us on Chatter, to participate in some product groups. However, Brent told me additional Salesforce CRM licenses are not in the budget. Any ideas? </a:t>
                      </a:r>
                      <a:r>
                        <a:rPr lang="en-US" sz="1800" b="0" kern="1200" baseline="0" dirty="0">
                          <a:solidFill>
                            <a:schemeClr val="tx1"/>
                          </a:solidFill>
                          <a:latin typeface="Salesforce Sans" panose="020B0505020202020203" pitchFamily="34" charset="0"/>
                          <a:ea typeface="Segoe UI" pitchFamily="34" charset="0"/>
                          <a:cs typeface="Segoe UI" pitchFamily="34" charset="0"/>
                        </a:rPr>
                        <a:t> </a:t>
                      </a:r>
                      <a:endParaRPr lang="en-GB" sz="1800" b="0" kern="1200" baseline="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13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Connor McCoy</a:t>
                      </a:r>
                      <a:r>
                        <a:rPr lang="en-GB" sz="1600" b="0" baseline="0" dirty="0">
                          <a:solidFill>
                            <a:srgbClr val="0070C0"/>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and </a:t>
                      </a:r>
                      <a:r>
                        <a:rPr lang="en-GB" sz="1600" b="0" dirty="0">
                          <a:solidFill>
                            <a:srgbClr val="0070C0"/>
                          </a:solidFill>
                          <a:latin typeface="Salesforce Sans" panose="020B0505020202020203" pitchFamily="34" charset="0"/>
                          <a:ea typeface="Segoe UI" pitchFamily="34" charset="0"/>
                          <a:cs typeface="Segoe UI" pitchFamily="34" charset="0"/>
                        </a:rPr>
                        <a:t>Brent </a:t>
                      </a:r>
                      <a:r>
                        <a:rPr lang="en-GB" sz="1600" b="0" dirty="0" err="1">
                          <a:solidFill>
                            <a:srgbClr val="0070C0"/>
                          </a:solidFill>
                          <a:latin typeface="Salesforce Sans" panose="020B0505020202020203" pitchFamily="34" charset="0"/>
                          <a:ea typeface="Segoe UI" pitchFamily="34" charset="0"/>
                          <a:cs typeface="Segoe UI" pitchFamily="34" charset="0"/>
                        </a:rPr>
                        <a:t>Bassi</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240" rtl="0" eaLnBrk="1" fontAlgn="auto" latinLnBrk="0" hangingPunct="1">
                        <a:lnSpc>
                          <a:spcPct val="100000"/>
                        </a:lnSpc>
                        <a:spcBef>
                          <a:spcPts val="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I heard we can now invite people outside AW into Chatter–I’d really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like to get some of our marketing contractors into Chatter and set up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a Marketing Best Practices Group!</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1h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9" name="Picture 18"/>
          <p:cNvPicPr>
            <a:picLocks noChangeAspect="1"/>
          </p:cNvPicPr>
          <p:nvPr/>
        </p:nvPicPr>
        <p:blipFill rotWithShape="1">
          <a:blip r:embed="rId5"/>
          <a:srcRect l="1970" t="12280" r="78654" b="85404"/>
          <a:stretch/>
        </p:blipFill>
        <p:spPr>
          <a:xfrm>
            <a:off x="3082155" y="4139753"/>
            <a:ext cx="3280454" cy="277523"/>
          </a:xfrm>
          <a:prstGeom prst="rect">
            <a:avLst/>
          </a:prstGeom>
        </p:spPr>
      </p:pic>
      <p:pic>
        <p:nvPicPr>
          <p:cNvPr id="20" name="Picture 19"/>
          <p:cNvPicPr>
            <a:picLocks noChangeAspect="1"/>
          </p:cNvPicPr>
          <p:nvPr/>
        </p:nvPicPr>
        <p:blipFill rotWithShape="1">
          <a:blip r:embed="rId5"/>
          <a:srcRect l="96090" t="2041" r="2152" b="95552"/>
          <a:stretch/>
        </p:blipFill>
        <p:spPr>
          <a:xfrm>
            <a:off x="11616006" y="2357990"/>
            <a:ext cx="297640" cy="288435"/>
          </a:xfrm>
          <a:prstGeom prst="rect">
            <a:avLst/>
          </a:prstGeom>
        </p:spPr>
      </p:pic>
      <p:pic>
        <p:nvPicPr>
          <p:cNvPr id="21" name="Picture 20"/>
          <p:cNvPicPr>
            <a:picLocks noChangeAspect="1"/>
          </p:cNvPicPr>
          <p:nvPr/>
        </p:nvPicPr>
        <p:blipFill rotWithShape="1">
          <a:blip r:embed="rId5"/>
          <a:srcRect l="95812" t="16466" r="2430" b="81127"/>
          <a:stretch/>
        </p:blipFill>
        <p:spPr>
          <a:xfrm>
            <a:off x="11616006" y="4993077"/>
            <a:ext cx="297640" cy="288435"/>
          </a:xfrm>
          <a:prstGeom prst="rect">
            <a:avLst/>
          </a:prstGeom>
        </p:spPr>
      </p:pic>
      <p:pic>
        <p:nvPicPr>
          <p:cNvPr id="11" name="Picture: Allison Wheeler" descr="AWheeler headshot.png"/>
          <p:cNvPicPr>
            <a:picLocks noChangeAspect="1"/>
          </p:cNvPicPr>
          <p:nvPr/>
        </p:nvPicPr>
        <p:blipFill>
          <a:blip r:embed="rId6" cstate="print"/>
          <a:srcRect l="12167" r="-3772" b="12284"/>
          <a:stretch>
            <a:fillRect/>
          </a:stretch>
        </p:blipFill>
        <p:spPr>
          <a:xfrm>
            <a:off x="3171301" y="2335130"/>
            <a:ext cx="528063" cy="528185"/>
          </a:xfrm>
          <a:prstGeom prst="rect">
            <a:avLst/>
          </a:prstGeom>
          <a:solidFill>
            <a:schemeClr val="bg1"/>
          </a:solidFill>
          <a:ln w="19050">
            <a:solidFill>
              <a:schemeClr val="bg1">
                <a:lumMod val="85000"/>
              </a:schemeClr>
            </a:solidFill>
          </a:ln>
        </p:spPr>
      </p:pic>
      <p:pic>
        <p:nvPicPr>
          <p:cNvPr id="12" name="Picture 11" descr="CMcCoy headshot.png"/>
          <p:cNvPicPr>
            <a:picLocks noChangeAspect="1"/>
          </p:cNvPicPr>
          <p:nvPr/>
        </p:nvPicPr>
        <p:blipFill>
          <a:blip r:embed="rId7" cstate="print"/>
          <a:srcRect t="-534" r="7914" b="15280"/>
          <a:stretch>
            <a:fillRect/>
          </a:stretch>
        </p:blipFill>
        <p:spPr>
          <a:xfrm>
            <a:off x="3250567" y="5019484"/>
            <a:ext cx="384475" cy="386348"/>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121</a:t>
            </a:fld>
            <a:endParaRPr lang="en-US" dirty="0"/>
          </a:p>
        </p:txBody>
      </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en-US" dirty="0"/>
              <a:t>The Chatter Free license lets you add all of your coworkers to the collaboration that goes on in your Chatter community. Chatter Free users can access people, profiles, groups, and files, and:</a:t>
            </a:r>
          </a:p>
          <a:p>
            <a:pPr marL="227013" lvl="1" indent="-227013"/>
            <a:r>
              <a:rPr lang="en-US" dirty="0"/>
              <a:t>Make posts.</a:t>
            </a:r>
          </a:p>
          <a:p>
            <a:pPr marL="227013" lvl="1" indent="-227013"/>
            <a:r>
              <a:rPr lang="en-US" dirty="0"/>
              <a:t>View comments.</a:t>
            </a:r>
          </a:p>
          <a:p>
            <a:pPr marL="227013" lvl="1" indent="-227013"/>
            <a:r>
              <a:rPr lang="en-US" dirty="0"/>
              <a:t>Upload and view files.</a:t>
            </a:r>
          </a:p>
          <a:p>
            <a:pPr marL="227013" lvl="1" indent="-227013"/>
            <a:r>
              <a:rPr lang="en-US" dirty="0"/>
              <a:t>Join groups.</a:t>
            </a:r>
          </a:p>
        </p:txBody>
      </p:sp>
      <p:sp>
        <p:nvSpPr>
          <p:cNvPr id="2" name="Content Placeholder 1"/>
          <p:cNvSpPr>
            <a:spLocks noGrp="1"/>
          </p:cNvSpPr>
          <p:nvPr>
            <p:ph idx="10"/>
          </p:nvPr>
        </p:nvSpPr>
        <p:spPr/>
        <p:txBody>
          <a:bodyPr/>
          <a:lstStyle/>
          <a:p>
            <a:pPr marL="0" lvl="1" indent="0">
              <a:buNone/>
            </a:pPr>
            <a:r>
              <a:rPr lang="en-US" dirty="0"/>
              <a:t>The Chatter External license lets people outside your company, such as customers, into private groups in your Chatter community. Chatter External users can:</a:t>
            </a:r>
          </a:p>
          <a:p>
            <a:pPr marL="228600" lvl="1" indent="-228600"/>
            <a:r>
              <a:rPr lang="en-US" dirty="0"/>
              <a:t>See the groups they belong to, and the profiles of members of those groups.  </a:t>
            </a:r>
          </a:p>
          <a:p>
            <a:pPr marL="228600" lvl="1" indent="-228600"/>
            <a:r>
              <a:rPr lang="en-US" dirty="0"/>
              <a:t>Share files common to groups they belong to.</a:t>
            </a:r>
          </a:p>
        </p:txBody>
      </p:sp>
      <p:sp>
        <p:nvSpPr>
          <p:cNvPr id="3" name="Title 2"/>
          <p:cNvSpPr>
            <a:spLocks noGrp="1"/>
          </p:cNvSpPr>
          <p:nvPr>
            <p:ph type="title"/>
          </p:nvPr>
        </p:nvSpPr>
        <p:spPr/>
        <p:txBody>
          <a:bodyPr/>
          <a:lstStyle/>
          <a:p>
            <a:r>
              <a:rPr lang="en-US" sz="2700" dirty="0"/>
              <a:t>Chatter Free and Chatter External Licenses</a:t>
            </a:r>
          </a:p>
        </p:txBody>
      </p:sp>
      <p:sp>
        <p:nvSpPr>
          <p:cNvPr id="5" name="Slide Number Placeholder 4"/>
          <p:cNvSpPr>
            <a:spLocks noGrp="1"/>
          </p:cNvSpPr>
          <p:nvPr>
            <p:ph type="sldNum" sz="quarter" idx="11"/>
          </p:nvPr>
        </p:nvSpPr>
        <p:spPr/>
        <p:txBody>
          <a:bodyPr/>
          <a:lstStyle/>
          <a:p>
            <a:fld id="{812A5277-1DB9-460F-9A21-B857ABB32666}" type="slidenum">
              <a:rPr lang="en-US" smtClean="0"/>
              <a:pPr/>
              <a:t>122</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4438" y="5193323"/>
            <a:ext cx="3500752" cy="1329400"/>
          </a:xfrm>
          <a:prstGeom prst="rect">
            <a:avLst/>
          </a:prstGeom>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175" y="6348402"/>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marL="0" lvl="1"/>
            <a:r>
              <a:rPr lang="en-US" sz="2400" dirty="0">
                <a:solidFill>
                  <a:schemeClr val="bg1"/>
                </a:solidFill>
              </a:rPr>
              <a:t>Current Chatter users can invite others into the Chatter community.</a:t>
            </a:r>
          </a:p>
        </p:txBody>
      </p:sp>
      <p:sp>
        <p:nvSpPr>
          <p:cNvPr id="11" name="TextBox 10"/>
          <p:cNvSpPr txBox="1"/>
          <p:nvPr/>
        </p:nvSpPr>
        <p:spPr bwMode="white">
          <a:xfrm>
            <a:off x="409401" y="6487209"/>
            <a:ext cx="973078" cy="27698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209429" y="640938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96688" name="Rectangle 48"/>
          <p:cNvSpPr>
            <a:spLocks noGrp="1" noChangeArrowheads="1"/>
          </p:cNvSpPr>
          <p:nvPr>
            <p:ph idx="1"/>
          </p:nvPr>
        </p:nvSpPr>
        <p:spPr>
          <a:xfrm>
            <a:off x="115710" y="843165"/>
            <a:ext cx="4027666" cy="5950440"/>
          </a:xfrm>
        </p:spPr>
        <p:txBody>
          <a:bodyPr>
            <a:normAutofit/>
          </a:bodyPr>
          <a:lstStyle/>
          <a:p>
            <a:pPr>
              <a:buNone/>
            </a:pPr>
            <a:r>
              <a:rPr lang="en-US" sz="2400" dirty="0"/>
              <a:t>These Chatter licenses can be assigned in two ways:</a:t>
            </a:r>
            <a:endParaRPr lang="en-US" dirty="0">
              <a:latin typeface="Courier New" pitchFamily="49" charset="0"/>
              <a:cs typeface="Courier New" pitchFamily="49" charset="0"/>
            </a:endParaRPr>
          </a:p>
        </p:txBody>
      </p:sp>
      <p:sp>
        <p:nvSpPr>
          <p:cNvPr id="2" name="Content Placeholder 1"/>
          <p:cNvSpPr>
            <a:spLocks noGrp="1"/>
          </p:cNvSpPr>
          <p:nvPr>
            <p:ph idx="10"/>
          </p:nvPr>
        </p:nvSpPr>
        <p:spPr>
          <a:xfrm>
            <a:off x="4678086" y="843165"/>
            <a:ext cx="7408232" cy="4957560"/>
          </a:xfrm>
        </p:spPr>
        <p:txBody>
          <a:bodyPr/>
          <a:lstStyle/>
          <a:p>
            <a:pPr marL="457200" indent="-457200">
              <a:buFont typeface="+mj-lt"/>
              <a:buAutoNum type="arabicPeriod" startAt="2"/>
            </a:pPr>
            <a:r>
              <a:rPr lang="en-US" sz="2400" dirty="0"/>
              <a:t>By Invites, which allow current Chatter users to invite employees and those outside your company to join Chatter.</a:t>
            </a:r>
          </a:p>
          <a:p>
            <a:pPr marL="723900" lvl="1" indent="-279400"/>
            <a:r>
              <a:rPr lang="en-US" sz="2400" dirty="0"/>
              <a:t>The Admin enables </a:t>
            </a:r>
            <a:r>
              <a:rPr lang="en-US" sz="2400" b="1" dirty="0"/>
              <a:t>Coworker Invitations</a:t>
            </a:r>
            <a:br>
              <a:rPr lang="en-US" sz="2400" dirty="0"/>
            </a:br>
            <a:r>
              <a:rPr lang="en-US" sz="2400" dirty="0"/>
              <a:t>in Chatter Settings (for Chatter Free Users).</a:t>
            </a:r>
          </a:p>
          <a:p>
            <a:pPr marL="723900" lvl="1" indent="-279400"/>
            <a:r>
              <a:rPr lang="en-US" sz="2400" dirty="0"/>
              <a:t>The Admin enables </a:t>
            </a:r>
            <a:r>
              <a:rPr lang="en-US" sz="2400" b="1" dirty="0"/>
              <a:t>Customer </a:t>
            </a:r>
            <a:br>
              <a:rPr lang="en-US" sz="2400" b="1" dirty="0"/>
            </a:br>
            <a:r>
              <a:rPr lang="en-US" sz="2400" b="1" dirty="0"/>
              <a:t>Invitations </a:t>
            </a:r>
            <a:r>
              <a:rPr lang="en-US" sz="2400" dirty="0"/>
              <a:t>in Chatter Settings (for Chatter External Users).</a:t>
            </a:r>
          </a:p>
        </p:txBody>
      </p:sp>
      <p:sp>
        <p:nvSpPr>
          <p:cNvPr id="496687" name="Rectangle 47"/>
          <p:cNvSpPr>
            <a:spLocks noGrp="1" noChangeArrowheads="1"/>
          </p:cNvSpPr>
          <p:nvPr>
            <p:ph type="title"/>
          </p:nvPr>
        </p:nvSpPr>
        <p:spPr/>
        <p:txBody>
          <a:bodyPr/>
          <a:lstStyle/>
          <a:p>
            <a:r>
              <a:rPr lang="en-US" dirty="0"/>
              <a:t>Creating Chatter Free and Chatter External Users </a:t>
            </a:r>
          </a:p>
        </p:txBody>
      </p:sp>
      <p:sp>
        <p:nvSpPr>
          <p:cNvPr id="3" name="Slide Number Placeholder 2"/>
          <p:cNvSpPr>
            <a:spLocks noGrp="1"/>
          </p:cNvSpPr>
          <p:nvPr>
            <p:ph type="sldNum" sz="quarter" idx="11"/>
          </p:nvPr>
        </p:nvSpPr>
        <p:spPr/>
        <p:txBody>
          <a:bodyPr/>
          <a:lstStyle/>
          <a:p>
            <a:fld id="{812A5277-1DB9-460F-9A21-B857ABB32666}" type="slidenum">
              <a:rPr lang="en-US" smtClean="0"/>
              <a:pPr/>
              <a:t>123</a:t>
            </a:fld>
            <a:endParaRPr lang="en-US" dirty="0"/>
          </a:p>
        </p:txBody>
      </p:sp>
      <p:pic>
        <p:nvPicPr>
          <p:cNvPr id="1026" name="Picture 2"/>
          <p:cNvPicPr>
            <a:picLocks noChangeAspect="1" noChangeArrowheads="1"/>
          </p:cNvPicPr>
          <p:nvPr/>
        </p:nvPicPr>
        <p:blipFill>
          <a:blip r:embed="rId4" cstate="print"/>
          <a:srcRect r="13600"/>
          <a:stretch>
            <a:fillRect/>
          </a:stretch>
        </p:blipFill>
        <p:spPr bwMode="auto">
          <a:xfrm>
            <a:off x="7873628" y="3706960"/>
            <a:ext cx="3446836" cy="236760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48"/>
          <p:cNvSpPr txBox="1">
            <a:spLocks noChangeArrowheads="1"/>
          </p:cNvSpPr>
          <p:nvPr/>
        </p:nvSpPr>
        <p:spPr bwMode="auto">
          <a:xfrm>
            <a:off x="115709" y="1611767"/>
            <a:ext cx="4446666" cy="4318775"/>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457200" indent="-457200">
              <a:buFont typeface="+mj-lt"/>
              <a:buAutoNum type="arabicPeriod"/>
            </a:pPr>
            <a:r>
              <a:rPr lang="en-US" sz="2400" kern="0" dirty="0">
                <a:latin typeface="Salesforce Sans" panose="020B0505020202020203" pitchFamily="34" charset="0"/>
              </a:rPr>
              <a:t>By the administrator, on the user record.</a:t>
            </a:r>
          </a:p>
          <a:p>
            <a:pPr marL="460375" lvl="2" indent="-15875">
              <a:buFont typeface="Wingdings" pitchFamily="2" charset="2"/>
              <a:buChar char="§"/>
              <a:tabLst>
                <a:tab pos="742950" algn="l"/>
              </a:tabLst>
            </a:pPr>
            <a:r>
              <a:rPr lang="en-US" kern="0" dirty="0">
                <a:latin typeface="Salesforce Sans" panose="020B0505020202020203" pitchFamily="34" charset="0"/>
              </a:rPr>
              <a:t>  Create a new user   	record.</a:t>
            </a:r>
          </a:p>
          <a:p>
            <a:pPr marL="723900" lvl="2" indent="-279400">
              <a:buFont typeface="Wingdings" pitchFamily="2" charset="2"/>
              <a:buChar char="§"/>
            </a:pPr>
            <a:r>
              <a:rPr lang="en-US" kern="0" dirty="0">
                <a:latin typeface="Salesforce Sans" panose="020B0505020202020203" pitchFamily="34" charset="0"/>
              </a:rPr>
              <a:t>In the License </a:t>
            </a:r>
            <a:r>
              <a:rPr lang="en-US" kern="0" dirty="0" err="1">
                <a:latin typeface="Salesforce Sans" panose="020B0505020202020203" pitchFamily="34" charset="0"/>
              </a:rPr>
              <a:t>picklist</a:t>
            </a:r>
            <a:r>
              <a:rPr lang="en-US" kern="0" dirty="0">
                <a:latin typeface="Salesforce Sans" panose="020B0505020202020203" pitchFamily="34" charset="0"/>
              </a:rPr>
              <a:t>, select </a:t>
            </a:r>
            <a:r>
              <a:rPr lang="en-US" b="1" kern="0" dirty="0">
                <a:latin typeface="+mn-lt"/>
                <a:cs typeface="Courier New" pitchFamily="49" charset="0"/>
              </a:rPr>
              <a:t>Chatter Free</a:t>
            </a:r>
            <a:r>
              <a:rPr lang="en-US" b="1" kern="0" dirty="0">
                <a:latin typeface="+mn-lt"/>
              </a:rPr>
              <a:t> </a:t>
            </a:r>
            <a:r>
              <a:rPr lang="en-US" kern="0" dirty="0">
                <a:latin typeface="Salesforce Sans" panose="020B0505020202020203" pitchFamily="34" charset="0"/>
              </a:rPr>
              <a:t>or </a:t>
            </a:r>
            <a:r>
              <a:rPr lang="en-US" b="1" kern="0" dirty="0">
                <a:latin typeface="+mn-lt"/>
                <a:cs typeface="Courier New" pitchFamily="49" charset="0"/>
              </a:rPr>
              <a:t>Chatter External</a:t>
            </a:r>
            <a:r>
              <a:rPr lang="en-US" kern="0" dirty="0">
                <a:latin typeface="Salesforce Sans" panose="020B0505020202020203" pitchFamily="34" charset="0"/>
                <a:cs typeface="Courier New" pitchFamily="49" charset="0"/>
              </a:rPr>
              <a:t>.</a:t>
            </a:r>
            <a:endParaRPr lang="en-US" kern="0" dirty="0">
              <a:latin typeface="Courier New" pitchFamily="49" charset="0"/>
              <a:cs typeface="Courier New" pitchFamily="49" charset="0"/>
            </a:endParaRPr>
          </a:p>
        </p:txBody>
      </p:sp>
      <p:pic>
        <p:nvPicPr>
          <p:cNvPr id="3074" name="Picture 2"/>
          <p:cNvPicPr>
            <a:picLocks noChangeAspect="1" noChangeArrowheads="1"/>
          </p:cNvPicPr>
          <p:nvPr/>
        </p:nvPicPr>
        <p:blipFill>
          <a:blip r:embed="rId5" cstate="print"/>
          <a:srcRect/>
          <a:stretch>
            <a:fillRect/>
          </a:stretch>
        </p:blipFill>
        <p:spPr bwMode="auto">
          <a:xfrm>
            <a:off x="934092" y="4420316"/>
            <a:ext cx="2610822" cy="97039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449944" y="2218226"/>
            <a:ext cx="5660913" cy="309394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Content Placeholder 8"/>
          <p:cNvSpPr>
            <a:spLocks noGrp="1"/>
          </p:cNvSpPr>
          <p:nvPr>
            <p:ph idx="1"/>
          </p:nvPr>
        </p:nvSpPr>
        <p:spPr>
          <a:xfrm>
            <a:off x="115711" y="843165"/>
            <a:ext cx="11941175" cy="1714705"/>
          </a:xfrm>
        </p:spPr>
        <p:txBody>
          <a:bodyPr numCol="2" spcCol="548640">
            <a:normAutofit/>
          </a:bodyPr>
          <a:lstStyle/>
          <a:p>
            <a:pPr>
              <a:buNone/>
            </a:pPr>
            <a:r>
              <a:rPr lang="en-US" dirty="0"/>
              <a:t>Chatter Free users have:</a:t>
            </a:r>
          </a:p>
          <a:p>
            <a:pPr marL="223838" indent="-223838">
              <a:buFont typeface="Wingdings" pitchFamily="2" charset="2"/>
              <a:buChar char="§"/>
            </a:pPr>
            <a:r>
              <a:rPr lang="en-US" dirty="0"/>
              <a:t>Access to the Chatter App: Chatter, profiles, people, groups, files.</a:t>
            </a:r>
          </a:p>
          <a:p>
            <a:pPr marL="223838" indent="-223838"/>
            <a:r>
              <a:rPr lang="en-US" dirty="0"/>
              <a:t> </a:t>
            </a:r>
          </a:p>
          <a:p>
            <a:pPr marL="223838" indent="-223838">
              <a:buFont typeface="Wingdings" pitchFamily="2" charset="2"/>
              <a:buChar char="§"/>
            </a:pPr>
            <a:endParaRPr lang="en-US" dirty="0"/>
          </a:p>
          <a:p>
            <a:pPr marL="223838" indent="-223838">
              <a:buFont typeface="Wingdings" pitchFamily="2" charset="2"/>
              <a:buChar char="§"/>
            </a:pPr>
            <a:r>
              <a:rPr lang="en-US" dirty="0"/>
              <a:t>A simplified Setup menu </a:t>
            </a:r>
            <a:br>
              <a:rPr lang="en-US" dirty="0"/>
            </a:br>
            <a:r>
              <a:rPr lang="en-US" dirty="0"/>
              <a:t>(Classic UI only).</a:t>
            </a:r>
          </a:p>
        </p:txBody>
      </p:sp>
      <p:sp>
        <p:nvSpPr>
          <p:cNvPr id="5" name="Title 4"/>
          <p:cNvSpPr>
            <a:spLocks noGrp="1"/>
          </p:cNvSpPr>
          <p:nvPr>
            <p:ph type="title"/>
          </p:nvPr>
        </p:nvSpPr>
        <p:spPr/>
        <p:txBody>
          <a:bodyPr/>
          <a:lstStyle/>
          <a:p>
            <a:r>
              <a:rPr lang="en-US" dirty="0"/>
              <a:t>Chatter Free User Experience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124</a:t>
            </a:fld>
            <a:endParaRPr lang="en-US" dirty="0"/>
          </a:p>
        </p:txBody>
      </p:sp>
      <p:pic>
        <p:nvPicPr>
          <p:cNvPr id="5125" name="My Settings"/>
          <p:cNvPicPr>
            <a:picLocks noChangeAspect="1" noChangeArrowheads="1"/>
          </p:cNvPicPr>
          <p:nvPr/>
        </p:nvPicPr>
        <p:blipFill rotWithShape="1">
          <a:blip r:embed="rId6" cstate="print"/>
          <a:srcRect l="295" r="6185"/>
          <a:stretch/>
        </p:blipFill>
        <p:spPr bwMode="auto">
          <a:xfrm>
            <a:off x="6662140" y="2225250"/>
            <a:ext cx="5129212" cy="166851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0" y="5952012"/>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rPr>
              <a:t>Chatter Free users do not have access to any Salesforce data, such as accounts, contacts, opportunities, or custom objects.</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07096" y="6332968"/>
            <a:ext cx="353832" cy="309239"/>
          </a:xfrm>
          <a:prstGeom prst="rect">
            <a:avLst/>
          </a:prstGeom>
          <a:noFill/>
          <a:ln>
            <a:noFill/>
          </a:ln>
          <a:effectLst/>
        </p:spPr>
      </p:pic>
      <p:sp>
        <p:nvSpPr>
          <p:cNvPr id="13" name="TextBox 12"/>
          <p:cNvSpPr txBox="1"/>
          <p:nvPr/>
        </p:nvSpPr>
        <p:spPr bwMode="white">
          <a:xfrm>
            <a:off x="28576" y="6065239"/>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09" y="843165"/>
            <a:ext cx="5799315" cy="5950440"/>
          </a:xfrm>
        </p:spPr>
        <p:txBody>
          <a:bodyPr>
            <a:normAutofit/>
          </a:bodyPr>
          <a:lstStyle/>
          <a:p>
            <a:r>
              <a:rPr lang="en-US" sz="2400" dirty="0"/>
              <a:t>They can see:</a:t>
            </a:r>
          </a:p>
          <a:p>
            <a:pPr marL="236538" indent="-236538">
              <a:buFont typeface="Wingdings" pitchFamily="2" charset="2"/>
              <a:buChar char="§"/>
            </a:pPr>
            <a:r>
              <a:rPr lang="en-US" sz="2400" dirty="0"/>
              <a:t>Groups and profiles of the members of groups they belong to.</a:t>
            </a:r>
          </a:p>
          <a:p>
            <a:pPr marL="236538" indent="-236538">
              <a:buFont typeface="Wingdings" pitchFamily="2" charset="2"/>
              <a:buChar char="§"/>
            </a:pPr>
            <a:r>
              <a:rPr lang="en-US" sz="2400" dirty="0"/>
              <a:t>Files shared to groups they belong to.</a:t>
            </a:r>
          </a:p>
          <a:p>
            <a:pPr marL="236538" indent="-236538">
              <a:buFont typeface="Wingdings" pitchFamily="2" charset="2"/>
              <a:buChar char="§"/>
            </a:pPr>
            <a:endParaRPr lang="en-US" sz="2400" dirty="0"/>
          </a:p>
          <a:p>
            <a:r>
              <a:rPr lang="en-US" dirty="0"/>
              <a:t>Chatter customers can only be invited to a private Chatter group by a manager or the group owner. They are identified as customers in their profiles and groups they belong to.</a:t>
            </a:r>
          </a:p>
        </p:txBody>
      </p:sp>
      <p:sp>
        <p:nvSpPr>
          <p:cNvPr id="4" name="Content Placeholder 3"/>
          <p:cNvSpPr>
            <a:spLocks noGrp="1"/>
          </p:cNvSpPr>
          <p:nvPr>
            <p:ph idx="10"/>
          </p:nvPr>
        </p:nvSpPr>
        <p:spPr>
          <a:xfrm>
            <a:off x="6315076" y="3635191"/>
            <a:ext cx="5924483" cy="2769761"/>
          </a:xfrm>
        </p:spPr>
        <p:txBody>
          <a:bodyPr/>
          <a:lstStyle/>
          <a:p>
            <a:r>
              <a:rPr lang="en-US" sz="2400" dirty="0"/>
              <a:t>They cannot:</a:t>
            </a:r>
          </a:p>
          <a:p>
            <a:pPr marL="236538" indent="-236538">
              <a:buFont typeface="Wingdings" pitchFamily="2" charset="2"/>
              <a:buChar char="§"/>
            </a:pPr>
            <a:r>
              <a:rPr lang="en-US" sz="2400" dirty="0"/>
              <a:t>Post to profiles.</a:t>
            </a:r>
          </a:p>
          <a:p>
            <a:pPr marL="236538" indent="-236538">
              <a:buFont typeface="Wingdings" pitchFamily="2" charset="2"/>
              <a:buChar char="§"/>
            </a:pPr>
            <a:r>
              <a:rPr lang="en-US" sz="2400" dirty="0"/>
              <a:t>See records or other Salesforce information, even in search results.</a:t>
            </a:r>
          </a:p>
          <a:p>
            <a:pPr marL="236538" indent="-236538">
              <a:buFont typeface="Wingdings" pitchFamily="2" charset="2"/>
              <a:buChar char="§"/>
            </a:pPr>
            <a:r>
              <a:rPr lang="en-US" sz="2400" dirty="0"/>
              <a:t>Be followed. Additionally, customers can't follow people or files.</a:t>
            </a:r>
          </a:p>
        </p:txBody>
      </p:sp>
      <p:sp>
        <p:nvSpPr>
          <p:cNvPr id="2" name="Title 1"/>
          <p:cNvSpPr>
            <a:spLocks noGrp="1"/>
          </p:cNvSpPr>
          <p:nvPr>
            <p:ph type="title"/>
          </p:nvPr>
        </p:nvSpPr>
        <p:spPr/>
        <p:txBody>
          <a:bodyPr/>
          <a:lstStyle/>
          <a:p>
            <a:r>
              <a:rPr lang="en-US" dirty="0"/>
              <a:t>Chatter Customer Experience</a:t>
            </a:r>
          </a:p>
        </p:txBody>
      </p:sp>
      <p:sp>
        <p:nvSpPr>
          <p:cNvPr id="7" name="Slide Number Placeholder 6"/>
          <p:cNvSpPr>
            <a:spLocks noGrp="1"/>
          </p:cNvSpPr>
          <p:nvPr>
            <p:ph type="sldNum" sz="quarter" idx="11"/>
          </p:nvPr>
        </p:nvSpPr>
        <p:spPr/>
        <p:txBody>
          <a:bodyPr/>
          <a:lstStyle/>
          <a:p>
            <a:fld id="{812A5277-1DB9-460F-9A21-B857ABB32666}" type="slidenum">
              <a:rPr lang="en-US" smtClean="0"/>
              <a:pPr/>
              <a:t>125</a:t>
            </a:fld>
            <a:endParaRPr lang="en-US" dirty="0"/>
          </a:p>
        </p:txBody>
      </p:sp>
      <p:pic>
        <p:nvPicPr>
          <p:cNvPr id="5" name="Picture 4"/>
          <p:cNvPicPr>
            <a:picLocks noChangeAspect="1"/>
          </p:cNvPicPr>
          <p:nvPr/>
        </p:nvPicPr>
        <p:blipFill rotWithShape="1">
          <a:blip r:embed="rId4"/>
          <a:srcRect r="36097" b="61034"/>
          <a:stretch/>
        </p:blipFill>
        <p:spPr>
          <a:xfrm>
            <a:off x="6315076" y="843165"/>
            <a:ext cx="5771242" cy="2448486"/>
          </a:xfrm>
          <a:prstGeom prst="rect">
            <a:avLst/>
          </a:prstGeom>
          <a:solidFill>
            <a:schemeClr val="bg1"/>
          </a:solid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586038"/>
            <a:ext cx="11955462" cy="4203491"/>
          </a:xfrm>
        </p:spPr>
        <p:txBody>
          <a:bodyPr/>
          <a:lstStyle/>
          <a:p>
            <a:r>
              <a:rPr lang="en-US" dirty="0"/>
              <a:t>Tasks:</a:t>
            </a:r>
          </a:p>
          <a:p>
            <a:pPr lvl="1"/>
            <a:r>
              <a:rPr lang="en-US" dirty="0"/>
              <a:t>Create a new user record for Desmond Castillo.</a:t>
            </a:r>
          </a:p>
          <a:p>
            <a:pPr lvl="1"/>
            <a:r>
              <a:rPr lang="en-US" dirty="0"/>
              <a:t>Assign the Chatter Free license.</a:t>
            </a:r>
          </a:p>
          <a:p>
            <a:pPr lvl="1"/>
            <a:r>
              <a:rPr lang="en-US" dirty="0"/>
              <a:t>Welcome the new user to Chatter by posting on his profile.</a:t>
            </a:r>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Desmond Castillo, head of legal counsel, requests access to Chatter in order </a:t>
            </a:r>
            <a:br>
              <a:rPr lang="en-US" dirty="0"/>
            </a:br>
            <a:r>
              <a:rPr lang="en-US" dirty="0"/>
              <a:t>to monitor the types of conversations that are going on. Grant him access to Chatter without incurring any extra costs.   </a:t>
            </a:r>
          </a:p>
        </p:txBody>
      </p:sp>
      <p:sp>
        <p:nvSpPr>
          <p:cNvPr id="9" name="Content Placeholder 8"/>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6" name="Title 5"/>
          <p:cNvSpPr>
            <a:spLocks noGrp="1"/>
          </p:cNvSpPr>
          <p:nvPr>
            <p:ph type="title"/>
          </p:nvPr>
        </p:nvSpPr>
        <p:spPr/>
        <p:txBody>
          <a:bodyPr/>
          <a:lstStyle/>
          <a:p>
            <a:r>
              <a:rPr lang="en-US" dirty="0"/>
              <a:t>3-3: Create a Chatter Free User </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126</a:t>
            </a:fld>
            <a:endParaRPr lang="en-US" dirty="0"/>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2" y="2214563"/>
            <a:ext cx="7586661" cy="4574966"/>
          </a:xfrm>
        </p:spPr>
        <p:txBody>
          <a:bodyPr/>
          <a:lstStyle/>
          <a:p>
            <a:r>
              <a:rPr lang="en-US" dirty="0"/>
              <a:t>Tasks:</a:t>
            </a:r>
          </a:p>
          <a:p>
            <a:pPr lvl="1"/>
            <a:r>
              <a:rPr lang="en-US" dirty="0"/>
              <a:t>Access the organization-wide Chatter Settings and enable Invites.</a:t>
            </a:r>
          </a:p>
          <a:p>
            <a:pPr lvl="1"/>
            <a:r>
              <a:rPr lang="en-US" dirty="0"/>
              <a:t>Whitelist the AW Computing email domain.</a:t>
            </a:r>
          </a:p>
          <a:p>
            <a:pPr lvl="1"/>
            <a:r>
              <a:rPr lang="en-US" dirty="0"/>
              <a:t>Post to the All Sales group that Invitations and Customer Invitations have been enabled.</a:t>
            </a:r>
          </a:p>
          <a:p>
            <a:endParaRPr lang="en-US" dirty="0"/>
          </a:p>
        </p:txBody>
      </p:sp>
      <p:sp>
        <p:nvSpPr>
          <p:cNvPr id="4" name="Content Placeholder 3"/>
          <p:cNvSpPr>
            <a:spLocks noGrp="1"/>
          </p:cNvSpPr>
          <p:nvPr>
            <p:ph idx="11"/>
          </p:nvPr>
        </p:nvSpPr>
        <p:spPr>
          <a:xfrm>
            <a:off x="1" y="758825"/>
            <a:ext cx="12192000" cy="1312635"/>
          </a:xfrm>
        </p:spPr>
        <p:txBody>
          <a:bodyPr/>
          <a:lstStyle/>
          <a:p>
            <a:r>
              <a:rPr lang="en-US" dirty="0"/>
              <a:t>Goal: </a:t>
            </a:r>
          </a:p>
          <a:p>
            <a:pPr lvl="1"/>
            <a:r>
              <a:rPr lang="en-US" dirty="0"/>
              <a:t>Configure Chatter Invites so that only users from AW Computing can receive invitations to join AW’s Chatter community.    </a:t>
            </a:r>
          </a:p>
        </p:txBody>
      </p:sp>
      <p:sp>
        <p:nvSpPr>
          <p:cNvPr id="7" name="Content Placeholder 6"/>
          <p:cNvSpPr>
            <a:spLocks noGrp="1"/>
          </p:cNvSpPr>
          <p:nvPr>
            <p:ph idx="10"/>
          </p:nvPr>
        </p:nvSpPr>
        <p:spPr/>
        <p:txBody>
          <a:bodyPr/>
          <a:lstStyle/>
          <a:p>
            <a:r>
              <a:rPr lang="en-US"/>
              <a:t>5 min</a:t>
            </a:r>
            <a:endParaRPr lang="en-US" dirty="0"/>
          </a:p>
        </p:txBody>
      </p:sp>
      <p:sp>
        <p:nvSpPr>
          <p:cNvPr id="5" name="Text Placeholder 4"/>
          <p:cNvSpPr>
            <a:spLocks noGrp="1"/>
          </p:cNvSpPr>
          <p:nvPr>
            <p:ph type="body" sz="quarter" idx="12"/>
          </p:nvPr>
        </p:nvSpPr>
        <p:spPr/>
        <p:txBody>
          <a:bodyPr/>
          <a:lstStyle/>
          <a:p>
            <a:r>
              <a:rPr lang="en-US"/>
              <a:t>JOIN ME</a:t>
            </a:r>
            <a:endParaRPr lang="en-US" dirty="0"/>
          </a:p>
        </p:txBody>
      </p:sp>
      <p:sp>
        <p:nvSpPr>
          <p:cNvPr id="2" name="Title 1"/>
          <p:cNvSpPr>
            <a:spLocks noGrp="1"/>
          </p:cNvSpPr>
          <p:nvPr>
            <p:ph type="title"/>
          </p:nvPr>
        </p:nvSpPr>
        <p:spPr/>
        <p:txBody>
          <a:bodyPr/>
          <a:lstStyle/>
          <a:p>
            <a:r>
              <a:rPr lang="en-US" dirty="0"/>
              <a:t>3-4: Configure Chatter Invites</a:t>
            </a:r>
          </a:p>
        </p:txBody>
      </p:sp>
      <p:sp>
        <p:nvSpPr>
          <p:cNvPr id="6" name="Slide Number Placeholder 5"/>
          <p:cNvSpPr>
            <a:spLocks noGrp="1"/>
          </p:cNvSpPr>
          <p:nvPr>
            <p:ph type="sldNum" sz="quarter" idx="13"/>
          </p:nvPr>
        </p:nvSpPr>
        <p:spPr/>
        <p:txBody>
          <a:bodyPr/>
          <a:lstStyle/>
          <a:p>
            <a:fld id="{812A5277-1DB9-460F-9A21-B857ABB32666}" type="slidenum">
              <a:rPr lang="en-US" smtClean="0"/>
              <a:pPr/>
              <a:t>127</a:t>
            </a:fld>
            <a:endParaRPr lang="en-US" dirty="0"/>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1" y="1027272"/>
            <a:ext cx="8033234" cy="4635062"/>
          </a:xfrm>
        </p:spPr>
        <p:txBody>
          <a:bodyPr>
            <a:normAutofit/>
          </a:bodyPr>
          <a:lstStyle/>
          <a:p>
            <a:pPr lvl="3"/>
            <a:r>
              <a:rPr lang="en-GB" dirty="0"/>
              <a:t>Managing User Profiles</a:t>
            </a:r>
            <a:endParaRPr lang="en-US" dirty="0"/>
          </a:p>
          <a:p>
            <a:pPr lvl="3"/>
            <a:r>
              <a:rPr lang="en-GB" dirty="0"/>
              <a:t>Managing Users</a:t>
            </a:r>
            <a:endParaRPr lang="en-US" dirty="0"/>
          </a:p>
          <a:p>
            <a:pPr lvl="3"/>
            <a:r>
              <a:rPr lang="en-US" dirty="0"/>
              <a:t>Setting Up Chatter Free Users and Invites</a:t>
            </a:r>
            <a:endParaRPr lang="en-GB" dirty="0"/>
          </a:p>
          <a:p>
            <a:pPr lvl="1"/>
            <a:r>
              <a:rPr lang="en-GB" dirty="0"/>
              <a:t>Troubleshooting Login Issues</a:t>
            </a:r>
            <a:endParaRPr lang="en-US" dirty="0"/>
          </a:p>
          <a:p>
            <a:pPr marL="227013" lvl="1" indent="-227013">
              <a:buNone/>
            </a:pPr>
            <a:endParaRPr lang="en-US" dirty="0"/>
          </a:p>
        </p:txBody>
      </p:sp>
      <p:sp>
        <p:nvSpPr>
          <p:cNvPr id="5" name="Text Placeholder 4"/>
          <p:cNvSpPr>
            <a:spLocks noGrp="1"/>
          </p:cNvSpPr>
          <p:nvPr>
            <p:ph type="body" sz="quarter" idx="13"/>
          </p:nvPr>
        </p:nvSpPr>
        <p:spPr/>
        <p:txBody>
          <a:bodyPr/>
          <a:lstStyle/>
          <a:p>
            <a:r>
              <a:rPr lang="en-US" dirty="0"/>
              <a:t>Module 3: </a:t>
            </a:r>
            <a:r>
              <a:rPr lang="en-US" b="0" dirty="0">
                <a:latin typeface="Salesforce Sans Light" panose="020B0305020202020203" pitchFamily="34" charset="0"/>
              </a:rPr>
              <a:t>Setting Up and Managing Users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128</a:t>
            </a:fld>
            <a:endParaRPr lang="en-US" dirty="0"/>
          </a:p>
        </p:txBody>
      </p:sp>
    </p:spTree>
    <p:custDataLst>
      <p:tags r:id="rId1"/>
    </p:custDataLst>
    <p:extLst>
      <p:ext uri="{BB962C8B-B14F-4D97-AF65-F5344CB8AC3E}">
        <p14:creationId xmlns:p14="http://schemas.microsoft.com/office/powerpoint/2010/main" val="192964519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592" y="836614"/>
            <a:ext cx="4471983" cy="5935663"/>
          </a:xfrm>
        </p:spPr>
        <p:txBody>
          <a:bodyPr/>
          <a:lstStyle/>
          <a:p>
            <a:r>
              <a:rPr lang="en-US" dirty="0" err="1"/>
              <a:t>Fumiko</a:t>
            </a:r>
            <a:r>
              <a:rPr lang="en-US" dirty="0"/>
              <a:t> Suzuki has emailed to say that she is getting an error message when she tries to log in. She has logged in before without any problems.</a:t>
            </a:r>
          </a:p>
          <a:p>
            <a:endParaRPr lang="en-US" dirty="0"/>
          </a:p>
          <a:p>
            <a:endParaRPr lang="en-US" dirty="0"/>
          </a:p>
        </p:txBody>
      </p:sp>
      <p:sp>
        <p:nvSpPr>
          <p:cNvPr id="479233" name="Rectangle 2"/>
          <p:cNvSpPr>
            <a:spLocks noGrp="1" noChangeArrowheads="1"/>
          </p:cNvSpPr>
          <p:nvPr>
            <p:ph type="title"/>
          </p:nvPr>
        </p:nvSpPr>
        <p:spPr/>
        <p:txBody>
          <a:bodyPr/>
          <a:lstStyle/>
          <a:p>
            <a:r>
              <a:rPr lang="en-US"/>
              <a:t>Troubleshooting Login Issues</a:t>
            </a:r>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3675" y="1048636"/>
            <a:ext cx="5338087" cy="5502843"/>
          </a:xfrm>
          <a:prstGeom prst="rect">
            <a:avLst/>
          </a:prstGeom>
          <a:ln>
            <a:solidFill>
              <a:schemeClr val="bg2"/>
            </a:solidFill>
          </a:ln>
          <a:effectLst>
            <a:outerShdw blurRad="50800" dist="38100" dir="2700000" algn="tl" rotWithShape="0">
              <a:prstClr val="black">
                <a:alpha val="40000"/>
              </a:prstClr>
            </a:outerShdw>
          </a:effectLst>
        </p:spPr>
      </p:pic>
      <p:sp>
        <p:nvSpPr>
          <p:cNvPr id="3" name="Slide Number Placeholder 2"/>
          <p:cNvSpPr>
            <a:spLocks noGrp="1"/>
          </p:cNvSpPr>
          <p:nvPr>
            <p:ph type="sldNum" sz="quarter" idx="10"/>
          </p:nvPr>
        </p:nvSpPr>
        <p:spPr/>
        <p:txBody>
          <a:bodyPr/>
          <a:lstStyle/>
          <a:p>
            <a:fld id="{812A5277-1DB9-460F-9A21-B857ABB32666}" type="slidenum">
              <a:rPr lang="en-US" smtClean="0"/>
              <a:pPr/>
              <a:t>129</a:t>
            </a:fld>
            <a:endParaRPr lang="en-US" dirty="0"/>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t>A Complete Platform for Customer Success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13</a:t>
            </a:fld>
            <a:endParaRPr lang="en-US" dirty="0"/>
          </a:p>
        </p:txBody>
      </p:sp>
      <p:sp>
        <p:nvSpPr>
          <p:cNvPr id="5" name="Shape 453"/>
          <p:cNvSpPr/>
          <p:nvPr/>
        </p:nvSpPr>
        <p:spPr>
          <a:xfrm flipH="1">
            <a:off x="3655528" y="4684668"/>
            <a:ext cx="1" cy="2179077"/>
          </a:xfrm>
          <a:prstGeom prst="line">
            <a:avLst/>
          </a:prstGeom>
          <a:noFill/>
          <a:ln w="12700" cap="flat">
            <a:noFill/>
            <a:prstDash val="solid"/>
            <a:miter lim="400000"/>
          </a:ln>
          <a:effectLst/>
        </p:spPr>
        <p:txBody>
          <a:bodyPr wrap="square" lIns="0" tIns="0" rIns="0" bIns="0" numCol="1" anchor="ctr">
            <a:noAutofit/>
          </a:bodyPr>
          <a:lstStyle/>
          <a:p>
            <a:pPr lvl="0"/>
            <a:endParaRPr>
              <a:solidFill>
                <a:schemeClr val="tx2"/>
              </a:solidFill>
              <a:latin typeface="Salesforce Sans"/>
              <a:cs typeface="Salesforce Sans"/>
            </a:endParaRPr>
          </a:p>
        </p:txBody>
      </p:sp>
      <p:sp>
        <p:nvSpPr>
          <p:cNvPr id="6" name="Shape 453"/>
          <p:cNvSpPr/>
          <p:nvPr/>
        </p:nvSpPr>
        <p:spPr>
          <a:xfrm flipH="1">
            <a:off x="3655528" y="3609846"/>
            <a:ext cx="1" cy="812261"/>
          </a:xfrm>
          <a:prstGeom prst="line">
            <a:avLst/>
          </a:prstGeom>
          <a:noFill/>
          <a:ln w="12700" cap="flat">
            <a:noFill/>
            <a:prstDash val="solid"/>
            <a:miter lim="400000"/>
          </a:ln>
          <a:effectLst/>
        </p:spPr>
        <p:txBody>
          <a:bodyPr wrap="square" lIns="0" tIns="0" rIns="0" bIns="0" numCol="1" anchor="ctr">
            <a:noAutofit/>
          </a:bodyPr>
          <a:lstStyle/>
          <a:p>
            <a:pPr lvl="0"/>
            <a:endParaRPr sz="2000">
              <a:solidFill>
                <a:schemeClr val="bg1"/>
              </a:solidFill>
              <a:latin typeface="Salesforce Sans"/>
              <a:cs typeface="Salesforce Sans"/>
            </a:endParaRPr>
          </a:p>
        </p:txBody>
      </p:sp>
      <p:sp>
        <p:nvSpPr>
          <p:cNvPr id="7" name="Shape 422"/>
          <p:cNvSpPr/>
          <p:nvPr/>
        </p:nvSpPr>
        <p:spPr>
          <a:xfrm>
            <a:off x="1676472" y="2336919"/>
            <a:ext cx="2360662" cy="687673"/>
          </a:xfrm>
          <a:prstGeom prst="rect">
            <a:avLst/>
          </a:prstGeom>
          <a:ln w="12700">
            <a:miter lim="400000"/>
          </a:ln>
          <a:extLst>
            <a:ext uri="{C572A759-6A51-4108-AA02-DFA0A04FC94B}">
              <ma14:wrappingTextBoxFlag xmlns:ma14="http://schemas.microsoft.com/office/mac/drawingml/2011/main" xmlns="" val="1"/>
            </a:ext>
          </a:extLst>
        </p:spPr>
        <p:txBody>
          <a:bodyPr wrap="square" lIns="35711" tIns="35711" rIns="35711" bIns="35711" anchor="ctr">
            <a:spAutoFit/>
          </a:bodyPr>
          <a:lstStyle>
            <a:lvl1pPr algn="l">
              <a:defRPr sz="3800"/>
            </a:lvl1pPr>
          </a:lstStyle>
          <a:p>
            <a:pPr lvl="0" algn="r">
              <a:defRPr sz="1800">
                <a:solidFill>
                  <a:srgbClr val="000000"/>
                </a:solidFill>
              </a:defRPr>
            </a:pPr>
            <a:r>
              <a:rPr sz="2000" dirty="0">
                <a:latin typeface="Salesforce Sans"/>
                <a:cs typeface="Salesforce Sans"/>
              </a:rPr>
              <a:t>Customer Success Services</a:t>
            </a:r>
          </a:p>
        </p:txBody>
      </p:sp>
      <p:sp>
        <p:nvSpPr>
          <p:cNvPr id="8" name="Shape 424"/>
          <p:cNvSpPr/>
          <p:nvPr/>
        </p:nvSpPr>
        <p:spPr>
          <a:xfrm>
            <a:off x="1458366" y="3519547"/>
            <a:ext cx="2578768" cy="915940"/>
          </a:xfrm>
          <a:prstGeom prst="rect">
            <a:avLst/>
          </a:prstGeom>
          <a:ln w="12700">
            <a:miter lim="400000"/>
          </a:ln>
          <a:extLst>
            <a:ext uri="{C572A759-6A51-4108-AA02-DFA0A04FC94B}">
              <ma14:wrappingTextBoxFlag xmlns:ma14="http://schemas.microsoft.com/office/mac/drawingml/2011/main" xmlns="" val="1"/>
            </a:ext>
          </a:extLst>
        </p:spPr>
        <p:txBody>
          <a:bodyPr wrap="square" lIns="35711" tIns="35711" rIns="35711" bIns="35711" anchor="ctr">
            <a:spAutoFit/>
          </a:bodyPr>
          <a:lstStyle/>
          <a:p>
            <a:pPr lvl="0" algn="r">
              <a:defRPr sz="1800">
                <a:solidFill>
                  <a:srgbClr val="000000"/>
                </a:solidFill>
              </a:defRPr>
            </a:pPr>
            <a:r>
              <a:rPr sz="2000" dirty="0">
                <a:latin typeface="Salesforce Sans"/>
                <a:cs typeface="Salesforce Sans"/>
              </a:rPr>
              <a:t>Customer Success Platform</a:t>
            </a:r>
          </a:p>
          <a:p>
            <a:pPr algn="r">
              <a:spcBef>
                <a:spcPts val="100"/>
              </a:spcBef>
              <a:defRPr sz="1800">
                <a:solidFill>
                  <a:srgbClr val="000000"/>
                </a:solidFill>
              </a:defRPr>
            </a:pPr>
            <a:r>
              <a:rPr sz="1400" dirty="0">
                <a:latin typeface="Salesforce Sans"/>
                <a:cs typeface="Salesforce Sans"/>
                <a:sym typeface="Salesforce Sans Light"/>
              </a:rPr>
              <a:t>Complete CRM</a:t>
            </a:r>
          </a:p>
        </p:txBody>
      </p:sp>
      <p:sp>
        <p:nvSpPr>
          <p:cNvPr id="9" name="Shape 426"/>
          <p:cNvSpPr/>
          <p:nvPr/>
        </p:nvSpPr>
        <p:spPr>
          <a:xfrm>
            <a:off x="1563750" y="5213090"/>
            <a:ext cx="2473383" cy="915940"/>
          </a:xfrm>
          <a:prstGeom prst="rect">
            <a:avLst/>
          </a:prstGeom>
          <a:ln w="12700">
            <a:miter lim="400000"/>
          </a:ln>
          <a:extLst>
            <a:ext uri="{C572A759-6A51-4108-AA02-DFA0A04FC94B}">
              <ma14:wrappingTextBoxFlag xmlns:ma14="http://schemas.microsoft.com/office/mac/drawingml/2011/main" xmlns="" val="1"/>
            </a:ext>
          </a:extLst>
        </p:spPr>
        <p:txBody>
          <a:bodyPr wrap="square" lIns="35711" tIns="35711" rIns="35711" bIns="35711" anchor="ctr">
            <a:spAutoFit/>
          </a:bodyPr>
          <a:lstStyle/>
          <a:p>
            <a:pPr lvl="0" algn="r">
              <a:defRPr sz="1800">
                <a:solidFill>
                  <a:srgbClr val="000000"/>
                </a:solidFill>
              </a:defRPr>
            </a:pPr>
            <a:r>
              <a:rPr sz="2000" dirty="0">
                <a:latin typeface="Salesforce Sans"/>
                <a:cs typeface="Salesforce Sans"/>
              </a:rPr>
              <a:t>Developer Success Platform</a:t>
            </a:r>
          </a:p>
          <a:p>
            <a:pPr algn="r">
              <a:spcBef>
                <a:spcPts val="100"/>
              </a:spcBef>
              <a:defRPr sz="1800">
                <a:solidFill>
                  <a:srgbClr val="000000"/>
                </a:solidFill>
              </a:defRPr>
            </a:pPr>
            <a:r>
              <a:rPr sz="1400" dirty="0">
                <a:latin typeface="Salesforce Sans"/>
                <a:cs typeface="Salesforce Sans"/>
                <a:sym typeface="Salesforce Sans Light"/>
              </a:rPr>
              <a:t>5.5 million apps</a:t>
            </a:r>
          </a:p>
        </p:txBody>
      </p:sp>
      <p:pic>
        <p:nvPicPr>
          <p:cNvPr id="10" name="MTENANT_CLOUD_BASE_HQ.png"/>
          <p:cNvPicPr/>
          <p:nvPr/>
        </p:nvPicPr>
        <p:blipFill>
          <a:blip r:embed="rId4" cstate="print">
            <a:extLst>
              <a:ext uri="{28A0092B-C50C-407E-A947-70E740481C1C}">
                <a14:useLocalDpi xmlns:a14="http://schemas.microsoft.com/office/drawing/2010/main" val="0"/>
              </a:ext>
            </a:extLst>
          </a:blip>
          <a:stretch>
            <a:fillRect/>
          </a:stretch>
        </p:blipFill>
        <p:spPr>
          <a:xfrm>
            <a:off x="4463447" y="5155473"/>
            <a:ext cx="5926847" cy="1721490"/>
          </a:xfrm>
          <a:prstGeom prst="rect">
            <a:avLst/>
          </a:prstGeom>
          <a:ln w="12700" cap="flat">
            <a:noFill/>
            <a:miter lim="400000"/>
          </a:ln>
          <a:effectLst/>
        </p:spPr>
      </p:pic>
      <p:pic>
        <p:nvPicPr>
          <p:cNvPr id="11" name="cloud_platform.png"/>
          <p:cNvPicPr/>
          <p:nvPr/>
        </p:nvPicPr>
        <p:blipFill>
          <a:blip r:embed="rId5" cstate="print">
            <a:extLst/>
          </a:blip>
          <a:stretch>
            <a:fillRect/>
          </a:stretch>
        </p:blipFill>
        <p:spPr>
          <a:xfrm>
            <a:off x="4431735" y="2520442"/>
            <a:ext cx="6041999" cy="736077"/>
          </a:xfrm>
          <a:prstGeom prst="rect">
            <a:avLst/>
          </a:prstGeom>
          <a:ln w="12700" cap="flat">
            <a:noFill/>
            <a:miter lim="400000"/>
          </a:ln>
          <a:effectLst/>
        </p:spPr>
      </p:pic>
      <p:grpSp>
        <p:nvGrpSpPr>
          <p:cNvPr id="12" name="Group 451"/>
          <p:cNvGrpSpPr/>
          <p:nvPr/>
        </p:nvGrpSpPr>
        <p:grpSpPr>
          <a:xfrm>
            <a:off x="4458842" y="4022577"/>
            <a:ext cx="5971349" cy="2308276"/>
            <a:chOff x="0" y="0"/>
            <a:chExt cx="11945808" cy="4616548"/>
          </a:xfrm>
        </p:grpSpPr>
        <p:pic>
          <p:nvPicPr>
            <p:cNvPr id="13" name="AA_METADATA_PLATFORM.png"/>
            <p:cNvPicPr/>
            <p:nvPr/>
          </p:nvPicPr>
          <p:blipFill>
            <a:blip r:embed="rId6" cstate="print">
              <a:extLst/>
            </a:blip>
            <a:stretch>
              <a:fillRect/>
            </a:stretch>
          </p:blipFill>
          <p:spPr>
            <a:xfrm>
              <a:off x="0" y="0"/>
              <a:ext cx="11945808" cy="4616548"/>
            </a:xfrm>
            <a:prstGeom prst="rect">
              <a:avLst/>
            </a:prstGeom>
            <a:noFill/>
            <a:ln>
              <a:noFill/>
            </a:ln>
          </p:spPr>
        </p:pic>
        <p:sp>
          <p:nvSpPr>
            <p:cNvPr id="14" name="Shape 439"/>
            <p:cNvSpPr/>
            <p:nvPr/>
          </p:nvSpPr>
          <p:spPr>
            <a:xfrm>
              <a:off x="416589" y="2299097"/>
              <a:ext cx="1583129" cy="4877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a:solidFill>
                    <a:schemeClr val="tx2"/>
                  </a:solidFill>
                  <a:latin typeface="Salesforce Sans"/>
                  <a:cs typeface="Salesforce Sans"/>
                </a:rPr>
                <a:t>Force.com</a:t>
              </a:r>
            </a:p>
          </p:txBody>
        </p:sp>
        <p:sp>
          <p:nvSpPr>
            <p:cNvPr id="15" name="Shape 440"/>
            <p:cNvSpPr/>
            <p:nvPr/>
          </p:nvSpPr>
          <p:spPr>
            <a:xfrm>
              <a:off x="3076466" y="2739051"/>
              <a:ext cx="2703213" cy="4877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dirty="0">
                  <a:solidFill>
                    <a:schemeClr val="tx2"/>
                  </a:solidFill>
                  <a:latin typeface="Salesforce Sans"/>
                  <a:cs typeface="Salesforce Sans"/>
                </a:rPr>
                <a:t>Heroku Enterprise</a:t>
              </a:r>
            </a:p>
          </p:txBody>
        </p:sp>
        <p:sp>
          <p:nvSpPr>
            <p:cNvPr id="16" name="Shape 441"/>
            <p:cNvSpPr/>
            <p:nvPr/>
          </p:nvSpPr>
          <p:spPr>
            <a:xfrm>
              <a:off x="2970684" y="3401414"/>
              <a:ext cx="2914777" cy="5068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dirty="0">
                  <a:solidFill>
                    <a:schemeClr val="tx2"/>
                  </a:solidFill>
                  <a:latin typeface="Salesforce Sans"/>
                  <a:cs typeface="Salesforce Sans"/>
                </a:rPr>
                <a:t>AppExchange</a:t>
              </a:r>
            </a:p>
          </p:txBody>
        </p:sp>
        <p:sp>
          <p:nvSpPr>
            <p:cNvPr id="17" name="Shape 442"/>
            <p:cNvSpPr/>
            <p:nvPr/>
          </p:nvSpPr>
          <p:spPr>
            <a:xfrm>
              <a:off x="7210665" y="2897180"/>
              <a:ext cx="1192498" cy="4877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dirty="0">
                  <a:solidFill>
                    <a:schemeClr val="tx2"/>
                  </a:solidFill>
                  <a:latin typeface="Salesforce Sans"/>
                  <a:cs typeface="Salesforce Sans"/>
                </a:rPr>
                <a:t>Shield</a:t>
              </a:r>
            </a:p>
          </p:txBody>
        </p:sp>
        <p:sp>
          <p:nvSpPr>
            <p:cNvPr id="18" name="Shape 443"/>
            <p:cNvSpPr/>
            <p:nvPr/>
          </p:nvSpPr>
          <p:spPr>
            <a:xfrm>
              <a:off x="6950167" y="2308661"/>
              <a:ext cx="1713493" cy="4877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a:solidFill>
                    <a:schemeClr val="tx2"/>
                  </a:solidFill>
                  <a:latin typeface="Salesforce Sans"/>
                  <a:cs typeface="Salesforce Sans"/>
                </a:rPr>
                <a:t>Trailhead</a:t>
              </a:r>
            </a:p>
          </p:txBody>
        </p:sp>
        <p:sp>
          <p:nvSpPr>
            <p:cNvPr id="19" name="Shape 444"/>
            <p:cNvSpPr/>
            <p:nvPr/>
          </p:nvSpPr>
          <p:spPr>
            <a:xfrm>
              <a:off x="9935267" y="1978957"/>
              <a:ext cx="1123559" cy="4877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a:solidFill>
                    <a:schemeClr val="tx2"/>
                  </a:solidFill>
                  <a:latin typeface="Salesforce Sans"/>
                  <a:cs typeface="Salesforce Sans"/>
                </a:rPr>
                <a:t>Wave</a:t>
              </a:r>
            </a:p>
          </p:txBody>
        </p:sp>
        <p:sp>
          <p:nvSpPr>
            <p:cNvPr id="20" name="Shape 445"/>
            <p:cNvSpPr/>
            <p:nvPr/>
          </p:nvSpPr>
          <p:spPr>
            <a:xfrm>
              <a:off x="9665802" y="2536363"/>
              <a:ext cx="1713493" cy="4877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a:solidFill>
                    <a:schemeClr val="tx2"/>
                  </a:solidFill>
                  <a:latin typeface="Salesforce Sans"/>
                  <a:cs typeface="Salesforce Sans"/>
                </a:rPr>
                <a:t>Thunder</a:t>
              </a:r>
            </a:p>
          </p:txBody>
        </p:sp>
        <p:sp>
          <p:nvSpPr>
            <p:cNvPr id="21" name="Shape 450"/>
            <p:cNvSpPr/>
            <p:nvPr/>
          </p:nvSpPr>
          <p:spPr>
            <a:xfrm>
              <a:off x="340388" y="2874082"/>
              <a:ext cx="1735531" cy="633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sz="1000" dirty="0">
                  <a:solidFill>
                    <a:schemeClr val="tx2"/>
                  </a:solidFill>
                  <a:latin typeface="Salesforce Sans"/>
                  <a:cs typeface="Salesforce Sans"/>
                </a:rPr>
                <a:t>Lightning</a:t>
              </a:r>
            </a:p>
          </p:txBody>
        </p:sp>
      </p:grpSp>
      <p:pic>
        <p:nvPicPr>
          <p:cNvPr id="22" name="aa_rainbow_platform.png"/>
          <p:cNvPicPr/>
          <p:nvPr/>
        </p:nvPicPr>
        <p:blipFill>
          <a:blip r:embed="rId7" cstate="print">
            <a:extLst/>
          </a:blip>
          <a:stretch>
            <a:fillRect/>
          </a:stretch>
        </p:blipFill>
        <p:spPr>
          <a:xfrm>
            <a:off x="4427402" y="3497919"/>
            <a:ext cx="6000401" cy="938511"/>
          </a:xfrm>
          <a:prstGeom prst="rect">
            <a:avLst/>
          </a:prstGeom>
          <a:ln w="12700" cap="flat">
            <a:noFill/>
            <a:miter lim="400000"/>
          </a:ln>
          <a:effectLst/>
        </p:spPr>
      </p:pic>
      <p:grpSp>
        <p:nvGrpSpPr>
          <p:cNvPr id="23" name="Group 22"/>
          <p:cNvGrpSpPr/>
          <p:nvPr/>
        </p:nvGrpSpPr>
        <p:grpSpPr>
          <a:xfrm>
            <a:off x="5178062" y="3595432"/>
            <a:ext cx="4940178" cy="584572"/>
            <a:chOff x="5861339" y="3264420"/>
            <a:chExt cx="4627162" cy="750849"/>
          </a:xfrm>
        </p:grpSpPr>
        <p:sp>
          <p:nvSpPr>
            <p:cNvPr id="24" name="Shape 461"/>
            <p:cNvSpPr/>
            <p:nvPr/>
          </p:nvSpPr>
          <p:spPr>
            <a:xfrm>
              <a:off x="5861339" y="3528621"/>
              <a:ext cx="652979" cy="2317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Apps</a:t>
              </a:r>
            </a:p>
          </p:txBody>
        </p:sp>
        <p:sp>
          <p:nvSpPr>
            <p:cNvPr id="25" name="Shape 462"/>
            <p:cNvSpPr/>
            <p:nvPr/>
          </p:nvSpPr>
          <p:spPr>
            <a:xfrm>
              <a:off x="6674673" y="3783477"/>
              <a:ext cx="1037661" cy="2317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Analytics</a:t>
              </a:r>
            </a:p>
          </p:txBody>
        </p:sp>
        <p:sp>
          <p:nvSpPr>
            <p:cNvPr id="26" name="Shape 463"/>
            <p:cNvSpPr/>
            <p:nvPr/>
          </p:nvSpPr>
          <p:spPr>
            <a:xfrm>
              <a:off x="8249136" y="3621056"/>
              <a:ext cx="1328060" cy="2317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Community</a:t>
              </a:r>
            </a:p>
          </p:txBody>
        </p:sp>
        <p:sp>
          <p:nvSpPr>
            <p:cNvPr id="27" name="Shape 464"/>
            <p:cNvSpPr/>
            <p:nvPr/>
          </p:nvSpPr>
          <p:spPr>
            <a:xfrm>
              <a:off x="9331531" y="3425722"/>
              <a:ext cx="1156970" cy="2317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Marketing</a:t>
              </a:r>
            </a:p>
          </p:txBody>
        </p:sp>
        <p:sp>
          <p:nvSpPr>
            <p:cNvPr id="28" name="Shape 465"/>
            <p:cNvSpPr/>
            <p:nvPr/>
          </p:nvSpPr>
          <p:spPr>
            <a:xfrm>
              <a:off x="7924124" y="3264420"/>
              <a:ext cx="860100" cy="2317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Service</a:t>
              </a:r>
            </a:p>
          </p:txBody>
        </p:sp>
        <p:sp>
          <p:nvSpPr>
            <p:cNvPr id="29" name="Shape 466"/>
            <p:cNvSpPr/>
            <p:nvPr/>
          </p:nvSpPr>
          <p:spPr>
            <a:xfrm>
              <a:off x="7322614" y="3413898"/>
              <a:ext cx="550978" cy="2317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p>
              <a:pPr lvl="0" algn="ctr">
                <a:defRPr sz="1800">
                  <a:solidFill>
                    <a:srgbClr val="000000"/>
                  </a:solidFill>
                </a:defRPr>
              </a:pPr>
              <a:r>
                <a:rPr sz="1200" dirty="0">
                  <a:solidFill>
                    <a:schemeClr val="bg1"/>
                  </a:solidFill>
                  <a:latin typeface="Salesforce Sans"/>
                  <a:cs typeface="Salesforce Sans"/>
                </a:rPr>
                <a:t>I</a:t>
              </a:r>
              <a:r>
                <a:rPr sz="1200" spc="-72" dirty="0">
                  <a:solidFill>
                    <a:schemeClr val="bg1"/>
                  </a:solidFill>
                  <a:latin typeface="Salesforce Sans"/>
                  <a:cs typeface="Salesforce Sans"/>
                </a:rPr>
                <a:t>o</a:t>
              </a:r>
              <a:r>
                <a:rPr sz="1200" dirty="0">
                  <a:solidFill>
                    <a:schemeClr val="bg1"/>
                  </a:solidFill>
                  <a:latin typeface="Salesforce Sans"/>
                  <a:cs typeface="Salesforce Sans"/>
                </a:rPr>
                <a:t>T</a:t>
              </a:r>
            </a:p>
          </p:txBody>
        </p:sp>
        <p:sp>
          <p:nvSpPr>
            <p:cNvPr id="30" name="Shape 467"/>
            <p:cNvSpPr/>
            <p:nvPr/>
          </p:nvSpPr>
          <p:spPr>
            <a:xfrm>
              <a:off x="6526837" y="3297386"/>
              <a:ext cx="658155" cy="2317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1800"/>
              </a:lvl1pPr>
            </a:lstStyle>
            <a:p>
              <a:pPr lvl="0" algn="ctr">
                <a:defRPr>
                  <a:solidFill>
                    <a:srgbClr val="000000"/>
                  </a:solidFill>
                </a:defRPr>
              </a:pPr>
              <a:r>
                <a:rPr sz="1200" dirty="0">
                  <a:solidFill>
                    <a:schemeClr val="bg1"/>
                  </a:solidFill>
                  <a:latin typeface="Salesforce Sans"/>
                  <a:cs typeface="Salesforce Sans"/>
                </a:rPr>
                <a:t>Sales</a:t>
              </a:r>
            </a:p>
          </p:txBody>
        </p:sp>
      </p:grpSp>
      <p:grpSp>
        <p:nvGrpSpPr>
          <p:cNvPr id="31" name="Group 488"/>
          <p:cNvGrpSpPr/>
          <p:nvPr/>
        </p:nvGrpSpPr>
        <p:grpSpPr>
          <a:xfrm>
            <a:off x="8928037" y="1717397"/>
            <a:ext cx="1173915" cy="1143526"/>
            <a:chOff x="142607" y="142636"/>
            <a:chExt cx="2348440" cy="2287051"/>
          </a:xfrm>
        </p:grpSpPr>
        <p:grpSp>
          <p:nvGrpSpPr>
            <p:cNvPr id="32" name="Group 478"/>
            <p:cNvGrpSpPr/>
            <p:nvPr/>
          </p:nvGrpSpPr>
          <p:grpSpPr>
            <a:xfrm rot="20727451" flipH="1">
              <a:off x="196109" y="1358012"/>
              <a:ext cx="1069784" cy="1069879"/>
              <a:chOff x="-2" y="0"/>
              <a:chExt cx="1069783" cy="1069878"/>
            </a:xfrm>
          </p:grpSpPr>
          <p:pic>
            <p:nvPicPr>
              <p:cNvPr id="42" name="Bellalu Photography-541.jpg"/>
              <p:cNvPicPr/>
              <p:nvPr/>
            </p:nvPicPr>
            <p:blipFill>
              <a:blip r:embed="rId8" cstate="print">
                <a:extLst>
                  <a:ext uri="{28A0092B-C50C-407E-A947-70E740481C1C}">
                    <a14:useLocalDpi xmlns:a14="http://schemas.microsoft.com/office/drawing/2010/main" val="0"/>
                  </a:ext>
                </a:extLst>
              </a:blip>
              <a:stretch>
                <a:fillRect/>
              </a:stretch>
            </p:blipFill>
            <p:spPr>
              <a:xfrm rot="20700000">
                <a:off x="-2" y="189"/>
                <a:ext cx="1069781" cy="1069502"/>
              </a:xfrm>
              <a:prstGeom prst="rect">
                <a:avLst/>
              </a:prstGeom>
              <a:ln>
                <a:noFill/>
              </a:ln>
              <a:effectLst/>
            </p:spPr>
          </p:pic>
          <p:sp>
            <p:nvSpPr>
              <p:cNvPr id="43" name="Shape 477"/>
              <p:cNvSpPr/>
              <p:nvPr/>
            </p:nvSpPr>
            <p:spPr>
              <a:xfrm>
                <a:off x="0" y="0"/>
                <a:ext cx="1069781" cy="1069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4" y="21600"/>
                      <a:pt x="12954" y="21600"/>
                      <a:pt x="16796" y="17579"/>
                    </a:cubicBezTo>
                    <a:cubicBezTo>
                      <a:pt x="20639" y="13558"/>
                      <a:pt x="20639" y="7039"/>
                      <a:pt x="16796" y="3018"/>
                    </a:cubicBezTo>
                    <a:cubicBezTo>
                      <a:pt x="14875" y="1007"/>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3" name="Group 481"/>
            <p:cNvGrpSpPr/>
            <p:nvPr/>
          </p:nvGrpSpPr>
          <p:grpSpPr>
            <a:xfrm rot="20493133" flipH="1">
              <a:off x="142607" y="142639"/>
              <a:ext cx="1076464" cy="1076396"/>
              <a:chOff x="0" y="0"/>
              <a:chExt cx="1076463" cy="1076394"/>
            </a:xfrm>
          </p:grpSpPr>
          <p:pic>
            <p:nvPicPr>
              <p:cNvPr id="40" name="Bellalu Photography-681.jpg"/>
              <p:cNvPicPr/>
              <p:nvPr/>
            </p:nvPicPr>
            <p:blipFill>
              <a:blip r:embed="rId9" cstate="print">
                <a:extLst>
                  <a:ext uri="{28A0092B-C50C-407E-A947-70E740481C1C}">
                    <a14:useLocalDpi xmlns:a14="http://schemas.microsoft.com/office/drawing/2010/main" val="0"/>
                  </a:ext>
                </a:extLst>
              </a:blip>
              <a:stretch>
                <a:fillRect/>
              </a:stretch>
            </p:blipFill>
            <p:spPr>
              <a:xfrm rot="20700000">
                <a:off x="0" y="1544"/>
                <a:ext cx="1076463" cy="1073304"/>
              </a:xfrm>
              <a:prstGeom prst="rect">
                <a:avLst/>
              </a:prstGeom>
              <a:ln>
                <a:noFill/>
              </a:ln>
              <a:effectLst/>
            </p:spPr>
          </p:pic>
          <p:sp>
            <p:nvSpPr>
              <p:cNvPr id="41" name="Shape 480"/>
              <p:cNvSpPr/>
              <p:nvPr/>
            </p:nvSpPr>
            <p:spPr>
              <a:xfrm>
                <a:off x="0" y="0"/>
                <a:ext cx="1076463" cy="107639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4" name="Group 484"/>
            <p:cNvGrpSpPr/>
            <p:nvPr/>
          </p:nvGrpSpPr>
          <p:grpSpPr>
            <a:xfrm rot="1083151">
              <a:off x="1417139" y="142636"/>
              <a:ext cx="1069782" cy="1069880"/>
              <a:chOff x="0" y="0"/>
              <a:chExt cx="1069781" cy="1069878"/>
            </a:xfrm>
          </p:grpSpPr>
          <p:pic>
            <p:nvPicPr>
              <p:cNvPr id="38" name="Bellalu Photography-90.jpg"/>
              <p:cNvPicPr/>
              <p:nvPr/>
            </p:nvPicPr>
            <p:blipFill>
              <a:blip r:embed="rId10" cstate="print">
                <a:extLst>
                  <a:ext uri="{28A0092B-C50C-407E-A947-70E740481C1C}">
                    <a14:useLocalDpi xmlns:a14="http://schemas.microsoft.com/office/drawing/2010/main" val="0"/>
                  </a:ext>
                </a:extLst>
              </a:blip>
              <a:stretch>
                <a:fillRect/>
              </a:stretch>
            </p:blipFill>
            <p:spPr>
              <a:xfrm rot="20580000">
                <a:off x="0" y="1626"/>
                <a:ext cx="1069781" cy="1066624"/>
              </a:xfrm>
              <a:prstGeom prst="rect">
                <a:avLst/>
              </a:prstGeom>
              <a:ln>
                <a:noFill/>
              </a:ln>
              <a:effectLst/>
            </p:spPr>
          </p:pic>
          <p:sp>
            <p:nvSpPr>
              <p:cNvPr id="39" name="Shape 483"/>
              <p:cNvSpPr/>
              <p:nvPr/>
            </p:nvSpPr>
            <p:spPr>
              <a:xfrm>
                <a:off x="0" y="0"/>
                <a:ext cx="1069781" cy="1069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4" y="21600"/>
                      <a:pt x="12954" y="21600"/>
                      <a:pt x="16796" y="17579"/>
                    </a:cubicBezTo>
                    <a:cubicBezTo>
                      <a:pt x="20639" y="13558"/>
                      <a:pt x="20639" y="7039"/>
                      <a:pt x="16796" y="3018"/>
                    </a:cubicBezTo>
                    <a:cubicBezTo>
                      <a:pt x="14875" y="1007"/>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5" name="Group 487"/>
            <p:cNvGrpSpPr/>
            <p:nvPr/>
          </p:nvGrpSpPr>
          <p:grpSpPr>
            <a:xfrm rot="21289455">
              <a:off x="1412869" y="1351441"/>
              <a:ext cx="1078178" cy="1078246"/>
              <a:chOff x="0" y="0"/>
              <a:chExt cx="1078177" cy="1078245"/>
            </a:xfrm>
          </p:grpSpPr>
          <p:pic>
            <p:nvPicPr>
              <p:cNvPr id="36" name="pasted-image-filtered.jpeg"/>
              <p:cNvPicPr/>
              <p:nvPr/>
            </p:nvPicPr>
            <p:blipFill>
              <a:blip r:embed="rId11" cstate="print">
                <a:extLst>
                  <a:ext uri="{28A0092B-C50C-407E-A947-70E740481C1C}">
                    <a14:useLocalDpi xmlns:a14="http://schemas.microsoft.com/office/drawing/2010/main" val="0"/>
                  </a:ext>
                </a:extLst>
              </a:blip>
              <a:stretch>
                <a:fillRect/>
              </a:stretch>
            </p:blipFill>
            <p:spPr>
              <a:xfrm rot="300000">
                <a:off x="1264" y="0"/>
                <a:ext cx="1075646" cy="1078245"/>
              </a:xfrm>
              <a:prstGeom prst="rect">
                <a:avLst/>
              </a:prstGeom>
              <a:ln>
                <a:noFill/>
              </a:ln>
              <a:effectLst/>
            </p:spPr>
          </p:pic>
          <p:sp>
            <p:nvSpPr>
              <p:cNvPr id="37" name="Shape 486"/>
              <p:cNvSpPr/>
              <p:nvPr/>
            </p:nvSpPr>
            <p:spPr>
              <a:xfrm>
                <a:off x="0" y="0"/>
                <a:ext cx="1078177" cy="1078244"/>
              </a:xfrm>
              <a:custGeom>
                <a:avLst/>
                <a:gdLst/>
                <a:ahLst/>
                <a:cxnLst>
                  <a:cxn ang="0">
                    <a:pos x="wd2" y="hd2"/>
                  </a:cxn>
                  <a:cxn ang="5400000">
                    <a:pos x="wd2" y="hd2"/>
                  </a:cxn>
                  <a:cxn ang="10800000">
                    <a:pos x="wd2" y="hd2"/>
                  </a:cxn>
                  <a:cxn ang="16200000">
                    <a:pos x="wd2" y="hd2"/>
                  </a:cxn>
                </a:cxnLst>
                <a:rect l="0" t="0" r="r" b="b"/>
                <a:pathLst>
                  <a:path w="19679" h="20595" extrusionOk="0">
                    <a:moveTo>
                      <a:pt x="9835" y="0"/>
                    </a:moveTo>
                    <a:cubicBezTo>
                      <a:pt x="7317" y="0"/>
                      <a:pt x="4803" y="1007"/>
                      <a:pt x="2881" y="3017"/>
                    </a:cubicBezTo>
                    <a:cubicBezTo>
                      <a:pt x="-961" y="7038"/>
                      <a:pt x="-961" y="13558"/>
                      <a:pt x="2881" y="17579"/>
                    </a:cubicBezTo>
                    <a:cubicBezTo>
                      <a:pt x="6724" y="21600"/>
                      <a:pt x="12954" y="21600"/>
                      <a:pt x="16797" y="17579"/>
                    </a:cubicBezTo>
                    <a:cubicBezTo>
                      <a:pt x="20639" y="13558"/>
                      <a:pt x="20639" y="7038"/>
                      <a:pt x="16797" y="3017"/>
                    </a:cubicBezTo>
                    <a:cubicBezTo>
                      <a:pt x="14875" y="1007"/>
                      <a:pt x="12353" y="0"/>
                      <a:pt x="9835"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sp>
        <p:nvSpPr>
          <p:cNvPr id="44" name="Shape 489"/>
          <p:cNvSpPr/>
          <p:nvPr/>
        </p:nvSpPr>
        <p:spPr>
          <a:xfrm>
            <a:off x="6875493" y="821998"/>
            <a:ext cx="1742982" cy="55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1" tIns="35711" rIns="35711" bIns="35711" numCol="1" anchor="ctr">
            <a:noAutofit/>
          </a:bodyPr>
          <a:lstStyle/>
          <a:p>
            <a:pPr lvl="0" algn="ctr">
              <a:defRPr sz="1800">
                <a:solidFill>
                  <a:srgbClr val="000000"/>
                </a:solidFill>
              </a:defRPr>
            </a:pPr>
            <a:r>
              <a:rPr sz="1400">
                <a:latin typeface="Salesforce Sans"/>
                <a:cs typeface="Salesforce Sans"/>
              </a:rPr>
              <a:t>Success</a:t>
            </a:r>
            <a:br>
              <a:rPr sz="1400">
                <a:latin typeface="Salesforce Sans"/>
                <a:cs typeface="Salesforce Sans"/>
              </a:rPr>
            </a:br>
            <a:r>
              <a:rPr sz="1400">
                <a:latin typeface="Salesforce Sans"/>
                <a:cs typeface="Salesforce Sans"/>
              </a:rPr>
              <a:t>Community</a:t>
            </a:r>
          </a:p>
        </p:txBody>
      </p:sp>
      <p:sp>
        <p:nvSpPr>
          <p:cNvPr id="45" name="Shape 490"/>
          <p:cNvSpPr/>
          <p:nvPr/>
        </p:nvSpPr>
        <p:spPr>
          <a:xfrm>
            <a:off x="6709730" y="1313974"/>
            <a:ext cx="2074508" cy="4361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lvl="0" algn="ctr">
              <a:lnSpc>
                <a:spcPct val="100000"/>
              </a:lnSpc>
              <a:defRPr sz="1800">
                <a:solidFill>
                  <a:srgbClr val="000000"/>
                </a:solidFill>
              </a:defRPr>
            </a:pPr>
            <a:r>
              <a:rPr sz="1000" spc="-19" dirty="0">
                <a:latin typeface="Salesforce Sans"/>
                <a:cs typeface="Salesforce Sans"/>
              </a:rPr>
              <a:t>2 million members</a:t>
            </a:r>
            <a:br>
              <a:rPr sz="1000" spc="-19" dirty="0">
                <a:latin typeface="Salesforce Sans"/>
                <a:cs typeface="Salesforce Sans"/>
              </a:rPr>
            </a:br>
            <a:r>
              <a:rPr sz="1000" spc="-29" dirty="0">
                <a:latin typeface="Salesforce Sans"/>
                <a:cs typeface="Salesforce Sans"/>
              </a:rPr>
              <a:t>MVPs / Events /</a:t>
            </a:r>
            <a:r>
              <a:rPr sz="1000" b="1" spc="-29" dirty="0">
                <a:latin typeface="Salesforce Sans"/>
                <a:cs typeface="Salesforce Sans"/>
              </a:rPr>
              <a:t> </a:t>
            </a:r>
            <a:r>
              <a:rPr sz="1000" spc="-29" dirty="0">
                <a:latin typeface="Salesforce Sans"/>
                <a:cs typeface="Salesforce Sans"/>
              </a:rPr>
              <a:t>Community</a:t>
            </a:r>
          </a:p>
        </p:txBody>
      </p:sp>
      <p:sp>
        <p:nvSpPr>
          <p:cNvPr id="46" name="Shape 491"/>
          <p:cNvSpPr/>
          <p:nvPr/>
        </p:nvSpPr>
        <p:spPr>
          <a:xfrm>
            <a:off x="4965616" y="831107"/>
            <a:ext cx="1535984" cy="499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1" tIns="35711" rIns="35711" bIns="35711" numCol="1" anchor="ctr">
            <a:noAutofit/>
          </a:bodyPr>
          <a:lstStyle/>
          <a:p>
            <a:pPr lvl="0" algn="ctr">
              <a:defRPr sz="1800">
                <a:solidFill>
                  <a:srgbClr val="000000"/>
                </a:solidFill>
              </a:defRPr>
            </a:pPr>
            <a:r>
              <a:rPr sz="1400" dirty="0">
                <a:latin typeface="Salesforce Sans"/>
                <a:cs typeface="Salesforce Sans"/>
              </a:rPr>
              <a:t>Salesforce</a:t>
            </a:r>
            <a:br>
              <a:rPr sz="1400" dirty="0">
                <a:latin typeface="Salesforce Sans"/>
                <a:cs typeface="Salesforce Sans"/>
              </a:rPr>
            </a:br>
            <a:r>
              <a:rPr sz="1400" dirty="0">
                <a:latin typeface="Salesforce Sans"/>
                <a:cs typeface="Salesforce Sans"/>
              </a:rPr>
              <a:t>Success Services</a:t>
            </a:r>
          </a:p>
        </p:txBody>
      </p:sp>
      <p:sp>
        <p:nvSpPr>
          <p:cNvPr id="47" name="Shape 492"/>
          <p:cNvSpPr/>
          <p:nvPr/>
        </p:nvSpPr>
        <p:spPr>
          <a:xfrm>
            <a:off x="8641661" y="834158"/>
            <a:ext cx="1742982" cy="5328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1" tIns="35711" rIns="35711" bIns="35711" numCol="1" anchor="ctr">
            <a:noAutofit/>
          </a:bodyPr>
          <a:lstStyle/>
          <a:p>
            <a:pPr lvl="0" algn="ctr">
              <a:defRPr sz="1800">
                <a:solidFill>
                  <a:srgbClr val="000000"/>
                </a:solidFill>
              </a:defRPr>
            </a:pPr>
            <a:r>
              <a:rPr sz="1300">
                <a:latin typeface="Salesforce Sans"/>
                <a:cs typeface="Salesforce Sans"/>
              </a:rPr>
              <a:t>Success</a:t>
            </a:r>
            <a:br>
              <a:rPr sz="1300">
                <a:latin typeface="Salesforce Sans"/>
                <a:cs typeface="Salesforce Sans"/>
              </a:rPr>
            </a:br>
            <a:r>
              <a:rPr sz="1300">
                <a:latin typeface="Salesforce Sans"/>
                <a:cs typeface="Salesforce Sans"/>
              </a:rPr>
              <a:t>Ecosystem</a:t>
            </a:r>
          </a:p>
        </p:txBody>
      </p:sp>
      <p:sp>
        <p:nvSpPr>
          <p:cNvPr id="48" name="Shape 493"/>
          <p:cNvSpPr/>
          <p:nvPr/>
        </p:nvSpPr>
        <p:spPr>
          <a:xfrm>
            <a:off x="8837525" y="1313974"/>
            <a:ext cx="1351255" cy="4361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lvl="0" algn="ctr">
              <a:lnSpc>
                <a:spcPct val="100000"/>
              </a:lnSpc>
              <a:defRPr sz="1800">
                <a:solidFill>
                  <a:srgbClr val="000000"/>
                </a:solidFill>
              </a:defRPr>
            </a:pPr>
            <a:r>
              <a:rPr sz="1000" spc="-19" dirty="0">
                <a:latin typeface="Salesforce Sans"/>
                <a:cs typeface="Salesforce Sans"/>
              </a:rPr>
              <a:t>SIs / ISVs </a:t>
            </a:r>
            <a:br>
              <a:rPr sz="1000" spc="-19" dirty="0">
                <a:latin typeface="Salesforce Sans"/>
                <a:cs typeface="Salesforce Sans"/>
              </a:rPr>
            </a:br>
            <a:r>
              <a:rPr sz="1000" spc="-19" dirty="0">
                <a:latin typeface="Salesforce Sans"/>
                <a:cs typeface="Salesforce Sans"/>
              </a:rPr>
              <a:t>AppExchange</a:t>
            </a:r>
          </a:p>
        </p:txBody>
      </p:sp>
      <p:sp>
        <p:nvSpPr>
          <p:cNvPr id="49" name="Shape 494"/>
          <p:cNvSpPr/>
          <p:nvPr/>
        </p:nvSpPr>
        <p:spPr>
          <a:xfrm>
            <a:off x="4675262" y="1312677"/>
            <a:ext cx="2116693" cy="4361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lvl="0" algn="ctr">
              <a:lnSpc>
                <a:spcPct val="100000"/>
              </a:lnSpc>
              <a:defRPr sz="1800">
                <a:solidFill>
                  <a:srgbClr val="000000"/>
                </a:solidFill>
              </a:defRPr>
            </a:pPr>
            <a:r>
              <a:rPr sz="1000" spc="-29" dirty="0">
                <a:latin typeface="Salesforce Sans"/>
                <a:cs typeface="Salesforce Sans"/>
              </a:rPr>
              <a:t>Customer Success Managers</a:t>
            </a:r>
            <a:br>
              <a:rPr sz="1000" spc="-29" dirty="0">
                <a:latin typeface="Salesforce Sans"/>
                <a:cs typeface="Salesforce Sans"/>
              </a:rPr>
            </a:br>
            <a:r>
              <a:rPr sz="1000" spc="-29" dirty="0">
                <a:latin typeface="Salesforce Sans"/>
                <a:cs typeface="Salesforce Sans"/>
              </a:rPr>
              <a:t>Ignite / Program Architects</a:t>
            </a:r>
          </a:p>
        </p:txBody>
      </p:sp>
      <p:sp>
        <p:nvSpPr>
          <p:cNvPr id="50" name="Shape 495"/>
          <p:cNvSpPr/>
          <p:nvPr/>
        </p:nvSpPr>
        <p:spPr>
          <a:xfrm>
            <a:off x="5781415" y="6025905"/>
            <a:ext cx="1781772" cy="638523"/>
          </a:xfrm>
          <a:prstGeom prst="rect">
            <a:avLst/>
          </a:prstGeom>
          <a:noFill/>
          <a:ln w="12700" cap="flat">
            <a:noFill/>
            <a:miter lim="400000"/>
          </a:ln>
          <a:effectLst>
            <a:outerShdw blurRad="88900" dist="62277" dir="5400000" rotWithShape="0">
              <a:srgbClr val="40E8FE">
                <a:alpha val="9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2400">
                <a:solidFill>
                  <a:srgbClr val="163584"/>
                </a:solidFill>
              </a:defRPr>
            </a:lvl1pPr>
          </a:lstStyle>
          <a:p>
            <a:pPr lvl="0">
              <a:defRPr sz="1800">
                <a:solidFill>
                  <a:srgbClr val="000000"/>
                </a:solidFill>
              </a:defRPr>
            </a:pPr>
            <a:r>
              <a:rPr sz="1200">
                <a:solidFill>
                  <a:schemeClr val="bg1"/>
                </a:solidFill>
                <a:latin typeface="Salesforce Sans"/>
                <a:cs typeface="Salesforce Sans"/>
              </a:rPr>
              <a:t>Multitenant Cloud</a:t>
            </a:r>
          </a:p>
        </p:txBody>
      </p:sp>
      <p:pic>
        <p:nvPicPr>
          <p:cNvPr id="51" name="Picture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0490" y="1698938"/>
            <a:ext cx="1159050" cy="1161985"/>
          </a:xfrm>
          <a:prstGeom prst="ellipse">
            <a:avLst/>
          </a:prstGeom>
          <a:ln w="38100" cmpd="sng">
            <a:solidFill>
              <a:schemeClr val="bg1"/>
            </a:solidFill>
          </a:ln>
        </p:spPr>
      </p:pic>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80000">
            <a:off x="7186141" y="1670830"/>
            <a:ext cx="1160519" cy="1160519"/>
          </a:xfrm>
          <a:prstGeom prst="ellipse">
            <a:avLst/>
          </a:prstGeom>
          <a:ln w="38100" cmpd="sng">
            <a:solidFill>
              <a:schemeClr val="bg1"/>
            </a:solidFill>
          </a:ln>
        </p:spPr>
      </p:pic>
      <p:cxnSp>
        <p:nvCxnSpPr>
          <p:cNvPr id="53" name="Straight Connector 52"/>
          <p:cNvCxnSpPr/>
          <p:nvPr/>
        </p:nvCxnSpPr>
        <p:spPr>
          <a:xfrm>
            <a:off x="4760248" y="5451616"/>
            <a:ext cx="64104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36929" y="5693516"/>
            <a:ext cx="1032401"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079250" y="5439517"/>
            <a:ext cx="5827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397614" y="5270183"/>
            <a:ext cx="5827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348789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872920" y="2776115"/>
            <a:ext cx="10407755" cy="2329930"/>
          </a:xfrm>
          <a:prstGeom prst="rect">
            <a:avLst/>
          </a:prstGeom>
          <a:ln>
            <a:solidFill>
              <a:schemeClr val="bg2"/>
            </a:solidFill>
          </a:ln>
          <a:effectLst>
            <a:outerShdw blurRad="50800" dist="38100" dir="2700000" algn="tl" rotWithShape="0">
              <a:prstClr val="black">
                <a:alpha val="40000"/>
              </a:prstClr>
            </a:outerShdw>
          </a:effectLst>
        </p:spPr>
      </p:pic>
      <p:sp>
        <p:nvSpPr>
          <p:cNvPr id="16" name="Content Placeholder 15"/>
          <p:cNvSpPr>
            <a:spLocks noGrp="1"/>
          </p:cNvSpPr>
          <p:nvPr>
            <p:ph idx="1"/>
          </p:nvPr>
        </p:nvSpPr>
        <p:spPr>
          <a:xfrm>
            <a:off x="115711" y="843165"/>
            <a:ext cx="9656939" cy="5950440"/>
          </a:xfrm>
        </p:spPr>
        <p:txBody>
          <a:bodyPr>
            <a:normAutofit/>
          </a:bodyPr>
          <a:lstStyle/>
          <a:p>
            <a:pPr marL="0" indent="0">
              <a:lnSpc>
                <a:spcPct val="90000"/>
              </a:lnSpc>
              <a:buNone/>
            </a:pPr>
            <a:r>
              <a:rPr lang="en-GB" dirty="0"/>
              <a:t>The Login History related list on a user record displays when, where, and how a user attempts to log in. Use the Status column to diagnose any login issues. If there is no entry here for a user’s login attempt, the user is probably using an incorrect username.</a:t>
            </a:r>
          </a:p>
        </p:txBody>
      </p:sp>
      <p:sp>
        <p:nvSpPr>
          <p:cNvPr id="466945" name="Rectangle 2"/>
          <p:cNvSpPr>
            <a:spLocks noGrp="1" noChangeArrowheads="1"/>
          </p:cNvSpPr>
          <p:nvPr>
            <p:ph type="title"/>
          </p:nvPr>
        </p:nvSpPr>
        <p:spPr/>
        <p:txBody>
          <a:bodyPr/>
          <a:lstStyle/>
          <a:p>
            <a:r>
              <a:rPr lang="en-US" dirty="0"/>
              <a:t>Viewing a User’s Login History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130</a:t>
            </a:fld>
            <a:endParaRPr lang="en-US" dirty="0"/>
          </a:p>
        </p:txBody>
      </p:sp>
      <p:sp>
        <p:nvSpPr>
          <p:cNvPr id="17" name="Rectangle 16"/>
          <p:cNvSpPr/>
          <p:nvPr/>
        </p:nvSpPr>
        <p:spPr>
          <a:xfrm>
            <a:off x="5591907" y="3141786"/>
            <a:ext cx="1464217" cy="196152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bwMode="auto">
          <a:xfrm>
            <a:off x="3175"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Users | </a:t>
            </a:r>
            <a:r>
              <a:rPr lang="en-US" sz="2200" b="1" i="1" dirty="0">
                <a:solidFill>
                  <a:srgbClr val="FFFFFF"/>
                </a:solidFill>
                <a:cs typeface="Arial" pitchFamily="34" charset="0"/>
              </a:rPr>
              <a:t>Name of User</a:t>
            </a:r>
          </a:p>
        </p:txBody>
      </p:sp>
      <p:sp>
        <p:nvSpPr>
          <p:cNvPr id="13" name="TextBox 12"/>
          <p:cNvSpPr txBox="1"/>
          <p:nvPr/>
        </p:nvSpPr>
        <p:spPr bwMode="white">
          <a:xfrm>
            <a:off x="466568" y="6367775"/>
            <a:ext cx="814387"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4" name="Freeform 202"/>
          <p:cNvSpPr>
            <a:spLocks noEditPoints="1"/>
          </p:cNvSpPr>
          <p:nvPr/>
        </p:nvSpPr>
        <p:spPr bwMode="auto">
          <a:xfrm flipH="1">
            <a:off x="235689" y="643000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2" y="843165"/>
            <a:ext cx="9867098" cy="5950440"/>
          </a:xfrm>
        </p:spPr>
        <p:txBody>
          <a:bodyPr>
            <a:normAutofit/>
          </a:bodyPr>
          <a:lstStyle/>
          <a:p>
            <a:pPr marL="0" indent="0">
              <a:buNone/>
            </a:pPr>
            <a:r>
              <a:rPr lang="en-GB" dirty="0"/>
              <a:t>It’s good practice to let users reset their passwords themselves by clicking the </a:t>
            </a:r>
            <a:r>
              <a:rPr lang="en-US" b="1" dirty="0"/>
              <a:t>Forgot your password? </a:t>
            </a:r>
            <a:r>
              <a:rPr lang="en-US" dirty="0"/>
              <a:t>link on the login page. If they continue to experience issues, you can reset passwords manually.</a:t>
            </a:r>
          </a:p>
          <a:p>
            <a:r>
              <a:rPr lang="en-GB" dirty="0"/>
              <a:t> </a:t>
            </a:r>
          </a:p>
        </p:txBody>
      </p:sp>
      <p:sp>
        <p:nvSpPr>
          <p:cNvPr id="466945" name="Rectangle 2"/>
          <p:cNvSpPr>
            <a:spLocks noGrp="1" noChangeArrowheads="1"/>
          </p:cNvSpPr>
          <p:nvPr>
            <p:ph type="title"/>
          </p:nvPr>
        </p:nvSpPr>
        <p:spPr/>
        <p:txBody>
          <a:bodyPr/>
          <a:lstStyle/>
          <a:p>
            <a:r>
              <a:rPr lang="en-US" dirty="0"/>
              <a:t>Dealing with an Invalid Password</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131</a:t>
            </a:fld>
            <a:endParaRPr lang="en-US" dirty="0"/>
          </a:p>
        </p:txBody>
      </p:sp>
      <p:grpSp>
        <p:nvGrpSpPr>
          <p:cNvPr id="2" name="Group 1"/>
          <p:cNvGrpSpPr/>
          <p:nvPr/>
        </p:nvGrpSpPr>
        <p:grpSpPr>
          <a:xfrm>
            <a:off x="1079002" y="2320583"/>
            <a:ext cx="9884174" cy="3459461"/>
            <a:chOff x="482236" y="2291707"/>
            <a:chExt cx="8213757" cy="2874815"/>
          </a:xfrm>
        </p:grpSpPr>
        <p:pic>
          <p:nvPicPr>
            <p:cNvPr id="3075" name="Picture 3"/>
            <p:cNvPicPr>
              <a:picLocks noChangeAspect="1" noChangeArrowheads="1"/>
            </p:cNvPicPr>
            <p:nvPr/>
          </p:nvPicPr>
          <p:blipFill>
            <a:blip r:embed="rId4" cstate="print"/>
            <a:srcRect/>
            <a:stretch>
              <a:fillRect/>
            </a:stretch>
          </p:blipFill>
          <p:spPr bwMode="auto">
            <a:xfrm>
              <a:off x="482236" y="2291707"/>
              <a:ext cx="8213757" cy="287481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Rectangle 19"/>
            <p:cNvSpPr/>
            <p:nvPr/>
          </p:nvSpPr>
          <p:spPr>
            <a:xfrm>
              <a:off x="731520" y="4414358"/>
              <a:ext cx="220288" cy="224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711226" y="3554945"/>
              <a:ext cx="1275621" cy="23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p:nvSpPr>
        <p:spPr bwMode="auto">
          <a:xfrm>
            <a:off x="3175"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Manage Users | Users</a:t>
            </a:r>
          </a:p>
        </p:txBody>
      </p:sp>
      <p:sp>
        <p:nvSpPr>
          <p:cNvPr id="14" name="TextBox 13"/>
          <p:cNvSpPr txBox="1"/>
          <p:nvPr/>
        </p:nvSpPr>
        <p:spPr bwMode="white">
          <a:xfrm>
            <a:off x="466568" y="6367775"/>
            <a:ext cx="814387"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7" name="Freeform 202"/>
          <p:cNvSpPr>
            <a:spLocks noEditPoints="1"/>
          </p:cNvSpPr>
          <p:nvPr/>
        </p:nvSpPr>
        <p:spPr bwMode="auto">
          <a:xfrm flipH="1">
            <a:off x="235689" y="643000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cstate="print"/>
          <a:stretch>
            <a:fillRect/>
          </a:stretch>
        </p:blipFill>
        <p:spPr bwMode="auto">
          <a:xfrm>
            <a:off x="2236646" y="2557334"/>
            <a:ext cx="5389761" cy="330625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6" name="Content Placeholder 15"/>
          <p:cNvSpPr>
            <a:spLocks noGrp="1"/>
          </p:cNvSpPr>
          <p:nvPr>
            <p:ph idx="1"/>
          </p:nvPr>
        </p:nvSpPr>
        <p:spPr>
          <a:xfrm>
            <a:off x="115711" y="843165"/>
            <a:ext cx="9956685" cy="5950440"/>
          </a:xfrm>
        </p:spPr>
        <p:txBody>
          <a:bodyPr>
            <a:normAutofit/>
          </a:bodyPr>
          <a:lstStyle/>
          <a:p>
            <a:pPr marL="0" indent="0">
              <a:lnSpc>
                <a:spcPct val="90000"/>
              </a:lnSpc>
              <a:spcBef>
                <a:spcPts val="600"/>
              </a:spcBef>
              <a:buNone/>
            </a:pPr>
            <a:r>
              <a:rPr lang="en-GB" dirty="0"/>
              <a:t>Password lockout occurs when you have a password policy to lock users out when they exceed a certain number of invalid login attempts. The lockout period can be temporary or require an admin reset. You can unlock a user by clicking </a:t>
            </a:r>
            <a:r>
              <a:rPr lang="en-GB" b="1" dirty="0"/>
              <a:t>Unlock</a:t>
            </a:r>
            <a:r>
              <a:rPr lang="en-GB" dirty="0"/>
              <a:t> on the user record.</a:t>
            </a:r>
          </a:p>
        </p:txBody>
      </p:sp>
      <p:sp>
        <p:nvSpPr>
          <p:cNvPr id="466945" name="Rectangle 2"/>
          <p:cNvSpPr>
            <a:spLocks noGrp="1" noChangeArrowheads="1"/>
          </p:cNvSpPr>
          <p:nvPr>
            <p:ph type="title"/>
          </p:nvPr>
        </p:nvSpPr>
        <p:spPr/>
        <p:txBody>
          <a:bodyPr/>
          <a:lstStyle/>
          <a:p>
            <a:r>
              <a:rPr lang="en-US" dirty="0"/>
              <a:t>Password policies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132</a:t>
            </a:fld>
            <a:endParaRPr lang="en-US" dirty="0"/>
          </a:p>
        </p:txBody>
      </p:sp>
      <p:sp>
        <p:nvSpPr>
          <p:cNvPr id="22" name="Rectangle 21"/>
          <p:cNvSpPr/>
          <p:nvPr/>
        </p:nvSpPr>
        <p:spPr>
          <a:xfrm>
            <a:off x="2423318" y="4822641"/>
            <a:ext cx="2028306" cy="25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6652617" y="3053351"/>
            <a:ext cx="4115296" cy="1329687"/>
            <a:chOff x="3993699" y="3164762"/>
            <a:chExt cx="4115296" cy="1329687"/>
          </a:xfrm>
        </p:grpSpPr>
        <p:pic>
          <p:nvPicPr>
            <p:cNvPr id="4102" name="Picture 6"/>
            <p:cNvPicPr>
              <a:picLocks noChangeAspect="1" noChangeArrowheads="1"/>
            </p:cNvPicPr>
            <p:nvPr/>
          </p:nvPicPr>
          <p:blipFill>
            <a:blip r:embed="rId5" cstate="print"/>
            <a:srcRect/>
            <a:stretch>
              <a:fillRect/>
            </a:stretch>
          </p:blipFill>
          <p:spPr bwMode="auto">
            <a:xfrm>
              <a:off x="3993699" y="3164762"/>
              <a:ext cx="4115296" cy="132968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Rectangle 22"/>
            <p:cNvSpPr/>
            <p:nvPr/>
          </p:nvSpPr>
          <p:spPr>
            <a:xfrm>
              <a:off x="7413478" y="4020833"/>
              <a:ext cx="487110" cy="230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p:cNvSpPr/>
          <p:nvPr/>
        </p:nvSpPr>
        <p:spPr bwMode="auto">
          <a:xfrm>
            <a:off x="3175"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Settings | Security | Password Policies </a:t>
            </a:r>
          </a:p>
        </p:txBody>
      </p:sp>
      <p:sp>
        <p:nvSpPr>
          <p:cNvPr id="17" name="TextBox 16"/>
          <p:cNvSpPr txBox="1"/>
          <p:nvPr/>
        </p:nvSpPr>
        <p:spPr bwMode="white">
          <a:xfrm>
            <a:off x="466568" y="6367775"/>
            <a:ext cx="814387"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8" name="Freeform 202"/>
          <p:cNvSpPr>
            <a:spLocks noEditPoints="1"/>
          </p:cNvSpPr>
          <p:nvPr/>
        </p:nvSpPr>
        <p:spPr bwMode="auto">
          <a:xfrm flipH="1">
            <a:off x="235689" y="643000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Rectangle 2"/>
          <p:cNvSpPr/>
          <p:nvPr/>
        </p:nvSpPr>
        <p:spPr bwMode="auto">
          <a:xfrm>
            <a:off x="3852334" y="4024721"/>
            <a:ext cx="728134" cy="127998"/>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custDataLst>
      <p:tags r:id="rId1"/>
    </p:custData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1828800"/>
            <a:ext cx="11955462" cy="4960729"/>
          </a:xfrm>
        </p:spPr>
        <p:txBody>
          <a:bodyPr/>
          <a:lstStyle/>
          <a:p>
            <a:r>
              <a:rPr lang="en-US" dirty="0"/>
              <a:t>Tasks:</a:t>
            </a:r>
          </a:p>
          <a:p>
            <a:pPr lvl="1"/>
            <a:r>
              <a:rPr lang="en-US" dirty="0"/>
              <a:t>Set the password policy to three maximum invalid login attempts.</a:t>
            </a:r>
          </a:p>
          <a:p>
            <a:pPr lvl="1"/>
            <a:r>
              <a:rPr lang="en-GB" dirty="0"/>
              <a:t>Attempt to log in as </a:t>
            </a:r>
            <a:r>
              <a:rPr lang="en-GB" dirty="0" err="1"/>
              <a:t>Fumiko</a:t>
            </a:r>
            <a:r>
              <a:rPr lang="en-GB" dirty="0"/>
              <a:t> with an incorrect password.</a:t>
            </a:r>
          </a:p>
          <a:p>
            <a:pPr lvl="1"/>
            <a:r>
              <a:rPr lang="en-GB" dirty="0"/>
              <a:t>View the login in </a:t>
            </a:r>
            <a:r>
              <a:rPr lang="en-GB" dirty="0" err="1"/>
              <a:t>Fumiko’s</a:t>
            </a:r>
            <a:r>
              <a:rPr lang="en-GB" dirty="0"/>
              <a:t> login history.</a:t>
            </a:r>
          </a:p>
          <a:p>
            <a:pPr lvl="1"/>
            <a:r>
              <a:rPr lang="en-GB" dirty="0"/>
              <a:t>Attempt to log in as </a:t>
            </a:r>
            <a:r>
              <a:rPr lang="en-GB" dirty="0" err="1"/>
              <a:t>Fumiko</a:t>
            </a:r>
            <a:r>
              <a:rPr lang="en-GB" dirty="0"/>
              <a:t> three more times with an incorrect password.</a:t>
            </a:r>
          </a:p>
          <a:p>
            <a:pPr lvl="1"/>
            <a:r>
              <a:rPr lang="en-GB" dirty="0"/>
              <a:t>View the logins in </a:t>
            </a:r>
            <a:r>
              <a:rPr lang="en-GB" dirty="0" err="1"/>
              <a:t>Fumiko’s</a:t>
            </a:r>
            <a:r>
              <a:rPr lang="en-GB" dirty="0"/>
              <a:t> login history, and unlock her.</a:t>
            </a:r>
            <a:endParaRPr lang="en-US" dirty="0"/>
          </a:p>
        </p:txBody>
      </p:sp>
      <p:sp>
        <p:nvSpPr>
          <p:cNvPr id="2" name="Content Placeholder 1"/>
          <p:cNvSpPr>
            <a:spLocks noGrp="1"/>
          </p:cNvSpPr>
          <p:nvPr>
            <p:ph idx="11"/>
          </p:nvPr>
        </p:nvSpPr>
        <p:spPr>
          <a:xfrm>
            <a:off x="1" y="758825"/>
            <a:ext cx="12192000" cy="943303"/>
          </a:xfrm>
        </p:spPr>
        <p:txBody>
          <a:bodyPr/>
          <a:lstStyle/>
          <a:p>
            <a:r>
              <a:rPr lang="en-US" dirty="0"/>
              <a:t>Goal:</a:t>
            </a:r>
          </a:p>
          <a:p>
            <a:pPr lvl="1"/>
            <a:r>
              <a:rPr lang="en-GB" dirty="0" err="1"/>
              <a:t>Fumiko</a:t>
            </a:r>
            <a:r>
              <a:rPr lang="en-GB" dirty="0"/>
              <a:t> Suzuki is having trouble logging in. Find out what the issue is and resolve it. </a:t>
            </a:r>
            <a:endParaRPr lang="en-US" dirty="0"/>
          </a:p>
        </p:txBody>
      </p:sp>
      <p:sp>
        <p:nvSpPr>
          <p:cNvPr id="13" name="Content Placeholder 12"/>
          <p:cNvSpPr>
            <a:spLocks noGrp="1"/>
          </p:cNvSpPr>
          <p:nvPr>
            <p:ph idx="10"/>
          </p:nvPr>
        </p:nvSpPr>
        <p:spPr/>
        <p:txBody>
          <a:bodyPr/>
          <a:lstStyle/>
          <a:p>
            <a:r>
              <a:rPr lang="en-US"/>
              <a:t>10 min </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479233" name="Rectangle 2"/>
          <p:cNvSpPr>
            <a:spLocks noGrp="1" noChangeArrowheads="1"/>
          </p:cNvSpPr>
          <p:nvPr>
            <p:ph type="title"/>
          </p:nvPr>
        </p:nvSpPr>
        <p:spPr/>
        <p:txBody>
          <a:bodyPr/>
          <a:lstStyle/>
          <a:p>
            <a:r>
              <a:rPr lang="en-US" dirty="0"/>
              <a:t>3-5: Troubleshoot and Fix Login Issues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133</a:t>
            </a:fld>
            <a:endParaRPr lang="en-US" dirty="0"/>
          </a:p>
        </p:txBody>
      </p:sp>
    </p:spTree>
    <p:custDataLst>
      <p:tags r:id="rId1"/>
    </p:custData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Administering Salesforce on the Go</a:t>
            </a:r>
          </a:p>
        </p:txBody>
      </p:sp>
      <p:graphicFrame>
        <p:nvGraphicFramePr>
          <p:cNvPr id="11" name="Table 10"/>
          <p:cNvGraphicFramePr>
            <a:graphicFrameLocks noGrp="1"/>
          </p:cNvGraphicFramePr>
          <p:nvPr>
            <p:extLst>
              <p:ext uri="{D42A27DB-BD31-4B8C-83A1-F6EECF244321}">
                <p14:modId xmlns:p14="http://schemas.microsoft.com/office/powerpoint/2010/main" val="1304845017"/>
              </p:ext>
            </p:extLst>
          </p:nvPr>
        </p:nvGraphicFramePr>
        <p:xfrm>
          <a:off x="1711502" y="1377388"/>
          <a:ext cx="8926668" cy="43031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John</a:t>
                      </a:r>
                      <a:r>
                        <a:rPr lang="en-US" sz="1800" b="0" baseline="0" dirty="0">
                          <a:solidFill>
                            <a:srgbClr val="0070C0"/>
                          </a:solidFill>
                          <a:latin typeface="Salesforce Sans" panose="020B0505020202020203" pitchFamily="34" charset="0"/>
                          <a:ea typeface="Segoe UI" pitchFamily="34" charset="0"/>
                          <a:cs typeface="Segoe UI" pitchFamily="34" charset="0"/>
                        </a:rPr>
                        <a:t> Wiseman</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We are all really excited that you’ll be attending Dreamforce this year. But I’m worried about who will take care of basic administration needs when you’re away. </a:t>
                      </a:r>
                      <a:endParaRPr lang="en-GB" sz="1800" b="0" kern="120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11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Connor McCoy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Admin User</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800" b="0" kern="1200" noProof="0" dirty="0">
                          <a:solidFill>
                            <a:schemeClr val="tx1"/>
                          </a:solidFill>
                          <a:latin typeface="Salesforce Sans" panose="020B0505020202020203" pitchFamily="34" charset="0"/>
                          <a:ea typeface="Segoe UI" pitchFamily="34" charset="0"/>
                          <a:cs typeface="Segoe UI" pitchFamily="34" charset="0"/>
                        </a:rPr>
                        <a:t>Thanks for sending me to Dreamforce, </a:t>
                      </a:r>
                      <a:r>
                        <a:rPr lang="en-GB" sz="1800" b="0" kern="1200" noProof="0" dirty="0">
                          <a:solidFill>
                            <a:srgbClr val="0070C0"/>
                          </a:solidFill>
                          <a:latin typeface="Salesforce Sans" panose="020B0505020202020203" pitchFamily="34" charset="0"/>
                          <a:ea typeface="Segoe UI" pitchFamily="34" charset="0"/>
                          <a:cs typeface="Segoe UI" pitchFamily="34" charset="0"/>
                        </a:rPr>
                        <a:t>@John Wiseman</a:t>
                      </a:r>
                      <a:r>
                        <a:rPr lang="en-GB" sz="1800" b="0" kern="1200" noProof="0" dirty="0">
                          <a:solidFill>
                            <a:schemeClr val="tx1"/>
                          </a:solidFill>
                          <a:latin typeface="Salesforce Sans" panose="020B0505020202020203" pitchFamily="34" charset="0"/>
                          <a:ea typeface="Segoe UI" pitchFamily="34" charset="0"/>
                          <a:cs typeface="Segoe UI" pitchFamily="34" charset="0"/>
                        </a:rPr>
                        <a:t>! I can actually take care of my administrative duties using </a:t>
                      </a:r>
                      <a:r>
                        <a:rPr lang="en-GB" sz="1800" b="0" kern="1200" noProof="0" dirty="0" err="1">
                          <a:solidFill>
                            <a:schemeClr val="tx1"/>
                          </a:solidFill>
                          <a:latin typeface="Salesforce Sans" panose="020B0505020202020203" pitchFamily="34" charset="0"/>
                          <a:ea typeface="Segoe UI" pitchFamily="34" charset="0"/>
                          <a:cs typeface="Segoe UI" pitchFamily="34" charset="0"/>
                        </a:rPr>
                        <a:t>SalesforceA</a:t>
                      </a:r>
                      <a:r>
                        <a:rPr lang="en-GB" sz="1800" b="0" kern="1200" noProof="0" dirty="0">
                          <a:solidFill>
                            <a:schemeClr val="tx1"/>
                          </a:solidFill>
                          <a:latin typeface="Salesforce Sans" panose="020B0505020202020203" pitchFamily="34" charset="0"/>
                          <a:ea typeface="Segoe UI" pitchFamily="34" charset="0"/>
                          <a:cs typeface="Segoe UI" pitchFamily="34" charset="0"/>
                        </a:rPr>
                        <a:t> and my company-issued phone, so I won’t miss a beat!</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2" name="Picture 11"/>
          <p:cNvPicPr>
            <a:picLocks noChangeAspect="1"/>
          </p:cNvPicPr>
          <p:nvPr/>
        </p:nvPicPr>
        <p:blipFill rotWithShape="1">
          <a:blip r:embed="rId4"/>
          <a:srcRect l="1970" t="12280" r="78654" b="85404"/>
          <a:stretch/>
        </p:blipFill>
        <p:spPr>
          <a:xfrm>
            <a:off x="1924388" y="2969624"/>
            <a:ext cx="3280454" cy="277523"/>
          </a:xfrm>
          <a:prstGeom prst="rect">
            <a:avLst/>
          </a:prstGeom>
        </p:spPr>
      </p:pic>
      <p:pic>
        <p:nvPicPr>
          <p:cNvPr id="13" name="Picture 12"/>
          <p:cNvPicPr>
            <a:picLocks noChangeAspect="1"/>
          </p:cNvPicPr>
          <p:nvPr/>
        </p:nvPicPr>
        <p:blipFill rotWithShape="1">
          <a:blip r:embed="rId4"/>
          <a:srcRect l="96090" t="2041" r="2152" b="95552"/>
          <a:stretch/>
        </p:blipFill>
        <p:spPr>
          <a:xfrm>
            <a:off x="10245353" y="1480740"/>
            <a:ext cx="297640" cy="288435"/>
          </a:xfrm>
          <a:prstGeom prst="rect">
            <a:avLst/>
          </a:prstGeom>
        </p:spPr>
      </p:pic>
      <p:pic>
        <p:nvPicPr>
          <p:cNvPr id="14" name="Picture 13"/>
          <p:cNvPicPr>
            <a:picLocks noChangeAspect="1"/>
          </p:cNvPicPr>
          <p:nvPr/>
        </p:nvPicPr>
        <p:blipFill rotWithShape="1">
          <a:blip r:embed="rId4"/>
          <a:srcRect l="95812" t="16466" r="2430" b="81127"/>
          <a:stretch/>
        </p:blipFill>
        <p:spPr>
          <a:xfrm>
            <a:off x="10245353" y="3811027"/>
            <a:ext cx="297640" cy="288435"/>
          </a:xfrm>
          <a:prstGeom prst="rect">
            <a:avLst/>
          </a:prstGeom>
        </p:spPr>
      </p:pic>
      <p:pic>
        <p:nvPicPr>
          <p:cNvPr id="10" name="Picture 2"/>
          <p:cNvPicPr>
            <a:picLocks noChangeAspect="1" noChangeArrowheads="1"/>
          </p:cNvPicPr>
          <p:nvPr/>
        </p:nvPicPr>
        <p:blipFill>
          <a:blip r:embed="rId5" cstate="print"/>
          <a:srcRect/>
          <a:stretch>
            <a:fillRect/>
          </a:stretch>
        </p:blipFill>
        <p:spPr bwMode="auto">
          <a:xfrm>
            <a:off x="1721027" y="1420917"/>
            <a:ext cx="624412" cy="624412"/>
          </a:xfrm>
          <a:prstGeom prst="rect">
            <a:avLst/>
          </a:prstGeom>
          <a:noFill/>
          <a:ln w="6350">
            <a:solidFill>
              <a:schemeClr val="bg1">
                <a:lumMod val="75000"/>
              </a:schemeClr>
            </a:solidFill>
            <a:miter lim="800000"/>
            <a:headEnd/>
            <a:tailEnd/>
          </a:ln>
        </p:spPr>
      </p:pic>
      <p:pic>
        <p:nvPicPr>
          <p:cNvPr id="16" name="Picture 3" descr="C:\Users\joatham\Documents\CDev\Graphics\AW Computing employees\Admin Profile Icon Pic.png"/>
          <p:cNvPicPr>
            <a:picLocks noChangeAspect="1" noChangeArrowheads="1"/>
          </p:cNvPicPr>
          <p:nvPr/>
        </p:nvPicPr>
        <p:blipFill>
          <a:blip r:embed="rId6" cstate="print"/>
          <a:srcRect/>
          <a:stretch>
            <a:fillRect/>
          </a:stretch>
        </p:blipFill>
        <p:spPr bwMode="auto">
          <a:xfrm>
            <a:off x="1917039" y="3808389"/>
            <a:ext cx="428400" cy="428400"/>
          </a:xfrm>
          <a:prstGeom prst="rect">
            <a:avLst/>
          </a:prstGeom>
          <a:noFill/>
        </p:spPr>
      </p:pic>
      <p:sp>
        <p:nvSpPr>
          <p:cNvPr id="2" name="Slide Number Placeholder 1"/>
          <p:cNvSpPr>
            <a:spLocks noGrp="1"/>
          </p:cNvSpPr>
          <p:nvPr>
            <p:ph type="sldNum" sz="quarter" idx="10"/>
          </p:nvPr>
        </p:nvSpPr>
        <p:spPr/>
        <p:txBody>
          <a:bodyPr/>
          <a:lstStyle/>
          <a:p>
            <a:fld id="{812A5277-1DB9-460F-9A21-B857ABB32666}" type="slidenum">
              <a:rPr lang="en-US" smtClean="0"/>
              <a:pPr/>
              <a:t>134</a:t>
            </a:fld>
            <a:endParaRPr lang="en-US" dirty="0"/>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1" y="843165"/>
            <a:ext cx="4515713" cy="5950440"/>
          </a:xfrm>
        </p:spPr>
        <p:txBody>
          <a:bodyPr/>
          <a:lstStyle/>
          <a:p>
            <a:pPr lvl="0"/>
            <a:r>
              <a:rPr lang="en-US" dirty="0"/>
              <a:t>Administrators can now: </a:t>
            </a:r>
          </a:p>
          <a:p>
            <a:pPr lvl="2">
              <a:spcBef>
                <a:spcPts val="300"/>
              </a:spcBef>
            </a:pPr>
            <a:r>
              <a:rPr lang="en-US" dirty="0"/>
              <a:t>Freeze a user.</a:t>
            </a:r>
          </a:p>
          <a:p>
            <a:pPr lvl="2">
              <a:spcBef>
                <a:spcPts val="300"/>
              </a:spcBef>
            </a:pPr>
            <a:r>
              <a:rPr lang="en-US" dirty="0"/>
              <a:t>Deactivate a user.</a:t>
            </a:r>
          </a:p>
          <a:p>
            <a:pPr lvl="2">
              <a:spcBef>
                <a:spcPts val="300"/>
              </a:spcBef>
            </a:pPr>
            <a:r>
              <a:rPr lang="en-US" dirty="0"/>
              <a:t>Unlock a user.</a:t>
            </a:r>
          </a:p>
          <a:p>
            <a:pPr lvl="2">
              <a:spcBef>
                <a:spcPts val="300"/>
              </a:spcBef>
            </a:pPr>
            <a:r>
              <a:rPr lang="en-US" dirty="0"/>
              <a:t>Reset a user's password.</a:t>
            </a:r>
          </a:p>
          <a:p>
            <a:pPr lvl="2">
              <a:spcBef>
                <a:spcPts val="300"/>
              </a:spcBef>
            </a:pPr>
            <a:r>
              <a:rPr lang="en-US" dirty="0"/>
              <a:t>View and edit a user's information.</a:t>
            </a:r>
          </a:p>
          <a:p>
            <a:pPr lvl="2">
              <a:spcBef>
                <a:spcPts val="300"/>
              </a:spcBef>
            </a:pPr>
            <a:r>
              <a:rPr lang="en-US" dirty="0"/>
              <a:t>Assign permission sets.</a:t>
            </a:r>
          </a:p>
          <a:p>
            <a:pPr lvl="2">
              <a:spcBef>
                <a:spcPts val="300"/>
              </a:spcBef>
            </a:pPr>
            <a:r>
              <a:rPr lang="en-US" dirty="0"/>
              <a:t>View System Status.</a:t>
            </a:r>
          </a:p>
          <a:p>
            <a:pPr lvl="2">
              <a:spcBef>
                <a:spcPts val="300"/>
              </a:spcBef>
            </a:pPr>
            <a:r>
              <a:rPr lang="en-US" dirty="0"/>
              <a:t>Switch between Accounts in Multiple Organizations.</a:t>
            </a:r>
          </a:p>
          <a:p>
            <a:pPr lvl="2">
              <a:spcBef>
                <a:spcPts val="300"/>
              </a:spcBef>
            </a:pPr>
            <a:endParaRPr lang="en-US" dirty="0"/>
          </a:p>
          <a:p>
            <a:pPr lvl="1">
              <a:spcBef>
                <a:spcPts val="300"/>
              </a:spcBef>
            </a:pPr>
            <a:r>
              <a:rPr lang="en-US" sz="2400" dirty="0"/>
              <a:t>…all from their mobile device!</a:t>
            </a:r>
          </a:p>
        </p:txBody>
      </p:sp>
      <p:sp>
        <p:nvSpPr>
          <p:cNvPr id="4" name="Title 3"/>
          <p:cNvSpPr>
            <a:spLocks noGrp="1"/>
          </p:cNvSpPr>
          <p:nvPr>
            <p:ph type="title"/>
          </p:nvPr>
        </p:nvSpPr>
        <p:spPr/>
        <p:txBody>
          <a:bodyPr/>
          <a:lstStyle/>
          <a:p>
            <a:r>
              <a:rPr lang="en-US" cap="none" dirty="0" err="1"/>
              <a:t>SalesforceA</a:t>
            </a:r>
            <a:endParaRPr lang="en-US" cap="none"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135</a:t>
            </a:fld>
            <a:endParaRPr lang="en-US" dirty="0"/>
          </a:p>
        </p:txBody>
      </p:sp>
      <p:grpSp>
        <p:nvGrpSpPr>
          <p:cNvPr id="2" name="iPad"/>
          <p:cNvGrpSpPr/>
          <p:nvPr/>
        </p:nvGrpSpPr>
        <p:grpSpPr>
          <a:xfrm rot="21342187">
            <a:off x="4740429" y="1270818"/>
            <a:ext cx="3206546" cy="4020687"/>
            <a:chOff x="-3415558" y="1519175"/>
            <a:chExt cx="3648642" cy="4575031"/>
          </a:xfrm>
          <a:effectLst>
            <a:outerShdw blurRad="50800" dist="38100" dir="2700000" algn="tl" rotWithShape="0">
              <a:prstClr val="black">
                <a:alpha val="40000"/>
              </a:prstClr>
            </a:outerShdw>
          </a:effectLst>
        </p:grpSpPr>
        <p:pic>
          <p:nvPicPr>
            <p:cNvPr id="7" name="Picture 5" descr="C:\Users\mariann.foster\Documents\ProjectNotes\Spring 14\SalesforceA\IMG_0085.PNG"/>
            <p:cNvPicPr>
              <a:picLocks noChangeAspect="1" noChangeArrowheads="1"/>
            </p:cNvPicPr>
            <p:nvPr/>
          </p:nvPicPr>
          <p:blipFill>
            <a:blip r:embed="rId4" cstate="print"/>
            <a:srcRect/>
            <a:stretch>
              <a:fillRect/>
            </a:stretch>
          </p:blipFill>
          <p:spPr bwMode="auto">
            <a:xfrm>
              <a:off x="-2947595" y="1975320"/>
              <a:ext cx="2754335" cy="3672446"/>
            </a:xfrm>
            <a:prstGeom prst="rect">
              <a:avLst/>
            </a:prstGeom>
            <a:noFill/>
          </p:spPr>
        </p:pic>
        <p:pic>
          <p:nvPicPr>
            <p:cNvPr id="8" name="Picture 2" descr="C:\Users\mariann.foster\Documents\ProjectNotes\DreamForce 13\ipad white empty.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Lst>
            </a:blip>
            <a:srcRect/>
            <a:stretch>
              <a:fillRect/>
            </a:stretch>
          </p:blipFill>
          <p:spPr bwMode="auto">
            <a:xfrm rot="5400000">
              <a:off x="-3878753" y="1982370"/>
              <a:ext cx="4575031" cy="3648642"/>
            </a:xfrm>
            <a:prstGeom prst="rect">
              <a:avLst/>
            </a:prstGeom>
            <a:noFill/>
          </p:spPr>
        </p:pic>
      </p:grpSp>
      <p:sp>
        <p:nvSpPr>
          <p:cNvPr id="16" name="Admins can"/>
          <p:cNvSpPr txBox="1">
            <a:spLocks noChangeArrowheads="1"/>
          </p:cNvSpPr>
          <p:nvPr/>
        </p:nvSpPr>
        <p:spPr>
          <a:xfrm>
            <a:off x="0" y="847719"/>
            <a:ext cx="5102979" cy="549155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Rectangle 20"/>
          <p:cNvSpPr/>
          <p:nvPr/>
        </p:nvSpPr>
        <p:spPr>
          <a:xfrm>
            <a:off x="8624236" y="757084"/>
            <a:ext cx="3567764" cy="6100915"/>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rIns="274320" rtlCol="0" anchor="ctr"/>
          <a:lstStyle/>
          <a:p>
            <a:endParaRPr lang="en-US" sz="2000" b="1" dirty="0">
              <a:solidFill>
                <a:schemeClr val="bg1"/>
              </a:solidFill>
            </a:endParaRPr>
          </a:p>
          <a:p>
            <a:endParaRPr lang="en-US" sz="2000" b="1" dirty="0">
              <a:solidFill>
                <a:schemeClr val="bg1"/>
              </a:solidFill>
            </a:endParaRPr>
          </a:p>
          <a:p>
            <a:endParaRPr lang="en-US" sz="2000" b="1" dirty="0">
              <a:solidFill>
                <a:schemeClr val="bg1"/>
              </a:solidFill>
            </a:endParaRPr>
          </a:p>
          <a:p>
            <a:endParaRPr lang="en-US" sz="2000" b="1" dirty="0">
              <a:solidFill>
                <a:schemeClr val="bg1"/>
              </a:solidFill>
            </a:endParaRPr>
          </a:p>
          <a:p>
            <a:endParaRPr lang="en-US" sz="2000" b="1" dirty="0">
              <a:solidFill>
                <a:schemeClr val="bg1"/>
              </a:solidFill>
            </a:endParaRPr>
          </a:p>
          <a:p>
            <a:endParaRPr lang="en-US" sz="2000" b="1" dirty="0">
              <a:solidFill>
                <a:schemeClr val="bg1"/>
              </a:solidFill>
            </a:endParaRPr>
          </a:p>
          <a:p>
            <a:r>
              <a:rPr lang="en-US" sz="2200" b="1" dirty="0">
                <a:solidFill>
                  <a:schemeClr val="bg1"/>
                </a:solidFill>
              </a:rPr>
              <a:t>Homework:</a:t>
            </a:r>
          </a:p>
          <a:p>
            <a:r>
              <a:rPr lang="en-US" sz="2200" dirty="0">
                <a:solidFill>
                  <a:schemeClr val="bg1"/>
                </a:solidFill>
              </a:rPr>
              <a:t>Download </a:t>
            </a:r>
            <a:r>
              <a:rPr lang="en-US" sz="2200" dirty="0" err="1">
                <a:solidFill>
                  <a:schemeClr val="bg1"/>
                </a:solidFill>
              </a:rPr>
              <a:t>SalesforceA</a:t>
            </a:r>
            <a:r>
              <a:rPr lang="en-US" sz="2200" dirty="0">
                <a:solidFill>
                  <a:schemeClr val="bg1"/>
                </a:solidFill>
              </a:rPr>
              <a:t> on your Android or iOS device, and use </a:t>
            </a:r>
            <a:br>
              <a:rPr lang="en-US" sz="2200" dirty="0">
                <a:solidFill>
                  <a:schemeClr val="bg1"/>
                </a:solidFill>
              </a:rPr>
            </a:br>
            <a:r>
              <a:rPr lang="en-US" sz="2200" dirty="0">
                <a:solidFill>
                  <a:schemeClr val="bg1"/>
                </a:solidFill>
              </a:rPr>
              <a:t>your ADX201 login and password to </a:t>
            </a:r>
            <a:br>
              <a:rPr lang="en-US" sz="2200" dirty="0">
                <a:solidFill>
                  <a:schemeClr val="bg1"/>
                </a:solidFill>
              </a:rPr>
            </a:br>
            <a:r>
              <a:rPr lang="en-US" sz="2200" dirty="0">
                <a:solidFill>
                  <a:schemeClr val="bg1"/>
                </a:solidFill>
              </a:rPr>
              <a:t>log in. Be ready </a:t>
            </a:r>
            <a:br>
              <a:rPr lang="en-US" sz="2200" dirty="0">
                <a:solidFill>
                  <a:schemeClr val="bg1"/>
                </a:solidFill>
              </a:rPr>
            </a:br>
            <a:r>
              <a:rPr lang="en-US" sz="2200" dirty="0">
                <a:solidFill>
                  <a:schemeClr val="bg1"/>
                </a:solidFill>
              </a:rPr>
              <a:t>to talk about </a:t>
            </a:r>
            <a:br>
              <a:rPr lang="en-US" sz="2200" dirty="0">
                <a:solidFill>
                  <a:schemeClr val="bg1"/>
                </a:solidFill>
              </a:rPr>
            </a:br>
            <a:r>
              <a:rPr lang="en-US" sz="2200" dirty="0">
                <a:solidFill>
                  <a:schemeClr val="bg1"/>
                </a:solidFill>
              </a:rPr>
              <a:t>your experience tomorrow in class!</a:t>
            </a:r>
          </a:p>
        </p:txBody>
      </p:sp>
      <p:grpSp>
        <p:nvGrpSpPr>
          <p:cNvPr id="22" name="Group 21"/>
          <p:cNvGrpSpPr/>
          <p:nvPr/>
        </p:nvGrpSpPr>
        <p:grpSpPr>
          <a:xfrm>
            <a:off x="8094845" y="4235115"/>
            <a:ext cx="914400" cy="914400"/>
            <a:chOff x="7988967" y="3262963"/>
            <a:chExt cx="914400" cy="914400"/>
          </a:xfrm>
        </p:grpSpPr>
        <p:sp>
          <p:nvSpPr>
            <p:cNvPr id="23" name="Oval 22"/>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p>
          </p:txBody>
        </p:sp>
      </p:grpSp>
      <p:grpSp>
        <p:nvGrpSpPr>
          <p:cNvPr id="5" name="Android"/>
          <p:cNvGrpSpPr/>
          <p:nvPr/>
        </p:nvGrpSpPr>
        <p:grpSpPr>
          <a:xfrm rot="569117">
            <a:off x="7527538" y="1125691"/>
            <a:ext cx="1243504" cy="2331571"/>
            <a:chOff x="0" y="3297920"/>
            <a:chExt cx="1721056" cy="3226981"/>
          </a:xfrm>
          <a:effectLst>
            <a:outerShdw blurRad="50800" dist="38100" dir="2700000" algn="tl" rotWithShape="0">
              <a:prstClr val="black">
                <a:alpha val="40000"/>
              </a:prstClr>
            </a:outerShdw>
          </a:effectLst>
        </p:grpSpPr>
        <p:pic>
          <p:nvPicPr>
            <p:cNvPr id="10" name="Picture 4"/>
            <p:cNvPicPr>
              <a:picLocks noChangeAspect="1" noChangeArrowheads="1"/>
            </p:cNvPicPr>
            <p:nvPr/>
          </p:nvPicPr>
          <p:blipFill>
            <a:blip r:embed="rId7" cstate="print"/>
            <a:srcRect/>
            <a:stretch>
              <a:fillRect/>
            </a:stretch>
          </p:blipFill>
          <p:spPr bwMode="auto">
            <a:xfrm>
              <a:off x="96822" y="3805466"/>
              <a:ext cx="1587930" cy="2337150"/>
            </a:xfrm>
            <a:prstGeom prst="rect">
              <a:avLst/>
            </a:prstGeom>
            <a:noFill/>
            <a:ln w="9525">
              <a:noFill/>
              <a:miter lim="800000"/>
              <a:headEnd/>
              <a:tailEnd/>
            </a:ln>
          </p:spPr>
        </p:pic>
        <p:pic>
          <p:nvPicPr>
            <p:cNvPr id="11" name="Picture 5" descr="C:\Users\mariann.foster\Documents\ProjectNotes\DreamForce 13\HTC.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0" y="3297920"/>
              <a:ext cx="1721056" cy="3226981"/>
            </a:xfrm>
            <a:prstGeom prst="rect">
              <a:avLst/>
            </a:prstGeom>
            <a:noFill/>
          </p:spPr>
        </p:pic>
      </p:grpSp>
      <p:grpSp>
        <p:nvGrpSpPr>
          <p:cNvPr id="6" name="iPhone"/>
          <p:cNvGrpSpPr/>
          <p:nvPr/>
        </p:nvGrpSpPr>
        <p:grpSpPr>
          <a:xfrm rot="20803552">
            <a:off x="8851845" y="278492"/>
            <a:ext cx="1098638" cy="2180744"/>
            <a:chOff x="4083237" y="3173112"/>
            <a:chExt cx="1520555" cy="3018229"/>
          </a:xfrm>
          <a:effectLst>
            <a:outerShdw blurRad="50800" dist="38100" dir="2700000" algn="tl" rotWithShape="0">
              <a:prstClr val="black">
                <a:alpha val="40000"/>
              </a:prstClr>
            </a:outerShdw>
          </a:effectLst>
        </p:grpSpPr>
        <p:pic>
          <p:nvPicPr>
            <p:cNvPr id="13" name="Picture 3" descr="C:\Users\mariann.foster\Documents\ProjectNotes\DreamForce 13\iphone.png"/>
            <p:cNvPicPr>
              <a:picLocks noChangeAspect="1" noChangeArrowheads="1"/>
            </p:cNvPicPr>
            <p:nvPr/>
          </p:nvPicPr>
          <p:blipFill rotWithShape="1">
            <a:blip r:embed="rId9" cstate="print"/>
            <a:srcRect t="1" b="357"/>
            <a:stretch/>
          </p:blipFill>
          <p:spPr bwMode="auto">
            <a:xfrm>
              <a:off x="4083237" y="3173112"/>
              <a:ext cx="1520555" cy="3018229"/>
            </a:xfrm>
            <a:prstGeom prst="rect">
              <a:avLst/>
            </a:prstGeom>
            <a:noFill/>
          </p:spPr>
        </p:pic>
        <p:pic>
          <p:nvPicPr>
            <p:cNvPr id="14" name="Picture 6" descr="C:\Users\mariann.foster\Documents\ProjectNotes\Spring 14\SalesforceA\IMG_0341.PNG"/>
            <p:cNvPicPr>
              <a:picLocks noChangeAspect="1" noChangeArrowheads="1"/>
            </p:cNvPicPr>
            <p:nvPr/>
          </p:nvPicPr>
          <p:blipFill>
            <a:blip r:embed="rId10" cstate="print"/>
            <a:srcRect/>
            <a:stretch>
              <a:fillRect/>
            </a:stretch>
          </p:blipFill>
          <p:spPr bwMode="auto">
            <a:xfrm>
              <a:off x="4191820" y="3679115"/>
              <a:ext cx="1333948" cy="2000922"/>
            </a:xfrm>
            <a:prstGeom prst="rect">
              <a:avLst/>
            </a:prstGeom>
            <a:noFill/>
          </p:spPr>
        </p:pic>
      </p:grpSp>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81648" y="5037803"/>
            <a:ext cx="1401097" cy="1401097"/>
          </a:xfrm>
          <a:prstGeom prst="rect">
            <a:avLst/>
          </a:prstGeom>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Content Placeholder 5"/>
          <p:cNvSpPr>
            <a:spLocks noGrp="1"/>
          </p:cNvSpPr>
          <p:nvPr>
            <p:ph idx="1"/>
          </p:nvPr>
        </p:nvSpPr>
        <p:spPr/>
        <p:txBody>
          <a:bodyPr numCol="2" spcCol="457200"/>
          <a:lstStyle/>
          <a:p>
            <a:pPr marL="457200" indent="-457200">
              <a:buFont typeface="+mj-lt"/>
              <a:buAutoNum type="arabicPeriod"/>
            </a:pPr>
            <a:r>
              <a:rPr lang="en-US" dirty="0"/>
              <a:t>What is determined by the user's profile? </a:t>
            </a:r>
          </a:p>
          <a:p>
            <a:pPr marL="457200" indent="-457200">
              <a:buFont typeface="+mj-lt"/>
              <a:buAutoNum type="arabicPeriod"/>
            </a:pPr>
            <a:r>
              <a:rPr lang="en-US" dirty="0"/>
              <a:t>What tasks can be performed by a user who is assigned to the standard System Administrator profile?</a:t>
            </a:r>
          </a:p>
          <a:p>
            <a:pPr marL="457200" indent="-457200">
              <a:buFont typeface="+mj-lt"/>
              <a:buAutoNum type="arabicPeriod"/>
            </a:pPr>
            <a:r>
              <a:rPr lang="en-US" dirty="0"/>
              <a:t>Support users at AW Computing </a:t>
            </a:r>
            <a:br>
              <a:rPr lang="en-US" dirty="0"/>
            </a:br>
            <a:r>
              <a:rPr lang="en-US" dirty="0"/>
              <a:t>can view, create, and edit accounts. However, the management team does not want support users to delete accounts in the organization. How can an administrator meet </a:t>
            </a:r>
            <a:br>
              <a:rPr lang="en-US" dirty="0"/>
            </a:br>
            <a:r>
              <a:rPr lang="en-US" dirty="0"/>
              <a:t>this requirement? </a:t>
            </a:r>
          </a:p>
          <a:p>
            <a:pPr marL="457200" indent="-457200">
              <a:buFont typeface="+mj-lt"/>
              <a:buAutoNum type="arabicPeriod"/>
            </a:pPr>
            <a:r>
              <a:rPr lang="en-US" dirty="0"/>
              <a:t>When creating a new user, what information is captured on the </a:t>
            </a:r>
            <a:br>
              <a:rPr lang="en-US" dirty="0"/>
            </a:br>
            <a:r>
              <a:rPr lang="en-US" dirty="0"/>
              <a:t>user record? </a:t>
            </a:r>
          </a:p>
          <a:p>
            <a:pPr marL="457200" indent="-457200">
              <a:buFont typeface="+mj-lt"/>
              <a:buAutoNum type="arabicPeriod"/>
            </a:pPr>
            <a:r>
              <a:rPr lang="en-US" dirty="0"/>
              <a:t>A user receives an error message when attempting to log in to Salesforce. What is the first step an administrator should take to troubleshoot the problem? </a:t>
            </a:r>
          </a:p>
          <a:p>
            <a:pPr marL="457200" indent="-457200">
              <a:buFont typeface="+mj-lt"/>
              <a:buAutoNum type="arabicPeriod"/>
            </a:pPr>
            <a:r>
              <a:rPr lang="en-US" dirty="0"/>
              <a:t>An administrator is receiving a high volume of calls because users cannot log in to Salesforce. The administrator checks the Login History and notices that most users have a status of Password Lockout. What Password Policy settings can an administrator change to reduce the number of lockouts? </a:t>
            </a:r>
          </a:p>
        </p:txBody>
      </p:sp>
      <p:sp>
        <p:nvSpPr>
          <p:cNvPr id="211969" name="Title 4"/>
          <p:cNvSpPr>
            <a:spLocks noGrp="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136</a:t>
            </a:fld>
            <a:endParaRPr lang="en-US" dirty="0"/>
          </a:p>
        </p:txBody>
      </p:sp>
    </p:spTree>
    <p:custDataLst>
      <p:tags r:id="rId1"/>
    </p:custData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b="1" dirty="0"/>
              <a:t>Module 4: </a:t>
            </a:r>
          </a:p>
          <a:p>
            <a:r>
              <a:rPr lang="en-US" dirty="0"/>
              <a:t>Security and Data Access</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8837" y="320487"/>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r="80861"/>
          <a:stretch/>
        </p:blipFill>
        <p:spPr>
          <a:xfrm>
            <a:off x="832193" y="3148204"/>
            <a:ext cx="708115" cy="544803"/>
          </a:xfrm>
          <a:prstGeom prst="rect">
            <a:avLst/>
          </a:prstGeom>
          <a:effectLst>
            <a:outerShdw blurRad="76200" dir="18900000" sy="23000" kx="-1200000" algn="bl" rotWithShape="0">
              <a:prstClr val="black">
                <a:alpha val="20000"/>
              </a:prstClr>
            </a:outerShdw>
          </a:effectLst>
        </p:spPr>
      </p:pic>
    </p:spTree>
    <p:custDataLst>
      <p:tags r:id="rId1"/>
    </p:custData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848508" y="1027275"/>
            <a:ext cx="9238467" cy="3875587"/>
          </a:xfrm>
        </p:spPr>
        <p:txBody>
          <a:bodyPr>
            <a:normAutofit/>
          </a:bodyPr>
          <a:lstStyle/>
          <a:p>
            <a:pPr>
              <a:buNone/>
            </a:pPr>
            <a:r>
              <a:rPr lang="en-US" dirty="0"/>
              <a:t>By the end of this module, you will be able to:</a:t>
            </a:r>
          </a:p>
          <a:p>
            <a:pPr lvl="2"/>
            <a:r>
              <a:rPr lang="en-US" dirty="0"/>
              <a:t>Restrict when and where users can log in to an organization.</a:t>
            </a:r>
          </a:p>
          <a:p>
            <a:pPr lvl="2"/>
            <a:r>
              <a:rPr lang="en-GB" dirty="0"/>
              <a:t>Determine the levels of access users have to objects.</a:t>
            </a:r>
            <a:endParaRPr lang="en-US" dirty="0"/>
          </a:p>
          <a:p>
            <a:pPr lvl="2"/>
            <a:r>
              <a:rPr lang="en-US" dirty="0"/>
              <a:t>Set up a data access model using the role hierarchy, sharing, and teams.</a:t>
            </a:r>
          </a:p>
          <a:p>
            <a:pPr lvl="2"/>
            <a:r>
              <a:rPr lang="en-GB" dirty="0"/>
              <a:t>Control the levels of access users have to fields.</a:t>
            </a:r>
            <a:endParaRPr lang="en-US" dirty="0"/>
          </a:p>
        </p:txBody>
      </p:sp>
      <p:sp>
        <p:nvSpPr>
          <p:cNvPr id="464897" name="Rectangle 2"/>
          <p:cNvSpPr>
            <a:spLocks noGrp="1" noChangeArrowheads="1"/>
          </p:cNvSpPr>
          <p:nvPr>
            <p:ph type="title"/>
          </p:nvPr>
        </p:nvSpPr>
        <p:spPr/>
        <p:txBody>
          <a:bodyPr/>
          <a:lstStyle/>
          <a:p>
            <a:r>
              <a:rPr lang="en-US" dirty="0"/>
              <a:t>Module Objectives</a:t>
            </a:r>
          </a:p>
        </p:txBody>
      </p:sp>
      <p:sp>
        <p:nvSpPr>
          <p:cNvPr id="2" name="Text Placeholder 1"/>
          <p:cNvSpPr>
            <a:spLocks noGrp="1"/>
          </p:cNvSpPr>
          <p:nvPr>
            <p:ph type="body" sz="quarter" idx="12"/>
          </p:nvPr>
        </p:nvSpPr>
        <p:spPr>
          <a:xfrm>
            <a:off x="0" y="759600"/>
            <a:ext cx="12195176" cy="274023"/>
          </a:xfrm>
        </p:spPr>
        <p:txBody>
          <a:bodyPr/>
          <a:lstStyle/>
          <a:p>
            <a:r>
              <a:rPr lang="en-US" dirty="0"/>
              <a:t>Module 4: </a:t>
            </a:r>
            <a:r>
              <a:rPr lang="en-US" b="0" dirty="0">
                <a:latin typeface="Salesforce Sans Light" panose="020B0305020202020203" pitchFamily="34" charset="0"/>
              </a:rPr>
              <a:t>Security and Data Access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138</a:t>
            </a:fld>
            <a:endParaRPr lang="en-US" dirty="0"/>
          </a:p>
        </p:txBody>
      </p:sp>
    </p:spTree>
    <p:custDataLst>
      <p:tags r:id="rId1"/>
    </p:custData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Intro and Agenda</a:t>
            </a:r>
            <a:endParaRPr lang="en-US" dirty="0"/>
          </a:p>
        </p:txBody>
      </p:sp>
      <p:sp>
        <p:nvSpPr>
          <p:cNvPr id="464898" name="Content Placeholder 6"/>
          <p:cNvSpPr>
            <a:spLocks noGrp="1"/>
          </p:cNvSpPr>
          <p:nvPr>
            <p:ph idx="1"/>
          </p:nvPr>
        </p:nvSpPr>
        <p:spPr/>
        <p:txBody>
          <a:bodyPr/>
          <a:lstStyle/>
          <a:p>
            <a:pPr lvl="1"/>
            <a:r>
              <a:rPr lang="en-GB" dirty="0"/>
              <a:t>Restricting Logins</a:t>
            </a:r>
            <a:endParaRPr lang="en-US" dirty="0"/>
          </a:p>
          <a:p>
            <a:pPr lvl="2"/>
            <a:r>
              <a:rPr lang="en-GB" dirty="0"/>
              <a:t>Determining Object Access</a:t>
            </a:r>
            <a:endParaRPr lang="en-US" dirty="0"/>
          </a:p>
          <a:p>
            <a:pPr lvl="2"/>
            <a:r>
              <a:rPr lang="en-GB" dirty="0"/>
              <a:t>Setting Up Record Access</a:t>
            </a:r>
          </a:p>
          <a:p>
            <a:pPr lvl="2"/>
            <a:r>
              <a:rPr lang="en-GB" dirty="0"/>
              <a:t>Creating a Role Hierarchy</a:t>
            </a:r>
          </a:p>
          <a:p>
            <a:pPr lvl="2"/>
            <a:r>
              <a:rPr lang="en-GB" dirty="0"/>
              <a:t>Dealing with Record Access Exceptions</a:t>
            </a:r>
          </a:p>
          <a:p>
            <a:pPr lvl="2"/>
            <a:r>
              <a:rPr lang="en-GB" dirty="0"/>
              <a:t>Managing Field-Level Security</a:t>
            </a:r>
            <a:endParaRPr lang="en-US" dirty="0"/>
          </a:p>
        </p:txBody>
      </p:sp>
      <p:sp>
        <p:nvSpPr>
          <p:cNvPr id="5" name="Text Placeholder 4"/>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sp>
        <p:nvSpPr>
          <p:cNvPr id="3" name="Text Placeholder 2"/>
          <p:cNvSpPr>
            <a:spLocks noGrp="1"/>
          </p:cNvSpPr>
          <p:nvPr>
            <p:ph type="body" sz="quarter" idx="11"/>
          </p:nvPr>
        </p:nvSpPr>
        <p:spPr/>
        <p:txBody>
          <a:bodyPr/>
          <a:lstStyle/>
          <a:p>
            <a:r>
              <a:rPr lang="en-GB" b="0" dirty="0"/>
              <a:t>We have now set up the Salesforce environment for our users, created the necessary profiles to determine what they can see and do, and created user records for new users. </a:t>
            </a:r>
          </a:p>
          <a:p>
            <a:r>
              <a:rPr lang="en-GB" b="0" dirty="0"/>
              <a:t>Now we’re going to look at securing our Salesforce organization, and how we can control exactly what data our users have access to within it.</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6" name="Slide Number Placeholder 5"/>
          <p:cNvSpPr>
            <a:spLocks noGrp="1"/>
          </p:cNvSpPr>
          <p:nvPr>
            <p:ph type="sldNum" sz="quarter" idx="12"/>
          </p:nvPr>
        </p:nvSpPr>
        <p:spPr/>
        <p:txBody>
          <a:bodyPr/>
          <a:lstStyle/>
          <a:p>
            <a:fld id="{812A5277-1DB9-460F-9A21-B857ABB32666}" type="slidenum">
              <a:rPr lang="en-US" smtClean="0"/>
              <a:pPr/>
              <a:t>139</a:t>
            </a:fld>
            <a:endParaRPr lang="en-US" dirty="0"/>
          </a:p>
        </p:txBody>
      </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endParaRPr lang="en-US" dirty="0"/>
          </a:p>
        </p:txBody>
      </p:sp>
      <p:sp>
        <p:nvSpPr>
          <p:cNvPr id="7" name="Content Placeholder 6"/>
          <p:cNvSpPr>
            <a:spLocks noGrp="1"/>
          </p:cNvSpPr>
          <p:nvPr>
            <p:ph idx="1"/>
          </p:nvPr>
        </p:nvSpPr>
        <p:spPr/>
        <p:txBody>
          <a:bodyPr/>
          <a:lstStyle/>
          <a:p>
            <a:pPr lvl="3"/>
            <a:r>
              <a:rPr lang="en-US" dirty="0"/>
              <a:t>Introductions</a:t>
            </a:r>
          </a:p>
          <a:p>
            <a:pPr lvl="1"/>
            <a:r>
              <a:rPr lang="en-US" dirty="0"/>
              <a:t>Welcome to AW Computing</a:t>
            </a:r>
          </a:p>
        </p:txBody>
      </p:sp>
      <p:sp>
        <p:nvSpPr>
          <p:cNvPr id="4" name="Text Placeholder 3"/>
          <p:cNvSpPr>
            <a:spLocks noGrp="1"/>
          </p:cNvSpPr>
          <p:nvPr>
            <p:ph type="body" sz="quarter" idx="13"/>
          </p:nvPr>
        </p:nvSpPr>
        <p:spPr/>
        <p:txBody>
          <a:bodyPr/>
          <a:lstStyle/>
          <a:p>
            <a:r>
              <a:rPr lang="en-US" dirty="0"/>
              <a:t>Introductions and Overview</a:t>
            </a:r>
          </a:p>
        </p:txBody>
      </p:sp>
      <p:sp>
        <p:nvSpPr>
          <p:cNvPr id="2" name="Slide Number Placeholder 1"/>
          <p:cNvSpPr>
            <a:spLocks noGrp="1"/>
          </p:cNvSpPr>
          <p:nvPr>
            <p:ph type="sldNum" sz="quarter" idx="12"/>
          </p:nvPr>
        </p:nvSpPr>
        <p:spPr/>
        <p:txBody>
          <a:bodyPr/>
          <a:lstStyle/>
          <a:p>
            <a:fld id="{812A5277-1DB9-460F-9A21-B857ABB32666}" type="slidenum">
              <a:rPr lang="en-US" smtClean="0"/>
              <a:pPr/>
              <a:t>14</a:t>
            </a:fld>
            <a:endParaRPr lang="en-US" dirty="0"/>
          </a:p>
        </p:txBody>
      </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Restricting Login Access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588133300"/>
              </p:ext>
            </p:extLst>
          </p:nvPr>
        </p:nvGraphicFramePr>
        <p:xfrm>
          <a:off x="1682932" y="1020197"/>
          <a:ext cx="8926668" cy="52277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John</a:t>
                      </a:r>
                      <a:r>
                        <a:rPr lang="en-US" sz="1800" b="0" baseline="0" dirty="0">
                          <a:solidFill>
                            <a:srgbClr val="0070C0"/>
                          </a:solidFill>
                          <a:latin typeface="Salesforce Sans" panose="020B0505020202020203" pitchFamily="34" charset="0"/>
                          <a:ea typeface="Segoe UI" pitchFamily="34" charset="0"/>
                          <a:cs typeface="Segoe UI" pitchFamily="34" charset="0"/>
                        </a:rPr>
                        <a:t> Wiseman</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6h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I have some security concerns. I want to reduce the chances of unauthorized access to our data housed in Salesforce.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 Marketing, Accounts Receivable, and Recruiting users should only be able to log in during the company’s standard office hours, and only when connected to the company network.</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 All other users should have 24/7 access, and be able to log in on the company network and the VPN.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800" b="0" kern="1200" noProof="0" dirty="0">
                          <a:solidFill>
                            <a:schemeClr val="tx1"/>
                          </a:solidFill>
                          <a:latin typeface="Salesforce Sans" panose="020B0505020202020203" pitchFamily="34" charset="0"/>
                          <a:ea typeface="Segoe UI" pitchFamily="34" charset="0"/>
                          <a:cs typeface="Segoe UI" pitchFamily="34" charset="0"/>
                        </a:rPr>
                        <a:t>Thanks John, support and sales</a:t>
                      </a: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 under</a:t>
                      </a:r>
                      <a:r>
                        <a:rPr lang="en-GB" sz="1800" b="0" kern="1200" noProof="0" dirty="0">
                          <a:solidFill>
                            <a:schemeClr val="tx1"/>
                          </a:solidFill>
                          <a:latin typeface="Salesforce Sans" panose="020B0505020202020203" pitchFamily="34" charset="0"/>
                          <a:ea typeface="Segoe UI" pitchFamily="34" charset="0"/>
                          <a:cs typeface="Segoe UI" pitchFamily="34" charset="0"/>
                        </a:rPr>
                        <a:t> </a:t>
                      </a:r>
                      <a:r>
                        <a:rPr lang="en-GB" sz="1800" b="0" kern="1200" noProof="0" dirty="0">
                          <a:solidFill>
                            <a:srgbClr val="0070C0"/>
                          </a:solidFill>
                          <a:latin typeface="Salesforce Sans" panose="020B0505020202020203" pitchFamily="34" charset="0"/>
                          <a:ea typeface="Segoe UI" pitchFamily="34" charset="0"/>
                          <a:cs typeface="Segoe UI" pitchFamily="34" charset="0"/>
                        </a:rPr>
                        <a:t>@Allison Wheeler </a:t>
                      </a:r>
                      <a:r>
                        <a:rPr lang="en-GB" sz="1800" b="0" kern="1200" noProof="0" dirty="0">
                          <a:solidFill>
                            <a:schemeClr val="tx1"/>
                          </a:solidFill>
                          <a:latin typeface="Salesforce Sans" panose="020B0505020202020203" pitchFamily="34" charset="0"/>
                          <a:ea typeface="Segoe UI" pitchFamily="34" charset="0"/>
                          <a:cs typeface="Segoe UI" pitchFamily="34" charset="0"/>
                        </a:rPr>
                        <a:t>need the expanded access</a:t>
                      </a: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 outside of business hours and remote locations.</a:t>
                      </a:r>
                      <a:endParaRPr lang="en-GB" sz="1800" b="0" kern="1200" noProof="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18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2h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rotWithShape="1">
          <a:blip r:embed="rId4"/>
          <a:srcRect l="1970" t="12280" r="78654" b="85404"/>
          <a:stretch/>
        </p:blipFill>
        <p:spPr>
          <a:xfrm>
            <a:off x="1895818" y="3999273"/>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16783" y="1123549"/>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16783" y="4840676"/>
            <a:ext cx="297640" cy="288435"/>
          </a:xfrm>
          <a:prstGeom prst="rect">
            <a:avLst/>
          </a:prstGeom>
        </p:spPr>
      </p:pic>
      <p:pic>
        <p:nvPicPr>
          <p:cNvPr id="13" name="Picture 12"/>
          <p:cNvPicPr>
            <a:picLocks noChangeAspect="1"/>
          </p:cNvPicPr>
          <p:nvPr/>
        </p:nvPicPr>
        <p:blipFill rotWithShape="1">
          <a:blip r:embed="rId5"/>
          <a:srcRect l="5937" t="6188" r="9143" b="3506"/>
          <a:stretch/>
        </p:blipFill>
        <p:spPr>
          <a:xfrm>
            <a:off x="1896981" y="4838584"/>
            <a:ext cx="409154" cy="411480"/>
          </a:xfrm>
          <a:prstGeom prst="ellipse">
            <a:avLst/>
          </a:prstGeom>
        </p:spPr>
      </p:pic>
      <p:pic>
        <p:nvPicPr>
          <p:cNvPr id="14" name="Picture 2"/>
          <p:cNvPicPr>
            <a:picLocks noChangeAspect="1" noChangeArrowheads="1"/>
          </p:cNvPicPr>
          <p:nvPr/>
        </p:nvPicPr>
        <p:blipFill>
          <a:blip r:embed="rId6" cstate="print"/>
          <a:srcRect/>
          <a:stretch>
            <a:fillRect/>
          </a:stretch>
        </p:blipFill>
        <p:spPr bwMode="auto">
          <a:xfrm>
            <a:off x="1706866" y="1076182"/>
            <a:ext cx="564577" cy="564577"/>
          </a:xfrm>
          <a:prstGeom prst="rect">
            <a:avLst/>
          </a:prstGeom>
          <a:noFill/>
          <a:ln w="6350">
            <a:solidFill>
              <a:schemeClr val="bg1">
                <a:lumMod val="75000"/>
              </a:schemeClr>
            </a:solidFill>
            <a:miter lim="800000"/>
            <a:headEnd/>
            <a:tailEnd/>
          </a:ln>
        </p:spPr>
      </p:pic>
      <p:sp>
        <p:nvSpPr>
          <p:cNvPr id="2" name="Slide Number Placeholder 1"/>
          <p:cNvSpPr>
            <a:spLocks noGrp="1"/>
          </p:cNvSpPr>
          <p:nvPr>
            <p:ph type="sldNum" sz="quarter" idx="10"/>
          </p:nvPr>
        </p:nvSpPr>
        <p:spPr/>
        <p:txBody>
          <a:bodyPr/>
          <a:lstStyle/>
          <a:p>
            <a:fld id="{812A5277-1DB9-460F-9A21-B857ABB32666}" type="slidenum">
              <a:rPr lang="en-US" smtClean="0"/>
              <a:pPr/>
              <a:t>140</a:t>
            </a:fld>
            <a:endParaRPr lang="en-US" dirty="0"/>
          </a:p>
        </p:txBody>
      </p:sp>
    </p:spTree>
    <p:custDataLst>
      <p:tags r:id="rId1"/>
    </p:custData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807028" y="1295400"/>
            <a:ext cx="8904515" cy="4998720"/>
            <a:chOff x="3548742" y="1197429"/>
            <a:chExt cx="6936377" cy="4998720"/>
          </a:xfrm>
        </p:grpSpPr>
        <p:sp>
          <p:nvSpPr>
            <p:cNvPr id="12" name="Rounded Rectangle 11"/>
            <p:cNvSpPr/>
            <p:nvPr/>
          </p:nvSpPr>
          <p:spPr bwMode="auto">
            <a:xfrm>
              <a:off x="3548742" y="1197429"/>
              <a:ext cx="6936377"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3200" b="1" i="0" u="none" strike="noStrike" cap="none" normalizeH="0" baseline="0" dirty="0">
                  <a:ln>
                    <a:noFill/>
                  </a:ln>
                  <a:solidFill>
                    <a:schemeClr val="bg1"/>
                  </a:solidFill>
                  <a:effectLst/>
                </a:rPr>
                <a:t>The </a:t>
              </a:r>
              <a:r>
                <a:rPr lang="en-US" sz="3200" b="1" dirty="0">
                  <a:solidFill>
                    <a:schemeClr val="bg1"/>
                  </a:solidFill>
                </a:rPr>
                <a:t>Organization </a:t>
              </a:r>
              <a:endParaRPr kumimoji="0" lang="en-US" sz="3200" b="1" i="0" u="none" strike="noStrike" cap="none" normalizeH="0" baseline="0" dirty="0">
                <a:ln>
                  <a:noFill/>
                </a:ln>
                <a:solidFill>
                  <a:schemeClr val="bg1"/>
                </a:solidFill>
                <a:effectLst/>
              </a:endParaRPr>
            </a:p>
          </p:txBody>
        </p:sp>
        <p:sp>
          <p:nvSpPr>
            <p:cNvPr id="13" name="Rounded Rectangle 12"/>
            <p:cNvSpPr>
              <a:spLocks noChangeAspect="1"/>
            </p:cNvSpPr>
            <p:nvPr/>
          </p:nvSpPr>
          <p:spPr>
            <a:xfrm>
              <a:off x="3696292" y="2081349"/>
              <a:ext cx="6577644"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Object </a:t>
              </a:r>
              <a:endParaRPr lang="en-US" dirty="0">
                <a:solidFill>
                  <a:schemeClr val="bg1"/>
                </a:solidFill>
              </a:endParaRPr>
            </a:p>
          </p:txBody>
        </p:sp>
        <p:sp>
          <p:nvSpPr>
            <p:cNvPr id="14" name="Rounded Rectangle 13"/>
            <p:cNvSpPr>
              <a:spLocks/>
            </p:cNvSpPr>
            <p:nvPr/>
          </p:nvSpPr>
          <p:spPr>
            <a:xfrm>
              <a:off x="4942115" y="2934789"/>
              <a:ext cx="4312919"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Record </a:t>
              </a:r>
              <a:endParaRPr lang="en-US" sz="2400" dirty="0">
                <a:solidFill>
                  <a:schemeClr val="bg1"/>
                </a:solidFill>
              </a:endParaRPr>
            </a:p>
          </p:txBody>
        </p:sp>
        <p:sp>
          <p:nvSpPr>
            <p:cNvPr id="15" name="Rounded Rectangle 14"/>
            <p:cNvSpPr>
              <a:spLocks noChangeAspect="1"/>
            </p:cNvSpPr>
            <p:nvPr/>
          </p:nvSpPr>
          <p:spPr>
            <a:xfrm>
              <a:off x="6415602" y="3921854"/>
              <a:ext cx="1437107"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solidFill>
                    <a:schemeClr val="accent4">
                      <a:lumMod val="50000"/>
                    </a:schemeClr>
                  </a:solidFill>
                </a:rPr>
                <a:t>Field</a:t>
              </a:r>
              <a:endParaRPr lang="en-US" dirty="0">
                <a:solidFill>
                  <a:schemeClr val="accent4">
                    <a:lumMod val="50000"/>
                  </a:schemeClr>
                </a:solidFill>
              </a:endParaRPr>
            </a:p>
          </p:txBody>
        </p:sp>
      </p:grpSp>
      <p:sp>
        <p:nvSpPr>
          <p:cNvPr id="2" name="Title 1"/>
          <p:cNvSpPr>
            <a:spLocks noGrp="1"/>
          </p:cNvSpPr>
          <p:nvPr>
            <p:ph type="title"/>
          </p:nvPr>
        </p:nvSpPr>
        <p:spPr/>
        <p:txBody>
          <a:bodyPr/>
          <a:lstStyle/>
          <a:p>
            <a:r>
              <a:rPr lang="en-GB" dirty="0"/>
              <a:t>The Big Picture: </a:t>
            </a:r>
            <a:r>
              <a:rPr lang="en-US" dirty="0"/>
              <a:t>Setting Access to The Organization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141</a:t>
            </a:fld>
            <a:endParaRPr lang="en-US" dirty="0"/>
          </a:p>
        </p:txBody>
      </p:sp>
      <p:sp>
        <p:nvSpPr>
          <p:cNvPr id="65" name="Rounded Rectangle 64"/>
          <p:cNvSpPr>
            <a:spLocks noChangeAspect="1"/>
          </p:cNvSpPr>
          <p:nvPr/>
        </p:nvSpPr>
        <p:spPr>
          <a:xfrm>
            <a:off x="1988929" y="2180489"/>
            <a:ext cx="8464325" cy="3931920"/>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2" y="843165"/>
            <a:ext cx="9381214" cy="5950440"/>
          </a:xfrm>
          <a:noFill/>
          <a:ln w="6350">
            <a:noFill/>
            <a:miter lim="800000"/>
            <a:headEnd/>
            <a:tailEnd/>
          </a:ln>
          <a:effectLst/>
        </p:spPr>
        <p:txBody>
          <a:bodyPr>
            <a:normAutofit/>
          </a:bodyPr>
          <a:lstStyle/>
          <a:p>
            <a:pPr marL="0" indent="0">
              <a:buNone/>
            </a:pPr>
            <a:r>
              <a:rPr lang="en-GB" dirty="0"/>
              <a:t>By default, Salesforce does not restrict the hours or the locations of user logins.  When users log in for the first time, a cookie is placed in their browser.</a:t>
            </a:r>
          </a:p>
          <a:p>
            <a:pPr marL="0" indent="0">
              <a:buNone/>
            </a:pPr>
            <a:r>
              <a:rPr lang="en-GB" dirty="0"/>
              <a:t>When users log in again, Salesforce uses this information to authenticate them:</a:t>
            </a:r>
          </a:p>
        </p:txBody>
      </p:sp>
      <p:sp>
        <p:nvSpPr>
          <p:cNvPr id="466945" name="Rectangle 2"/>
          <p:cNvSpPr>
            <a:spLocks noGrp="1" noChangeArrowheads="1"/>
          </p:cNvSpPr>
          <p:nvPr>
            <p:ph type="title"/>
          </p:nvPr>
        </p:nvSpPr>
        <p:spPr/>
        <p:txBody>
          <a:bodyPr/>
          <a:lstStyle/>
          <a:p>
            <a:r>
              <a:rPr lang="en-US" dirty="0"/>
              <a:t>How does Login Work?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142</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1030" name="Picture 6" hidden="1"/>
          <p:cNvPicPr>
            <a:picLocks noChangeAspect="1" noChangeArrowheads="1"/>
          </p:cNvPicPr>
          <p:nvPr/>
        </p:nvPicPr>
        <p:blipFill>
          <a:blip r:embed="rId5" cstate="print"/>
          <a:srcRect/>
          <a:stretch>
            <a:fillRect/>
          </a:stretch>
        </p:blipFill>
        <p:spPr bwMode="auto">
          <a:xfrm>
            <a:off x="2759103" y="4217023"/>
            <a:ext cx="3280244" cy="670959"/>
          </a:xfrm>
          <a:prstGeom prst="rect">
            <a:avLst/>
          </a:prstGeom>
          <a:noFill/>
          <a:ln w="9525">
            <a:noFill/>
            <a:miter lim="800000"/>
            <a:headEnd/>
            <a:tailEnd/>
          </a:ln>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630" y="2039305"/>
            <a:ext cx="2515692" cy="4574170"/>
          </a:xfrm>
          <a:prstGeom prst="rect">
            <a:avLst/>
          </a:prstGeom>
        </p:spPr>
      </p:pic>
      <p:pic>
        <p:nvPicPr>
          <p:cNvPr id="23" name="Picture 5"/>
          <p:cNvPicPr>
            <a:picLocks noChangeAspect="1" noChangeArrowheads="1"/>
          </p:cNvPicPr>
          <p:nvPr/>
        </p:nvPicPr>
        <p:blipFill>
          <a:blip r:embed="rId7" cstate="print"/>
          <a:srcRect l="3021"/>
          <a:stretch>
            <a:fillRect/>
          </a:stretch>
        </p:blipFill>
        <p:spPr bwMode="auto">
          <a:xfrm>
            <a:off x="9064551" y="2560036"/>
            <a:ext cx="1840772" cy="176635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4" name="Picture 7"/>
          <p:cNvPicPr>
            <a:picLocks noChangeAspect="1" noChangeArrowheads="1"/>
          </p:cNvPicPr>
          <p:nvPr/>
        </p:nvPicPr>
        <p:blipFill>
          <a:blip r:embed="rId8" cstate="print"/>
          <a:stretch>
            <a:fillRect/>
          </a:stretch>
        </p:blipFill>
        <p:spPr bwMode="auto">
          <a:xfrm>
            <a:off x="4266596" y="4148267"/>
            <a:ext cx="3578114" cy="9893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7" name="Picture 2"/>
          <p:cNvPicPr>
            <a:picLocks noChangeAspect="1" noChangeArrowheads="1"/>
          </p:cNvPicPr>
          <p:nvPr/>
        </p:nvPicPr>
        <p:blipFill>
          <a:blip r:embed="rId9" cstate="print"/>
          <a:srcRect/>
          <a:stretch>
            <a:fillRect/>
          </a:stretch>
        </p:blipFill>
        <p:spPr bwMode="auto">
          <a:xfrm>
            <a:off x="1396564" y="3746673"/>
            <a:ext cx="1990794" cy="163885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8" name="Right Arrow 18"/>
          <p:cNvSpPr/>
          <p:nvPr/>
        </p:nvSpPr>
        <p:spPr bwMode="auto">
          <a:xfrm rot="20159259">
            <a:off x="8215342" y="4008524"/>
            <a:ext cx="802615" cy="341123"/>
          </a:xfrm>
          <a:prstGeom prst="rightArrow">
            <a:avLst/>
          </a:prstGeom>
          <a:solidFill>
            <a:srgbClr val="00B050"/>
          </a:solidFill>
          <a:ln w="38100" algn="ctr">
            <a:noFill/>
            <a:round/>
            <a:headEnd/>
            <a:tailEnd/>
          </a:ln>
          <a:effectLst/>
        </p:spPr>
        <p:txBody>
          <a:bodyPr rtlCol="0" anchor="ctr"/>
          <a:lstStyle/>
          <a:p>
            <a:pPr algn="ctr">
              <a:lnSpc>
                <a:spcPct val="90000"/>
              </a:lnSpc>
            </a:pPr>
            <a:r>
              <a:rPr lang="en-GB" sz="1200"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rPr>
              <a:t>Yes</a:t>
            </a:r>
            <a:endParaRPr lang="en-US"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endParaRPr>
          </a:p>
        </p:txBody>
      </p:sp>
      <p:sp>
        <p:nvSpPr>
          <p:cNvPr id="29" name="TextBox 28"/>
          <p:cNvSpPr txBox="1"/>
          <p:nvPr/>
        </p:nvSpPr>
        <p:spPr>
          <a:xfrm>
            <a:off x="1258841" y="5433550"/>
            <a:ext cx="2464074" cy="646331"/>
          </a:xfrm>
          <a:prstGeom prst="rect">
            <a:avLst/>
          </a:prstGeom>
          <a:noFill/>
        </p:spPr>
        <p:txBody>
          <a:bodyPr wrap="square" rtlCol="0">
            <a:spAutoFit/>
          </a:bodyPr>
          <a:lstStyle/>
          <a:p>
            <a:r>
              <a:rPr lang="en-GB" b="1" dirty="0">
                <a:latin typeface="Salesforce Sans" panose="020B0505020202020203" pitchFamily="34" charset="0"/>
              </a:rPr>
              <a:t>User attempts login through browser.</a:t>
            </a:r>
            <a:endParaRPr lang="en-US" b="1" dirty="0">
              <a:latin typeface="Salesforce Sans" panose="020B0505020202020203" pitchFamily="34" charset="0"/>
            </a:endParaRPr>
          </a:p>
        </p:txBody>
      </p:sp>
      <p:sp>
        <p:nvSpPr>
          <p:cNvPr id="30" name="TextBox 29"/>
          <p:cNvSpPr txBox="1"/>
          <p:nvPr/>
        </p:nvSpPr>
        <p:spPr>
          <a:xfrm>
            <a:off x="4339920" y="5188116"/>
            <a:ext cx="3470561" cy="646331"/>
          </a:xfrm>
          <a:prstGeom prst="rect">
            <a:avLst/>
          </a:prstGeom>
          <a:noFill/>
        </p:spPr>
        <p:txBody>
          <a:bodyPr wrap="square" rtlCol="0">
            <a:spAutoFit/>
          </a:bodyPr>
          <a:lstStyle/>
          <a:p>
            <a:r>
              <a:rPr lang="en-GB" b="1" dirty="0">
                <a:latin typeface="Salesforce Sans" panose="020B0505020202020203" pitchFamily="34" charset="0"/>
              </a:rPr>
              <a:t>Has user logged in from this browser before?</a:t>
            </a:r>
            <a:endParaRPr lang="en-US" b="1" dirty="0">
              <a:latin typeface="Salesforce Sans" panose="020B0505020202020203" pitchFamily="34" charset="0"/>
            </a:endParaRPr>
          </a:p>
        </p:txBody>
      </p:sp>
      <p:sp>
        <p:nvSpPr>
          <p:cNvPr id="31" name="TextBox 30"/>
          <p:cNvSpPr txBox="1"/>
          <p:nvPr/>
        </p:nvSpPr>
        <p:spPr>
          <a:xfrm>
            <a:off x="9184941" y="4385811"/>
            <a:ext cx="1614618" cy="369332"/>
          </a:xfrm>
          <a:prstGeom prst="rect">
            <a:avLst/>
          </a:prstGeom>
          <a:noFill/>
        </p:spPr>
        <p:txBody>
          <a:bodyPr wrap="square" rtlCol="0">
            <a:spAutoFit/>
          </a:bodyPr>
          <a:lstStyle/>
          <a:p>
            <a:r>
              <a:rPr lang="en-GB" b="1" dirty="0">
                <a:latin typeface="Salesforce Sans" panose="020B0505020202020203" pitchFamily="34" charset="0"/>
              </a:rPr>
              <a:t>User logs in.</a:t>
            </a:r>
            <a:endParaRPr lang="en-US" sz="2000" b="1" dirty="0">
              <a:latin typeface="Salesforce Sans" panose="020B0505020202020203" pitchFamily="34" charset="0"/>
            </a:endParaRPr>
          </a:p>
        </p:txBody>
      </p:sp>
      <p:sp>
        <p:nvSpPr>
          <p:cNvPr id="32" name="TextBox 31"/>
          <p:cNvSpPr txBox="1"/>
          <p:nvPr/>
        </p:nvSpPr>
        <p:spPr>
          <a:xfrm>
            <a:off x="8884868" y="6044679"/>
            <a:ext cx="2323063" cy="646331"/>
          </a:xfrm>
          <a:prstGeom prst="rect">
            <a:avLst/>
          </a:prstGeom>
          <a:noFill/>
        </p:spPr>
        <p:txBody>
          <a:bodyPr wrap="square" rtlCol="0">
            <a:spAutoFit/>
          </a:bodyPr>
          <a:lstStyle/>
          <a:p>
            <a:r>
              <a:rPr lang="en-GB" b="1" dirty="0">
                <a:latin typeface="Salesforce Sans" panose="020B0505020202020203" pitchFamily="34" charset="0"/>
              </a:rPr>
              <a:t>User must activate computer.</a:t>
            </a:r>
            <a:endParaRPr lang="en-US" sz="2000" b="1" dirty="0">
              <a:latin typeface="Salesforce Sans" panose="020B0505020202020203" pitchFamily="34" charset="0"/>
            </a:endParaRPr>
          </a:p>
        </p:txBody>
      </p:sp>
      <p:sp>
        <p:nvSpPr>
          <p:cNvPr id="33" name="Right Arrow 19"/>
          <p:cNvSpPr/>
          <p:nvPr/>
        </p:nvSpPr>
        <p:spPr bwMode="auto">
          <a:xfrm rot="1401262">
            <a:off x="8215342" y="4951104"/>
            <a:ext cx="802615" cy="341123"/>
          </a:xfrm>
          <a:prstGeom prst="rightArrow">
            <a:avLst/>
          </a:prstGeom>
          <a:solidFill>
            <a:srgbClr val="FF0000"/>
          </a:solidFill>
          <a:ln w="38100" algn="ctr">
            <a:noFill/>
            <a:round/>
            <a:headEnd/>
            <a:tailEnd/>
          </a:ln>
          <a:effectLst/>
        </p:spPr>
        <p:txBody>
          <a:bodyPr rtlCol="0" anchor="ctr"/>
          <a:lstStyle/>
          <a:p>
            <a:pPr algn="ctr">
              <a:lnSpc>
                <a:spcPct val="90000"/>
              </a:lnSpc>
            </a:pPr>
            <a:r>
              <a:rPr lang="en-GB" sz="1200"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rPr>
              <a:t>No</a:t>
            </a:r>
            <a:endParaRPr lang="en-US"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endParaRPr>
          </a:p>
        </p:txBody>
      </p:sp>
      <p:pic>
        <p:nvPicPr>
          <p:cNvPr id="34" name="Picture 6"/>
          <p:cNvPicPr>
            <a:picLocks noChangeAspect="1" noChangeArrowheads="1"/>
          </p:cNvPicPr>
          <p:nvPr/>
        </p:nvPicPr>
        <p:blipFill>
          <a:blip r:embed="rId10" cstate="print"/>
          <a:srcRect l="11666" t="50000" r="9830"/>
          <a:stretch>
            <a:fillRect/>
          </a:stretch>
        </p:blipFill>
        <p:spPr bwMode="auto">
          <a:xfrm>
            <a:off x="9051488" y="4959683"/>
            <a:ext cx="1869382" cy="104095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6387015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175" y="6312921"/>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Search for: </a:t>
            </a:r>
            <a:r>
              <a:rPr lang="en-US" sz="2400" dirty="0">
                <a:solidFill>
                  <a:schemeClr val="bg1"/>
                </a:solidFill>
                <a:latin typeface="Courier New" pitchFamily="49" charset="0"/>
                <a:cs typeface="Courier New" pitchFamily="49" charset="0"/>
              </a:rPr>
              <a:t>About Identity Confirmation Activations</a:t>
            </a:r>
            <a:endParaRPr lang="en-US" sz="2400" dirty="0">
              <a:solidFill>
                <a:schemeClr val="bg1"/>
              </a:solidFill>
              <a:cs typeface="Courier New" pitchFamily="49" charset="0"/>
            </a:endParaRPr>
          </a:p>
        </p:txBody>
      </p:sp>
      <p:sp>
        <p:nvSpPr>
          <p:cNvPr id="16" name="Content Placeholder 15"/>
          <p:cNvSpPr>
            <a:spLocks noGrp="1"/>
          </p:cNvSpPr>
          <p:nvPr>
            <p:ph idx="1"/>
          </p:nvPr>
        </p:nvSpPr>
        <p:spPr>
          <a:xfrm>
            <a:off x="115711" y="843165"/>
            <a:ext cx="9472945" cy="5950440"/>
          </a:xfrm>
        </p:spPr>
        <p:txBody>
          <a:bodyPr>
            <a:normAutofit/>
          </a:bodyPr>
          <a:lstStyle/>
          <a:p>
            <a:pPr marL="0" indent="0">
              <a:buNone/>
            </a:pPr>
            <a:r>
              <a:rPr lang="en-GB" dirty="0"/>
              <a:t>The activation process uses a verification code to confirm a user’s identity and adds a browser cookie. Verification codes are sent by the highest-priority method available to verify a user’s identity. </a:t>
            </a:r>
          </a:p>
        </p:txBody>
      </p:sp>
      <p:sp>
        <p:nvSpPr>
          <p:cNvPr id="466945" name="Rectangle 2"/>
          <p:cNvSpPr>
            <a:spLocks noGrp="1" noChangeArrowheads="1"/>
          </p:cNvSpPr>
          <p:nvPr>
            <p:ph type="title"/>
          </p:nvPr>
        </p:nvSpPr>
        <p:spPr/>
        <p:txBody>
          <a:bodyPr/>
          <a:lstStyle/>
          <a:p>
            <a:r>
              <a:rPr lang="en-US" dirty="0"/>
              <a:t>Activating an Unrecognized Computer</a:t>
            </a:r>
          </a:p>
        </p:txBody>
      </p:sp>
      <p:sp>
        <p:nvSpPr>
          <p:cNvPr id="6" name="Slide Number Placeholder 5"/>
          <p:cNvSpPr>
            <a:spLocks noGrp="1"/>
          </p:cNvSpPr>
          <p:nvPr>
            <p:ph type="sldNum" sz="quarter" idx="10"/>
          </p:nvPr>
        </p:nvSpPr>
        <p:spPr/>
        <p:txBody>
          <a:bodyPr/>
          <a:lstStyle/>
          <a:p>
            <a:fld id="{812A5277-1DB9-460F-9A21-B857ABB32666}" type="slidenum">
              <a:rPr lang="en-US" smtClean="0"/>
              <a:pPr/>
              <a:t>143</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grpSp>
        <p:nvGrpSpPr>
          <p:cNvPr id="2" name="Group 1"/>
          <p:cNvGrpSpPr/>
          <p:nvPr/>
        </p:nvGrpSpPr>
        <p:grpSpPr>
          <a:xfrm>
            <a:off x="700097" y="3029923"/>
            <a:ext cx="10601586" cy="3024511"/>
            <a:chOff x="429503" y="2852928"/>
            <a:chExt cx="8539042" cy="2436091"/>
          </a:xfrm>
        </p:grpSpPr>
        <p:pic>
          <p:nvPicPr>
            <p:cNvPr id="25" name="Picture 6"/>
            <p:cNvPicPr>
              <a:picLocks noChangeAspect="1" noChangeArrowheads="1"/>
            </p:cNvPicPr>
            <p:nvPr/>
          </p:nvPicPr>
          <p:blipFill>
            <a:blip r:embed="rId5" cstate="print"/>
            <a:srcRect l="11666" t="50000" r="9830"/>
            <a:stretch>
              <a:fillRect/>
            </a:stretch>
          </p:blipFill>
          <p:spPr bwMode="auto">
            <a:xfrm>
              <a:off x="2293180" y="2852928"/>
              <a:ext cx="1576809" cy="9937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1" name="TextBox 20"/>
            <p:cNvSpPr txBox="1"/>
            <p:nvPr/>
          </p:nvSpPr>
          <p:spPr>
            <a:xfrm>
              <a:off x="429503" y="4116240"/>
              <a:ext cx="1691854" cy="743696"/>
            </a:xfrm>
            <a:prstGeom prst="rect">
              <a:avLst/>
            </a:prstGeom>
            <a:noFill/>
          </p:spPr>
          <p:txBody>
            <a:bodyPr wrap="square" rtlCol="0">
              <a:spAutoFit/>
            </a:bodyPr>
            <a:lstStyle/>
            <a:p>
              <a:r>
                <a:rPr lang="en-GB" b="1" dirty="0"/>
                <a:t>User logs in from unrecognized computer.</a:t>
              </a:r>
            </a:p>
          </p:txBody>
        </p:sp>
        <p:sp>
          <p:nvSpPr>
            <p:cNvPr id="22" name="TextBox 21"/>
            <p:cNvSpPr txBox="1"/>
            <p:nvPr/>
          </p:nvSpPr>
          <p:spPr>
            <a:xfrm>
              <a:off x="2219156" y="3944053"/>
              <a:ext cx="1672436" cy="743696"/>
            </a:xfrm>
            <a:prstGeom prst="rect">
              <a:avLst/>
            </a:prstGeom>
            <a:noFill/>
          </p:spPr>
          <p:txBody>
            <a:bodyPr wrap="square" rtlCol="0">
              <a:spAutoFit/>
            </a:bodyPr>
            <a:lstStyle/>
            <a:p>
              <a:r>
                <a:rPr lang="en-GB" b="1" dirty="0"/>
                <a:t>User prompted to activate computer.</a:t>
              </a:r>
              <a:endParaRPr lang="en-US" b="1" dirty="0"/>
            </a:p>
          </p:txBody>
        </p:sp>
        <p:sp>
          <p:nvSpPr>
            <p:cNvPr id="27" name="Rectangle 26"/>
            <p:cNvSpPr/>
            <p:nvPr/>
          </p:nvSpPr>
          <p:spPr bwMode="auto">
            <a:xfrm>
              <a:off x="2381816" y="3446089"/>
              <a:ext cx="1368000" cy="19012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026" name="Picture 2"/>
            <p:cNvPicPr>
              <a:picLocks noChangeAspect="1" noChangeArrowheads="1"/>
            </p:cNvPicPr>
            <p:nvPr/>
          </p:nvPicPr>
          <p:blipFill>
            <a:blip r:embed="rId6" cstate="print"/>
            <a:srcRect/>
            <a:stretch>
              <a:fillRect/>
            </a:stretch>
          </p:blipFill>
          <p:spPr bwMode="auto">
            <a:xfrm>
              <a:off x="4035285" y="2852928"/>
              <a:ext cx="1615824" cy="117643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8" name="Right Arrow 27"/>
            <p:cNvSpPr/>
            <p:nvPr/>
          </p:nvSpPr>
          <p:spPr bwMode="auto">
            <a:xfrm>
              <a:off x="3730349"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32" name="TextBox 31"/>
            <p:cNvSpPr txBox="1"/>
            <p:nvPr/>
          </p:nvSpPr>
          <p:spPr>
            <a:xfrm>
              <a:off x="4027732" y="4099106"/>
              <a:ext cx="1610455" cy="1189913"/>
            </a:xfrm>
            <a:prstGeom prst="rect">
              <a:avLst/>
            </a:prstGeom>
            <a:noFill/>
          </p:spPr>
          <p:txBody>
            <a:bodyPr wrap="square" rtlCol="0">
              <a:spAutoFit/>
            </a:bodyPr>
            <a:lstStyle/>
            <a:p>
              <a:r>
                <a:rPr lang="en-GB" b="1" dirty="0"/>
                <a:t>User retrieves verification code from highest-priority method chosen.</a:t>
              </a:r>
            </a:p>
          </p:txBody>
        </p:sp>
        <p:sp>
          <p:nvSpPr>
            <p:cNvPr id="33" name="TextBox 32"/>
            <p:cNvSpPr txBox="1"/>
            <p:nvPr/>
          </p:nvSpPr>
          <p:spPr>
            <a:xfrm>
              <a:off x="5794752" y="3897537"/>
              <a:ext cx="1376217" cy="743696"/>
            </a:xfrm>
            <a:prstGeom prst="rect">
              <a:avLst/>
            </a:prstGeom>
            <a:noFill/>
          </p:spPr>
          <p:txBody>
            <a:bodyPr wrap="square" rtlCol="0">
              <a:spAutoFit/>
            </a:bodyPr>
            <a:lstStyle/>
            <a:p>
              <a:r>
                <a:rPr lang="en-GB" b="1" dirty="0"/>
                <a:t>User submits verification code.</a:t>
              </a:r>
            </a:p>
          </p:txBody>
        </p:sp>
        <p:sp>
          <p:nvSpPr>
            <p:cNvPr id="34" name="TextBox 33"/>
            <p:cNvSpPr txBox="1"/>
            <p:nvPr/>
          </p:nvSpPr>
          <p:spPr>
            <a:xfrm>
              <a:off x="7588788" y="4030817"/>
              <a:ext cx="1379757" cy="297478"/>
            </a:xfrm>
            <a:prstGeom prst="rect">
              <a:avLst/>
            </a:prstGeom>
            <a:noFill/>
          </p:spPr>
          <p:txBody>
            <a:bodyPr wrap="square" rtlCol="0">
              <a:spAutoFit/>
            </a:bodyPr>
            <a:lstStyle/>
            <a:p>
              <a:r>
                <a:rPr lang="en-GB" b="1" dirty="0"/>
                <a:t>User logs in.</a:t>
              </a:r>
            </a:p>
          </p:txBody>
        </p:sp>
        <p:sp>
          <p:nvSpPr>
            <p:cNvPr id="18" name="Right Arrow 17"/>
            <p:cNvSpPr/>
            <p:nvPr/>
          </p:nvSpPr>
          <p:spPr bwMode="auto">
            <a:xfrm>
              <a:off x="1975485" y="3229574"/>
              <a:ext cx="386715"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pic>
          <p:nvPicPr>
            <p:cNvPr id="29" name="Picture 3"/>
            <p:cNvPicPr>
              <a:picLocks noChangeAspect="1" noChangeArrowheads="1"/>
            </p:cNvPicPr>
            <p:nvPr/>
          </p:nvPicPr>
          <p:blipFill>
            <a:blip r:embed="rId7" cstate="print"/>
            <a:srcRect l="18480" t="44258" r="6252"/>
            <a:stretch>
              <a:fillRect/>
            </a:stretch>
          </p:blipFill>
          <p:spPr bwMode="auto">
            <a:xfrm>
              <a:off x="5816405" y="2852928"/>
              <a:ext cx="1333500" cy="93129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0" name="Rectangle 29"/>
            <p:cNvSpPr/>
            <p:nvPr/>
          </p:nvSpPr>
          <p:spPr bwMode="auto">
            <a:xfrm>
              <a:off x="5920740" y="3249168"/>
              <a:ext cx="1066800" cy="27432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31" name="Rectangle 30"/>
            <p:cNvSpPr/>
            <p:nvPr/>
          </p:nvSpPr>
          <p:spPr bwMode="auto">
            <a:xfrm>
              <a:off x="4099560" y="3753612"/>
              <a:ext cx="1463040" cy="1905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35" name="Right Arrow 34"/>
            <p:cNvSpPr/>
            <p:nvPr/>
          </p:nvSpPr>
          <p:spPr bwMode="auto">
            <a:xfrm>
              <a:off x="5478902"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36" name="Right Arrow 35"/>
            <p:cNvSpPr/>
            <p:nvPr/>
          </p:nvSpPr>
          <p:spPr bwMode="auto">
            <a:xfrm>
              <a:off x="7022968"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grpSp>
      <p:sp>
        <p:nvSpPr>
          <p:cNvPr id="38" name="TextBox 37"/>
          <p:cNvSpPr txBox="1"/>
          <p:nvPr/>
        </p:nvSpPr>
        <p:spPr bwMode="white">
          <a:xfrm>
            <a:off x="225768" y="6450059"/>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41" name="Freeform 343"/>
          <p:cNvSpPr>
            <a:spLocks noEditPoints="1"/>
          </p:cNvSpPr>
          <p:nvPr/>
        </p:nvSpPr>
        <p:spPr bwMode="auto">
          <a:xfrm>
            <a:off x="185749" y="637802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204" y="2669601"/>
            <a:ext cx="1738295" cy="170454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4408" y="2733830"/>
            <a:ext cx="2418927" cy="17566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386" y="1770212"/>
            <a:ext cx="1686846" cy="3067116"/>
          </a:xfrm>
          <a:prstGeom prst="rect">
            <a:avLst/>
          </a:prstGeom>
        </p:spPr>
      </p:pic>
    </p:spTree>
    <p:custDataLst>
      <p:tags r:id="rId1"/>
    </p:custData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3175" y="6312921"/>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Search for:  </a:t>
            </a:r>
            <a:r>
              <a:rPr lang="en-US" sz="2400" dirty="0">
                <a:solidFill>
                  <a:schemeClr val="bg1"/>
                </a:solidFill>
                <a:latin typeface="Courier New" pitchFamily="49" charset="0"/>
                <a:cs typeface="Courier New" pitchFamily="49" charset="0"/>
              </a:rPr>
              <a:t>Verify Your Identity</a:t>
            </a:r>
            <a:endParaRPr lang="en-US" sz="2400" dirty="0">
              <a:solidFill>
                <a:schemeClr val="bg1"/>
              </a:solidFill>
              <a:cs typeface="Courier New" pitchFamily="49" charset="0"/>
            </a:endParaRPr>
          </a:p>
        </p:txBody>
      </p:sp>
      <p:sp>
        <p:nvSpPr>
          <p:cNvPr id="12" name="TextBox 11"/>
          <p:cNvSpPr txBox="1"/>
          <p:nvPr/>
        </p:nvSpPr>
        <p:spPr bwMode="white">
          <a:xfrm>
            <a:off x="225768" y="6450059"/>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3" name="Freeform 343"/>
          <p:cNvSpPr>
            <a:spLocks noEditPoints="1"/>
          </p:cNvSpPr>
          <p:nvPr/>
        </p:nvSpPr>
        <p:spPr bwMode="auto">
          <a:xfrm>
            <a:off x="185749" y="637802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6" name="Content Placeholder 15"/>
          <p:cNvSpPr>
            <a:spLocks noGrp="1"/>
          </p:cNvSpPr>
          <p:nvPr>
            <p:ph idx="1"/>
          </p:nvPr>
        </p:nvSpPr>
        <p:spPr>
          <a:xfrm>
            <a:off x="115712" y="843165"/>
            <a:ext cx="8042452" cy="5950440"/>
          </a:xfrm>
        </p:spPr>
        <p:txBody>
          <a:bodyPr>
            <a:normAutofit/>
          </a:bodyPr>
          <a:lstStyle/>
          <a:p>
            <a:pPr marL="0" indent="0">
              <a:buNone/>
            </a:pPr>
            <a:r>
              <a:rPr lang="en-US" dirty="0"/>
              <a:t>When your users log in to Salesforce and verify their identity on a device that isn’t private, they can help keep your org secure by alerting Salesforce. </a:t>
            </a:r>
          </a:p>
          <a:p>
            <a:pPr marL="182880" indent="-182880">
              <a:buFont typeface="Wingdings" pitchFamily="2" charset="2"/>
              <a:buChar char="§"/>
            </a:pPr>
            <a:r>
              <a:rPr lang="en-US" sz="2100" dirty="0"/>
              <a:t>When users log in from an unknown browser or app and their login IP address is outside a trusted IP range, they are asked to verify their identity.</a:t>
            </a:r>
          </a:p>
          <a:p>
            <a:pPr marL="182880" indent="-182880">
              <a:buFont typeface="Wingdings" pitchFamily="2" charset="2"/>
              <a:buChar char="§"/>
            </a:pPr>
            <a:r>
              <a:rPr lang="en-US" sz="2100" dirty="0"/>
              <a:t>On the identity verification page, the option not to be asked for identity verification again is checked by default.</a:t>
            </a:r>
          </a:p>
          <a:p>
            <a:pPr marL="182880" indent="-182880">
              <a:buFont typeface="Wingdings" pitchFamily="2" charset="2"/>
              <a:buChar char="§"/>
            </a:pPr>
            <a:r>
              <a:rPr lang="en-US" sz="2100" dirty="0"/>
              <a:t> Ask your users to deselect the </a:t>
            </a:r>
            <a:r>
              <a:rPr lang="en-US" sz="2100" b="1" dirty="0"/>
              <a:t>Don’t ask again </a:t>
            </a:r>
            <a:r>
              <a:rPr lang="en-US" sz="2100" dirty="0"/>
              <a:t>option so identity verification continues whenever anyone logs in from that browser or device.</a:t>
            </a:r>
            <a:endParaRPr lang="en-GB" sz="2100" dirty="0"/>
          </a:p>
        </p:txBody>
      </p:sp>
      <p:sp>
        <p:nvSpPr>
          <p:cNvPr id="466945" name="Rectangle 2"/>
          <p:cNvSpPr>
            <a:spLocks noGrp="1" noChangeArrowheads="1"/>
          </p:cNvSpPr>
          <p:nvPr>
            <p:ph type="title"/>
          </p:nvPr>
        </p:nvSpPr>
        <p:spPr/>
        <p:txBody>
          <a:bodyPr/>
          <a:lstStyle/>
          <a:p>
            <a:r>
              <a:rPr lang="en-US" dirty="0"/>
              <a:t>Don’t Ask Again</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144</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9218" name="Picture 2"/>
          <p:cNvPicPr>
            <a:picLocks noChangeAspect="1" noChangeArrowheads="1"/>
          </p:cNvPicPr>
          <p:nvPr/>
        </p:nvPicPr>
        <p:blipFill rotWithShape="1">
          <a:blip r:embed="rId5" cstate="print"/>
          <a:srcRect l="3479" t="1297" r="3425" b="1170"/>
          <a:stretch/>
        </p:blipFill>
        <p:spPr bwMode="auto">
          <a:xfrm>
            <a:off x="8710246" y="937846"/>
            <a:ext cx="3188677" cy="488852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4" name="Rectangle 43"/>
          <p:cNvSpPr/>
          <p:nvPr/>
        </p:nvSpPr>
        <p:spPr>
          <a:xfrm>
            <a:off x="3268271" y="4923984"/>
            <a:ext cx="5271457" cy="1015663"/>
          </a:xfrm>
          <a:prstGeom prst="rect">
            <a:avLst/>
          </a:prstGeom>
        </p:spPr>
        <p:txBody>
          <a:bodyPr wrap="square">
            <a:spAutoFit/>
          </a:bodyPr>
          <a:lstStyle/>
          <a:p>
            <a:pPr algn="r"/>
            <a:r>
              <a:rPr lang="en-US" sz="2000" i="1" dirty="0"/>
              <a:t>When users log in from a public or shared device, such as a terminal in a public library or Internet cafe, they can deselect the box. </a:t>
            </a:r>
          </a:p>
        </p:txBody>
      </p:sp>
    </p:spTree>
    <p:custDataLst>
      <p:tags r:id="rId1"/>
    </p:custData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1" y="843165"/>
            <a:ext cx="10142713" cy="5950440"/>
          </a:xfrm>
        </p:spPr>
        <p:txBody>
          <a:bodyPr/>
          <a:lstStyle/>
          <a:p>
            <a:r>
              <a:rPr lang="en-GB" dirty="0"/>
              <a:t>You can manually add trusted IP address ranges for your organization, which allow users to bypass the activation process.</a:t>
            </a:r>
          </a:p>
        </p:txBody>
      </p:sp>
      <p:sp>
        <p:nvSpPr>
          <p:cNvPr id="466945" name="Rectangle 2"/>
          <p:cNvSpPr>
            <a:spLocks noGrp="1" noChangeArrowheads="1"/>
          </p:cNvSpPr>
          <p:nvPr>
            <p:ph type="title"/>
          </p:nvPr>
        </p:nvSpPr>
        <p:spPr/>
        <p:txBody>
          <a:bodyPr/>
          <a:lstStyle/>
          <a:p>
            <a:r>
              <a:rPr lang="en-US" dirty="0"/>
              <a:t>Creating an </a:t>
            </a:r>
            <a:r>
              <a:rPr lang="en-GB" dirty="0"/>
              <a:t>Organization-Wide Trusted IP Address List</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145</a:t>
            </a:fld>
            <a:endParaRPr lang="en-US" dirty="0"/>
          </a:p>
        </p:txBody>
      </p:sp>
      <p:pic>
        <p:nvPicPr>
          <p:cNvPr id="10" name="Picture 9" descr="Man 04.png" hidden="1"/>
          <p:cNvPicPr>
            <a:picLocks noChangeAspect="1"/>
          </p:cNvPicPr>
          <p:nvPr/>
        </p:nvPicPr>
        <p:blipFill>
          <a:blip r:embed="rId5"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2053" name="Picture 5"/>
          <p:cNvPicPr>
            <a:picLocks noChangeAspect="1" noChangeArrowheads="1"/>
          </p:cNvPicPr>
          <p:nvPr/>
        </p:nvPicPr>
        <p:blipFill rotWithShape="1">
          <a:blip r:embed="rId6" cstate="print"/>
          <a:srcRect b="6760"/>
          <a:stretch/>
        </p:blipFill>
        <p:spPr bwMode="auto">
          <a:xfrm>
            <a:off x="637824" y="2143142"/>
            <a:ext cx="7732743" cy="31860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 name="Group 1"/>
          <p:cNvGrpSpPr/>
          <p:nvPr/>
        </p:nvGrpSpPr>
        <p:grpSpPr>
          <a:xfrm>
            <a:off x="4920435" y="1936964"/>
            <a:ext cx="6577451" cy="2115260"/>
            <a:chOff x="3482604" y="2065285"/>
            <a:chExt cx="5962469" cy="1917486"/>
          </a:xfrm>
        </p:grpSpPr>
        <p:pic>
          <p:nvPicPr>
            <p:cNvPr id="2052" name="Picture 4"/>
            <p:cNvPicPr>
              <a:picLocks noChangeAspect="1" noChangeArrowheads="1"/>
            </p:cNvPicPr>
            <p:nvPr/>
          </p:nvPicPr>
          <p:blipFill>
            <a:blip r:embed="rId7" cstate="print"/>
            <a:stretch>
              <a:fillRect/>
            </a:stretch>
          </p:blipFill>
          <p:spPr bwMode="auto">
            <a:xfrm>
              <a:off x="3482604" y="2065285"/>
              <a:ext cx="5962469" cy="19174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0" name="Rectangle 29"/>
            <p:cNvSpPr/>
            <p:nvPr/>
          </p:nvSpPr>
          <p:spPr bwMode="auto">
            <a:xfrm>
              <a:off x="5427680" y="3216300"/>
              <a:ext cx="366409" cy="20281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
        <p:nvSpPr>
          <p:cNvPr id="11" name="Rectangle 10"/>
          <p:cNvSpPr/>
          <p:nvPr/>
        </p:nvSpPr>
        <p:spPr bwMode="auto">
          <a:xfrm>
            <a:off x="0" y="5952012"/>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GB" sz="2400" dirty="0">
                <a:solidFill>
                  <a:schemeClr val="bg1"/>
                </a:solidFill>
                <a:cs typeface="Courier New" pitchFamily="49" charset="0"/>
              </a:rPr>
              <a:t>Users can still log in from addresses outside these ranges through the activation process.</a:t>
            </a:r>
            <a:endParaRPr lang="en-US" sz="2400" dirty="0">
              <a:solidFill>
                <a:schemeClr val="bg1"/>
              </a:solidFill>
              <a:cs typeface="Courier New" pitchFamily="49" charset="0"/>
            </a:endParaRPr>
          </a:p>
        </p:txBody>
      </p:sp>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7096" y="6361543"/>
            <a:ext cx="353832" cy="309239"/>
          </a:xfrm>
          <a:prstGeom prst="rect">
            <a:avLst/>
          </a:prstGeom>
          <a:noFill/>
          <a:ln>
            <a:noFill/>
          </a:ln>
          <a:effectLst/>
        </p:spPr>
      </p:pic>
      <p:sp>
        <p:nvSpPr>
          <p:cNvPr id="17" name="TextBox 16"/>
          <p:cNvSpPr txBox="1"/>
          <p:nvPr/>
        </p:nvSpPr>
        <p:spPr bwMode="white">
          <a:xfrm>
            <a:off x="28576" y="6093814"/>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Administration | Users | Profiles | </a:t>
            </a:r>
            <a:r>
              <a:rPr lang="en-US" sz="2200" b="1" i="1" dirty="0">
                <a:solidFill>
                  <a:schemeClr val="bg1"/>
                </a:solidFill>
                <a:cs typeface="Courier New" pitchFamily="49" charset="0"/>
              </a:rPr>
              <a:t>Name of Profile</a:t>
            </a:r>
          </a:p>
        </p:txBody>
      </p:sp>
      <p:sp>
        <p:nvSpPr>
          <p:cNvPr id="16" name="Content Placeholder 15"/>
          <p:cNvSpPr>
            <a:spLocks noGrp="1"/>
          </p:cNvSpPr>
          <p:nvPr>
            <p:ph idx="1"/>
          </p:nvPr>
        </p:nvSpPr>
        <p:spPr>
          <a:xfrm>
            <a:off x="115712" y="843165"/>
            <a:ext cx="8999714" cy="5399680"/>
          </a:xfrm>
        </p:spPr>
        <p:txBody>
          <a:bodyPr/>
          <a:lstStyle/>
          <a:p>
            <a:r>
              <a:rPr lang="en-GB" dirty="0"/>
              <a:t>You can lock down access for particular groups of users by adding allowed hours and login ranges to their profiles. Users outside these hours or ranges will have their login denied. </a:t>
            </a:r>
          </a:p>
        </p:txBody>
      </p:sp>
      <p:sp>
        <p:nvSpPr>
          <p:cNvPr id="466945" name="Rectangle 2"/>
          <p:cNvSpPr>
            <a:spLocks noGrp="1" noChangeArrowheads="1"/>
          </p:cNvSpPr>
          <p:nvPr>
            <p:ph type="title"/>
          </p:nvPr>
        </p:nvSpPr>
        <p:spPr/>
        <p:txBody>
          <a:bodyPr/>
          <a:lstStyle/>
          <a:p>
            <a:r>
              <a:rPr lang="en-US"/>
              <a:t>Restricting Login Hours and Login IP Ranges on Profiles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146</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grpSp>
        <p:nvGrpSpPr>
          <p:cNvPr id="2" name="Group 1"/>
          <p:cNvGrpSpPr/>
          <p:nvPr/>
        </p:nvGrpSpPr>
        <p:grpSpPr>
          <a:xfrm>
            <a:off x="1241646" y="2374137"/>
            <a:ext cx="9702437" cy="3362520"/>
            <a:chOff x="2613139" y="2287509"/>
            <a:chExt cx="8552325" cy="2963932"/>
          </a:xfrm>
        </p:grpSpPr>
        <p:pic>
          <p:nvPicPr>
            <p:cNvPr id="3076" name="Picture 4"/>
            <p:cNvPicPr>
              <a:picLocks noChangeAspect="1" noChangeArrowheads="1"/>
            </p:cNvPicPr>
            <p:nvPr/>
          </p:nvPicPr>
          <p:blipFill>
            <a:blip r:embed="rId5" cstate="print"/>
            <a:srcRect/>
            <a:stretch>
              <a:fillRect/>
            </a:stretch>
          </p:blipFill>
          <p:spPr bwMode="auto">
            <a:xfrm>
              <a:off x="8003354" y="2629970"/>
              <a:ext cx="3162110" cy="262147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6" cstate="print"/>
            <a:srcRect/>
            <a:stretch>
              <a:fillRect/>
            </a:stretch>
          </p:blipFill>
          <p:spPr bwMode="auto">
            <a:xfrm>
              <a:off x="4735044" y="2629970"/>
              <a:ext cx="3162110" cy="262147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5" name="Picture 4"/>
            <p:cNvPicPr>
              <a:picLocks noChangeAspect="1" noChangeArrowheads="1"/>
            </p:cNvPicPr>
            <p:nvPr/>
          </p:nvPicPr>
          <p:blipFill>
            <a:blip r:embed="rId7" cstate="print"/>
            <a:srcRect/>
            <a:stretch>
              <a:fillRect/>
            </a:stretch>
          </p:blipFill>
          <p:spPr bwMode="auto">
            <a:xfrm>
              <a:off x="2613139" y="2287509"/>
              <a:ext cx="2419350" cy="2047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2642196" y="3389805"/>
              <a:ext cx="2395960" cy="929642"/>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
        <p:nvSpPr>
          <p:cNvPr id="14" name="TextBox 13"/>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0"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lstStyle/>
          <a:p>
            <a:r>
              <a:rPr lang="en-GB"/>
              <a:t>Profile login restrictions override any other form of authentication. If a user does not satisfy any hour or IP range restrictions on his or her profile, the user will not be able to log in, regardless of the organization-wide trusted IP address lists.</a:t>
            </a:r>
            <a:endParaRPr lang="en-GB" dirty="0"/>
          </a:p>
        </p:txBody>
      </p:sp>
      <p:sp>
        <p:nvSpPr>
          <p:cNvPr id="466945" name="Rectangle 2"/>
          <p:cNvSpPr>
            <a:spLocks noGrp="1" noChangeArrowheads="1"/>
          </p:cNvSpPr>
          <p:nvPr>
            <p:ph type="title"/>
          </p:nvPr>
        </p:nvSpPr>
        <p:spPr/>
        <p:txBody>
          <a:bodyPr/>
          <a:lstStyle/>
          <a:p>
            <a:r>
              <a:rPr lang="en-US"/>
              <a:t>How do Profile Login Hours and IP Ranges Work?</a:t>
            </a:r>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147</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grpSp>
        <p:nvGrpSpPr>
          <p:cNvPr id="2" name="Group 1"/>
          <p:cNvGrpSpPr/>
          <p:nvPr/>
        </p:nvGrpSpPr>
        <p:grpSpPr>
          <a:xfrm>
            <a:off x="943452" y="3106405"/>
            <a:ext cx="10494315" cy="3743169"/>
            <a:chOff x="299409" y="3018331"/>
            <a:chExt cx="9038930" cy="3224055"/>
          </a:xfrm>
        </p:grpSpPr>
        <p:sp>
          <p:nvSpPr>
            <p:cNvPr id="21" name="TextBox 20"/>
            <p:cNvSpPr txBox="1"/>
            <p:nvPr/>
          </p:nvSpPr>
          <p:spPr>
            <a:xfrm>
              <a:off x="299409" y="5658249"/>
              <a:ext cx="2085525" cy="314241"/>
            </a:xfrm>
            <a:prstGeom prst="rect">
              <a:avLst/>
            </a:prstGeom>
            <a:noFill/>
          </p:spPr>
          <p:txBody>
            <a:bodyPr wrap="square" rtlCol="0">
              <a:spAutoFit/>
            </a:bodyPr>
            <a:lstStyle/>
            <a:p>
              <a:r>
                <a:rPr lang="en-GB" b="0" dirty="0"/>
                <a:t>User attempts login.</a:t>
              </a:r>
            </a:p>
          </p:txBody>
        </p:sp>
        <p:sp>
          <p:nvSpPr>
            <p:cNvPr id="22" name="TextBox 21"/>
            <p:cNvSpPr txBox="1"/>
            <p:nvPr/>
          </p:nvSpPr>
          <p:spPr>
            <a:xfrm>
              <a:off x="2605312" y="5699199"/>
              <a:ext cx="1964412" cy="543187"/>
            </a:xfrm>
            <a:prstGeom prst="rect">
              <a:avLst/>
            </a:prstGeom>
            <a:noFill/>
          </p:spPr>
          <p:txBody>
            <a:bodyPr wrap="square" rtlCol="0">
              <a:spAutoFit/>
            </a:bodyPr>
            <a:lstStyle/>
            <a:p>
              <a:r>
                <a:rPr lang="en-GB" b="0" dirty="0"/>
                <a:t>Is login during profile login hours? </a:t>
              </a:r>
              <a:endParaRPr lang="en-US" b="0" dirty="0"/>
            </a:p>
          </p:txBody>
        </p:sp>
        <p:sp>
          <p:nvSpPr>
            <p:cNvPr id="32" name="TextBox 31"/>
            <p:cNvSpPr txBox="1"/>
            <p:nvPr/>
          </p:nvSpPr>
          <p:spPr>
            <a:xfrm>
              <a:off x="4900480" y="5236692"/>
              <a:ext cx="2258738" cy="556696"/>
            </a:xfrm>
            <a:prstGeom prst="rect">
              <a:avLst/>
            </a:prstGeom>
            <a:noFill/>
          </p:spPr>
          <p:txBody>
            <a:bodyPr wrap="square" rtlCol="0">
              <a:spAutoFit/>
            </a:bodyPr>
            <a:lstStyle/>
            <a:p>
              <a:r>
                <a:rPr lang="en-GB" b="0" dirty="0"/>
                <a:t>Is login from within profile login IP ranges?</a:t>
              </a:r>
            </a:p>
          </p:txBody>
        </p:sp>
        <p:sp>
          <p:nvSpPr>
            <p:cNvPr id="34" name="TextBox 33"/>
            <p:cNvSpPr txBox="1"/>
            <p:nvPr/>
          </p:nvSpPr>
          <p:spPr>
            <a:xfrm>
              <a:off x="8023472" y="5349292"/>
              <a:ext cx="1314867" cy="318112"/>
            </a:xfrm>
            <a:prstGeom prst="rect">
              <a:avLst/>
            </a:prstGeom>
            <a:noFill/>
          </p:spPr>
          <p:txBody>
            <a:bodyPr wrap="square" rtlCol="0">
              <a:spAutoFit/>
            </a:bodyPr>
            <a:lstStyle/>
            <a:p>
              <a:r>
                <a:rPr lang="en-GB" b="0" dirty="0"/>
                <a:t>User logs in.</a:t>
              </a:r>
            </a:p>
          </p:txBody>
        </p:sp>
        <p:sp>
          <p:nvSpPr>
            <p:cNvPr id="35" name="Right Arrow 34"/>
            <p:cNvSpPr/>
            <p:nvPr/>
          </p:nvSpPr>
          <p:spPr bwMode="auto">
            <a:xfrm>
              <a:off x="5356982" y="4556404"/>
              <a:ext cx="628153" cy="302149"/>
            </a:xfrm>
            <a:prstGeom prst="rightArrow">
              <a:avLst/>
            </a:prstGeom>
            <a:solidFill>
              <a:srgbClr val="FF0000"/>
            </a:solidFill>
            <a:ln w="38100" algn="ctr">
              <a:noFill/>
              <a:round/>
              <a:headEnd/>
              <a:tailEnd/>
            </a:ln>
            <a:effectLst>
              <a:outerShdw blurRad="50800" dist="38100" dir="2700000" algn="tl" rotWithShape="0">
                <a:prstClr val="black">
                  <a:alpha val="40000"/>
                </a:prstClr>
              </a:outerShdw>
            </a:effectLst>
          </p:spPr>
          <p:txBody>
            <a:bodyPr rtlCol="0" anchor="ctr"/>
            <a:lstStyle/>
            <a:p>
              <a:pPr algn="ctr">
                <a:lnSpc>
                  <a:spcPct val="90000"/>
                </a:lnSpc>
              </a:pPr>
              <a:endParaRPr lang="en-US" dirty="0">
                <a:ea typeface="MS PGothic" charset="-128"/>
                <a:cs typeface="MS PGothic" charset="-128"/>
              </a:endParaRPr>
            </a:p>
          </p:txBody>
        </p:sp>
        <p:pic>
          <p:nvPicPr>
            <p:cNvPr id="4100" name="Picture 4"/>
            <p:cNvPicPr>
              <a:picLocks noChangeAspect="1" noChangeArrowheads="1"/>
            </p:cNvPicPr>
            <p:nvPr/>
          </p:nvPicPr>
          <p:blipFill>
            <a:blip r:embed="rId5" cstate="print"/>
            <a:srcRect l="3208" t="4190" r="4844" b="4538"/>
            <a:stretch>
              <a:fillRect/>
            </a:stretch>
          </p:blipFill>
          <p:spPr bwMode="auto">
            <a:xfrm>
              <a:off x="2636196" y="4241260"/>
              <a:ext cx="1799832" cy="145914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l="1627" r="6139"/>
            <a:stretch>
              <a:fillRect/>
            </a:stretch>
          </p:blipFill>
          <p:spPr bwMode="auto">
            <a:xfrm>
              <a:off x="4941651" y="4241260"/>
              <a:ext cx="2042809" cy="90668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0" name="Right Arrow 29"/>
            <p:cNvSpPr/>
            <p:nvPr/>
          </p:nvSpPr>
          <p:spPr bwMode="auto">
            <a:xfrm>
              <a:off x="2042496" y="4752870"/>
              <a:ext cx="710243" cy="422031"/>
            </a:xfrm>
            <a:prstGeom prst="rightArrow">
              <a:avLst/>
            </a:prstGeom>
            <a:solidFill>
              <a:srgbClr val="00B0F0"/>
            </a:solidFill>
            <a:ln w="38100" algn="ctr">
              <a:noFill/>
              <a:round/>
              <a:headEnd/>
              <a:tailEnd/>
            </a:ln>
            <a:effectLst/>
          </p:spPr>
          <p:txBody>
            <a:bodyPr tIns="91440" bIns="73152" rtlCol="0" anchor="ctr"/>
            <a:lstStyle/>
            <a:p>
              <a:pPr algn="ctr">
                <a:lnSpc>
                  <a:spcPct val="90000"/>
                </a:lnSpc>
              </a:pPr>
              <a:endParaRPr lang="en-US" dirty="0">
                <a:ea typeface="MS PGothic" charset="-128"/>
                <a:cs typeface="MS PGothic" charset="-128"/>
              </a:endParaRPr>
            </a:p>
          </p:txBody>
        </p:sp>
        <p:sp>
          <p:nvSpPr>
            <p:cNvPr id="31" name="Right Arrow 30"/>
            <p:cNvSpPr/>
            <p:nvPr/>
          </p:nvSpPr>
          <p:spPr bwMode="auto">
            <a:xfrm>
              <a:off x="4301607" y="4763065"/>
              <a:ext cx="710243" cy="422031"/>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en-GB" sz="1400" b="1" cap="all" dirty="0">
                  <a:solidFill>
                    <a:schemeClr val="bg1"/>
                  </a:solidFill>
                  <a:cs typeface="MS PGothic" charset="-128"/>
                  <a:sym typeface="Wingdings"/>
                </a:rPr>
                <a:t>Yes</a:t>
              </a:r>
              <a:endParaRPr lang="en-US" sz="1400" b="1" cap="all" dirty="0">
                <a:solidFill>
                  <a:schemeClr val="bg1"/>
                </a:solidFill>
                <a:ea typeface="MS PGothic" charset="-128"/>
                <a:cs typeface="MS PGothic" charset="-128"/>
              </a:endParaRPr>
            </a:p>
          </p:txBody>
        </p:sp>
        <p:sp>
          <p:nvSpPr>
            <p:cNvPr id="45" name="TextBox 44"/>
            <p:cNvSpPr txBox="1"/>
            <p:nvPr/>
          </p:nvSpPr>
          <p:spPr>
            <a:xfrm>
              <a:off x="4336501" y="3018331"/>
              <a:ext cx="861285" cy="556696"/>
            </a:xfrm>
            <a:prstGeom prst="rect">
              <a:avLst/>
            </a:prstGeom>
            <a:noFill/>
          </p:spPr>
          <p:txBody>
            <a:bodyPr wrap="square" rtlCol="0">
              <a:spAutoFit/>
            </a:bodyPr>
            <a:lstStyle/>
            <a:p>
              <a:pPr algn="ctr"/>
              <a:r>
                <a:rPr lang="en-GB" b="0" dirty="0"/>
                <a:t>Login denied</a:t>
              </a:r>
              <a:endParaRPr lang="en-US" b="0" dirty="0"/>
            </a:p>
          </p:txBody>
        </p:sp>
        <p:sp>
          <p:nvSpPr>
            <p:cNvPr id="37" name="Right Arrow 36"/>
            <p:cNvSpPr/>
            <p:nvPr/>
          </p:nvSpPr>
          <p:spPr bwMode="auto">
            <a:xfrm>
              <a:off x="6746043" y="4763065"/>
              <a:ext cx="710243" cy="422031"/>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en-US" sz="1400" b="1" cap="all" dirty="0">
                  <a:solidFill>
                    <a:schemeClr val="bg1"/>
                  </a:solidFill>
                  <a:sym typeface="Wingdings"/>
                </a:rPr>
                <a:t>Yes</a:t>
              </a:r>
              <a:endParaRPr lang="en-US" sz="1400" b="1" cap="all" dirty="0">
                <a:solidFill>
                  <a:schemeClr val="bg1"/>
                </a:solidFill>
                <a:ea typeface="MS PGothic" charset="-128"/>
                <a:cs typeface="MS PGothic" charset="-128"/>
              </a:endParaRP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3674" y="3996220"/>
            <a:ext cx="2467298" cy="17918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517" y="4063800"/>
            <a:ext cx="2016717" cy="197755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6690" y="2154788"/>
            <a:ext cx="1837902" cy="213954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8" name="Right Arrow 37"/>
          <p:cNvSpPr/>
          <p:nvPr/>
        </p:nvSpPr>
        <p:spPr bwMode="auto">
          <a:xfrm rot="16200000">
            <a:off x="4200643" y="3997968"/>
            <a:ext cx="1001329" cy="427766"/>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200" b="0" dirty="0">
              <a:solidFill>
                <a:schemeClr val="bg1"/>
              </a:solidFill>
              <a:ea typeface="MS PGothic" charset="-128"/>
              <a:cs typeface="MS PGothic" charset="-128"/>
            </a:endParaRPr>
          </a:p>
        </p:txBody>
      </p:sp>
      <p:sp>
        <p:nvSpPr>
          <p:cNvPr id="39" name="TextBox 38"/>
          <p:cNvSpPr txBox="1"/>
          <p:nvPr/>
        </p:nvSpPr>
        <p:spPr>
          <a:xfrm>
            <a:off x="4468027" y="4191325"/>
            <a:ext cx="492728" cy="238363"/>
          </a:xfrm>
          <a:prstGeom prst="roundRect">
            <a:avLst/>
          </a:prstGeom>
          <a:solidFill>
            <a:schemeClr val="bg1">
              <a:alpha val="56000"/>
            </a:schemeClr>
          </a:solidFill>
        </p:spPr>
        <p:txBody>
          <a:bodyPr wrap="none" tIns="0" bIns="0" rtlCol="0">
            <a:spAutoFit/>
          </a:bodyPr>
          <a:lstStyle/>
          <a:p>
            <a:r>
              <a:rPr lang="en-US" sz="1400" b="1" dirty="0"/>
              <a:t>NO</a:t>
            </a:r>
          </a:p>
        </p:txBody>
      </p:sp>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0177" y="2140750"/>
            <a:ext cx="1837902" cy="213954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1" name="Right Arrow 40"/>
          <p:cNvSpPr/>
          <p:nvPr/>
        </p:nvSpPr>
        <p:spPr bwMode="auto">
          <a:xfrm rot="16200000">
            <a:off x="7008463" y="3977442"/>
            <a:ext cx="1001329" cy="427765"/>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200" b="0" dirty="0">
              <a:solidFill>
                <a:schemeClr val="bg1"/>
              </a:solidFill>
              <a:ea typeface="MS PGothic" charset="-128"/>
              <a:cs typeface="MS PGothic" charset="-128"/>
            </a:endParaRPr>
          </a:p>
        </p:txBody>
      </p:sp>
      <p:sp>
        <p:nvSpPr>
          <p:cNvPr id="43" name="TextBox 42"/>
          <p:cNvSpPr txBox="1"/>
          <p:nvPr/>
        </p:nvSpPr>
        <p:spPr>
          <a:xfrm>
            <a:off x="7262763" y="4211851"/>
            <a:ext cx="492728" cy="238363"/>
          </a:xfrm>
          <a:prstGeom prst="roundRect">
            <a:avLst/>
          </a:prstGeom>
          <a:solidFill>
            <a:schemeClr val="bg1">
              <a:alpha val="56000"/>
            </a:schemeClr>
          </a:solidFill>
        </p:spPr>
        <p:txBody>
          <a:bodyPr wrap="none" tIns="0" bIns="0" rtlCol="0">
            <a:spAutoFit/>
          </a:bodyPr>
          <a:lstStyle/>
          <a:p>
            <a:r>
              <a:rPr lang="en-US" sz="1400" b="1"/>
              <a:t>NO</a:t>
            </a:r>
            <a:endParaRPr lang="en-US" sz="1400" b="1" dirty="0"/>
          </a:p>
        </p:txBody>
      </p:sp>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016" y="3268862"/>
            <a:ext cx="1686846" cy="3067116"/>
          </a:xfrm>
          <a:prstGeom prst="rect">
            <a:avLst/>
          </a:prstGeom>
        </p:spPr>
      </p:pic>
    </p:spTree>
    <p:custDataLst>
      <p:tags r:id="rId1"/>
    </p:custData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200275"/>
            <a:ext cx="8486773" cy="4589254"/>
          </a:xfrm>
        </p:spPr>
        <p:txBody>
          <a:bodyPr/>
          <a:lstStyle/>
          <a:p>
            <a:r>
              <a:rPr lang="en-US" dirty="0"/>
              <a:t>Tasks: </a:t>
            </a:r>
          </a:p>
          <a:p>
            <a:pPr lvl="1"/>
            <a:r>
              <a:rPr lang="en-GB" dirty="0"/>
              <a:t>Restrict login hours on the Accounts Receivable User profile to 8 a.m.–6 p.m., Monday through Friday.</a:t>
            </a:r>
          </a:p>
          <a:p>
            <a:pPr lvl="1"/>
            <a:r>
              <a:rPr lang="en-GB" dirty="0"/>
              <a:t>Restrict the login IP range on the Accounts Receivable User profile to just the company network.  </a:t>
            </a:r>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GB" dirty="0"/>
              <a:t>Accounts Receivable users should only be able to log in during the company’s standard office hours and on the company network only. </a:t>
            </a:r>
            <a:endParaRPr lang="en-US" dirty="0"/>
          </a:p>
        </p:txBody>
      </p:sp>
      <p:sp>
        <p:nvSpPr>
          <p:cNvPr id="7" name="Content Placeholder 6"/>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4-1: Restrict Login Hours and IP Ranges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148</a:t>
            </a:fld>
            <a:endParaRPr lang="en-US" dirty="0"/>
          </a:p>
        </p:txBody>
      </p:sp>
    </p:spTree>
    <p:custDataLst>
      <p:tags r:id="rId1"/>
    </p:custData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1" y="848224"/>
            <a:ext cx="11941175" cy="5508564"/>
          </a:xfrm>
        </p:spPr>
        <p:txBody>
          <a:bodyPr/>
          <a:lstStyle/>
          <a:p>
            <a:r>
              <a:rPr lang="en-US" dirty="0"/>
              <a:t>Spot and close security gaps right from the Health Check page. A summary score shows you how your org measures up against Salesforce-recommended baselines.</a:t>
            </a:r>
          </a:p>
          <a:p>
            <a:r>
              <a:rPr lang="en-GB" dirty="0"/>
              <a:t>Identify and fix security risks for:</a:t>
            </a:r>
          </a:p>
          <a:p>
            <a:pPr lvl="2"/>
            <a:r>
              <a:rPr lang="en-GB" dirty="0"/>
              <a:t>Password Policies</a:t>
            </a:r>
          </a:p>
          <a:p>
            <a:pPr lvl="2"/>
            <a:r>
              <a:rPr lang="en-GB" dirty="0"/>
              <a:t>Session Settings</a:t>
            </a:r>
          </a:p>
          <a:p>
            <a:pPr lvl="2"/>
            <a:r>
              <a:rPr lang="en-GB" dirty="0"/>
              <a:t>Network Access Settings</a:t>
            </a:r>
          </a:p>
          <a:p>
            <a:pPr lvl="2"/>
            <a:r>
              <a:rPr lang="en-GB" dirty="0"/>
              <a:t>Login Access Policies</a:t>
            </a:r>
          </a:p>
          <a:p>
            <a:pPr lvl="2"/>
            <a:r>
              <a:rPr lang="en-GB" dirty="0"/>
              <a:t>Remote Site Settings</a:t>
            </a:r>
          </a:p>
        </p:txBody>
      </p:sp>
      <p:sp>
        <p:nvSpPr>
          <p:cNvPr id="466945" name="Rectangle 2"/>
          <p:cNvSpPr>
            <a:spLocks noGrp="1" noChangeArrowheads="1"/>
          </p:cNvSpPr>
          <p:nvPr>
            <p:ph type="title"/>
          </p:nvPr>
        </p:nvSpPr>
        <p:spPr/>
        <p:txBody>
          <a:bodyPr/>
          <a:lstStyle/>
          <a:p>
            <a:r>
              <a:rPr lang="en-US"/>
              <a:t>Health Check</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149</a:t>
            </a:fld>
            <a:endParaRPr lang="en-US"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1030" name="Picture 6" hidden="1"/>
          <p:cNvPicPr>
            <a:picLocks noChangeAspect="1" noChangeArrowheads="1"/>
          </p:cNvPicPr>
          <p:nvPr/>
        </p:nvPicPr>
        <p:blipFill>
          <a:blip r:embed="rId5" cstate="print"/>
          <a:srcRect/>
          <a:stretch>
            <a:fillRect/>
          </a:stretch>
        </p:blipFill>
        <p:spPr bwMode="auto">
          <a:xfrm>
            <a:off x="2759103" y="4217023"/>
            <a:ext cx="3280244" cy="670959"/>
          </a:xfrm>
          <a:prstGeom prst="rect">
            <a:avLst/>
          </a:prstGeom>
          <a:noFill/>
          <a:ln w="9525">
            <a:noFill/>
            <a:miter lim="800000"/>
            <a:headEnd/>
            <a:tailEnd/>
          </a:ln>
        </p:spPr>
      </p:pic>
      <p:pic>
        <p:nvPicPr>
          <p:cNvPr id="3074" name="Picture 2"/>
          <p:cNvPicPr>
            <a:picLocks noChangeAspect="1" noChangeArrowheads="1"/>
          </p:cNvPicPr>
          <p:nvPr/>
        </p:nvPicPr>
        <p:blipFill>
          <a:blip r:embed="rId6" cstate="print"/>
          <a:srcRect/>
          <a:stretch>
            <a:fillRect/>
          </a:stretch>
        </p:blipFill>
        <p:spPr bwMode="auto">
          <a:xfrm>
            <a:off x="5055975" y="2113561"/>
            <a:ext cx="6909825" cy="402603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3175"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Settings | Security | Health Check</a:t>
            </a:r>
          </a:p>
        </p:txBody>
      </p:sp>
      <p:sp>
        <p:nvSpPr>
          <p:cNvPr id="17" name="TextBox 16"/>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8"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0" y="752168"/>
            <a:ext cx="12192000" cy="6105832"/>
          </a:xfrm>
          <a:prstGeom prst="rect">
            <a:avLst/>
          </a:prstGeom>
        </p:spPr>
      </p:pic>
      <p:sp>
        <p:nvSpPr>
          <p:cNvPr id="5" name="Title 4"/>
          <p:cNvSpPr>
            <a:spLocks noGrp="1"/>
          </p:cNvSpPr>
          <p:nvPr>
            <p:ph type="title"/>
          </p:nvPr>
        </p:nvSpPr>
        <p:spPr/>
        <p:txBody>
          <a:bodyPr/>
          <a:lstStyle/>
          <a:p>
            <a:r>
              <a:rPr lang="en-US" dirty="0"/>
              <a:t>Welcome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15</a:t>
            </a:fld>
            <a:endParaRPr lang="en-US" dirty="0"/>
          </a:p>
        </p:txBody>
      </p:sp>
      <p:sp>
        <p:nvSpPr>
          <p:cNvPr id="3" name="Content Placeholder 2"/>
          <p:cNvSpPr>
            <a:spLocks noGrp="1"/>
          </p:cNvSpPr>
          <p:nvPr>
            <p:ph idx="4294967295"/>
          </p:nvPr>
        </p:nvSpPr>
        <p:spPr>
          <a:xfrm>
            <a:off x="0" y="974725"/>
            <a:ext cx="5345113" cy="3233738"/>
          </a:xfrm>
          <a:prstGeom prst="roundRect">
            <a:avLst>
              <a:gd name="adj" fmla="val 5887"/>
            </a:avLst>
          </a:prstGeom>
          <a:solidFill>
            <a:schemeClr val="bg1">
              <a:alpha val="71000"/>
            </a:schemeClr>
          </a:solidFill>
          <a:ln>
            <a:solidFill>
              <a:schemeClr val="bg1">
                <a:lumMod val="75000"/>
              </a:schemeClr>
            </a:solidFill>
          </a:ln>
        </p:spPr>
        <p:txBody>
          <a:bodyPr anchor="ctr"/>
          <a:lstStyle/>
          <a:p>
            <a:pPr marL="0" indent="0" algn="ctr">
              <a:buNone/>
            </a:pPr>
            <a:r>
              <a:rPr lang="en-US" dirty="0">
                <a:latin typeface="Monotype Corsiva" pitchFamily="66" charset="0"/>
              </a:rPr>
              <a:t>Congratulations</a:t>
            </a:r>
            <a:br>
              <a:rPr lang="en-US" sz="2000" dirty="0"/>
            </a:br>
            <a:r>
              <a:rPr lang="en-US" sz="1900" dirty="0"/>
              <a:t>on your new job as Salesforce Administrator at AW Computing!</a:t>
            </a:r>
          </a:p>
          <a:p>
            <a:pPr marL="0" indent="0" algn="ctr">
              <a:spcBef>
                <a:spcPts val="1200"/>
              </a:spcBef>
              <a:buNone/>
            </a:pPr>
            <a:r>
              <a:rPr lang="en-US" sz="1900" dirty="0"/>
              <a:t>We’re a U.S.-based, medium-sized company supplying office computing equipment to both businesses and individual consumers. We’re growing internationally and making increasing demands of our six-month-old Salesforce implementation.</a:t>
            </a:r>
            <a:endParaRPr lang="en-US" sz="2000" dirty="0"/>
          </a:p>
        </p:txBody>
      </p:sp>
      <p:grpSp>
        <p:nvGrpSpPr>
          <p:cNvPr id="13" name="Group 12"/>
          <p:cNvGrpSpPr/>
          <p:nvPr/>
        </p:nvGrpSpPr>
        <p:grpSpPr>
          <a:xfrm>
            <a:off x="384873" y="4091353"/>
            <a:ext cx="11422253" cy="2583770"/>
            <a:chOff x="384873" y="4117476"/>
            <a:chExt cx="11422253" cy="2583770"/>
          </a:xfrm>
          <a:effectLst>
            <a:outerShdw blurRad="50800" dist="38100" dir="2700000" algn="tl" rotWithShape="0">
              <a:prstClr val="black">
                <a:alpha val="40000"/>
              </a:prstClr>
            </a:outerShdw>
          </a:effectLst>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84873" y="4925195"/>
              <a:ext cx="2470168" cy="1776051"/>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04844" y="5100812"/>
              <a:ext cx="2041285" cy="1424817"/>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95932" y="5145610"/>
              <a:ext cx="2016949" cy="133522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36679" y="4117476"/>
              <a:ext cx="1170447" cy="2583769"/>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62684" y="5473596"/>
              <a:ext cx="1747597" cy="997879"/>
            </a:xfrm>
            <a:prstGeom prst="rect">
              <a:avLst/>
            </a:prstGeom>
          </p:spPr>
        </p:pic>
      </p:grpSp>
      <p:grpSp>
        <p:nvGrpSpPr>
          <p:cNvPr id="10" name="Group 9"/>
          <p:cNvGrpSpPr/>
          <p:nvPr/>
        </p:nvGrpSpPr>
        <p:grpSpPr>
          <a:xfrm>
            <a:off x="5884983" y="961292"/>
            <a:ext cx="6013939" cy="3223846"/>
            <a:chOff x="2250829" y="1430215"/>
            <a:chExt cx="6013939" cy="3223846"/>
          </a:xfrm>
        </p:grpSpPr>
        <p:grpSp>
          <p:nvGrpSpPr>
            <p:cNvPr id="19" name="Group 18"/>
            <p:cNvGrpSpPr/>
            <p:nvPr/>
          </p:nvGrpSpPr>
          <p:grpSpPr>
            <a:xfrm>
              <a:off x="2250829" y="1430215"/>
              <a:ext cx="6013939" cy="3223846"/>
              <a:chOff x="1734508" y="1351386"/>
              <a:chExt cx="6013939" cy="3223846"/>
            </a:xfrm>
          </p:grpSpPr>
          <p:sp>
            <p:nvSpPr>
              <p:cNvPr id="20" name="Rounded Rectangle 19"/>
              <p:cNvSpPr/>
              <p:nvPr/>
            </p:nvSpPr>
            <p:spPr bwMode="auto">
              <a:xfrm>
                <a:off x="1734508" y="1351386"/>
                <a:ext cx="6013939" cy="3223846"/>
              </a:xfrm>
              <a:prstGeom prst="roundRect">
                <a:avLst>
                  <a:gd name="adj" fmla="val 5729"/>
                </a:avLst>
              </a:prstGeom>
              <a:solidFill>
                <a:schemeClr val="bg1">
                  <a:lumMod val="95000"/>
                </a:schemeClr>
              </a:solidFill>
              <a:ln w="6350">
                <a:solidFill>
                  <a:schemeClr val="bg1">
                    <a:lumMod val="75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1844567" y="2824834"/>
                <a:ext cx="2586250" cy="1477328"/>
              </a:xfrm>
              <a:prstGeom prst="rect">
                <a:avLst/>
              </a:prstGeom>
              <a:noFill/>
            </p:spPr>
            <p:txBody>
              <a:bodyPr wrap="square" rtlCol="0">
                <a:spAutoFit/>
              </a:bodyPr>
              <a:lstStyle/>
              <a:p>
                <a:pPr algn="l">
                  <a:spcBef>
                    <a:spcPts val="1200"/>
                  </a:spcBef>
                </a:pPr>
                <a:r>
                  <a:rPr lang="en-US" sz="1600" dirty="0">
                    <a:latin typeface="+mn-lt"/>
                  </a:rPr>
                  <a:t>1 Market St.</a:t>
                </a:r>
              </a:p>
              <a:p>
                <a:pPr algn="l"/>
                <a:r>
                  <a:rPr lang="en-US" sz="1600" dirty="0">
                    <a:latin typeface="+mn-lt"/>
                  </a:rPr>
                  <a:t>San Francisco, CA 94105</a:t>
                </a:r>
              </a:p>
              <a:p>
                <a:pPr algn="l"/>
                <a:r>
                  <a:rPr lang="en-US" sz="1600" dirty="0">
                    <a:latin typeface="+mn-lt"/>
                  </a:rPr>
                  <a:t>United States</a:t>
                </a:r>
              </a:p>
              <a:p>
                <a:pPr algn="l">
                  <a:spcBef>
                    <a:spcPts val="1200"/>
                  </a:spcBef>
                </a:pPr>
                <a:r>
                  <a:rPr lang="en-US" sz="1600" dirty="0">
                    <a:latin typeface="+mn-lt"/>
                  </a:rPr>
                  <a:t>+1.415.901.7901</a:t>
                </a:r>
              </a:p>
              <a:p>
                <a:pPr algn="l"/>
                <a:r>
                  <a:rPr lang="en-US" sz="1600" dirty="0">
                    <a:latin typeface="+mn-lt"/>
                    <a:hlinkClick r:id="rId12"/>
                  </a:rPr>
                  <a:t>www.aw-computing.com</a:t>
                </a:r>
                <a:endParaRPr lang="en-US" sz="1600" dirty="0">
                  <a:latin typeface="+mn-lt"/>
                </a:endParaRPr>
              </a:p>
            </p:txBody>
          </p:sp>
          <p:sp>
            <p:nvSpPr>
              <p:cNvPr id="22" name="TextBox 21"/>
              <p:cNvSpPr txBox="1"/>
              <p:nvPr/>
            </p:nvSpPr>
            <p:spPr>
              <a:xfrm>
                <a:off x="4532988" y="2824834"/>
                <a:ext cx="3168568" cy="1669688"/>
              </a:xfrm>
              <a:prstGeom prst="rect">
                <a:avLst/>
              </a:prstGeom>
              <a:noFill/>
            </p:spPr>
            <p:txBody>
              <a:bodyPr wrap="square" rtlCol="0">
                <a:spAutoFit/>
              </a:bodyPr>
              <a:lstStyle/>
              <a:p>
                <a:pPr marL="1371600" indent="-1371600" algn="l">
                  <a:spcBef>
                    <a:spcPts val="900"/>
                  </a:spcBef>
                </a:pPr>
                <a:r>
                  <a:rPr lang="en-US" sz="1600" b="1" dirty="0">
                    <a:latin typeface="+mn-lt"/>
                  </a:rPr>
                  <a:t>Industry</a:t>
                </a:r>
                <a:r>
                  <a:rPr lang="en-US" sz="1600" dirty="0">
                    <a:latin typeface="+mn-lt"/>
                  </a:rPr>
                  <a:t>	Computers &amp; Electronics</a:t>
                </a:r>
              </a:p>
              <a:p>
                <a:pPr marL="1371600" indent="-1371600" algn="l">
                  <a:spcBef>
                    <a:spcPts val="900"/>
                  </a:spcBef>
                </a:pPr>
                <a:r>
                  <a:rPr lang="en-US" sz="1600" b="1" dirty="0">
                    <a:latin typeface="+mn-lt"/>
                  </a:rPr>
                  <a:t>Employees</a:t>
                </a:r>
                <a:r>
                  <a:rPr lang="en-US" sz="1600" dirty="0">
                    <a:latin typeface="+mn-lt"/>
                  </a:rPr>
                  <a:t>	750</a:t>
                </a:r>
              </a:p>
              <a:p>
                <a:pPr marL="1371600" indent="-1371600" algn="l">
                  <a:spcBef>
                    <a:spcPts val="900"/>
                  </a:spcBef>
                </a:pPr>
                <a:r>
                  <a:rPr lang="en-US" sz="1600" b="1" dirty="0">
                    <a:latin typeface="+mn-lt"/>
                  </a:rPr>
                  <a:t>Revenue</a:t>
                </a:r>
                <a:r>
                  <a:rPr lang="en-US" sz="1600" dirty="0">
                    <a:latin typeface="+mn-lt"/>
                  </a:rPr>
                  <a:t>	USD 30,000,000</a:t>
                </a:r>
              </a:p>
              <a:p>
                <a:pPr marL="1371600" indent="-1371600" algn="l">
                  <a:spcBef>
                    <a:spcPts val="900"/>
                  </a:spcBef>
                </a:pPr>
                <a:r>
                  <a:rPr lang="en-US" sz="1600" b="1" dirty="0">
                    <a:latin typeface="+mn-lt"/>
                  </a:rPr>
                  <a:t>Ownership</a:t>
                </a:r>
                <a:r>
                  <a:rPr lang="en-US" sz="1600" dirty="0">
                    <a:latin typeface="+mn-lt"/>
                  </a:rPr>
                  <a:t>	Private</a:t>
                </a:r>
              </a:p>
            </p:txBody>
          </p:sp>
        </p:grpSp>
        <p:pic>
          <p:nvPicPr>
            <p:cNvPr id="23" name="Picture 22" descr="AW Computing Logo - Blue with Outline.png"/>
            <p:cNvPicPr>
              <a:picLocks noChangeAspect="1"/>
            </p:cNvPicPr>
            <p:nvPr>
              <p:custDataLst>
                <p:tags r:id="rId2"/>
              </p:custDataLst>
            </p:nvPr>
          </p:nvPicPr>
          <p:blipFill>
            <a:blip r:embed="rId13" cstate="print"/>
            <a:stretch>
              <a:fillRect/>
            </a:stretch>
          </p:blipFill>
          <p:spPr>
            <a:xfrm>
              <a:off x="2430534" y="1577551"/>
              <a:ext cx="1883557" cy="1096531"/>
            </a:xfrm>
            <a:prstGeom prst="rect">
              <a:avLst/>
            </a:prstGeom>
          </p:spPr>
        </p:pic>
        <p:cxnSp>
          <p:nvCxnSpPr>
            <p:cNvPr id="24" name="Straight Connector 23"/>
            <p:cNvCxnSpPr/>
            <p:nvPr/>
          </p:nvCxnSpPr>
          <p:spPr bwMode="auto">
            <a:xfrm>
              <a:off x="2367656" y="2740776"/>
              <a:ext cx="5732990" cy="0"/>
            </a:xfrm>
            <a:prstGeom prst="line">
              <a:avLst/>
            </a:prstGeom>
            <a:solidFill>
              <a:schemeClr val="accent1"/>
            </a:solidFill>
            <a:ln w="9525" cap="flat" cmpd="sng" algn="ctr">
              <a:solidFill>
                <a:schemeClr val="bg1">
                  <a:lumMod val="50000"/>
                </a:schemeClr>
              </a:solidFill>
              <a:prstDash val="solid"/>
              <a:round/>
              <a:headEnd type="none" w="med" len="med"/>
              <a:tailEnd type="none" w="lg" len="lg"/>
            </a:ln>
            <a:effectLst/>
          </p:spPr>
        </p:cxnSp>
      </p:grpSp>
    </p:spTree>
    <p:custDataLst>
      <p:tags r:id="rId1"/>
    </p:custData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1" y="1027272"/>
            <a:ext cx="7690334" cy="4635062"/>
          </a:xfrm>
        </p:spPr>
        <p:txBody>
          <a:bodyPr/>
          <a:lstStyle/>
          <a:p>
            <a:pPr lvl="3"/>
            <a:r>
              <a:rPr lang="en-GB" dirty="0"/>
              <a:t>Restricting Logins</a:t>
            </a:r>
            <a:endParaRPr lang="en-US" dirty="0"/>
          </a:p>
          <a:p>
            <a:pPr lvl="1"/>
            <a:r>
              <a:rPr lang="en-GB" dirty="0"/>
              <a:t>Determining Object Access</a:t>
            </a:r>
            <a:endParaRPr lang="en-US" dirty="0"/>
          </a:p>
          <a:p>
            <a:pPr lvl="2"/>
            <a:r>
              <a:rPr lang="en-GB" dirty="0"/>
              <a:t>Setting Up Record Access</a:t>
            </a:r>
          </a:p>
          <a:p>
            <a:pPr lvl="2"/>
            <a:r>
              <a:rPr lang="en-GB" dirty="0"/>
              <a:t>Creating a Role Hierarchy</a:t>
            </a:r>
          </a:p>
          <a:p>
            <a:pPr lvl="2"/>
            <a:r>
              <a:rPr lang="en-GB" dirty="0"/>
              <a:t>Dealing with Record Access Exceptions</a:t>
            </a:r>
          </a:p>
          <a:p>
            <a:pPr lvl="2"/>
            <a:r>
              <a:rPr lang="en-GB" dirty="0"/>
              <a:t>Managing Field-Level Security</a:t>
            </a:r>
            <a:endParaRPr lang="en-US" dirty="0"/>
          </a:p>
        </p:txBody>
      </p:sp>
      <p:sp>
        <p:nvSpPr>
          <p:cNvPr id="10" name="Text Placeholder 9"/>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150</a:t>
            </a:fld>
            <a:endParaRPr lang="en-US" dirty="0"/>
          </a:p>
        </p:txBody>
      </p:sp>
    </p:spTree>
    <p:custDataLst>
      <p:tags r:id="rId1"/>
    </p:custData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2670569" y="4067906"/>
            <a:ext cx="7009879" cy="696702"/>
            <a:chOff x="2656055" y="3373218"/>
            <a:chExt cx="7009879" cy="295468"/>
          </a:xfrm>
        </p:grpSpPr>
        <p:cxnSp>
          <p:nvCxnSpPr>
            <p:cNvPr id="98" name="Elbow Connector 22"/>
            <p:cNvCxnSpPr/>
            <p:nvPr/>
          </p:nvCxnSpPr>
          <p:spPr bwMode="auto">
            <a:xfrm rot="5400000">
              <a:off x="4260792" y="1768483"/>
              <a:ext cx="295466" cy="350493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99" name="Elbow Connector 26"/>
            <p:cNvCxnSpPr/>
            <p:nvPr/>
          </p:nvCxnSpPr>
          <p:spPr bwMode="auto">
            <a:xfrm rot="5400000">
              <a:off x="5137027" y="2644718"/>
              <a:ext cx="295466" cy="175246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100" name="Elbow Connector 29"/>
            <p:cNvCxnSpPr/>
            <p:nvPr/>
          </p:nvCxnSpPr>
          <p:spPr bwMode="auto">
            <a:xfrm rot="16200000" flipH="1">
              <a:off x="6889496" y="2644716"/>
              <a:ext cx="295466" cy="175247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101" name="Elbow Connector 49"/>
            <p:cNvCxnSpPr/>
            <p:nvPr/>
          </p:nvCxnSpPr>
          <p:spPr bwMode="auto">
            <a:xfrm rot="16200000" flipH="1">
              <a:off x="7765731" y="1768481"/>
              <a:ext cx="295466" cy="350494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102" name="Straight Connector 101"/>
            <p:cNvCxnSpPr/>
            <p:nvPr/>
          </p:nvCxnSpPr>
          <p:spPr bwMode="auto">
            <a:xfrm>
              <a:off x="6160994" y="3373218"/>
              <a:ext cx="0" cy="295466"/>
            </a:xfrm>
            <a:prstGeom prst="line">
              <a:avLst/>
            </a:prstGeom>
            <a:solidFill>
              <a:schemeClr val="accent1"/>
            </a:solidFill>
            <a:ln w="25400" cap="flat" cmpd="sng" algn="ctr">
              <a:solidFill>
                <a:srgbClr val="0070C0"/>
              </a:solidFill>
              <a:prstDash val="solid"/>
              <a:round/>
              <a:headEnd type="none" w="lg" len="lg"/>
              <a:tailEnd type="none"/>
            </a:ln>
            <a:effectLst/>
          </p:spPr>
        </p:cxnSp>
      </p:grpSp>
      <p:sp>
        <p:nvSpPr>
          <p:cNvPr id="5" name="Content Placeholder 4"/>
          <p:cNvSpPr>
            <a:spLocks noGrp="1"/>
          </p:cNvSpPr>
          <p:nvPr>
            <p:ph idx="1"/>
          </p:nvPr>
        </p:nvSpPr>
        <p:spPr>
          <a:xfrm>
            <a:off x="128592" y="836614"/>
            <a:ext cx="10396809" cy="5935663"/>
          </a:xfrm>
        </p:spPr>
        <p:txBody>
          <a:bodyPr/>
          <a:lstStyle/>
          <a:p>
            <a:r>
              <a:rPr lang="en-GB" dirty="0"/>
              <a:t>You are attending a security and data access review meeting with the CEO and the Executive team. The first item on the agenda is to ensure  that all users have the appropriate object permissions for their job roles. </a:t>
            </a:r>
          </a:p>
          <a:p>
            <a:pPr lvl="1"/>
            <a:endParaRPr lang="en-US" dirty="0"/>
          </a:p>
        </p:txBody>
      </p:sp>
      <p:sp>
        <p:nvSpPr>
          <p:cNvPr id="479233" name="Rectangle 2"/>
          <p:cNvSpPr>
            <a:spLocks noGrp="1" noChangeArrowheads="1"/>
          </p:cNvSpPr>
          <p:nvPr>
            <p:ph type="title"/>
          </p:nvPr>
        </p:nvSpPr>
        <p:spPr/>
        <p:txBody>
          <a:bodyPr/>
          <a:lstStyle/>
          <a:p>
            <a:r>
              <a:rPr lang="en-US" sz="2700" spc="200" dirty="0"/>
              <a:t>Agenda Item 1: Determining Object Access</a:t>
            </a:r>
          </a:p>
        </p:txBody>
      </p:sp>
      <p:pic>
        <p:nvPicPr>
          <p:cNvPr id="30" name="Picture 29"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31" name="Group 30"/>
          <p:cNvGrpSpPr/>
          <p:nvPr/>
        </p:nvGrpSpPr>
        <p:grpSpPr>
          <a:xfrm>
            <a:off x="3588909" y="4509946"/>
            <a:ext cx="1590711" cy="1616315"/>
            <a:chOff x="295835" y="1057835"/>
            <a:chExt cx="1586753" cy="1616315"/>
          </a:xfrm>
        </p:grpSpPr>
        <p:grpSp>
          <p:nvGrpSpPr>
            <p:cNvPr id="32" name="Group 31"/>
            <p:cNvGrpSpPr/>
            <p:nvPr/>
          </p:nvGrpSpPr>
          <p:grpSpPr>
            <a:xfrm>
              <a:off x="295835" y="1057835"/>
              <a:ext cx="1586753" cy="1613647"/>
              <a:chOff x="448235" y="3801035"/>
              <a:chExt cx="2166770" cy="1613647"/>
            </a:xfrm>
          </p:grpSpPr>
          <p:sp>
            <p:nvSpPr>
              <p:cNvPr id="34" name="Rounded Rectangle 33"/>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5" name="Round Same Side Corner Rectangle 34"/>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Allison Wheeler</a:t>
                </a:r>
              </a:p>
              <a:p>
                <a:pPr algn="ctr">
                  <a:spcBef>
                    <a:spcPts val="300"/>
                  </a:spcBef>
                </a:pPr>
                <a:r>
                  <a:rPr lang="en-US" sz="1300" dirty="0">
                    <a:latin typeface="Salesforce Sans" panose="020B0505020202020203" pitchFamily="34" charset="0"/>
                    <a:cs typeface="Arial" pitchFamily="34" charset="0"/>
                  </a:rPr>
                  <a:t>VP Global Sales</a:t>
                </a:r>
              </a:p>
            </p:txBody>
          </p:sp>
        </p:grpSp>
        <p:pic>
          <p:nvPicPr>
            <p:cNvPr id="33" name="Picture 32"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479176"/>
              <a:ext cx="1204932" cy="1194974"/>
            </a:xfrm>
            <a:prstGeom prst="rect">
              <a:avLst/>
            </a:prstGeom>
            <a:noFill/>
            <a:ln>
              <a:noFill/>
            </a:ln>
          </p:spPr>
        </p:pic>
      </p:grpSp>
      <p:grpSp>
        <p:nvGrpSpPr>
          <p:cNvPr id="36" name="Group 35"/>
          <p:cNvGrpSpPr/>
          <p:nvPr/>
        </p:nvGrpSpPr>
        <p:grpSpPr>
          <a:xfrm>
            <a:off x="5400981" y="4509946"/>
            <a:ext cx="1496715" cy="1616092"/>
            <a:chOff x="7646895" y="1930671"/>
            <a:chExt cx="1497105" cy="1616092"/>
          </a:xfrm>
        </p:grpSpPr>
        <p:grpSp>
          <p:nvGrpSpPr>
            <p:cNvPr id="37" name="Group 36"/>
            <p:cNvGrpSpPr/>
            <p:nvPr/>
          </p:nvGrpSpPr>
          <p:grpSpPr>
            <a:xfrm>
              <a:off x="7646895" y="1930671"/>
              <a:ext cx="1497105" cy="1613647"/>
              <a:chOff x="448235" y="3801035"/>
              <a:chExt cx="2166770" cy="1613647"/>
            </a:xfrm>
          </p:grpSpPr>
          <p:sp>
            <p:nvSpPr>
              <p:cNvPr id="39" name="Rounded Rectangle 38"/>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0" name="Round Same Side Corner Rectangle 39"/>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Conner McCoy</a:t>
                </a:r>
              </a:p>
              <a:p>
                <a:pPr algn="ctr">
                  <a:spcBef>
                    <a:spcPts val="300"/>
                  </a:spcBef>
                </a:pPr>
                <a:r>
                  <a:rPr lang="en-US" sz="1300" dirty="0">
                    <a:latin typeface="Salesforce Sans" panose="020B0505020202020203" pitchFamily="34" charset="0"/>
                    <a:cs typeface="Arial" pitchFamily="34" charset="0"/>
                  </a:rPr>
                  <a:t>VP Marketing</a:t>
                </a:r>
              </a:p>
            </p:txBody>
          </p:sp>
        </p:grpSp>
        <p:pic>
          <p:nvPicPr>
            <p:cNvPr id="38" name="Picture 37"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grpSp>
        <p:nvGrpSpPr>
          <p:cNvPr id="41" name="Group 40"/>
          <p:cNvGrpSpPr/>
          <p:nvPr/>
        </p:nvGrpSpPr>
        <p:grpSpPr>
          <a:xfrm>
            <a:off x="7213053" y="4509946"/>
            <a:ext cx="1496715" cy="1622660"/>
            <a:chOff x="9486018" y="2018417"/>
            <a:chExt cx="1497105" cy="1622660"/>
          </a:xfrm>
        </p:grpSpPr>
        <p:grpSp>
          <p:nvGrpSpPr>
            <p:cNvPr id="42" name="Group 41"/>
            <p:cNvGrpSpPr/>
            <p:nvPr/>
          </p:nvGrpSpPr>
          <p:grpSpPr>
            <a:xfrm>
              <a:off x="9486018" y="2018417"/>
              <a:ext cx="1497105" cy="1613647"/>
              <a:chOff x="448235" y="3801035"/>
              <a:chExt cx="2166770" cy="1613647"/>
            </a:xfrm>
          </p:grpSpPr>
          <p:sp>
            <p:nvSpPr>
              <p:cNvPr id="44" name="Rounded Rectangle 43"/>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5" name="Round Same Side Corner Rectangle 44"/>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Noah Larkin</a:t>
                </a:r>
              </a:p>
              <a:p>
                <a:pPr algn="ctr">
                  <a:spcBef>
                    <a:spcPts val="300"/>
                  </a:spcBef>
                </a:pPr>
                <a:r>
                  <a:rPr lang="en-US" sz="1300" dirty="0">
                    <a:latin typeface="Salesforce Sans" panose="020B0505020202020203" pitchFamily="34" charset="0"/>
                    <a:cs typeface="Arial" pitchFamily="34" charset="0"/>
                  </a:rPr>
                  <a:t>VP Services</a:t>
                </a:r>
              </a:p>
            </p:txBody>
          </p:sp>
        </p:grpSp>
        <p:pic>
          <p:nvPicPr>
            <p:cNvPr id="43" name="Picture 42"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449585"/>
              <a:ext cx="1316958" cy="1191492"/>
            </a:xfrm>
            <a:prstGeom prst="rect">
              <a:avLst/>
            </a:prstGeom>
            <a:noFill/>
            <a:ln>
              <a:noFill/>
            </a:ln>
          </p:spPr>
        </p:pic>
      </p:grpSp>
      <p:grpSp>
        <p:nvGrpSpPr>
          <p:cNvPr id="2" name="Group 1"/>
          <p:cNvGrpSpPr/>
          <p:nvPr/>
        </p:nvGrpSpPr>
        <p:grpSpPr>
          <a:xfrm>
            <a:off x="5415173" y="2694512"/>
            <a:ext cx="1498798" cy="1616481"/>
            <a:chOff x="3234088" y="2232500"/>
            <a:chExt cx="1498798" cy="1616481"/>
          </a:xfrm>
        </p:grpSpPr>
        <p:grpSp>
          <p:nvGrpSpPr>
            <p:cNvPr id="47" name="Group 46"/>
            <p:cNvGrpSpPr/>
            <p:nvPr/>
          </p:nvGrpSpPr>
          <p:grpSpPr>
            <a:xfrm>
              <a:off x="3236171" y="2232500"/>
              <a:ext cx="1496715" cy="1613647"/>
              <a:chOff x="448235" y="3801035"/>
              <a:chExt cx="2166770" cy="1613647"/>
            </a:xfrm>
          </p:grpSpPr>
          <p:sp>
            <p:nvSpPr>
              <p:cNvPr id="49" name="Rounded Rectangle 48"/>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50" name="Round Same Side Corner Rectangle 49"/>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John Wiseman</a:t>
                </a:r>
              </a:p>
              <a:p>
                <a:pPr algn="ctr">
                  <a:spcBef>
                    <a:spcPts val="300"/>
                  </a:spcBef>
                </a:pPr>
                <a:r>
                  <a:rPr lang="en-US" sz="1300" dirty="0">
                    <a:latin typeface="Salesforce Sans" panose="020B0505020202020203" pitchFamily="34" charset="0"/>
                    <a:cs typeface="Arial" pitchFamily="34" charset="0"/>
                  </a:rPr>
                  <a:t>CEO</a:t>
                </a:r>
              </a:p>
            </p:txBody>
          </p:sp>
        </p:grpSp>
        <p:pic>
          <p:nvPicPr>
            <p:cNvPr id="26" name="Picture 25"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3" name="Group 2"/>
          <p:cNvGrpSpPr/>
          <p:nvPr/>
        </p:nvGrpSpPr>
        <p:grpSpPr>
          <a:xfrm>
            <a:off x="1463039" y="4509946"/>
            <a:ext cx="1948289" cy="1636857"/>
            <a:chOff x="-1133856" y="2990008"/>
            <a:chExt cx="1810512" cy="1636857"/>
          </a:xfrm>
        </p:grpSpPr>
        <p:grpSp>
          <p:nvGrpSpPr>
            <p:cNvPr id="48" name="Group 47"/>
            <p:cNvGrpSpPr/>
            <p:nvPr/>
          </p:nvGrpSpPr>
          <p:grpSpPr>
            <a:xfrm>
              <a:off x="-911355" y="2990008"/>
              <a:ext cx="1496715" cy="1613647"/>
              <a:chOff x="448235" y="3801035"/>
              <a:chExt cx="2166770" cy="1613647"/>
            </a:xfrm>
          </p:grpSpPr>
          <p:sp>
            <p:nvSpPr>
              <p:cNvPr id="52" name="Rounded Rectangle 51"/>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3" name="Round Same Side Corner Rectangle 52"/>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Brent </a:t>
                </a:r>
                <a:r>
                  <a:rPr lang="en-US" sz="1500" b="1" dirty="0" err="1">
                    <a:solidFill>
                      <a:schemeClr val="bg1"/>
                    </a:solidFill>
                    <a:latin typeface="Salesforce Sans" panose="020B0505020202020203" pitchFamily="34" charset="0"/>
                    <a:cs typeface="Arial" pitchFamily="34" charset="0"/>
                  </a:rPr>
                  <a:t>Bassi</a:t>
                </a:r>
                <a:endParaRPr lang="en-US" sz="1500" b="1" dirty="0">
                  <a:solidFill>
                    <a:schemeClr val="bg1"/>
                  </a:solidFill>
                  <a:latin typeface="Salesforce Sans" panose="020B0505020202020203" pitchFamily="34" charset="0"/>
                  <a:cs typeface="Arial" pitchFamily="34" charset="0"/>
                </a:endParaRPr>
              </a:p>
              <a:p>
                <a:pPr algn="ctr">
                  <a:spcBef>
                    <a:spcPts val="300"/>
                  </a:spcBef>
                </a:pPr>
                <a:r>
                  <a:rPr lang="en-US" sz="1300" dirty="0">
                    <a:latin typeface="Salesforce Sans" panose="020B0505020202020203" pitchFamily="34" charset="0"/>
                    <a:cs typeface="Arial" pitchFamily="34" charset="0"/>
                  </a:rPr>
                  <a:t>VP Finance</a:t>
                </a:r>
              </a:p>
            </p:txBody>
          </p:sp>
        </p:grpSp>
        <p:pic>
          <p:nvPicPr>
            <p:cNvPr id="24" name="Picture 23"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401569"/>
              <a:ext cx="1810512" cy="1225296"/>
            </a:xfrm>
            <a:prstGeom prst="rect">
              <a:avLst/>
            </a:prstGeom>
            <a:noFill/>
            <a:ln w="6350">
              <a:noFill/>
            </a:ln>
            <a:effectLst/>
          </p:spPr>
        </p:pic>
      </p:grpSp>
      <p:grpSp>
        <p:nvGrpSpPr>
          <p:cNvPr id="4" name="Group 3"/>
          <p:cNvGrpSpPr/>
          <p:nvPr/>
        </p:nvGrpSpPr>
        <p:grpSpPr>
          <a:xfrm>
            <a:off x="9025125" y="4509946"/>
            <a:ext cx="1496715" cy="1633155"/>
            <a:chOff x="11823189" y="2410888"/>
            <a:chExt cx="1496715" cy="1633155"/>
          </a:xfrm>
        </p:grpSpPr>
        <p:grpSp>
          <p:nvGrpSpPr>
            <p:cNvPr id="55" name="Group 54"/>
            <p:cNvGrpSpPr/>
            <p:nvPr/>
          </p:nvGrpSpPr>
          <p:grpSpPr>
            <a:xfrm>
              <a:off x="11823189" y="2410888"/>
              <a:ext cx="1496715" cy="1613647"/>
              <a:chOff x="448235" y="3801035"/>
              <a:chExt cx="2166770" cy="1613647"/>
            </a:xfrm>
          </p:grpSpPr>
          <p:sp>
            <p:nvSpPr>
              <p:cNvPr id="57" name="Rounded Rectangle 56"/>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8" name="Round Same Side Corner Rectangle 57"/>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Ling Wu</a:t>
                </a:r>
              </a:p>
              <a:p>
                <a:pPr algn="ctr">
                  <a:spcBef>
                    <a:spcPts val="300"/>
                  </a:spcBef>
                </a:pPr>
                <a:r>
                  <a:rPr lang="en-US" sz="1300" dirty="0">
                    <a:latin typeface="Salesforce Sans" panose="020B0505020202020203" pitchFamily="34" charset="0"/>
                    <a:cs typeface="Arial" pitchFamily="34" charset="0"/>
                  </a:rPr>
                  <a:t>VP Human Res.</a:t>
                </a:r>
              </a:p>
            </p:txBody>
          </p:sp>
        </p:grpSp>
        <p:pic>
          <p:nvPicPr>
            <p:cNvPr id="27" name="Picture 26"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2921697"/>
              <a:ext cx="1127179" cy="1122346"/>
            </a:xfrm>
            <a:prstGeom prst="rect">
              <a:avLst/>
            </a:prstGeom>
            <a:noFill/>
            <a:ln w="6350">
              <a:noFill/>
            </a:ln>
            <a:effectLst/>
          </p:spPr>
        </p:pic>
      </p:grpSp>
      <p:sp>
        <p:nvSpPr>
          <p:cNvPr id="6" name="Slide Number Placeholder 5"/>
          <p:cNvSpPr>
            <a:spLocks noGrp="1"/>
          </p:cNvSpPr>
          <p:nvPr>
            <p:ph type="sldNum" sz="quarter" idx="10"/>
          </p:nvPr>
        </p:nvSpPr>
        <p:spPr/>
        <p:txBody>
          <a:bodyPr/>
          <a:lstStyle/>
          <a:p>
            <a:fld id="{812A5277-1DB9-460F-9A21-B857ABB32666}" type="slidenum">
              <a:rPr lang="en-US" smtClean="0"/>
              <a:pPr/>
              <a:t>151</a:t>
            </a:fld>
            <a:endParaRPr lang="en-US" dirty="0"/>
          </a:p>
        </p:txBody>
      </p:sp>
    </p:spTree>
    <p:custDataLst>
      <p:tags r:id="rId1"/>
    </p:custData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5" name="Content Placeholder 4"/>
          <p:cNvSpPr>
            <a:spLocks noGrp="1"/>
          </p:cNvSpPr>
          <p:nvPr>
            <p:ph idx="1"/>
          </p:nvPr>
        </p:nvSpPr>
        <p:spPr>
          <a:xfrm rot="20798761">
            <a:off x="4166811" y="2318117"/>
            <a:ext cx="3823828" cy="4286252"/>
          </a:xfrm>
        </p:spPr>
        <p:txBody>
          <a:bodyPr/>
          <a:lstStyle/>
          <a:p>
            <a:pPr marL="0" lvl="1" indent="0">
              <a:buNone/>
            </a:pPr>
            <a:r>
              <a:rPr lang="en-GB" sz="2000" b="1" dirty="0">
                <a:latin typeface="Segoe Print" panose="02000600000000000000" pitchFamily="2" charset="0"/>
              </a:rPr>
              <a:t>Object permission to check:</a:t>
            </a:r>
          </a:p>
          <a:p>
            <a:pPr lvl="1"/>
            <a:r>
              <a:rPr lang="en-US" sz="2000" dirty="0">
                <a:latin typeface="Segoe Print" panose="02000600000000000000" pitchFamily="2" charset="0"/>
              </a:rPr>
              <a:t>Only Executive Users, Support Users should be able to delete accounts.</a:t>
            </a:r>
          </a:p>
          <a:p>
            <a:pPr lvl="1"/>
            <a:r>
              <a:rPr lang="en-US" sz="2000" dirty="0">
                <a:latin typeface="Segoe Print" panose="02000600000000000000" pitchFamily="2" charset="0"/>
              </a:rPr>
              <a:t>Courtney Brown should have temporary access to delete. </a:t>
            </a:r>
            <a:br>
              <a:rPr lang="en-US" sz="2000" dirty="0">
                <a:latin typeface="Segoe Print" panose="02000600000000000000" pitchFamily="2" charset="0"/>
              </a:rPr>
            </a:br>
            <a:endParaRPr lang="en-US" sz="2000" dirty="0">
              <a:latin typeface="Segoe Print" panose="02000600000000000000" pitchFamily="2" charset="0"/>
            </a:endParaRPr>
          </a:p>
        </p:txBody>
      </p:sp>
      <p:sp>
        <p:nvSpPr>
          <p:cNvPr id="479233" name="Rectangle 2"/>
          <p:cNvSpPr>
            <a:spLocks noGrp="1" noChangeArrowheads="1"/>
          </p:cNvSpPr>
          <p:nvPr>
            <p:ph type="title"/>
          </p:nvPr>
        </p:nvSpPr>
        <p:spPr/>
        <p:txBody>
          <a:bodyPr/>
          <a:lstStyle/>
          <a:p>
            <a:r>
              <a:rPr lang="en-US" sz="2700" spc="200" dirty="0"/>
              <a:t>Agenda Item 1: Determining Object Access (CONT.)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152</a:t>
            </a:fld>
            <a:endParaRPr lang="en-US" dirty="0"/>
          </a:p>
        </p:txBody>
      </p:sp>
    </p:spTree>
    <p:custDataLst>
      <p:tags r:id="rId1"/>
    </p:custData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2400" b="0" i="0" u="none" strike="noStrike" cap="none" normalizeH="0" baseline="0" dirty="0">
                <a:ln>
                  <a:noFill/>
                </a:ln>
                <a:solidFill>
                  <a:schemeClr val="bg1"/>
                </a:solidFill>
                <a:effectLst/>
              </a:rPr>
              <a:t>The </a:t>
            </a:r>
            <a:r>
              <a:rPr lang="en-US" sz="2400" dirty="0">
                <a:solidFill>
                  <a:schemeClr val="bg1"/>
                </a:solidFill>
              </a:rPr>
              <a:t>Organization (Login Access, IP Restrictions) </a:t>
            </a:r>
            <a:endParaRPr kumimoji="0" lang="en-US" sz="2400" b="0" i="0" u="none" strike="noStrike" cap="none" normalizeH="0" baseline="0" dirty="0">
              <a:ln>
                <a:noFill/>
              </a:ln>
              <a:solidFill>
                <a:schemeClr val="bg1"/>
              </a:solidFill>
              <a:effectLst/>
            </a:endParaRPr>
          </a:p>
        </p:txBody>
      </p:sp>
      <p:sp>
        <p:nvSpPr>
          <p:cNvPr id="19" name="Rounded Rectangle 18"/>
          <p:cNvSpPr>
            <a:spLocks noChangeAspect="1"/>
          </p:cNvSpPr>
          <p:nvPr/>
        </p:nvSpPr>
        <p:spPr>
          <a:xfrm>
            <a:off x="1610306" y="1254034"/>
            <a:ext cx="9388619" cy="5108170"/>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2" name="Title 1"/>
          <p:cNvSpPr>
            <a:spLocks noGrp="1"/>
          </p:cNvSpPr>
          <p:nvPr>
            <p:ph type="title"/>
          </p:nvPr>
        </p:nvSpPr>
        <p:spPr/>
        <p:txBody>
          <a:bodyPr/>
          <a:lstStyle/>
          <a:p>
            <a:r>
              <a:rPr lang="en-GB" dirty="0"/>
              <a:t>The Big Picture: </a:t>
            </a:r>
            <a:r>
              <a:rPr lang="en-US" dirty="0"/>
              <a:t>Setting Access to Objects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153</a:t>
            </a:fld>
            <a:endParaRPr lang="en-US" dirty="0"/>
          </a:p>
        </p:txBody>
      </p:sp>
      <p:sp>
        <p:nvSpPr>
          <p:cNvPr id="14" name="Rounded Rectangle 13"/>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3200" b="1" dirty="0">
                <a:solidFill>
                  <a:schemeClr val="bg1"/>
                </a:solidFill>
              </a:rPr>
              <a:t>Object </a:t>
            </a:r>
            <a:endParaRPr lang="en-US" sz="2400" b="1" dirty="0">
              <a:solidFill>
                <a:schemeClr val="bg1"/>
              </a:solidFill>
            </a:endParaRPr>
          </a:p>
        </p:txBody>
      </p:sp>
      <p:sp>
        <p:nvSpPr>
          <p:cNvPr id="15" name="Rounded Rectangle 14"/>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Record </a:t>
            </a:r>
            <a:endParaRPr lang="en-US" sz="2400" dirty="0">
              <a:solidFill>
                <a:schemeClr val="bg1"/>
              </a:solidFill>
            </a:endParaRPr>
          </a:p>
        </p:txBody>
      </p:sp>
      <p:sp>
        <p:nvSpPr>
          <p:cNvPr id="17" name="Rounded Rectangle 16"/>
          <p:cNvSpPr>
            <a:spLocks noChangeAspect="1"/>
          </p:cNvSpPr>
          <p:nvPr/>
        </p:nvSpPr>
        <p:spPr>
          <a:xfrm>
            <a:off x="5487335" y="4019825"/>
            <a:ext cx="1844874"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solidFill>
                  <a:schemeClr val="accent4">
                    <a:lumMod val="50000"/>
                  </a:schemeClr>
                </a:solidFill>
              </a:rPr>
              <a:t>Field</a:t>
            </a:r>
            <a:endParaRPr lang="en-US" dirty="0">
              <a:solidFill>
                <a:schemeClr val="accent4">
                  <a:lumMod val="50000"/>
                </a:schemeClr>
              </a:solidFill>
            </a:endParaRPr>
          </a:p>
        </p:txBody>
      </p:sp>
      <p:sp>
        <p:nvSpPr>
          <p:cNvPr id="18" name="Rounded Rectangle 17"/>
          <p:cNvSpPr>
            <a:spLocks noChangeAspect="1"/>
          </p:cNvSpPr>
          <p:nvPr/>
        </p:nvSpPr>
        <p:spPr>
          <a:xfrm>
            <a:off x="3595253" y="3013558"/>
            <a:ext cx="5527965" cy="2389716"/>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GB" dirty="0"/>
              <a:t>Remember, object permissions only determine the </a:t>
            </a:r>
            <a:r>
              <a:rPr lang="en-GB" i="1" dirty="0"/>
              <a:t>kinds</a:t>
            </a:r>
            <a:r>
              <a:rPr lang="en-GB" dirty="0"/>
              <a:t> of records users can view, create, edit, or delete, not the individual records themselves. </a:t>
            </a:r>
            <a:endParaRPr lang="en-US" dirty="0"/>
          </a:p>
        </p:txBody>
      </p:sp>
      <p:sp>
        <p:nvSpPr>
          <p:cNvPr id="2" name="Title 1"/>
          <p:cNvSpPr>
            <a:spLocks noGrp="1"/>
          </p:cNvSpPr>
          <p:nvPr>
            <p:ph type="title"/>
          </p:nvPr>
        </p:nvSpPr>
        <p:spPr/>
        <p:txBody>
          <a:bodyPr/>
          <a:lstStyle/>
          <a:p>
            <a:r>
              <a:rPr lang="en-GB" dirty="0"/>
              <a:t>Object Permissions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154</a:t>
            </a:fld>
            <a:endParaRPr lang="en-US" dirty="0"/>
          </a:p>
        </p:txBody>
      </p:sp>
      <p:grpSp>
        <p:nvGrpSpPr>
          <p:cNvPr id="18" name="Group 17"/>
          <p:cNvGrpSpPr/>
          <p:nvPr/>
        </p:nvGrpSpPr>
        <p:grpSpPr>
          <a:xfrm>
            <a:off x="6828037" y="3016228"/>
            <a:ext cx="4798283" cy="2104412"/>
            <a:chOff x="7066981" y="3959504"/>
            <a:chExt cx="4107320" cy="1801372"/>
          </a:xfrm>
        </p:grpSpPr>
        <p:pic>
          <p:nvPicPr>
            <p:cNvPr id="19" name="Picture 2"/>
            <p:cNvPicPr>
              <a:picLocks noChangeAspect="1" noChangeArrowheads="1"/>
            </p:cNvPicPr>
            <p:nvPr/>
          </p:nvPicPr>
          <p:blipFill>
            <a:blip r:embed="rId4"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21"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3"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25"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26"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pic>
        <p:nvPicPr>
          <p:cNvPr id="27" name="Picture 8"/>
          <p:cNvPicPr>
            <a:picLocks noChangeAspect="1" noChangeArrowheads="1"/>
          </p:cNvPicPr>
          <p:nvPr/>
        </p:nvPicPr>
        <p:blipFill>
          <a:blip r:embed="rId9" cstate="print"/>
          <a:stretch>
            <a:fillRect/>
          </a:stretch>
        </p:blipFill>
        <p:spPr bwMode="auto">
          <a:xfrm>
            <a:off x="561215" y="2968886"/>
            <a:ext cx="5814682" cy="22191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8" name="TextBox 27"/>
          <p:cNvSpPr txBox="1"/>
          <p:nvPr/>
        </p:nvSpPr>
        <p:spPr>
          <a:xfrm>
            <a:off x="2252313" y="2435082"/>
            <a:ext cx="7304888" cy="400110"/>
          </a:xfrm>
          <a:prstGeom prst="rect">
            <a:avLst/>
          </a:prstGeom>
          <a:noFill/>
        </p:spPr>
        <p:txBody>
          <a:bodyPr wrap="square" rtlCol="0">
            <a:spAutoFit/>
          </a:bodyPr>
          <a:lstStyle/>
          <a:p>
            <a:pPr algn="ctr"/>
            <a:r>
              <a:rPr lang="en-US" sz="2000" b="1" dirty="0">
                <a:solidFill>
                  <a:schemeClr val="tx2">
                    <a:lumMod val="75000"/>
                  </a:schemeClr>
                </a:solidFill>
              </a:rPr>
              <a:t>Permission determines </a:t>
            </a:r>
            <a:r>
              <a:rPr lang="en-US" sz="2000" b="1" i="1" dirty="0">
                <a:solidFill>
                  <a:schemeClr val="tx2">
                    <a:lumMod val="75000"/>
                  </a:schemeClr>
                </a:solidFill>
              </a:rPr>
              <a:t>kinds</a:t>
            </a:r>
            <a:r>
              <a:rPr lang="en-US" sz="2000" b="1" dirty="0">
                <a:solidFill>
                  <a:schemeClr val="tx2">
                    <a:lumMod val="75000"/>
                  </a:schemeClr>
                </a:solidFill>
              </a:rPr>
              <a:t> of records.</a:t>
            </a:r>
          </a:p>
        </p:txBody>
      </p:sp>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5712" y="843165"/>
            <a:ext cx="8328202" cy="5950440"/>
          </a:xfrm>
        </p:spPr>
        <p:txBody>
          <a:bodyPr/>
          <a:lstStyle/>
          <a:p>
            <a:pPr marL="0" indent="0">
              <a:spcBef>
                <a:spcPts val="600"/>
              </a:spcBef>
              <a:buFont typeface="Wingdings" pitchFamily="2" charset="2"/>
              <a:buNone/>
              <a:defRPr/>
            </a:pPr>
            <a:r>
              <a:rPr lang="en-US" dirty="0"/>
              <a:t>Enable enhanced profile list views to make it easier to work with multiple profiles at the same time. You can:</a:t>
            </a:r>
          </a:p>
          <a:p>
            <a:pPr lvl="2">
              <a:defRPr/>
            </a:pPr>
            <a:r>
              <a:rPr lang="en-US" dirty="0"/>
              <a:t>Create filtered profile lists.</a:t>
            </a:r>
          </a:p>
          <a:p>
            <a:pPr lvl="2">
              <a:defRPr/>
            </a:pPr>
            <a:r>
              <a:rPr lang="en-US" dirty="0"/>
              <a:t>View and compare settings and permissions </a:t>
            </a:r>
            <a:br>
              <a:rPr lang="en-US" dirty="0"/>
            </a:br>
            <a:r>
              <a:rPr lang="en-US" dirty="0"/>
              <a:t>for multiple profiles.</a:t>
            </a:r>
          </a:p>
          <a:p>
            <a:pPr lvl="2">
              <a:defRPr/>
            </a:pPr>
            <a:r>
              <a:rPr lang="en-GB" dirty="0"/>
              <a:t>Mass update multiple profiles.</a:t>
            </a:r>
            <a:endParaRPr lang="en-US" dirty="0"/>
          </a:p>
        </p:txBody>
      </p:sp>
      <p:sp>
        <p:nvSpPr>
          <p:cNvPr id="863242" name="Rectangle 10"/>
          <p:cNvSpPr>
            <a:spLocks noGrp="1" noChangeArrowheads="1"/>
          </p:cNvSpPr>
          <p:nvPr>
            <p:ph type="title"/>
          </p:nvPr>
        </p:nvSpPr>
        <p:spPr/>
        <p:txBody>
          <a:bodyPr/>
          <a:lstStyle/>
          <a:p>
            <a:r>
              <a:rPr lang="en-US" dirty="0"/>
              <a:t>Using Enhanced Profile List Views to Mass Update Profiles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155</a:t>
            </a:fld>
            <a:endParaRPr lang="en-US" dirty="0"/>
          </a:p>
        </p:txBody>
      </p:sp>
      <p:sp>
        <p:nvSpPr>
          <p:cNvPr id="125956" name="Rectangle 12"/>
          <p:cNvSpPr>
            <a:spLocks noChangeArrowheads="1"/>
          </p:cNvSpPr>
          <p:nvPr/>
        </p:nvSpPr>
        <p:spPr bwMode="auto">
          <a:xfrm>
            <a:off x="3581400" y="5873750"/>
            <a:ext cx="185738" cy="369888"/>
          </a:xfrm>
          <a:prstGeom prst="rect">
            <a:avLst/>
          </a:prstGeom>
          <a:noFill/>
          <a:ln w="9525">
            <a:noFill/>
            <a:miter lim="800000"/>
            <a:headEnd/>
            <a:tailEnd/>
          </a:ln>
        </p:spPr>
        <p:txBody>
          <a:bodyPr wrap="none">
            <a:spAutoFit/>
          </a:bodyPr>
          <a:lstStyle/>
          <a:p>
            <a:endParaRPr lang="en-US" sz="1800" dirty="0">
              <a:ea typeface="MS PGothic" charset="-128"/>
              <a:cs typeface="MS PGothic" charset="-128"/>
            </a:endParaRPr>
          </a:p>
        </p:txBody>
      </p:sp>
      <p:pic>
        <p:nvPicPr>
          <p:cNvPr id="1028" name="Picture 4"/>
          <p:cNvPicPr>
            <a:picLocks noChangeAspect="1" noChangeArrowheads="1"/>
          </p:cNvPicPr>
          <p:nvPr/>
        </p:nvPicPr>
        <p:blipFill>
          <a:blip r:embed="rId4" cstate="print"/>
          <a:srcRect/>
          <a:stretch>
            <a:fillRect/>
          </a:stretch>
        </p:blipFill>
        <p:spPr bwMode="auto">
          <a:xfrm>
            <a:off x="5887233" y="3369876"/>
            <a:ext cx="5848350" cy="22860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5" cstate="print"/>
          <a:srcRect/>
          <a:stretch>
            <a:fillRect/>
          </a:stretch>
        </p:blipFill>
        <p:spPr bwMode="auto">
          <a:xfrm>
            <a:off x="3621714" y="4081370"/>
            <a:ext cx="2543175" cy="904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ectangle 13"/>
          <p:cNvSpPr/>
          <p:nvPr/>
        </p:nvSpPr>
        <p:spPr bwMode="auto">
          <a:xfrm>
            <a:off x="3698425" y="4542831"/>
            <a:ext cx="2280744" cy="19969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3" name="Rectangle 12"/>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All Setup | User Interface | User Interface</a:t>
            </a:r>
          </a:p>
        </p:txBody>
      </p:sp>
      <p:sp>
        <p:nvSpPr>
          <p:cNvPr id="16" name="TextBox 15"/>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7"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2" y="843165"/>
            <a:ext cx="4399138" cy="5950440"/>
          </a:xfrm>
        </p:spPr>
        <p:txBody>
          <a:bodyPr>
            <a:normAutofit/>
          </a:bodyPr>
          <a:lstStyle/>
          <a:p>
            <a:r>
              <a:rPr lang="en-GB" dirty="0"/>
              <a:t>Use permission sets to grant additional permissions to specific users, on top of their existing profile permissions, without having to modify existing profiles, create new profiles, or grant an administrator profile where it's not necessary.</a:t>
            </a:r>
          </a:p>
          <a:p>
            <a:endParaRPr lang="en-US" dirty="0"/>
          </a:p>
        </p:txBody>
      </p:sp>
      <p:sp>
        <p:nvSpPr>
          <p:cNvPr id="7" name="Title 6"/>
          <p:cNvSpPr>
            <a:spLocks noGrp="1"/>
          </p:cNvSpPr>
          <p:nvPr>
            <p:ph type="title"/>
          </p:nvPr>
        </p:nvSpPr>
        <p:spPr/>
        <p:txBody>
          <a:bodyPr/>
          <a:lstStyle/>
          <a:p>
            <a:r>
              <a:rPr lang="en-GB" dirty="0"/>
              <a:t>Using Permission Sets to Grant Additional Permissions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156</a:t>
            </a:fld>
            <a:endParaRPr lang="en-US" dirty="0"/>
          </a:p>
        </p:txBody>
      </p:sp>
      <p:grpSp>
        <p:nvGrpSpPr>
          <p:cNvPr id="16" name="Group 15"/>
          <p:cNvGrpSpPr>
            <a:grpSpLocks noChangeAspect="1"/>
          </p:cNvGrpSpPr>
          <p:nvPr/>
        </p:nvGrpSpPr>
        <p:grpSpPr>
          <a:xfrm>
            <a:off x="4514850" y="977871"/>
            <a:ext cx="5509005" cy="3965604"/>
            <a:chOff x="1781175" y="2591380"/>
            <a:chExt cx="4112487" cy="2960334"/>
          </a:xfrm>
        </p:grpSpPr>
        <p:pic>
          <p:nvPicPr>
            <p:cNvPr id="4099" name="Picture 3"/>
            <p:cNvPicPr>
              <a:picLocks noChangeAspect="1" noChangeArrowheads="1"/>
            </p:cNvPicPr>
            <p:nvPr/>
          </p:nvPicPr>
          <p:blipFill>
            <a:blip r:embed="rId4" cstate="print"/>
            <a:srcRect b="18633"/>
            <a:stretch>
              <a:fillRect/>
            </a:stretch>
          </p:blipFill>
          <p:spPr bwMode="auto">
            <a:xfrm>
              <a:off x="1781175" y="2591380"/>
              <a:ext cx="4112487" cy="29603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7" name="Picture 5"/>
            <p:cNvPicPr>
              <a:picLocks noChangeAspect="1" noChangeArrowheads="1"/>
            </p:cNvPicPr>
            <p:nvPr/>
          </p:nvPicPr>
          <p:blipFill>
            <a:blip r:embed="rId5" cstate="print"/>
            <a:srcRect/>
            <a:stretch>
              <a:fillRect/>
            </a:stretch>
          </p:blipFill>
          <p:spPr bwMode="auto">
            <a:xfrm>
              <a:off x="1830498" y="2727878"/>
              <a:ext cx="1444943" cy="155067"/>
            </a:xfrm>
            <a:prstGeom prst="rect">
              <a:avLst/>
            </a:prstGeom>
            <a:noFill/>
            <a:ln w="9525">
              <a:noFill/>
              <a:miter lim="800000"/>
              <a:headEnd/>
              <a:tailEnd/>
            </a:ln>
          </p:spPr>
        </p:pic>
      </p:grpSp>
      <p:pic>
        <p:nvPicPr>
          <p:cNvPr id="2050" name="Picture 2"/>
          <p:cNvPicPr>
            <a:picLocks noChangeAspect="1" noChangeArrowheads="1"/>
          </p:cNvPicPr>
          <p:nvPr/>
        </p:nvPicPr>
        <p:blipFill>
          <a:blip r:embed="rId6" cstate="print"/>
          <a:srcRect/>
          <a:stretch>
            <a:fillRect/>
          </a:stretch>
        </p:blipFill>
        <p:spPr bwMode="auto">
          <a:xfrm>
            <a:off x="6829425" y="2420935"/>
            <a:ext cx="5127346" cy="368163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ectangle 13"/>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All Setup | Users | Permission Sets</a:t>
            </a:r>
          </a:p>
        </p:txBody>
      </p:sp>
      <p:sp>
        <p:nvSpPr>
          <p:cNvPr id="15" name="TextBox 14"/>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7"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1" y="843165"/>
            <a:ext cx="10014127" cy="5950440"/>
          </a:xfrm>
        </p:spPr>
        <p:txBody>
          <a:bodyPr>
            <a:normAutofit/>
          </a:bodyPr>
          <a:lstStyle/>
          <a:p>
            <a:pPr marL="0" lvl="1" indent="0">
              <a:buNone/>
            </a:pPr>
            <a:r>
              <a:rPr lang="en-GB" dirty="0"/>
              <a:t>Permission sets can be assigned to users from the permission set itself or through the Permission Set Assignments related list on a user’s record. The user’s total access will be determined by the user’s profile, </a:t>
            </a:r>
            <a:r>
              <a:rPr lang="en-GB" i="1" dirty="0"/>
              <a:t>plus</a:t>
            </a:r>
            <a:r>
              <a:rPr lang="en-GB" b="1" i="1" dirty="0"/>
              <a:t> </a:t>
            </a:r>
            <a:r>
              <a:rPr lang="en-GB" dirty="0"/>
              <a:t>any permission sets assigned to the user’s record.</a:t>
            </a:r>
            <a:r>
              <a:rPr lang="en-GB" sz="900" b="1" dirty="0"/>
              <a:t> </a:t>
            </a:r>
          </a:p>
        </p:txBody>
      </p:sp>
      <p:sp>
        <p:nvSpPr>
          <p:cNvPr id="7" name="Title 6"/>
          <p:cNvSpPr>
            <a:spLocks noGrp="1"/>
          </p:cNvSpPr>
          <p:nvPr>
            <p:ph type="title"/>
          </p:nvPr>
        </p:nvSpPr>
        <p:spPr/>
        <p:txBody>
          <a:bodyPr/>
          <a:lstStyle/>
          <a:p>
            <a:r>
              <a:rPr lang="en-GB" dirty="0"/>
              <a:t>Assigning Permission Sets to Users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157</a:t>
            </a:fld>
            <a:endParaRPr lang="en-US" dirty="0"/>
          </a:p>
        </p:txBody>
      </p:sp>
      <p:pic>
        <p:nvPicPr>
          <p:cNvPr id="13" name="Picture 12"/>
          <p:cNvPicPr>
            <a:picLocks noChangeAspect="1" noChangeArrowheads="1"/>
          </p:cNvPicPr>
          <p:nvPr/>
        </p:nvPicPr>
        <p:blipFill>
          <a:blip r:embed="rId4" cstate="print"/>
          <a:srcRect/>
          <a:stretch>
            <a:fillRect/>
          </a:stretch>
        </p:blipFill>
        <p:spPr bwMode="auto">
          <a:xfrm>
            <a:off x="2068618" y="5048642"/>
            <a:ext cx="1185863"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Picture 13"/>
          <p:cNvPicPr>
            <a:picLocks noChangeAspect="1" noChangeArrowheads="1"/>
          </p:cNvPicPr>
          <p:nvPr/>
        </p:nvPicPr>
        <p:blipFill>
          <a:blip r:embed="rId5" cstate="print"/>
          <a:srcRect/>
          <a:stretch>
            <a:fillRect/>
          </a:stretch>
        </p:blipFill>
        <p:spPr bwMode="auto">
          <a:xfrm>
            <a:off x="4136141" y="5048642"/>
            <a:ext cx="1114425"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TextBox 16"/>
          <p:cNvSpPr txBox="1"/>
          <p:nvPr/>
        </p:nvSpPr>
        <p:spPr>
          <a:xfrm>
            <a:off x="3408398" y="5315790"/>
            <a:ext cx="623453" cy="1015663"/>
          </a:xfrm>
          <a:prstGeom prst="rect">
            <a:avLst/>
          </a:prstGeom>
          <a:noFill/>
        </p:spPr>
        <p:txBody>
          <a:bodyPr wrap="square" rtlCol="0">
            <a:spAutoFit/>
          </a:bodyPr>
          <a:lstStyle/>
          <a:p>
            <a:r>
              <a:rPr lang="en-GB" sz="6000" b="1" dirty="0">
                <a:solidFill>
                  <a:srgbClr val="FF0000"/>
                </a:solidFill>
              </a:rPr>
              <a:t>+</a:t>
            </a:r>
            <a:endParaRPr lang="en-US" sz="6000" b="1" dirty="0">
              <a:solidFill>
                <a:srgbClr val="FF0000"/>
              </a:solidFill>
            </a:endParaRPr>
          </a:p>
        </p:txBody>
      </p:sp>
      <p:sp>
        <p:nvSpPr>
          <p:cNvPr id="18" name="TextBox 17"/>
          <p:cNvSpPr txBox="1"/>
          <p:nvPr/>
        </p:nvSpPr>
        <p:spPr>
          <a:xfrm>
            <a:off x="5417306" y="5315790"/>
            <a:ext cx="623453" cy="1015663"/>
          </a:xfrm>
          <a:prstGeom prst="rect">
            <a:avLst/>
          </a:prstGeom>
          <a:noFill/>
        </p:spPr>
        <p:txBody>
          <a:bodyPr wrap="square" rtlCol="0">
            <a:spAutoFit/>
          </a:bodyPr>
          <a:lstStyle/>
          <a:p>
            <a:r>
              <a:rPr lang="en-GB" sz="6000" b="1" dirty="0">
                <a:solidFill>
                  <a:srgbClr val="FF0000"/>
                </a:solidFill>
              </a:rPr>
              <a:t>+</a:t>
            </a:r>
            <a:endParaRPr lang="en-US" sz="6000" b="1" dirty="0">
              <a:solidFill>
                <a:srgbClr val="FF0000"/>
              </a:solidFill>
            </a:endParaRPr>
          </a:p>
        </p:txBody>
      </p:sp>
      <p:sp>
        <p:nvSpPr>
          <p:cNvPr id="19" name="TextBox 18"/>
          <p:cNvSpPr txBox="1"/>
          <p:nvPr/>
        </p:nvSpPr>
        <p:spPr>
          <a:xfrm>
            <a:off x="7398503" y="5315790"/>
            <a:ext cx="623453" cy="1015663"/>
          </a:xfrm>
          <a:prstGeom prst="rect">
            <a:avLst/>
          </a:prstGeom>
          <a:noFill/>
        </p:spPr>
        <p:txBody>
          <a:bodyPr wrap="square" rtlCol="0">
            <a:spAutoFit/>
          </a:bodyPr>
          <a:lstStyle/>
          <a:p>
            <a:r>
              <a:rPr lang="en-GB" sz="6000" b="1" dirty="0">
                <a:solidFill>
                  <a:srgbClr val="FF0000"/>
                </a:solidFill>
              </a:rPr>
              <a:t>=</a:t>
            </a:r>
            <a:endParaRPr lang="en-US" sz="6000" b="1" dirty="0">
              <a:solidFill>
                <a:srgbClr val="FF0000"/>
              </a:solidFill>
            </a:endParaRPr>
          </a:p>
        </p:txBody>
      </p:sp>
      <p:sp>
        <p:nvSpPr>
          <p:cNvPr id="20" name="TextBox 19"/>
          <p:cNvSpPr txBox="1"/>
          <p:nvPr/>
        </p:nvSpPr>
        <p:spPr>
          <a:xfrm>
            <a:off x="2287144" y="4661784"/>
            <a:ext cx="824265" cy="338554"/>
          </a:xfrm>
          <a:prstGeom prst="rect">
            <a:avLst/>
          </a:prstGeom>
          <a:noFill/>
        </p:spPr>
        <p:txBody>
          <a:bodyPr wrap="none" rtlCol="0">
            <a:spAutoFit/>
          </a:bodyPr>
          <a:lstStyle/>
          <a:p>
            <a:r>
              <a:rPr lang="en-GB" sz="1600" b="1" dirty="0">
                <a:latin typeface="Salesforce Sans" panose="020B0505020202020203" pitchFamily="34" charset="0"/>
                <a:cs typeface="Arial" pitchFamily="34" charset="0"/>
              </a:rPr>
              <a:t>Profile</a:t>
            </a:r>
            <a:endParaRPr lang="en-US" sz="1600" b="1" dirty="0">
              <a:latin typeface="Salesforce Sans" panose="020B0505020202020203" pitchFamily="34" charset="0"/>
              <a:cs typeface="Arial" pitchFamily="34" charset="0"/>
            </a:endParaRPr>
          </a:p>
        </p:txBody>
      </p:sp>
      <p:sp>
        <p:nvSpPr>
          <p:cNvPr id="21" name="TextBox 20"/>
          <p:cNvSpPr txBox="1"/>
          <p:nvPr/>
        </p:nvSpPr>
        <p:spPr>
          <a:xfrm>
            <a:off x="4067255" y="4507896"/>
            <a:ext cx="1348446" cy="584775"/>
          </a:xfrm>
          <a:prstGeom prst="rect">
            <a:avLst/>
          </a:prstGeom>
          <a:noFill/>
        </p:spPr>
        <p:txBody>
          <a:bodyPr wrap="none" rtlCol="0">
            <a:spAutoFit/>
          </a:bodyPr>
          <a:lstStyle/>
          <a:p>
            <a:pPr algn="ctr"/>
            <a:r>
              <a:rPr lang="en-GB" sz="1600" b="1" dirty="0">
                <a:latin typeface="Salesforce Sans" panose="020B0505020202020203" pitchFamily="34" charset="0"/>
                <a:cs typeface="Arial" pitchFamily="34" charset="0"/>
              </a:rPr>
              <a:t>Permission </a:t>
            </a:r>
            <a:br>
              <a:rPr lang="en-GB" sz="1600" b="1" dirty="0">
                <a:latin typeface="Salesforce Sans" panose="020B0505020202020203" pitchFamily="34" charset="0"/>
                <a:cs typeface="Arial" pitchFamily="34" charset="0"/>
              </a:rPr>
            </a:br>
            <a:r>
              <a:rPr lang="en-GB" sz="1600" b="1" dirty="0">
                <a:latin typeface="Salesforce Sans" panose="020B0505020202020203" pitchFamily="34" charset="0"/>
                <a:cs typeface="Arial" pitchFamily="34" charset="0"/>
              </a:rPr>
              <a:t>Set 1</a:t>
            </a:r>
            <a:endParaRPr lang="en-US" sz="1600" b="1" dirty="0">
              <a:latin typeface="Salesforce Sans" panose="020B0505020202020203" pitchFamily="34" charset="0"/>
              <a:cs typeface="Arial" pitchFamily="34" charset="0"/>
            </a:endParaRPr>
          </a:p>
        </p:txBody>
      </p:sp>
      <p:sp>
        <p:nvSpPr>
          <p:cNvPr id="22" name="TextBox 21"/>
          <p:cNvSpPr txBox="1"/>
          <p:nvPr/>
        </p:nvSpPr>
        <p:spPr>
          <a:xfrm>
            <a:off x="8173199" y="4507896"/>
            <a:ext cx="838691" cy="584775"/>
          </a:xfrm>
          <a:prstGeom prst="rect">
            <a:avLst/>
          </a:prstGeom>
          <a:noFill/>
        </p:spPr>
        <p:txBody>
          <a:bodyPr wrap="none" rtlCol="0">
            <a:spAutoFit/>
          </a:bodyPr>
          <a:lstStyle/>
          <a:p>
            <a:pPr algn="ctr"/>
            <a:r>
              <a:rPr lang="en-GB" sz="1600" b="1" dirty="0">
                <a:latin typeface="Salesforce Sans" panose="020B0505020202020203" pitchFamily="34" charset="0"/>
                <a:cs typeface="Arial" pitchFamily="34" charset="0"/>
              </a:rPr>
              <a:t>User</a:t>
            </a:r>
            <a:br>
              <a:rPr lang="en-GB" sz="1600" b="1" dirty="0">
                <a:latin typeface="Salesforce Sans" panose="020B0505020202020203" pitchFamily="34" charset="0"/>
                <a:cs typeface="Arial" pitchFamily="34" charset="0"/>
              </a:rPr>
            </a:br>
            <a:r>
              <a:rPr lang="en-GB" sz="1600" b="1" dirty="0">
                <a:latin typeface="Salesforce Sans" panose="020B0505020202020203" pitchFamily="34" charset="0"/>
                <a:cs typeface="Arial" pitchFamily="34" charset="0"/>
              </a:rPr>
              <a:t>Access</a:t>
            </a:r>
            <a:endParaRPr lang="en-US" sz="1600" b="1" dirty="0">
              <a:latin typeface="Salesforce Sans" panose="020B0505020202020203" pitchFamily="34" charset="0"/>
              <a:cs typeface="Arial" pitchFamily="34" charset="0"/>
            </a:endParaRPr>
          </a:p>
        </p:txBody>
      </p:sp>
      <p:sp>
        <p:nvSpPr>
          <p:cNvPr id="23" name="TextBox 22"/>
          <p:cNvSpPr txBox="1"/>
          <p:nvPr/>
        </p:nvSpPr>
        <p:spPr>
          <a:xfrm>
            <a:off x="6136977" y="4507896"/>
            <a:ext cx="1348446" cy="584775"/>
          </a:xfrm>
          <a:prstGeom prst="rect">
            <a:avLst/>
          </a:prstGeom>
          <a:noFill/>
        </p:spPr>
        <p:txBody>
          <a:bodyPr wrap="none" rtlCol="0">
            <a:spAutoFit/>
          </a:bodyPr>
          <a:lstStyle/>
          <a:p>
            <a:pPr algn="ctr"/>
            <a:r>
              <a:rPr lang="en-GB" sz="1600" b="1" dirty="0">
                <a:latin typeface="Salesforce Sans" panose="020B0505020202020203" pitchFamily="34" charset="0"/>
                <a:cs typeface="Arial" pitchFamily="34" charset="0"/>
              </a:rPr>
              <a:t>Permission </a:t>
            </a:r>
            <a:br>
              <a:rPr lang="en-GB" sz="1600" b="1" dirty="0">
                <a:latin typeface="Salesforce Sans" panose="020B0505020202020203" pitchFamily="34" charset="0"/>
                <a:cs typeface="Arial" pitchFamily="34" charset="0"/>
              </a:rPr>
            </a:br>
            <a:r>
              <a:rPr lang="en-GB" sz="1600" b="1" dirty="0">
                <a:latin typeface="Salesforce Sans" panose="020B0505020202020203" pitchFamily="34" charset="0"/>
                <a:cs typeface="Arial" pitchFamily="34" charset="0"/>
              </a:rPr>
              <a:t>Set 2</a:t>
            </a:r>
            <a:endParaRPr lang="en-US" sz="1600" b="1" dirty="0">
              <a:latin typeface="Salesforce Sans" panose="020B0505020202020203" pitchFamily="34" charset="0"/>
              <a:cs typeface="Arial" pitchFamily="34" charset="0"/>
            </a:endParaRPr>
          </a:p>
        </p:txBody>
      </p:sp>
      <p:grpSp>
        <p:nvGrpSpPr>
          <p:cNvPr id="25" name="Group 24"/>
          <p:cNvGrpSpPr/>
          <p:nvPr/>
        </p:nvGrpSpPr>
        <p:grpSpPr>
          <a:xfrm>
            <a:off x="6215188" y="5048642"/>
            <a:ext cx="1057275" cy="1585913"/>
            <a:chOff x="5168946" y="4733498"/>
            <a:chExt cx="1057275" cy="1585913"/>
          </a:xfrm>
        </p:grpSpPr>
        <p:pic>
          <p:nvPicPr>
            <p:cNvPr id="15" name="Picture 14"/>
            <p:cNvPicPr>
              <a:picLocks noChangeAspect="1" noChangeArrowheads="1"/>
            </p:cNvPicPr>
            <p:nvPr/>
          </p:nvPicPr>
          <p:blipFill>
            <a:blip r:embed="rId6" cstate="print"/>
            <a:srcRect/>
            <a:stretch>
              <a:fillRect/>
            </a:stretch>
          </p:blipFill>
          <p:spPr bwMode="auto">
            <a:xfrm>
              <a:off x="5168946" y="4733498"/>
              <a:ext cx="1057275"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0" name="Picture 2"/>
            <p:cNvPicPr>
              <a:picLocks noChangeAspect="1" noChangeArrowheads="1"/>
            </p:cNvPicPr>
            <p:nvPr/>
          </p:nvPicPr>
          <p:blipFill>
            <a:blip r:embed="rId7" cstate="print"/>
            <a:srcRect/>
            <a:stretch>
              <a:fillRect/>
            </a:stretch>
          </p:blipFill>
          <p:spPr bwMode="auto">
            <a:xfrm>
              <a:off x="5927952" y="6012860"/>
              <a:ext cx="244248" cy="244248"/>
            </a:xfrm>
            <a:prstGeom prst="rect">
              <a:avLst/>
            </a:prstGeom>
            <a:noFill/>
            <a:ln w="9525">
              <a:noFill/>
              <a:miter lim="800000"/>
              <a:headEnd/>
              <a:tailEnd/>
            </a:ln>
          </p:spPr>
        </p:pic>
      </p:grpSp>
      <p:grpSp>
        <p:nvGrpSpPr>
          <p:cNvPr id="26" name="Group 25"/>
          <p:cNvGrpSpPr/>
          <p:nvPr/>
        </p:nvGrpSpPr>
        <p:grpSpPr>
          <a:xfrm>
            <a:off x="8058945" y="5048642"/>
            <a:ext cx="1028700" cy="1614488"/>
            <a:chOff x="7012703" y="4733498"/>
            <a:chExt cx="1028700" cy="1614488"/>
          </a:xfrm>
        </p:grpSpPr>
        <p:pic>
          <p:nvPicPr>
            <p:cNvPr id="16" name="Picture 15"/>
            <p:cNvPicPr>
              <a:picLocks noChangeAspect="1" noChangeArrowheads="1"/>
            </p:cNvPicPr>
            <p:nvPr/>
          </p:nvPicPr>
          <p:blipFill>
            <a:blip r:embed="rId8" cstate="print"/>
            <a:srcRect/>
            <a:stretch>
              <a:fillRect/>
            </a:stretch>
          </p:blipFill>
          <p:spPr bwMode="auto">
            <a:xfrm>
              <a:off x="7012703" y="4733498"/>
              <a:ext cx="1028700" cy="161448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4" name="Picture 2"/>
            <p:cNvPicPr>
              <a:picLocks noChangeAspect="1" noChangeArrowheads="1"/>
            </p:cNvPicPr>
            <p:nvPr/>
          </p:nvPicPr>
          <p:blipFill>
            <a:blip r:embed="rId7" cstate="print"/>
            <a:srcRect/>
            <a:stretch>
              <a:fillRect/>
            </a:stretch>
          </p:blipFill>
          <p:spPr bwMode="auto">
            <a:xfrm>
              <a:off x="7713209" y="6012860"/>
              <a:ext cx="244248" cy="244248"/>
            </a:xfrm>
            <a:prstGeom prst="rect">
              <a:avLst/>
            </a:prstGeom>
            <a:noFill/>
            <a:ln w="9525">
              <a:noFill/>
              <a:miter lim="800000"/>
              <a:headEnd/>
              <a:tailEnd/>
            </a:ln>
          </p:spPr>
        </p:pic>
      </p:grpSp>
      <p:pic>
        <p:nvPicPr>
          <p:cNvPr id="2051" name="Picture 3"/>
          <p:cNvPicPr>
            <a:picLocks noChangeAspect="1" noChangeArrowheads="1"/>
          </p:cNvPicPr>
          <p:nvPr/>
        </p:nvPicPr>
        <p:blipFill>
          <a:blip r:embed="rId9" cstate="print"/>
          <a:srcRect r="47368"/>
          <a:stretch>
            <a:fillRect/>
          </a:stretch>
        </p:blipFill>
        <p:spPr bwMode="auto">
          <a:xfrm>
            <a:off x="6529963" y="2753760"/>
            <a:ext cx="3230477" cy="155162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10" cstate="print"/>
          <a:srcRect/>
          <a:stretch>
            <a:fillRect/>
          </a:stretch>
        </p:blipFill>
        <p:spPr bwMode="auto">
          <a:xfrm>
            <a:off x="1400547" y="2753760"/>
            <a:ext cx="4731144" cy="10937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8" name="Rectangle 27"/>
          <p:cNvSpPr/>
          <p:nvPr/>
        </p:nvSpPr>
        <p:spPr bwMode="auto">
          <a:xfrm>
            <a:off x="4849402" y="3412857"/>
            <a:ext cx="1119883" cy="2671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a:off x="8393988" y="3575531"/>
            <a:ext cx="1058238" cy="2482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30" name="TextBox 29"/>
          <p:cNvSpPr txBox="1"/>
          <p:nvPr/>
        </p:nvSpPr>
        <p:spPr>
          <a:xfrm>
            <a:off x="6123398" y="3176553"/>
            <a:ext cx="441146" cy="400110"/>
          </a:xfrm>
          <a:prstGeom prst="rect">
            <a:avLst/>
          </a:prstGeom>
          <a:noFill/>
        </p:spPr>
        <p:txBody>
          <a:bodyPr wrap="none" rtlCol="0">
            <a:spAutoFit/>
          </a:bodyPr>
          <a:lstStyle/>
          <a:p>
            <a:r>
              <a:rPr lang="en-GB" sz="2000" b="1" dirty="0"/>
              <a:t>or</a:t>
            </a:r>
            <a:endParaRPr lang="en-GB" b="1" dirty="0"/>
          </a:p>
        </p:txBody>
      </p:sp>
    </p:spTree>
    <p:custDataLst>
      <p:tags r:id="rId1"/>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4899202" cy="5950440"/>
          </a:xfrm>
        </p:spPr>
        <p:txBody>
          <a:bodyPr>
            <a:normAutofit/>
          </a:bodyPr>
          <a:lstStyle/>
          <a:p>
            <a:r>
              <a:rPr lang="en-US" dirty="0"/>
              <a:t>Users may grant login access through their Settings menu.</a:t>
            </a:r>
          </a:p>
          <a:p>
            <a:endParaRPr lang="en-US" dirty="0"/>
          </a:p>
          <a:p>
            <a:endParaRPr lang="en-US" dirty="0"/>
          </a:p>
          <a:p>
            <a:endParaRPr lang="en-US" dirty="0"/>
          </a:p>
          <a:p>
            <a:endParaRPr lang="en-US" dirty="0"/>
          </a:p>
          <a:p>
            <a:endParaRPr lang="en-US" dirty="0"/>
          </a:p>
          <a:p>
            <a:pPr lvl="0"/>
            <a:r>
              <a:rPr lang="en-US" kern="1200" dirty="0"/>
              <a:t>Administrators log in as users from the Users list or from the user record.</a:t>
            </a:r>
          </a:p>
          <a:p>
            <a:endParaRPr lang="en-US" dirty="0"/>
          </a:p>
        </p:txBody>
      </p:sp>
      <p:sp>
        <p:nvSpPr>
          <p:cNvPr id="2" name="Title 1"/>
          <p:cNvSpPr>
            <a:spLocks noGrp="1"/>
          </p:cNvSpPr>
          <p:nvPr>
            <p:ph type="title"/>
          </p:nvPr>
        </p:nvSpPr>
        <p:spPr/>
        <p:txBody>
          <a:bodyPr/>
          <a:lstStyle/>
          <a:p>
            <a:r>
              <a:rPr lang="en-US" dirty="0"/>
              <a:t>Testing and Troubleshooting: Logging In as an End User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158</a:t>
            </a:fld>
            <a:endParaRPr lang="en-US" dirty="0"/>
          </a:p>
        </p:txBody>
      </p:sp>
      <p:sp>
        <p:nvSpPr>
          <p:cNvPr id="12" name="Rectangle 11"/>
          <p:cNvSpPr/>
          <p:nvPr/>
        </p:nvSpPr>
        <p:spPr bwMode="auto">
          <a:xfrm>
            <a:off x="3175"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GB" sz="2400" dirty="0">
                <a:solidFill>
                  <a:schemeClr val="bg1"/>
                </a:solidFill>
                <a:cs typeface="Courier New" pitchFamily="49" charset="0"/>
              </a:rPr>
              <a:t>Contact Salesforce if you would like to disable the “Administrator Can </a:t>
            </a:r>
            <a:br>
              <a:rPr lang="en-GB" sz="2400" dirty="0">
                <a:solidFill>
                  <a:schemeClr val="bg1"/>
                </a:solidFill>
                <a:cs typeface="Courier New" pitchFamily="49" charset="0"/>
              </a:rPr>
            </a:br>
            <a:r>
              <a:rPr lang="en-GB" sz="2400" dirty="0">
                <a:solidFill>
                  <a:schemeClr val="bg1"/>
                </a:solidFill>
                <a:cs typeface="Courier New" pitchFamily="49" charset="0"/>
              </a:rPr>
              <a:t>Log In As Any User” setting.</a:t>
            </a:r>
            <a:endParaRPr lang="en-US" sz="2400" dirty="0">
              <a:solidFill>
                <a:schemeClr val="bg1"/>
              </a:solidFill>
              <a:cs typeface="Courier New" pitchFamily="49" charset="0"/>
            </a:endParaRPr>
          </a:p>
        </p:txBody>
      </p:sp>
      <p:sp>
        <p:nvSpPr>
          <p:cNvPr id="16" name="TextBox 15"/>
          <p:cNvSpPr txBox="1"/>
          <p:nvPr/>
        </p:nvSpPr>
        <p:spPr bwMode="white">
          <a:xfrm>
            <a:off x="28576" y="6040823"/>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RESOURCE:</a:t>
            </a:r>
          </a:p>
        </p:txBody>
      </p:sp>
      <p:grpSp>
        <p:nvGrpSpPr>
          <p:cNvPr id="19" name="Group 4"/>
          <p:cNvGrpSpPr>
            <a:grpSpLocks noChangeAspect="1"/>
          </p:cNvGrpSpPr>
          <p:nvPr/>
        </p:nvGrpSpPr>
        <p:grpSpPr bwMode="auto">
          <a:xfrm>
            <a:off x="495301" y="6313927"/>
            <a:ext cx="361950" cy="333375"/>
            <a:chOff x="294" y="1459"/>
            <a:chExt cx="228" cy="210"/>
          </a:xfrm>
        </p:grpSpPr>
        <p:sp>
          <p:nvSpPr>
            <p:cNvPr id="20" name="AutoShape 3"/>
            <p:cNvSpPr>
              <a:spLocks noChangeAspect="1" noChangeArrowheads="1" noTextEdit="1"/>
            </p:cNvSpPr>
            <p:nvPr/>
          </p:nvSpPr>
          <p:spPr bwMode="auto">
            <a:xfrm>
              <a:off x="294" y="1459"/>
              <a:ext cx="2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noEditPoints="1"/>
            </p:cNvSpPr>
            <p:nvPr/>
          </p:nvSpPr>
          <p:spPr bwMode="auto">
            <a:xfrm>
              <a:off x="294" y="1459"/>
              <a:ext cx="228" cy="210"/>
            </a:xfrm>
            <a:custGeom>
              <a:avLst/>
              <a:gdLst>
                <a:gd name="T0" fmla="*/ 0 w 684"/>
                <a:gd name="T1" fmla="*/ 403 h 630"/>
                <a:gd name="T2" fmla="*/ 22 w 684"/>
                <a:gd name="T3" fmla="*/ 330 h 630"/>
                <a:gd name="T4" fmla="*/ 44 w 684"/>
                <a:gd name="T5" fmla="*/ 300 h 630"/>
                <a:gd name="T6" fmla="*/ 282 w 684"/>
                <a:gd name="T7" fmla="*/ 36 h 630"/>
                <a:gd name="T8" fmla="*/ 307 w 684"/>
                <a:gd name="T9" fmla="*/ 10 h 630"/>
                <a:gd name="T10" fmla="*/ 324 w 684"/>
                <a:gd name="T11" fmla="*/ 0 h 630"/>
                <a:gd name="T12" fmla="*/ 370 w 684"/>
                <a:gd name="T13" fmla="*/ 9 h 630"/>
                <a:gd name="T14" fmla="*/ 606 w 684"/>
                <a:gd name="T15" fmla="*/ 61 h 630"/>
                <a:gd name="T16" fmla="*/ 667 w 684"/>
                <a:gd name="T17" fmla="*/ 75 h 630"/>
                <a:gd name="T18" fmla="*/ 684 w 684"/>
                <a:gd name="T19" fmla="*/ 94 h 630"/>
                <a:gd name="T20" fmla="*/ 680 w 684"/>
                <a:gd name="T21" fmla="*/ 113 h 630"/>
                <a:gd name="T22" fmla="*/ 618 w 684"/>
                <a:gd name="T23" fmla="*/ 189 h 630"/>
                <a:gd name="T24" fmla="*/ 425 w 684"/>
                <a:gd name="T25" fmla="*/ 412 h 630"/>
                <a:gd name="T26" fmla="*/ 398 w 684"/>
                <a:gd name="T27" fmla="*/ 441 h 630"/>
                <a:gd name="T28" fmla="*/ 381 w 684"/>
                <a:gd name="T29" fmla="*/ 451 h 630"/>
                <a:gd name="T30" fmla="*/ 341 w 684"/>
                <a:gd name="T31" fmla="*/ 443 h 630"/>
                <a:gd name="T32" fmla="*/ 107 w 684"/>
                <a:gd name="T33" fmla="*/ 375 h 630"/>
                <a:gd name="T34" fmla="*/ 68 w 684"/>
                <a:gd name="T35" fmla="*/ 376 h 630"/>
                <a:gd name="T36" fmla="*/ 56 w 684"/>
                <a:gd name="T37" fmla="*/ 396 h 630"/>
                <a:gd name="T38" fmla="*/ 55 w 684"/>
                <a:gd name="T39" fmla="*/ 438 h 630"/>
                <a:gd name="T40" fmla="*/ 62 w 684"/>
                <a:gd name="T41" fmla="*/ 460 h 630"/>
                <a:gd name="T42" fmla="*/ 86 w 684"/>
                <a:gd name="T43" fmla="*/ 484 h 630"/>
                <a:gd name="T44" fmla="*/ 124 w 684"/>
                <a:gd name="T45" fmla="*/ 495 h 630"/>
                <a:gd name="T46" fmla="*/ 416 w 684"/>
                <a:gd name="T47" fmla="*/ 539 h 630"/>
                <a:gd name="T48" fmla="*/ 581 w 684"/>
                <a:gd name="T49" fmla="*/ 341 h 630"/>
                <a:gd name="T50" fmla="*/ 622 w 684"/>
                <a:gd name="T51" fmla="*/ 258 h 630"/>
                <a:gd name="T52" fmla="*/ 632 w 684"/>
                <a:gd name="T53" fmla="*/ 210 h 630"/>
                <a:gd name="T54" fmla="*/ 649 w 684"/>
                <a:gd name="T55" fmla="*/ 197 h 630"/>
                <a:gd name="T56" fmla="*/ 671 w 684"/>
                <a:gd name="T57" fmla="*/ 201 h 630"/>
                <a:gd name="T58" fmla="*/ 680 w 684"/>
                <a:gd name="T59" fmla="*/ 216 h 630"/>
                <a:gd name="T60" fmla="*/ 679 w 684"/>
                <a:gd name="T61" fmla="*/ 237 h 630"/>
                <a:gd name="T62" fmla="*/ 677 w 684"/>
                <a:gd name="T63" fmla="*/ 271 h 630"/>
                <a:gd name="T64" fmla="*/ 682 w 684"/>
                <a:gd name="T65" fmla="*/ 298 h 630"/>
                <a:gd name="T66" fmla="*/ 668 w 684"/>
                <a:gd name="T67" fmla="*/ 320 h 630"/>
                <a:gd name="T68" fmla="*/ 442 w 684"/>
                <a:gd name="T69" fmla="*/ 592 h 630"/>
                <a:gd name="T70" fmla="*/ 417 w 684"/>
                <a:gd name="T71" fmla="*/ 620 h 630"/>
                <a:gd name="T72" fmla="*/ 402 w 684"/>
                <a:gd name="T73" fmla="*/ 630 h 630"/>
                <a:gd name="T74" fmla="*/ 357 w 684"/>
                <a:gd name="T75" fmla="*/ 620 h 630"/>
                <a:gd name="T76" fmla="*/ 71 w 684"/>
                <a:gd name="T77" fmla="*/ 535 h 630"/>
                <a:gd name="T78" fmla="*/ 39 w 684"/>
                <a:gd name="T79" fmla="*/ 514 h 630"/>
                <a:gd name="T80" fmla="*/ 9 w 684"/>
                <a:gd name="T81" fmla="*/ 467 h 630"/>
                <a:gd name="T82" fmla="*/ 484 w 684"/>
                <a:gd name="T83" fmla="*/ 144 h 630"/>
                <a:gd name="T84" fmla="*/ 349 w 684"/>
                <a:gd name="T85" fmla="*/ 111 h 630"/>
                <a:gd name="T86" fmla="*/ 316 w 684"/>
                <a:gd name="T87" fmla="*/ 105 h 630"/>
                <a:gd name="T88" fmla="*/ 295 w 684"/>
                <a:gd name="T89" fmla="*/ 116 h 630"/>
                <a:gd name="T90" fmla="*/ 275 w 684"/>
                <a:gd name="T91" fmla="*/ 141 h 630"/>
                <a:gd name="T92" fmla="*/ 285 w 684"/>
                <a:gd name="T93" fmla="*/ 154 h 630"/>
                <a:gd name="T94" fmla="*/ 439 w 684"/>
                <a:gd name="T95" fmla="*/ 192 h 630"/>
                <a:gd name="T96" fmla="*/ 492 w 684"/>
                <a:gd name="T97" fmla="*/ 203 h 630"/>
                <a:gd name="T98" fmla="*/ 510 w 684"/>
                <a:gd name="T99" fmla="*/ 196 h 630"/>
                <a:gd name="T100" fmla="*/ 533 w 684"/>
                <a:gd name="T101" fmla="*/ 167 h 630"/>
                <a:gd name="T102" fmla="*/ 529 w 684"/>
                <a:gd name="T103" fmla="*/ 157 h 630"/>
                <a:gd name="T104" fmla="*/ 484 w 684"/>
                <a:gd name="T105" fmla="*/ 14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4" h="630">
                  <a:moveTo>
                    <a:pt x="0" y="435"/>
                  </a:moveTo>
                  <a:lnTo>
                    <a:pt x="0" y="435"/>
                  </a:lnTo>
                  <a:lnTo>
                    <a:pt x="0" y="403"/>
                  </a:lnTo>
                  <a:lnTo>
                    <a:pt x="0" y="403"/>
                  </a:lnTo>
                  <a:lnTo>
                    <a:pt x="5" y="381"/>
                  </a:lnTo>
                  <a:lnTo>
                    <a:pt x="11" y="359"/>
                  </a:lnTo>
                  <a:lnTo>
                    <a:pt x="18" y="338"/>
                  </a:lnTo>
                  <a:lnTo>
                    <a:pt x="22" y="330"/>
                  </a:lnTo>
                  <a:lnTo>
                    <a:pt x="27" y="321"/>
                  </a:lnTo>
                  <a:lnTo>
                    <a:pt x="27" y="321"/>
                  </a:lnTo>
                  <a:lnTo>
                    <a:pt x="35" y="310"/>
                  </a:lnTo>
                  <a:lnTo>
                    <a:pt x="44" y="300"/>
                  </a:lnTo>
                  <a:lnTo>
                    <a:pt x="63" y="281"/>
                  </a:lnTo>
                  <a:lnTo>
                    <a:pt x="63" y="281"/>
                  </a:lnTo>
                  <a:lnTo>
                    <a:pt x="173" y="158"/>
                  </a:lnTo>
                  <a:lnTo>
                    <a:pt x="282" y="36"/>
                  </a:lnTo>
                  <a:lnTo>
                    <a:pt x="282" y="36"/>
                  </a:lnTo>
                  <a:lnTo>
                    <a:pt x="292" y="26"/>
                  </a:lnTo>
                  <a:lnTo>
                    <a:pt x="302" y="15"/>
                  </a:lnTo>
                  <a:lnTo>
                    <a:pt x="307" y="10"/>
                  </a:lnTo>
                  <a:lnTo>
                    <a:pt x="313" y="5"/>
                  </a:lnTo>
                  <a:lnTo>
                    <a:pt x="318" y="2"/>
                  </a:lnTo>
                  <a:lnTo>
                    <a:pt x="324" y="0"/>
                  </a:lnTo>
                  <a:lnTo>
                    <a:pt x="324" y="0"/>
                  </a:lnTo>
                  <a:lnTo>
                    <a:pt x="329" y="0"/>
                  </a:lnTo>
                  <a:lnTo>
                    <a:pt x="335" y="0"/>
                  </a:lnTo>
                  <a:lnTo>
                    <a:pt x="346" y="2"/>
                  </a:lnTo>
                  <a:lnTo>
                    <a:pt x="370" y="9"/>
                  </a:lnTo>
                  <a:lnTo>
                    <a:pt x="370" y="9"/>
                  </a:lnTo>
                  <a:lnTo>
                    <a:pt x="489" y="34"/>
                  </a:lnTo>
                  <a:lnTo>
                    <a:pt x="606" y="61"/>
                  </a:lnTo>
                  <a:lnTo>
                    <a:pt x="606" y="61"/>
                  </a:lnTo>
                  <a:lnTo>
                    <a:pt x="632" y="66"/>
                  </a:lnTo>
                  <a:lnTo>
                    <a:pt x="644" y="68"/>
                  </a:lnTo>
                  <a:lnTo>
                    <a:pt x="656" y="72"/>
                  </a:lnTo>
                  <a:lnTo>
                    <a:pt x="667" y="75"/>
                  </a:lnTo>
                  <a:lnTo>
                    <a:pt x="675" y="81"/>
                  </a:lnTo>
                  <a:lnTo>
                    <a:pt x="679" y="85"/>
                  </a:lnTo>
                  <a:lnTo>
                    <a:pt x="682" y="90"/>
                  </a:lnTo>
                  <a:lnTo>
                    <a:pt x="684" y="94"/>
                  </a:lnTo>
                  <a:lnTo>
                    <a:pt x="684" y="100"/>
                  </a:lnTo>
                  <a:lnTo>
                    <a:pt x="684" y="100"/>
                  </a:lnTo>
                  <a:lnTo>
                    <a:pt x="684" y="107"/>
                  </a:lnTo>
                  <a:lnTo>
                    <a:pt x="680" y="113"/>
                  </a:lnTo>
                  <a:lnTo>
                    <a:pt x="677" y="120"/>
                  </a:lnTo>
                  <a:lnTo>
                    <a:pt x="671" y="126"/>
                  </a:lnTo>
                  <a:lnTo>
                    <a:pt x="671" y="126"/>
                  </a:lnTo>
                  <a:lnTo>
                    <a:pt x="618" y="189"/>
                  </a:lnTo>
                  <a:lnTo>
                    <a:pt x="567" y="248"/>
                  </a:lnTo>
                  <a:lnTo>
                    <a:pt x="461" y="367"/>
                  </a:lnTo>
                  <a:lnTo>
                    <a:pt x="461" y="367"/>
                  </a:lnTo>
                  <a:lnTo>
                    <a:pt x="425" y="412"/>
                  </a:lnTo>
                  <a:lnTo>
                    <a:pt x="425" y="412"/>
                  </a:lnTo>
                  <a:lnTo>
                    <a:pt x="415" y="423"/>
                  </a:lnTo>
                  <a:lnTo>
                    <a:pt x="404" y="435"/>
                  </a:lnTo>
                  <a:lnTo>
                    <a:pt x="398" y="441"/>
                  </a:lnTo>
                  <a:lnTo>
                    <a:pt x="392" y="445"/>
                  </a:lnTo>
                  <a:lnTo>
                    <a:pt x="387" y="449"/>
                  </a:lnTo>
                  <a:lnTo>
                    <a:pt x="381" y="451"/>
                  </a:lnTo>
                  <a:lnTo>
                    <a:pt x="381" y="451"/>
                  </a:lnTo>
                  <a:lnTo>
                    <a:pt x="372" y="450"/>
                  </a:lnTo>
                  <a:lnTo>
                    <a:pt x="361" y="449"/>
                  </a:lnTo>
                  <a:lnTo>
                    <a:pt x="341" y="443"/>
                  </a:lnTo>
                  <a:lnTo>
                    <a:pt x="341" y="443"/>
                  </a:lnTo>
                  <a:lnTo>
                    <a:pt x="150" y="387"/>
                  </a:lnTo>
                  <a:lnTo>
                    <a:pt x="150" y="387"/>
                  </a:lnTo>
                  <a:lnTo>
                    <a:pt x="129" y="381"/>
                  </a:lnTo>
                  <a:lnTo>
                    <a:pt x="107" y="375"/>
                  </a:lnTo>
                  <a:lnTo>
                    <a:pt x="96" y="372"/>
                  </a:lnTo>
                  <a:lnTo>
                    <a:pt x="86" y="371"/>
                  </a:lnTo>
                  <a:lnTo>
                    <a:pt x="77" y="372"/>
                  </a:lnTo>
                  <a:lnTo>
                    <a:pt x="68" y="376"/>
                  </a:lnTo>
                  <a:lnTo>
                    <a:pt x="68" y="376"/>
                  </a:lnTo>
                  <a:lnTo>
                    <a:pt x="63" y="381"/>
                  </a:lnTo>
                  <a:lnTo>
                    <a:pt x="58" y="388"/>
                  </a:lnTo>
                  <a:lnTo>
                    <a:pt x="56" y="396"/>
                  </a:lnTo>
                  <a:lnTo>
                    <a:pt x="54" y="406"/>
                  </a:lnTo>
                  <a:lnTo>
                    <a:pt x="54" y="416"/>
                  </a:lnTo>
                  <a:lnTo>
                    <a:pt x="54" y="427"/>
                  </a:lnTo>
                  <a:lnTo>
                    <a:pt x="55" y="438"/>
                  </a:lnTo>
                  <a:lnTo>
                    <a:pt x="57" y="446"/>
                  </a:lnTo>
                  <a:lnTo>
                    <a:pt x="57" y="446"/>
                  </a:lnTo>
                  <a:lnTo>
                    <a:pt x="60" y="454"/>
                  </a:lnTo>
                  <a:lnTo>
                    <a:pt x="62" y="460"/>
                  </a:lnTo>
                  <a:lnTo>
                    <a:pt x="69" y="471"/>
                  </a:lnTo>
                  <a:lnTo>
                    <a:pt x="78" y="479"/>
                  </a:lnTo>
                  <a:lnTo>
                    <a:pt x="86" y="484"/>
                  </a:lnTo>
                  <a:lnTo>
                    <a:pt x="86" y="484"/>
                  </a:lnTo>
                  <a:lnTo>
                    <a:pt x="95" y="488"/>
                  </a:lnTo>
                  <a:lnTo>
                    <a:pt x="103" y="490"/>
                  </a:lnTo>
                  <a:lnTo>
                    <a:pt x="124" y="495"/>
                  </a:lnTo>
                  <a:lnTo>
                    <a:pt x="124" y="495"/>
                  </a:lnTo>
                  <a:lnTo>
                    <a:pt x="386" y="574"/>
                  </a:lnTo>
                  <a:lnTo>
                    <a:pt x="386" y="574"/>
                  </a:lnTo>
                  <a:lnTo>
                    <a:pt x="402" y="557"/>
                  </a:lnTo>
                  <a:lnTo>
                    <a:pt x="416" y="539"/>
                  </a:lnTo>
                  <a:lnTo>
                    <a:pt x="445" y="504"/>
                  </a:lnTo>
                  <a:lnTo>
                    <a:pt x="445" y="504"/>
                  </a:lnTo>
                  <a:lnTo>
                    <a:pt x="537" y="395"/>
                  </a:lnTo>
                  <a:lnTo>
                    <a:pt x="581" y="341"/>
                  </a:lnTo>
                  <a:lnTo>
                    <a:pt x="626" y="286"/>
                  </a:lnTo>
                  <a:lnTo>
                    <a:pt x="626" y="286"/>
                  </a:lnTo>
                  <a:lnTo>
                    <a:pt x="623" y="272"/>
                  </a:lnTo>
                  <a:lnTo>
                    <a:pt x="622" y="258"/>
                  </a:lnTo>
                  <a:lnTo>
                    <a:pt x="622" y="243"/>
                  </a:lnTo>
                  <a:lnTo>
                    <a:pt x="624" y="229"/>
                  </a:lnTo>
                  <a:lnTo>
                    <a:pt x="628" y="215"/>
                  </a:lnTo>
                  <a:lnTo>
                    <a:pt x="632" y="210"/>
                  </a:lnTo>
                  <a:lnTo>
                    <a:pt x="634" y="206"/>
                  </a:lnTo>
                  <a:lnTo>
                    <a:pt x="639" y="202"/>
                  </a:lnTo>
                  <a:lnTo>
                    <a:pt x="644" y="198"/>
                  </a:lnTo>
                  <a:lnTo>
                    <a:pt x="649" y="197"/>
                  </a:lnTo>
                  <a:lnTo>
                    <a:pt x="655" y="196"/>
                  </a:lnTo>
                  <a:lnTo>
                    <a:pt x="655" y="196"/>
                  </a:lnTo>
                  <a:lnTo>
                    <a:pt x="662" y="197"/>
                  </a:lnTo>
                  <a:lnTo>
                    <a:pt x="671" y="201"/>
                  </a:lnTo>
                  <a:lnTo>
                    <a:pt x="673" y="204"/>
                  </a:lnTo>
                  <a:lnTo>
                    <a:pt x="677" y="207"/>
                  </a:lnTo>
                  <a:lnTo>
                    <a:pt x="679" y="212"/>
                  </a:lnTo>
                  <a:lnTo>
                    <a:pt x="680" y="216"/>
                  </a:lnTo>
                  <a:lnTo>
                    <a:pt x="680" y="216"/>
                  </a:lnTo>
                  <a:lnTo>
                    <a:pt x="680" y="221"/>
                  </a:lnTo>
                  <a:lnTo>
                    <a:pt x="680" y="226"/>
                  </a:lnTo>
                  <a:lnTo>
                    <a:pt x="679" y="237"/>
                  </a:lnTo>
                  <a:lnTo>
                    <a:pt x="677" y="248"/>
                  </a:lnTo>
                  <a:lnTo>
                    <a:pt x="675" y="259"/>
                  </a:lnTo>
                  <a:lnTo>
                    <a:pt x="675" y="259"/>
                  </a:lnTo>
                  <a:lnTo>
                    <a:pt x="677" y="271"/>
                  </a:lnTo>
                  <a:lnTo>
                    <a:pt x="679" y="281"/>
                  </a:lnTo>
                  <a:lnTo>
                    <a:pt x="682" y="289"/>
                  </a:lnTo>
                  <a:lnTo>
                    <a:pt x="682" y="294"/>
                  </a:lnTo>
                  <a:lnTo>
                    <a:pt x="682" y="298"/>
                  </a:lnTo>
                  <a:lnTo>
                    <a:pt x="682" y="298"/>
                  </a:lnTo>
                  <a:lnTo>
                    <a:pt x="680" y="303"/>
                  </a:lnTo>
                  <a:lnTo>
                    <a:pt x="677" y="308"/>
                  </a:lnTo>
                  <a:lnTo>
                    <a:pt x="668" y="320"/>
                  </a:lnTo>
                  <a:lnTo>
                    <a:pt x="650" y="342"/>
                  </a:lnTo>
                  <a:lnTo>
                    <a:pt x="650" y="342"/>
                  </a:lnTo>
                  <a:lnTo>
                    <a:pt x="545" y="467"/>
                  </a:lnTo>
                  <a:lnTo>
                    <a:pt x="442" y="592"/>
                  </a:lnTo>
                  <a:lnTo>
                    <a:pt x="442" y="592"/>
                  </a:lnTo>
                  <a:lnTo>
                    <a:pt x="433" y="603"/>
                  </a:lnTo>
                  <a:lnTo>
                    <a:pt x="424" y="615"/>
                  </a:lnTo>
                  <a:lnTo>
                    <a:pt x="417" y="620"/>
                  </a:lnTo>
                  <a:lnTo>
                    <a:pt x="413" y="625"/>
                  </a:lnTo>
                  <a:lnTo>
                    <a:pt x="407" y="629"/>
                  </a:lnTo>
                  <a:lnTo>
                    <a:pt x="402" y="630"/>
                  </a:lnTo>
                  <a:lnTo>
                    <a:pt x="402" y="630"/>
                  </a:lnTo>
                  <a:lnTo>
                    <a:pt x="392" y="630"/>
                  </a:lnTo>
                  <a:lnTo>
                    <a:pt x="381" y="628"/>
                  </a:lnTo>
                  <a:lnTo>
                    <a:pt x="357" y="620"/>
                  </a:lnTo>
                  <a:lnTo>
                    <a:pt x="357" y="620"/>
                  </a:lnTo>
                  <a:lnTo>
                    <a:pt x="107" y="547"/>
                  </a:lnTo>
                  <a:lnTo>
                    <a:pt x="107" y="547"/>
                  </a:lnTo>
                  <a:lnTo>
                    <a:pt x="83" y="540"/>
                  </a:lnTo>
                  <a:lnTo>
                    <a:pt x="71" y="535"/>
                  </a:lnTo>
                  <a:lnTo>
                    <a:pt x="61" y="531"/>
                  </a:lnTo>
                  <a:lnTo>
                    <a:pt x="61" y="531"/>
                  </a:lnTo>
                  <a:lnTo>
                    <a:pt x="49" y="524"/>
                  </a:lnTo>
                  <a:lnTo>
                    <a:pt x="39" y="514"/>
                  </a:lnTo>
                  <a:lnTo>
                    <a:pt x="29" y="505"/>
                  </a:lnTo>
                  <a:lnTo>
                    <a:pt x="22" y="494"/>
                  </a:lnTo>
                  <a:lnTo>
                    <a:pt x="15" y="482"/>
                  </a:lnTo>
                  <a:lnTo>
                    <a:pt x="9" y="467"/>
                  </a:lnTo>
                  <a:lnTo>
                    <a:pt x="4" y="452"/>
                  </a:lnTo>
                  <a:lnTo>
                    <a:pt x="0" y="435"/>
                  </a:lnTo>
                  <a:lnTo>
                    <a:pt x="0" y="435"/>
                  </a:lnTo>
                  <a:close/>
                  <a:moveTo>
                    <a:pt x="484" y="144"/>
                  </a:moveTo>
                  <a:lnTo>
                    <a:pt x="484" y="144"/>
                  </a:lnTo>
                  <a:lnTo>
                    <a:pt x="377" y="118"/>
                  </a:lnTo>
                  <a:lnTo>
                    <a:pt x="377" y="118"/>
                  </a:lnTo>
                  <a:lnTo>
                    <a:pt x="349" y="111"/>
                  </a:lnTo>
                  <a:lnTo>
                    <a:pt x="336" y="107"/>
                  </a:lnTo>
                  <a:lnTo>
                    <a:pt x="324" y="105"/>
                  </a:lnTo>
                  <a:lnTo>
                    <a:pt x="324" y="105"/>
                  </a:lnTo>
                  <a:lnTo>
                    <a:pt x="316" y="105"/>
                  </a:lnTo>
                  <a:lnTo>
                    <a:pt x="310" y="106"/>
                  </a:lnTo>
                  <a:lnTo>
                    <a:pt x="305" y="107"/>
                  </a:lnTo>
                  <a:lnTo>
                    <a:pt x="302" y="109"/>
                  </a:lnTo>
                  <a:lnTo>
                    <a:pt x="295" y="116"/>
                  </a:lnTo>
                  <a:lnTo>
                    <a:pt x="287" y="124"/>
                  </a:lnTo>
                  <a:lnTo>
                    <a:pt x="287" y="124"/>
                  </a:lnTo>
                  <a:lnTo>
                    <a:pt x="277" y="135"/>
                  </a:lnTo>
                  <a:lnTo>
                    <a:pt x="275" y="141"/>
                  </a:lnTo>
                  <a:lnTo>
                    <a:pt x="274" y="145"/>
                  </a:lnTo>
                  <a:lnTo>
                    <a:pt x="274" y="147"/>
                  </a:lnTo>
                  <a:lnTo>
                    <a:pt x="274" y="147"/>
                  </a:lnTo>
                  <a:lnTo>
                    <a:pt x="285" y="154"/>
                  </a:lnTo>
                  <a:lnTo>
                    <a:pt x="298" y="158"/>
                  </a:lnTo>
                  <a:lnTo>
                    <a:pt x="326" y="165"/>
                  </a:lnTo>
                  <a:lnTo>
                    <a:pt x="326" y="165"/>
                  </a:lnTo>
                  <a:lnTo>
                    <a:pt x="439" y="192"/>
                  </a:lnTo>
                  <a:lnTo>
                    <a:pt x="439" y="192"/>
                  </a:lnTo>
                  <a:lnTo>
                    <a:pt x="470" y="201"/>
                  </a:lnTo>
                  <a:lnTo>
                    <a:pt x="484" y="203"/>
                  </a:lnTo>
                  <a:lnTo>
                    <a:pt x="492" y="203"/>
                  </a:lnTo>
                  <a:lnTo>
                    <a:pt x="498" y="203"/>
                  </a:lnTo>
                  <a:lnTo>
                    <a:pt x="498" y="203"/>
                  </a:lnTo>
                  <a:lnTo>
                    <a:pt x="504" y="201"/>
                  </a:lnTo>
                  <a:lnTo>
                    <a:pt x="510" y="196"/>
                  </a:lnTo>
                  <a:lnTo>
                    <a:pt x="521" y="184"/>
                  </a:lnTo>
                  <a:lnTo>
                    <a:pt x="521" y="184"/>
                  </a:lnTo>
                  <a:lnTo>
                    <a:pt x="531" y="173"/>
                  </a:lnTo>
                  <a:lnTo>
                    <a:pt x="533" y="167"/>
                  </a:lnTo>
                  <a:lnTo>
                    <a:pt x="534" y="163"/>
                  </a:lnTo>
                  <a:lnTo>
                    <a:pt x="534" y="159"/>
                  </a:lnTo>
                  <a:lnTo>
                    <a:pt x="534" y="159"/>
                  </a:lnTo>
                  <a:lnTo>
                    <a:pt x="529" y="157"/>
                  </a:lnTo>
                  <a:lnTo>
                    <a:pt x="523" y="153"/>
                  </a:lnTo>
                  <a:lnTo>
                    <a:pt x="511" y="150"/>
                  </a:lnTo>
                  <a:lnTo>
                    <a:pt x="484" y="144"/>
                  </a:lnTo>
                  <a:lnTo>
                    <a:pt x="484"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555" y="930676"/>
            <a:ext cx="6522516" cy="254181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712" y="3077003"/>
            <a:ext cx="5667302" cy="264510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4" name="Rectangle 23"/>
          <p:cNvSpPr/>
          <p:nvPr/>
        </p:nvSpPr>
        <p:spPr bwMode="auto">
          <a:xfrm>
            <a:off x="6466843" y="5281684"/>
            <a:ext cx="329742" cy="22786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86038"/>
            <a:ext cx="11955462" cy="4203491"/>
          </a:xfrm>
        </p:spPr>
        <p:txBody>
          <a:bodyPr/>
          <a:lstStyle/>
          <a:p>
            <a:r>
              <a:rPr lang="en-US" dirty="0"/>
              <a:t>Tasks: </a:t>
            </a:r>
          </a:p>
          <a:p>
            <a:pPr lvl="1"/>
            <a:r>
              <a:rPr lang="en-US" dirty="0"/>
              <a:t>Enable enhanced profile list views.</a:t>
            </a:r>
          </a:p>
          <a:p>
            <a:pPr lvl="1"/>
            <a:r>
              <a:rPr lang="en-US" dirty="0"/>
              <a:t>Create a new profile view for Account object permissions.</a:t>
            </a:r>
          </a:p>
          <a:p>
            <a:pPr lvl="1"/>
            <a:r>
              <a:rPr lang="en-US" dirty="0"/>
              <a:t>Mass update “Delete” permissions per the table on the next slide.</a:t>
            </a:r>
          </a:p>
          <a:p>
            <a:pPr lvl="1"/>
            <a:r>
              <a:rPr lang="en-US" dirty="0"/>
              <a:t>Log in as Allison Wheeler and Courtney Brown to test the permissions.</a:t>
            </a:r>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GB" dirty="0"/>
              <a:t>John Wiseman, CEO, wants to ensure users have access to the objects they </a:t>
            </a:r>
            <a:br>
              <a:rPr lang="en-GB" dirty="0"/>
            </a:br>
            <a:r>
              <a:rPr lang="en-GB" dirty="0"/>
              <a:t>need to do their job, but wants to restrict the ability to delete records to</a:t>
            </a:r>
            <a:r>
              <a:rPr lang="en-US" dirty="0"/>
              <a:t> just </a:t>
            </a:r>
            <a:r>
              <a:rPr lang="en-GB" dirty="0"/>
              <a:t>Executive Users and </a:t>
            </a:r>
            <a:r>
              <a:rPr lang="en-US" dirty="0"/>
              <a:t>the Support team.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a:xfrm>
            <a:off x="1093979" y="3"/>
            <a:ext cx="9116821" cy="746975"/>
          </a:xfrm>
        </p:spPr>
        <p:txBody>
          <a:bodyPr/>
          <a:lstStyle/>
          <a:p>
            <a:r>
              <a:rPr lang="en-US" dirty="0"/>
              <a:t>4-2: Update Account Object Permissions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159</a:t>
            </a:fld>
            <a:endParaRPr lang="en-US" dirty="0"/>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The AW Computing Executive Team</a:t>
            </a:r>
          </a:p>
        </p:txBody>
      </p:sp>
      <p:sp>
        <p:nvSpPr>
          <p:cNvPr id="5" name="Slide Number Placeholder 4"/>
          <p:cNvSpPr>
            <a:spLocks noGrp="1"/>
          </p:cNvSpPr>
          <p:nvPr>
            <p:ph type="sldNum" sz="quarter" idx="10"/>
          </p:nvPr>
        </p:nvSpPr>
        <p:spPr/>
        <p:txBody>
          <a:bodyPr/>
          <a:lstStyle/>
          <a:p>
            <a:fld id="{812A5277-1DB9-460F-9A21-B857ABB32666}" type="slidenum">
              <a:rPr lang="en-US" smtClean="0"/>
              <a:pPr/>
              <a:t>16</a:t>
            </a:fld>
            <a:endParaRPr lang="en-US" dirty="0"/>
          </a:p>
        </p:txBody>
      </p:sp>
      <p:grpSp>
        <p:nvGrpSpPr>
          <p:cNvPr id="2" name="Group 1"/>
          <p:cNvGrpSpPr/>
          <p:nvPr/>
        </p:nvGrpSpPr>
        <p:grpSpPr>
          <a:xfrm>
            <a:off x="441960" y="1316816"/>
            <a:ext cx="10764202" cy="4718224"/>
            <a:chOff x="441960" y="1316816"/>
            <a:chExt cx="10764202" cy="4718224"/>
          </a:xfrm>
        </p:grpSpPr>
        <p:grpSp>
          <p:nvGrpSpPr>
            <p:cNvPr id="27" name="Group 26"/>
            <p:cNvGrpSpPr/>
            <p:nvPr/>
          </p:nvGrpSpPr>
          <p:grpSpPr>
            <a:xfrm>
              <a:off x="2968043" y="4090030"/>
              <a:ext cx="1778485" cy="1920601"/>
              <a:chOff x="295835" y="1057835"/>
              <a:chExt cx="1586753" cy="1616315"/>
            </a:xfrm>
          </p:grpSpPr>
          <p:grpSp>
            <p:nvGrpSpPr>
              <p:cNvPr id="28" name="Group 27"/>
              <p:cNvGrpSpPr/>
              <p:nvPr/>
            </p:nvGrpSpPr>
            <p:grpSpPr>
              <a:xfrm>
                <a:off x="295835" y="1057835"/>
                <a:ext cx="1586753" cy="1613647"/>
                <a:chOff x="448235" y="3801035"/>
                <a:chExt cx="2166770" cy="1613647"/>
              </a:xfrm>
            </p:grpSpPr>
            <p:sp>
              <p:nvSpPr>
                <p:cNvPr id="30" name="Rounded Rectangle 29"/>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34"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Allison Wheeler</a:t>
                  </a:r>
                </a:p>
                <a:p>
                  <a:pPr algn="ctr">
                    <a:spcBef>
                      <a:spcPts val="300"/>
                    </a:spcBef>
                    <a:spcAft>
                      <a:spcPts val="300"/>
                    </a:spcAft>
                  </a:pPr>
                  <a:r>
                    <a:rPr lang="en-US" sz="1400" dirty="0">
                      <a:latin typeface="Salesforce Sans" panose="020B0505020202020203" pitchFamily="34" charset="0"/>
                      <a:cs typeface="Arial" pitchFamily="34" charset="0"/>
                    </a:rPr>
                    <a:t>VP Global Sales</a:t>
                  </a:r>
                </a:p>
              </p:txBody>
            </p:sp>
          </p:grpSp>
          <p:pic>
            <p:nvPicPr>
              <p:cNvPr id="29" name="Picture 28"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479176"/>
                <a:ext cx="1204932" cy="1194974"/>
              </a:xfrm>
              <a:prstGeom prst="rect">
                <a:avLst/>
              </a:prstGeom>
              <a:noFill/>
              <a:ln>
                <a:noFill/>
              </a:ln>
            </p:spPr>
          </p:pic>
        </p:grpSp>
        <p:grpSp>
          <p:nvGrpSpPr>
            <p:cNvPr id="35" name="Group 34"/>
            <p:cNvGrpSpPr/>
            <p:nvPr/>
          </p:nvGrpSpPr>
          <p:grpSpPr>
            <a:xfrm>
              <a:off x="5128023" y="4090030"/>
              <a:ext cx="1778485" cy="1920336"/>
              <a:chOff x="7646895" y="1930671"/>
              <a:chExt cx="1497105" cy="1616092"/>
            </a:xfrm>
          </p:grpSpPr>
          <p:grpSp>
            <p:nvGrpSpPr>
              <p:cNvPr id="36" name="Group 35"/>
              <p:cNvGrpSpPr/>
              <p:nvPr/>
            </p:nvGrpSpPr>
            <p:grpSpPr>
              <a:xfrm>
                <a:off x="7646895" y="1930671"/>
                <a:ext cx="1497105" cy="1613647"/>
                <a:chOff x="448235" y="3801035"/>
                <a:chExt cx="2166770" cy="1613647"/>
              </a:xfrm>
            </p:grpSpPr>
            <p:sp>
              <p:nvSpPr>
                <p:cNvPr id="38" name="Rounded Rectangle 3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39"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Conner McCoy</a:t>
                  </a:r>
                </a:p>
                <a:p>
                  <a:pPr algn="ctr">
                    <a:spcBef>
                      <a:spcPts val="300"/>
                    </a:spcBef>
                    <a:spcAft>
                      <a:spcPts val="300"/>
                    </a:spcAft>
                  </a:pPr>
                  <a:r>
                    <a:rPr lang="en-US" sz="1400" dirty="0">
                      <a:latin typeface="Salesforce Sans" panose="020B0505020202020203" pitchFamily="34" charset="0"/>
                      <a:cs typeface="Arial" pitchFamily="34" charset="0"/>
                    </a:rPr>
                    <a:t>VP Marketing</a:t>
                  </a:r>
                </a:p>
              </p:txBody>
            </p:sp>
          </p:grpSp>
          <p:pic>
            <p:nvPicPr>
              <p:cNvPr id="37" name="Picture 36" descr="C:\Documents and Settings\msharron\Desktop\AW Computing profile pics\Connor McCoy.png"/>
              <p:cNvPicPr>
                <a:picLocks noChangeAspect="1" noChangeArrowheads="1"/>
              </p:cNvPicPr>
              <p:nvPr/>
            </p:nvPicPr>
            <p:blipFill rotWithShape="1">
              <a:blip r:embed="rId5" cstate="print"/>
              <a:srcRect l="1825" t="-3322" r="2853" b="55619"/>
              <a:stretch/>
            </p:blipFill>
            <p:spPr bwMode="auto">
              <a:xfrm flipH="1">
                <a:off x="7705931" y="2388273"/>
                <a:ext cx="1401126" cy="1158490"/>
              </a:xfrm>
              <a:prstGeom prst="rect">
                <a:avLst/>
              </a:prstGeom>
              <a:noFill/>
              <a:ln>
                <a:noFill/>
              </a:ln>
            </p:spPr>
          </p:pic>
        </p:grpSp>
        <p:grpSp>
          <p:nvGrpSpPr>
            <p:cNvPr id="40" name="Group 39"/>
            <p:cNvGrpSpPr/>
            <p:nvPr/>
          </p:nvGrpSpPr>
          <p:grpSpPr>
            <a:xfrm>
              <a:off x="7274466" y="4090030"/>
              <a:ext cx="1778485" cy="1928141"/>
              <a:chOff x="9486018" y="2018417"/>
              <a:chExt cx="1497105" cy="1622660"/>
            </a:xfrm>
          </p:grpSpPr>
          <p:grpSp>
            <p:nvGrpSpPr>
              <p:cNvPr id="41" name="Group 40"/>
              <p:cNvGrpSpPr/>
              <p:nvPr/>
            </p:nvGrpSpPr>
            <p:grpSpPr>
              <a:xfrm>
                <a:off x="9486018" y="2018417"/>
                <a:ext cx="1497105" cy="1613647"/>
                <a:chOff x="448235" y="3801035"/>
                <a:chExt cx="2166770" cy="1613647"/>
              </a:xfrm>
            </p:grpSpPr>
            <p:sp>
              <p:nvSpPr>
                <p:cNvPr id="43" name="Rounded Rectangle 4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44" name="Round Same Side Corner Rectangle 4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Noah Larkin</a:t>
                  </a:r>
                </a:p>
                <a:p>
                  <a:pPr algn="ctr">
                    <a:spcBef>
                      <a:spcPts val="300"/>
                    </a:spcBef>
                    <a:spcAft>
                      <a:spcPts val="300"/>
                    </a:spcAft>
                  </a:pPr>
                  <a:r>
                    <a:rPr lang="en-US" sz="1400" dirty="0">
                      <a:latin typeface="Salesforce Sans" panose="020B0505020202020203" pitchFamily="34" charset="0"/>
                      <a:cs typeface="Arial" pitchFamily="34" charset="0"/>
                    </a:rPr>
                    <a:t>VP Services</a:t>
                  </a:r>
                </a:p>
              </p:txBody>
            </p:sp>
          </p:grpSp>
          <p:pic>
            <p:nvPicPr>
              <p:cNvPr id="42" name="Picture 41" descr="C:\Documents and Settings\msharron\Desktop\AW Computing profile pics\Noah Larkin.png"/>
              <p:cNvPicPr>
                <a:picLocks noChangeAspect="1" noChangeArrowheads="1"/>
              </p:cNvPicPr>
              <p:nvPr/>
            </p:nvPicPr>
            <p:blipFill rotWithShape="1">
              <a:blip r:embed="rId6" cstate="print"/>
              <a:srcRect l="7641" t="-3840" r="-4408" b="52365"/>
              <a:stretch/>
            </p:blipFill>
            <p:spPr bwMode="auto">
              <a:xfrm>
                <a:off x="9641934" y="2449585"/>
                <a:ext cx="1316958" cy="1191492"/>
              </a:xfrm>
              <a:prstGeom prst="rect">
                <a:avLst/>
              </a:prstGeom>
              <a:noFill/>
              <a:ln>
                <a:noFill/>
              </a:ln>
            </p:spPr>
          </p:pic>
        </p:grpSp>
        <p:grpSp>
          <p:nvGrpSpPr>
            <p:cNvPr id="45" name="Group 44"/>
            <p:cNvGrpSpPr/>
            <p:nvPr/>
          </p:nvGrpSpPr>
          <p:grpSpPr>
            <a:xfrm>
              <a:off x="5126785" y="1316816"/>
              <a:ext cx="1780960" cy="1920798"/>
              <a:chOff x="3234088" y="2232500"/>
              <a:chExt cx="1498798" cy="1616481"/>
            </a:xfrm>
          </p:grpSpPr>
          <p:grpSp>
            <p:nvGrpSpPr>
              <p:cNvPr id="46" name="Group 45"/>
              <p:cNvGrpSpPr/>
              <p:nvPr/>
            </p:nvGrpSpPr>
            <p:grpSpPr>
              <a:xfrm>
                <a:off x="3236171" y="2232500"/>
                <a:ext cx="1496715" cy="1613647"/>
                <a:chOff x="448235" y="3801035"/>
                <a:chExt cx="2166770" cy="1613647"/>
              </a:xfrm>
            </p:grpSpPr>
            <p:sp>
              <p:nvSpPr>
                <p:cNvPr id="48" name="Rounded Rectangle 4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spcAft>
                      <a:spcPts val="300"/>
                    </a:spcAft>
                  </a:pPr>
                  <a:endParaRPr lang="en-US" sz="1600"/>
                </a:p>
              </p:txBody>
            </p:sp>
            <p:sp>
              <p:nvSpPr>
                <p:cNvPr id="49" name="Round Same Side Corner Rectangle 4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John Wiseman</a:t>
                  </a:r>
                </a:p>
                <a:p>
                  <a:pPr algn="ctr">
                    <a:spcBef>
                      <a:spcPts val="300"/>
                    </a:spcBef>
                    <a:spcAft>
                      <a:spcPts val="300"/>
                    </a:spcAft>
                  </a:pPr>
                  <a:r>
                    <a:rPr lang="en-US" sz="1400" dirty="0">
                      <a:latin typeface="Salesforce Sans" panose="020B0505020202020203" pitchFamily="34" charset="0"/>
                      <a:cs typeface="Arial" pitchFamily="34" charset="0"/>
                    </a:rPr>
                    <a:t>CEO</a:t>
                  </a:r>
                </a:p>
              </p:txBody>
            </p:sp>
          </p:grpSp>
          <p:pic>
            <p:nvPicPr>
              <p:cNvPr id="47" name="Picture 46" descr="C:\Documents and Settings\msharron\Desktop\AW Computing profile pics\John Wiseman.png"/>
              <p:cNvPicPr>
                <a:picLocks noChangeAspect="1" noChangeArrowheads="1"/>
              </p:cNvPicPr>
              <p:nvPr/>
            </p:nvPicPr>
            <p:blipFill rotWithShape="1">
              <a:blip r:embed="rId7" cstate="print"/>
              <a:srcRect l="-667" t="-2868" r="8155" b="61394"/>
              <a:stretch/>
            </p:blipFill>
            <p:spPr bwMode="auto">
              <a:xfrm>
                <a:off x="3234088" y="2685448"/>
                <a:ext cx="1438371" cy="1163533"/>
              </a:xfrm>
              <a:prstGeom prst="roundRect">
                <a:avLst/>
              </a:prstGeom>
              <a:noFill/>
              <a:ln w="6350">
                <a:noFill/>
              </a:ln>
              <a:effectLst/>
            </p:spPr>
          </p:pic>
        </p:grpSp>
        <p:grpSp>
          <p:nvGrpSpPr>
            <p:cNvPr id="50" name="Group 49"/>
            <p:cNvGrpSpPr/>
            <p:nvPr/>
          </p:nvGrpSpPr>
          <p:grpSpPr>
            <a:xfrm>
              <a:off x="441960" y="4090030"/>
              <a:ext cx="2151357" cy="1945010"/>
              <a:chOff x="-1133856" y="2990008"/>
              <a:chExt cx="1810512" cy="1636857"/>
            </a:xfrm>
          </p:grpSpPr>
          <p:grpSp>
            <p:nvGrpSpPr>
              <p:cNvPr id="51" name="Group 50"/>
              <p:cNvGrpSpPr/>
              <p:nvPr/>
            </p:nvGrpSpPr>
            <p:grpSpPr>
              <a:xfrm>
                <a:off x="-911355" y="2990008"/>
                <a:ext cx="1496715" cy="1613647"/>
                <a:chOff x="448235" y="3801035"/>
                <a:chExt cx="2166770" cy="1613647"/>
              </a:xfrm>
            </p:grpSpPr>
            <p:sp>
              <p:nvSpPr>
                <p:cNvPr id="53" name="Rounded Rectangle 5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54" name="Round Same Side Corner Rectangle 5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Brent </a:t>
                  </a:r>
                  <a:r>
                    <a:rPr lang="en-US" sz="1600" b="1" dirty="0" err="1">
                      <a:solidFill>
                        <a:schemeClr val="bg1"/>
                      </a:solidFill>
                      <a:latin typeface="Salesforce Sans" panose="020B0505020202020203" pitchFamily="34" charset="0"/>
                      <a:cs typeface="Arial" pitchFamily="34" charset="0"/>
                    </a:rPr>
                    <a:t>Bassi</a:t>
                  </a:r>
                  <a:endParaRPr lang="en-US" sz="1600" b="1" dirty="0">
                    <a:solidFill>
                      <a:schemeClr val="bg1"/>
                    </a:solidFill>
                    <a:latin typeface="Salesforce Sans" panose="020B0505020202020203" pitchFamily="34" charset="0"/>
                    <a:cs typeface="Arial" pitchFamily="34" charset="0"/>
                  </a:endParaRPr>
                </a:p>
                <a:p>
                  <a:pPr algn="ctr">
                    <a:spcBef>
                      <a:spcPts val="300"/>
                    </a:spcBef>
                    <a:spcAft>
                      <a:spcPts val="300"/>
                    </a:spcAft>
                  </a:pPr>
                  <a:r>
                    <a:rPr lang="en-US" sz="1400" dirty="0">
                      <a:latin typeface="Salesforce Sans" panose="020B0505020202020203" pitchFamily="34" charset="0"/>
                      <a:cs typeface="Arial" pitchFamily="34" charset="0"/>
                    </a:rPr>
                    <a:t>VP Finance</a:t>
                  </a:r>
                </a:p>
              </p:txBody>
            </p:sp>
          </p:grpSp>
          <p:pic>
            <p:nvPicPr>
              <p:cNvPr id="52" name="Picture 51" descr="C:\Documents and Settings\msharron\Desktop\AW Computing profile pics\Brent Bassi.png"/>
              <p:cNvPicPr>
                <a:picLocks noChangeAspect="1" noChangeArrowheads="1"/>
              </p:cNvPicPr>
              <p:nvPr/>
            </p:nvPicPr>
            <p:blipFill rotWithShape="1">
              <a:blip r:embed="rId8" cstate="print"/>
              <a:srcRect l="6206" t="-3593" r="19380" b="55384"/>
              <a:stretch/>
            </p:blipFill>
            <p:spPr bwMode="auto">
              <a:xfrm>
                <a:off x="-1133856" y="3401569"/>
                <a:ext cx="1810512" cy="1225296"/>
              </a:xfrm>
              <a:prstGeom prst="rect">
                <a:avLst/>
              </a:prstGeom>
              <a:noFill/>
              <a:ln w="6350">
                <a:noFill/>
              </a:ln>
              <a:effectLst/>
            </p:spPr>
          </p:pic>
        </p:grpSp>
        <p:grpSp>
          <p:nvGrpSpPr>
            <p:cNvPr id="55" name="Group 54"/>
            <p:cNvGrpSpPr/>
            <p:nvPr/>
          </p:nvGrpSpPr>
          <p:grpSpPr>
            <a:xfrm>
              <a:off x="9427677" y="4090030"/>
              <a:ext cx="1778485" cy="1940611"/>
              <a:chOff x="11823189" y="2410888"/>
              <a:chExt cx="1496715" cy="1633155"/>
            </a:xfrm>
          </p:grpSpPr>
          <p:grpSp>
            <p:nvGrpSpPr>
              <p:cNvPr id="56" name="Group 55"/>
              <p:cNvGrpSpPr/>
              <p:nvPr/>
            </p:nvGrpSpPr>
            <p:grpSpPr>
              <a:xfrm>
                <a:off x="11823189" y="2410888"/>
                <a:ext cx="1496715" cy="1613647"/>
                <a:chOff x="448235" y="3801035"/>
                <a:chExt cx="2166770" cy="1613647"/>
              </a:xfrm>
            </p:grpSpPr>
            <p:sp>
              <p:nvSpPr>
                <p:cNvPr id="58" name="Rounded Rectangle 5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59" name="Round Same Side Corner Rectangle 5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en-US" sz="1600" b="1" dirty="0">
                      <a:solidFill>
                        <a:schemeClr val="bg1"/>
                      </a:solidFill>
                      <a:latin typeface="Salesforce Sans" panose="020B0505020202020203" pitchFamily="34" charset="0"/>
                      <a:cs typeface="Arial" pitchFamily="34" charset="0"/>
                    </a:rPr>
                    <a:t>Ling Wu</a:t>
                  </a:r>
                </a:p>
                <a:p>
                  <a:pPr algn="ctr">
                    <a:spcBef>
                      <a:spcPts val="300"/>
                    </a:spcBef>
                    <a:spcAft>
                      <a:spcPts val="300"/>
                    </a:spcAft>
                  </a:pPr>
                  <a:r>
                    <a:rPr lang="en-US" sz="1400" dirty="0">
                      <a:latin typeface="Salesforce Sans" panose="020B0505020202020203" pitchFamily="34" charset="0"/>
                      <a:cs typeface="Arial" pitchFamily="34" charset="0"/>
                    </a:rPr>
                    <a:t>VP Human Res.</a:t>
                  </a:r>
                </a:p>
              </p:txBody>
            </p:sp>
          </p:grpSp>
          <p:pic>
            <p:nvPicPr>
              <p:cNvPr id="57" name="Picture 56" descr="C:\Documents and Settings\msharron\Desktop\AW Computing profile pics\Ling Wu.png"/>
              <p:cNvPicPr>
                <a:picLocks noChangeAspect="1" noChangeArrowheads="1"/>
              </p:cNvPicPr>
              <p:nvPr/>
            </p:nvPicPr>
            <p:blipFill>
              <a:blip r:embed="rId9" cstate="print"/>
              <a:srcRect l="4451" r="12852" b="48012"/>
              <a:stretch>
                <a:fillRect/>
              </a:stretch>
            </p:blipFill>
            <p:spPr bwMode="auto">
              <a:xfrm>
                <a:off x="11967029" y="2921697"/>
                <a:ext cx="1127179" cy="1122346"/>
              </a:xfrm>
              <a:prstGeom prst="rect">
                <a:avLst/>
              </a:prstGeom>
              <a:noFill/>
              <a:ln w="6350">
                <a:noFill/>
              </a:ln>
              <a:effectLst/>
            </p:spPr>
          </p:pic>
        </p:grpSp>
        <p:cxnSp>
          <p:nvCxnSpPr>
            <p:cNvPr id="4" name="Elbow Connector 3"/>
            <p:cNvCxnSpPr>
              <a:stCxn id="48" idx="2"/>
              <a:endCxn id="53" idx="0"/>
            </p:cNvCxnSpPr>
            <p:nvPr/>
          </p:nvCxnSpPr>
          <p:spPr bwMode="auto">
            <a:xfrm rot="5400000">
              <a:off x="3376580" y="1450683"/>
              <a:ext cx="855784" cy="4422911"/>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7" name="Elbow Connector 6"/>
            <p:cNvCxnSpPr>
              <a:stCxn id="48" idx="2"/>
              <a:endCxn id="59" idx="3"/>
            </p:cNvCxnSpPr>
            <p:nvPr/>
          </p:nvCxnSpPr>
          <p:spPr bwMode="auto">
            <a:xfrm rot="16200000" flipH="1">
              <a:off x="7737990" y="1512183"/>
              <a:ext cx="858982" cy="4303108"/>
            </a:xfrm>
            <a:prstGeom prst="bentConnector3">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0" name="Elbow Connector 9"/>
            <p:cNvCxnSpPr>
              <a:stCxn id="48" idx="2"/>
              <a:endCxn id="44" idx="3"/>
            </p:cNvCxnSpPr>
            <p:nvPr/>
          </p:nvCxnSpPr>
          <p:spPr bwMode="auto">
            <a:xfrm rot="16200000" flipH="1">
              <a:off x="6661384" y="2588788"/>
              <a:ext cx="858982" cy="2149897"/>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2" name="Elbow Connector 11"/>
            <p:cNvCxnSpPr>
              <a:stCxn id="48" idx="2"/>
              <a:endCxn id="34" idx="3"/>
            </p:cNvCxnSpPr>
            <p:nvPr/>
          </p:nvCxnSpPr>
          <p:spPr bwMode="auto">
            <a:xfrm rot="5400000">
              <a:off x="4508173" y="2585474"/>
              <a:ext cx="858982" cy="2156526"/>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4" name="Straight Connector 13"/>
            <p:cNvCxnSpPr>
              <a:stCxn id="38" idx="0"/>
              <a:endCxn id="48" idx="2"/>
            </p:cNvCxnSpPr>
            <p:nvPr/>
          </p:nvCxnSpPr>
          <p:spPr bwMode="auto">
            <a:xfrm flipV="1">
              <a:off x="6014690" y="3234246"/>
              <a:ext cx="1237" cy="855784"/>
            </a:xfrm>
            <a:prstGeom prst="line">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grpSp>
    </p:spTree>
    <p:custDataLst>
      <p:tags r:id="rId1"/>
    </p:custData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Update Account Object Permissions (cont.)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14285415"/>
              </p:ext>
            </p:extLst>
          </p:nvPr>
        </p:nvGraphicFramePr>
        <p:xfrm>
          <a:off x="348732" y="1112919"/>
          <a:ext cx="11455341" cy="53636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263060">
                  <a:extLst>
                    <a:ext uri="{9D8B030D-6E8A-4147-A177-3AD203B41FA5}">
                      <a16:colId xmlns:a16="http://schemas.microsoft.com/office/drawing/2014/main" val="20000"/>
                    </a:ext>
                  </a:extLst>
                </a:gridCol>
                <a:gridCol w="1909223">
                  <a:extLst>
                    <a:ext uri="{9D8B030D-6E8A-4147-A177-3AD203B41FA5}">
                      <a16:colId xmlns:a16="http://schemas.microsoft.com/office/drawing/2014/main" val="20001"/>
                    </a:ext>
                  </a:extLst>
                </a:gridCol>
                <a:gridCol w="1961531">
                  <a:extLst>
                    <a:ext uri="{9D8B030D-6E8A-4147-A177-3AD203B41FA5}">
                      <a16:colId xmlns:a16="http://schemas.microsoft.com/office/drawing/2014/main" val="20002"/>
                    </a:ext>
                  </a:extLst>
                </a:gridCol>
                <a:gridCol w="1752302">
                  <a:extLst>
                    <a:ext uri="{9D8B030D-6E8A-4147-A177-3AD203B41FA5}">
                      <a16:colId xmlns:a16="http://schemas.microsoft.com/office/drawing/2014/main" val="20003"/>
                    </a:ext>
                  </a:extLst>
                </a:gridCol>
                <a:gridCol w="1569225">
                  <a:extLst>
                    <a:ext uri="{9D8B030D-6E8A-4147-A177-3AD203B41FA5}">
                      <a16:colId xmlns:a16="http://schemas.microsoft.com/office/drawing/2014/main" val="20004"/>
                    </a:ext>
                  </a:extLst>
                </a:gridCol>
              </a:tblGrid>
              <a:tr h="360723">
                <a:tc>
                  <a:txBody>
                    <a:bodyPr/>
                    <a:lstStyle/>
                    <a:p>
                      <a:r>
                        <a:rPr lang="en-US" sz="2000" dirty="0"/>
                        <a:t>Profile Name</a:t>
                      </a:r>
                    </a:p>
                  </a:txBody>
                  <a:tcPr marL="91355" marR="91355" marT="45677" marB="45677">
                    <a:solidFill>
                      <a:srgbClr val="0070C0"/>
                    </a:solidFill>
                  </a:tcPr>
                </a:tc>
                <a:tc>
                  <a:txBody>
                    <a:bodyPr/>
                    <a:lstStyle/>
                    <a:p>
                      <a:r>
                        <a:rPr lang="en-US" sz="2000" dirty="0"/>
                        <a:t>Account: Read</a:t>
                      </a:r>
                    </a:p>
                  </a:txBody>
                  <a:tcPr marL="91355" marR="91355" marT="45677" marB="45677">
                    <a:solidFill>
                      <a:srgbClr val="0070C0"/>
                    </a:solidFill>
                  </a:tcPr>
                </a:tc>
                <a:tc>
                  <a:txBody>
                    <a:bodyPr/>
                    <a:lstStyle/>
                    <a:p>
                      <a:r>
                        <a:rPr lang="en-US" sz="2000" dirty="0"/>
                        <a:t>Account: Create</a:t>
                      </a:r>
                    </a:p>
                  </a:txBody>
                  <a:tcPr marL="91355" marR="91355" marT="45677" marB="45677">
                    <a:solidFill>
                      <a:srgbClr val="0070C0"/>
                    </a:solidFill>
                  </a:tcPr>
                </a:tc>
                <a:tc>
                  <a:txBody>
                    <a:bodyPr/>
                    <a:lstStyle/>
                    <a:p>
                      <a:r>
                        <a:rPr lang="en-US" sz="2000" dirty="0"/>
                        <a:t>Account: Edit</a:t>
                      </a:r>
                    </a:p>
                  </a:txBody>
                  <a:tcPr marL="91355" marR="91355" marT="45677" marB="45677">
                    <a:solidFill>
                      <a:srgbClr val="0070C0"/>
                    </a:solidFill>
                  </a:tcPr>
                </a:tc>
                <a:tc>
                  <a:txBody>
                    <a:bodyPr/>
                    <a:lstStyle/>
                    <a:p>
                      <a:r>
                        <a:rPr lang="en-US" sz="2000" dirty="0"/>
                        <a:t>Account: Delete</a:t>
                      </a:r>
                    </a:p>
                  </a:txBody>
                  <a:tcPr marL="91355" marR="91355" marT="45677" marB="45677">
                    <a:solidFill>
                      <a:srgbClr val="0070C0"/>
                    </a:solidFill>
                  </a:tcPr>
                </a:tc>
                <a:extLst>
                  <a:ext uri="{0D108BD9-81ED-4DB2-BD59-A6C34878D82A}">
                    <a16:rowId xmlns:a16="http://schemas.microsoft.com/office/drawing/2014/main" val="10000"/>
                  </a:ext>
                </a:extLst>
              </a:tr>
              <a:tr h="322747">
                <a:tc>
                  <a:txBody>
                    <a:bodyPr/>
                    <a:lstStyle/>
                    <a:p>
                      <a:r>
                        <a:rPr lang="en-US" sz="2000" dirty="0"/>
                        <a:t>Accounts Receivable User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1"/>
                  </a:ext>
                </a:extLst>
              </a:tr>
              <a:tr h="322747">
                <a:tc>
                  <a:txBody>
                    <a:bodyPr/>
                    <a:lstStyle/>
                    <a:p>
                      <a:r>
                        <a:rPr lang="en-US" sz="2000" dirty="0"/>
                        <a:t>Consulting</a:t>
                      </a:r>
                      <a:r>
                        <a:rPr lang="en-US" sz="2000" baseline="0" dirty="0"/>
                        <a:t> User</a:t>
                      </a:r>
                      <a:endParaRPr lang="en-US" sz="2000" dirty="0"/>
                    </a:p>
                  </a:txBody>
                  <a:tcPr marL="91355" marR="91355" marT="45677" marB="45677" anchor="ctr"/>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2"/>
                  </a:ext>
                </a:extLst>
              </a:tr>
              <a:tr h="322747">
                <a:tc>
                  <a:txBody>
                    <a:bodyPr/>
                    <a:lstStyle/>
                    <a:p>
                      <a:r>
                        <a:rPr lang="en-US" sz="2000" dirty="0"/>
                        <a:t>Executive User</a:t>
                      </a:r>
                    </a:p>
                  </a:txBody>
                  <a:tcPr marL="91355" marR="91355" marT="45677" marB="456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solidFill>
                            <a:srgbClr val="009644"/>
                          </a:solidFill>
                          <a:effectLst/>
                          <a:uLnTx/>
                          <a:uFillTx/>
                          <a:sym typeface="Wingdings"/>
                        </a:rPr>
                        <a:t></a:t>
                      </a:r>
                      <a:endParaRPr kumimoji="0" lang="en-US" sz="2800" b="0" i="0" u="none" strike="noStrike" kern="1200" cap="none" spc="0" normalizeH="0" baseline="0" noProof="0" dirty="0">
                        <a:ln>
                          <a:noFill/>
                        </a:ln>
                        <a:solidFill>
                          <a:srgbClr val="009644"/>
                        </a:solidFill>
                        <a:effectLst/>
                        <a:uLnTx/>
                        <a:uFillTx/>
                        <a:latin typeface="+mn-lt"/>
                        <a:ea typeface="+mn-ea"/>
                        <a:cs typeface="+mn-cs"/>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extLst>
                  <a:ext uri="{0D108BD9-81ED-4DB2-BD59-A6C34878D82A}">
                    <a16:rowId xmlns:a16="http://schemas.microsoft.com/office/drawing/2014/main" val="10003"/>
                  </a:ext>
                </a:extLst>
              </a:tr>
              <a:tr h="322747">
                <a:tc>
                  <a:txBody>
                    <a:bodyPr/>
                    <a:lstStyle/>
                    <a:p>
                      <a:r>
                        <a:rPr lang="en-US" sz="2000" dirty="0"/>
                        <a:t>General Marketing User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4"/>
                  </a:ext>
                </a:extLst>
              </a:tr>
              <a:tr h="322747">
                <a:tc>
                  <a:txBody>
                    <a:bodyPr/>
                    <a:lstStyle/>
                    <a:p>
                      <a:r>
                        <a:rPr lang="en-US" sz="2000" dirty="0"/>
                        <a:t>No Access Profile</a:t>
                      </a:r>
                    </a:p>
                  </a:txBody>
                  <a:tcPr marL="91355" marR="91355" marT="45677" marB="45677" anchor="ctr"/>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5"/>
                  </a:ext>
                </a:extLst>
              </a:tr>
              <a:tr h="322747">
                <a:tc>
                  <a:txBody>
                    <a:bodyPr/>
                    <a:lstStyle/>
                    <a:p>
                      <a:r>
                        <a:rPr lang="en-US" sz="2000" dirty="0"/>
                        <a:t>Recruiting User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6"/>
                  </a:ext>
                </a:extLst>
              </a:tr>
              <a:tr h="322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Sales</a:t>
                      </a:r>
                      <a:r>
                        <a:rPr lang="en-US" sz="2000" baseline="0" dirty="0"/>
                        <a:t> User</a:t>
                      </a:r>
                      <a:endParaRPr lang="en-US" sz="2000" dirty="0"/>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7"/>
                  </a:ext>
                </a:extLst>
              </a:tr>
              <a:tr h="322747">
                <a:tc>
                  <a:txBody>
                    <a:bodyPr/>
                    <a:lstStyle/>
                    <a:p>
                      <a:r>
                        <a:rPr lang="en-US" sz="2000" dirty="0"/>
                        <a:t>Support User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extLst>
                  <a:ext uri="{0D108BD9-81ED-4DB2-BD59-A6C34878D82A}">
                    <a16:rowId xmlns:a16="http://schemas.microsoft.com/office/drawing/2014/main" val="10008"/>
                  </a:ext>
                </a:extLst>
              </a:tr>
              <a:tr h="322747">
                <a:tc>
                  <a:txBody>
                    <a:bodyPr/>
                    <a:lstStyle/>
                    <a:p>
                      <a:r>
                        <a:rPr lang="en-US" sz="2000" dirty="0"/>
                        <a:t>VAR User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val="10009"/>
                  </a:ext>
                </a:extLst>
              </a:tr>
            </a:tbl>
          </a:graphicData>
        </a:graphic>
      </p:graphicFrame>
    </p:spTree>
    <p:custDataLst>
      <p:tags r:id="rId1"/>
    </p:custData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2214563"/>
            <a:ext cx="11955462" cy="4574966"/>
          </a:xfrm>
        </p:spPr>
        <p:txBody>
          <a:bodyPr/>
          <a:lstStyle/>
          <a:p>
            <a:r>
              <a:rPr lang="en-US" dirty="0"/>
              <a:t>Tasks: </a:t>
            </a:r>
          </a:p>
          <a:p>
            <a:pPr lvl="1"/>
            <a:r>
              <a:rPr lang="en-US" dirty="0"/>
              <a:t>Create a “Delete Accounts” permission set and assign it to Courtney Brown.</a:t>
            </a:r>
          </a:p>
          <a:p>
            <a:pPr lvl="1"/>
            <a:r>
              <a:rPr lang="en-US" dirty="0"/>
              <a:t>Log in as Courtney Brown to test the permission set.</a:t>
            </a:r>
            <a:endParaRPr lang="en-GB" dirty="0"/>
          </a:p>
        </p:txBody>
      </p:sp>
      <p:sp>
        <p:nvSpPr>
          <p:cNvPr id="8" name="Content Placeholder 7"/>
          <p:cNvSpPr>
            <a:spLocks noGrp="1"/>
          </p:cNvSpPr>
          <p:nvPr>
            <p:ph idx="11"/>
          </p:nvPr>
        </p:nvSpPr>
        <p:spPr>
          <a:xfrm>
            <a:off x="1" y="758825"/>
            <a:ext cx="12192000" cy="1312635"/>
          </a:xfrm>
        </p:spPr>
        <p:txBody>
          <a:bodyPr/>
          <a:lstStyle/>
          <a:p>
            <a:r>
              <a:rPr lang="en-US" dirty="0"/>
              <a:t>Goal:</a:t>
            </a:r>
          </a:p>
          <a:p>
            <a:pPr lvl="1"/>
            <a:r>
              <a:rPr lang="en-GB" dirty="0"/>
              <a:t>Courtney Brown from Sales Operations is helping to clean up records, and will </a:t>
            </a:r>
            <a:br>
              <a:rPr lang="en-GB" dirty="0"/>
            </a:br>
            <a:r>
              <a:rPr lang="en-GB" dirty="0"/>
              <a:t>need temporary permission to delete Accounts. </a:t>
            </a:r>
          </a:p>
        </p:txBody>
      </p:sp>
      <p:sp>
        <p:nvSpPr>
          <p:cNvPr id="6" name="Content Placeholder 5"/>
          <p:cNvSpPr>
            <a:spLocks noGrp="1"/>
          </p:cNvSpPr>
          <p:nvPr>
            <p:ph idx="10"/>
          </p:nvPr>
        </p:nvSpPr>
        <p:spPr/>
        <p:txBody>
          <a:bodyPr/>
          <a:lstStyle/>
          <a:p>
            <a:r>
              <a:rPr lang="en-US"/>
              <a:t>10 min</a:t>
            </a:r>
            <a:endParaRPr lang="en-US" dirty="0"/>
          </a:p>
        </p:txBody>
      </p:sp>
      <p:sp>
        <p:nvSpPr>
          <p:cNvPr id="9" name="Text Placeholder 8"/>
          <p:cNvSpPr>
            <a:spLocks noGrp="1"/>
          </p:cNvSpPr>
          <p:nvPr>
            <p:ph type="body" sz="quarter" idx="12"/>
          </p:nvPr>
        </p:nvSpPr>
        <p:spPr/>
        <p:txBody>
          <a:bodyPr/>
          <a:lstStyle/>
          <a:p>
            <a:r>
              <a:rPr lang="en-US"/>
              <a:t>YOUR TURN</a:t>
            </a:r>
            <a:endParaRPr lang="en-US" dirty="0"/>
          </a:p>
        </p:txBody>
      </p:sp>
      <p:sp>
        <p:nvSpPr>
          <p:cNvPr id="4" name="Title 3"/>
          <p:cNvSpPr>
            <a:spLocks noGrp="1"/>
          </p:cNvSpPr>
          <p:nvPr>
            <p:ph type="title"/>
          </p:nvPr>
        </p:nvSpPr>
        <p:spPr/>
        <p:txBody>
          <a:bodyPr/>
          <a:lstStyle/>
          <a:p>
            <a:r>
              <a:rPr lang="en-US" dirty="0"/>
              <a:t>4-3: ALLOW DELETE ACCOUNTS USING PERMISSION SET</a:t>
            </a:r>
          </a:p>
        </p:txBody>
      </p:sp>
      <p:sp>
        <p:nvSpPr>
          <p:cNvPr id="2" name="Slide Number Placeholder 1"/>
          <p:cNvSpPr>
            <a:spLocks noGrp="1"/>
          </p:cNvSpPr>
          <p:nvPr>
            <p:ph type="sldNum" sz="quarter" idx="13"/>
          </p:nvPr>
        </p:nvSpPr>
        <p:spPr/>
        <p:txBody>
          <a:bodyPr/>
          <a:lstStyle/>
          <a:p>
            <a:fld id="{812A5277-1DB9-460F-9A21-B857ABB32666}" type="slidenum">
              <a:rPr lang="en-US" smtClean="0"/>
              <a:pPr/>
              <a:t>161</a:t>
            </a:fld>
            <a:endParaRPr lang="en-US" dirty="0"/>
          </a:p>
        </p:txBody>
      </p:sp>
    </p:spTree>
    <p:custDataLst>
      <p:tags r:id="rId1"/>
    </p:custData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1" y="1027272"/>
            <a:ext cx="7690334" cy="4635062"/>
          </a:xfrm>
        </p:spPr>
        <p:txBody>
          <a:bodyPr/>
          <a:lstStyle/>
          <a:p>
            <a:pPr lvl="3"/>
            <a:r>
              <a:rPr lang="en-GB" dirty="0"/>
              <a:t>Restricting Logins</a:t>
            </a:r>
            <a:endParaRPr lang="en-US" dirty="0"/>
          </a:p>
          <a:p>
            <a:pPr lvl="3"/>
            <a:r>
              <a:rPr lang="en-GB" dirty="0"/>
              <a:t>Determining Object Access</a:t>
            </a:r>
            <a:endParaRPr lang="en-US" dirty="0"/>
          </a:p>
          <a:p>
            <a:pPr lvl="1"/>
            <a:r>
              <a:rPr lang="en-GB" dirty="0"/>
              <a:t>Setting Up Record Access</a:t>
            </a:r>
          </a:p>
          <a:p>
            <a:pPr lvl="2"/>
            <a:r>
              <a:rPr lang="en-GB" dirty="0"/>
              <a:t>Creating a Role Hierarchy</a:t>
            </a:r>
          </a:p>
          <a:p>
            <a:pPr lvl="2"/>
            <a:r>
              <a:rPr lang="en-GB" dirty="0"/>
              <a:t>Dealing with Record Access Exceptions</a:t>
            </a:r>
          </a:p>
          <a:p>
            <a:pPr lvl="2"/>
            <a:r>
              <a:rPr lang="en-GB" dirty="0"/>
              <a:t>Managing Field-Level Security</a:t>
            </a:r>
            <a:endParaRPr lang="en-US" dirty="0"/>
          </a:p>
        </p:txBody>
      </p:sp>
      <p:sp>
        <p:nvSpPr>
          <p:cNvPr id="10" name="Text Placeholder 9"/>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162</a:t>
            </a:fld>
            <a:endParaRPr lang="en-US" dirty="0"/>
          </a:p>
        </p:txBody>
      </p:sp>
    </p:spTree>
    <p:custDataLst>
      <p:tags r:id="rId1"/>
    </p:custDataLst>
    <p:extLst>
      <p:ext uri="{BB962C8B-B14F-4D97-AF65-F5344CB8AC3E}">
        <p14:creationId xmlns:p14="http://schemas.microsoft.com/office/powerpoint/2010/main" val="1923979507"/>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670569" y="4067906"/>
            <a:ext cx="7009879" cy="696702"/>
            <a:chOff x="2656055" y="3373218"/>
            <a:chExt cx="7009879" cy="295468"/>
          </a:xfrm>
        </p:grpSpPr>
        <p:cxnSp>
          <p:nvCxnSpPr>
            <p:cNvPr id="54" name="Elbow Connector 22"/>
            <p:cNvCxnSpPr/>
            <p:nvPr/>
          </p:nvCxnSpPr>
          <p:spPr bwMode="auto">
            <a:xfrm rot="5400000">
              <a:off x="4260792" y="1768483"/>
              <a:ext cx="295466" cy="350493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5" name="Elbow Connector 26"/>
            <p:cNvCxnSpPr/>
            <p:nvPr/>
          </p:nvCxnSpPr>
          <p:spPr bwMode="auto">
            <a:xfrm rot="5400000">
              <a:off x="5137027" y="2644718"/>
              <a:ext cx="295466" cy="175246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6" name="Elbow Connector 29"/>
            <p:cNvCxnSpPr/>
            <p:nvPr/>
          </p:nvCxnSpPr>
          <p:spPr bwMode="auto">
            <a:xfrm rot="16200000" flipH="1">
              <a:off x="6889496" y="2644716"/>
              <a:ext cx="295466" cy="175247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7" name="Elbow Connector 49"/>
            <p:cNvCxnSpPr/>
            <p:nvPr/>
          </p:nvCxnSpPr>
          <p:spPr bwMode="auto">
            <a:xfrm rot="16200000" flipH="1">
              <a:off x="7765731" y="1768481"/>
              <a:ext cx="295466" cy="350494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8" name="Straight Connector 57"/>
            <p:cNvCxnSpPr/>
            <p:nvPr/>
          </p:nvCxnSpPr>
          <p:spPr bwMode="auto">
            <a:xfrm>
              <a:off x="6160994" y="3373218"/>
              <a:ext cx="0" cy="295466"/>
            </a:xfrm>
            <a:prstGeom prst="line">
              <a:avLst/>
            </a:prstGeom>
            <a:solidFill>
              <a:schemeClr val="accent1"/>
            </a:solidFill>
            <a:ln w="25400" cap="flat" cmpd="sng" algn="ctr">
              <a:solidFill>
                <a:srgbClr val="0070C0"/>
              </a:solidFill>
              <a:prstDash val="solid"/>
              <a:round/>
              <a:headEnd type="none" w="lg" len="lg"/>
              <a:tailEnd type="none"/>
            </a:ln>
            <a:effectLst/>
          </p:spPr>
        </p:cxnSp>
      </p:grpSp>
      <p:sp>
        <p:nvSpPr>
          <p:cNvPr id="5" name="Content Placeholder 4"/>
          <p:cNvSpPr>
            <a:spLocks noGrp="1"/>
          </p:cNvSpPr>
          <p:nvPr>
            <p:ph idx="1"/>
          </p:nvPr>
        </p:nvSpPr>
        <p:spPr>
          <a:xfrm>
            <a:off x="128592" y="836614"/>
            <a:ext cx="9615483" cy="5935663"/>
          </a:xfrm>
          <a:prstGeom prst="rect">
            <a:avLst/>
          </a:prstGeom>
        </p:spPr>
        <p:txBody>
          <a:bodyPr/>
          <a:lstStyle/>
          <a:p>
            <a:r>
              <a:rPr lang="en-GB" b="0" dirty="0"/>
              <a:t>You have now determined the appropriate level of access to objects users need. The meeting moves on to data access review, and you discuss what individual records users should be able to view and edit in each object they have access to on their profile.</a:t>
            </a:r>
          </a:p>
          <a:p>
            <a:pPr lvl="1"/>
            <a:endParaRPr lang="en-US" b="0" dirty="0"/>
          </a:p>
        </p:txBody>
      </p:sp>
      <p:sp>
        <p:nvSpPr>
          <p:cNvPr id="479233" name="Rectangle 2"/>
          <p:cNvSpPr>
            <a:spLocks noGrp="1" noChangeArrowheads="1"/>
          </p:cNvSpPr>
          <p:nvPr>
            <p:ph type="title"/>
          </p:nvPr>
        </p:nvSpPr>
        <p:spPr/>
        <p:txBody>
          <a:bodyPr/>
          <a:lstStyle/>
          <a:p>
            <a:r>
              <a:rPr lang="en-US" spc="200" dirty="0"/>
              <a:t>Agenda Item 2: Setting Up Record Access</a:t>
            </a:r>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23" name="Group 22"/>
          <p:cNvGrpSpPr/>
          <p:nvPr/>
        </p:nvGrpSpPr>
        <p:grpSpPr>
          <a:xfrm>
            <a:off x="3588909" y="4509944"/>
            <a:ext cx="1584129" cy="1616315"/>
            <a:chOff x="295835" y="1057835"/>
            <a:chExt cx="1586753" cy="1616315"/>
          </a:xfrm>
        </p:grpSpPr>
        <p:grpSp>
          <p:nvGrpSpPr>
            <p:cNvPr id="24" name="Group 23"/>
            <p:cNvGrpSpPr/>
            <p:nvPr/>
          </p:nvGrpSpPr>
          <p:grpSpPr>
            <a:xfrm>
              <a:off x="295835" y="1057835"/>
              <a:ext cx="1586753" cy="1613647"/>
              <a:chOff x="448235" y="3801035"/>
              <a:chExt cx="2166770" cy="1613647"/>
            </a:xfrm>
          </p:grpSpPr>
          <p:sp>
            <p:nvSpPr>
              <p:cNvPr id="26" name="Rounded Rectangle 2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27" name="Round Same Side Corner Rectangle 2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Allison Wheeler</a:t>
                </a:r>
              </a:p>
              <a:p>
                <a:pPr algn="ctr">
                  <a:spcBef>
                    <a:spcPts val="300"/>
                  </a:spcBef>
                </a:pPr>
                <a:r>
                  <a:rPr lang="en-US" sz="1300" dirty="0">
                    <a:latin typeface="Salesforce Sans" panose="020B0505020202020203" pitchFamily="34" charset="0"/>
                    <a:cs typeface="Arial" pitchFamily="34" charset="0"/>
                  </a:rPr>
                  <a:t>VP Global Sales</a:t>
                </a:r>
              </a:p>
            </p:txBody>
          </p:sp>
        </p:grpSp>
        <p:pic>
          <p:nvPicPr>
            <p:cNvPr id="25" name="Picture 2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479176"/>
              <a:ext cx="1204932" cy="1194974"/>
            </a:xfrm>
            <a:prstGeom prst="rect">
              <a:avLst/>
            </a:prstGeom>
            <a:noFill/>
            <a:ln>
              <a:noFill/>
            </a:ln>
          </p:spPr>
        </p:pic>
      </p:grpSp>
      <p:grpSp>
        <p:nvGrpSpPr>
          <p:cNvPr id="28" name="Group 27"/>
          <p:cNvGrpSpPr/>
          <p:nvPr/>
        </p:nvGrpSpPr>
        <p:grpSpPr>
          <a:xfrm>
            <a:off x="5400981" y="4509944"/>
            <a:ext cx="1496715" cy="1616092"/>
            <a:chOff x="7646895" y="1930671"/>
            <a:chExt cx="1497105" cy="1616092"/>
          </a:xfrm>
        </p:grpSpPr>
        <p:grpSp>
          <p:nvGrpSpPr>
            <p:cNvPr id="29" name="Group 28"/>
            <p:cNvGrpSpPr/>
            <p:nvPr/>
          </p:nvGrpSpPr>
          <p:grpSpPr>
            <a:xfrm>
              <a:off x="7646895" y="1930671"/>
              <a:ext cx="1497105" cy="1613647"/>
              <a:chOff x="448235" y="3801035"/>
              <a:chExt cx="2166770" cy="1613647"/>
            </a:xfrm>
          </p:grpSpPr>
          <p:sp>
            <p:nvSpPr>
              <p:cNvPr id="31" name="Rounded Rectangle 3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2" name="Round Same Side Corner Rectangle 3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Conner McCoy</a:t>
                </a:r>
              </a:p>
              <a:p>
                <a:pPr algn="ctr">
                  <a:spcBef>
                    <a:spcPts val="300"/>
                  </a:spcBef>
                </a:pPr>
                <a:r>
                  <a:rPr lang="en-US" sz="1300" dirty="0">
                    <a:latin typeface="Salesforce Sans" panose="020B0505020202020203" pitchFamily="34" charset="0"/>
                    <a:cs typeface="Arial" pitchFamily="34" charset="0"/>
                  </a:rPr>
                  <a:t>VP Marketing</a:t>
                </a:r>
              </a:p>
            </p:txBody>
          </p:sp>
        </p:grpSp>
        <p:pic>
          <p:nvPicPr>
            <p:cNvPr id="30" name="Picture 2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grpSp>
        <p:nvGrpSpPr>
          <p:cNvPr id="33" name="Group 32"/>
          <p:cNvGrpSpPr/>
          <p:nvPr/>
        </p:nvGrpSpPr>
        <p:grpSpPr>
          <a:xfrm>
            <a:off x="7213053" y="4509944"/>
            <a:ext cx="1496715" cy="1622660"/>
            <a:chOff x="9486018" y="2018417"/>
            <a:chExt cx="1497105" cy="1622660"/>
          </a:xfrm>
        </p:grpSpPr>
        <p:grpSp>
          <p:nvGrpSpPr>
            <p:cNvPr id="34" name="Group 33"/>
            <p:cNvGrpSpPr/>
            <p:nvPr/>
          </p:nvGrpSpPr>
          <p:grpSpPr>
            <a:xfrm>
              <a:off x="9486018" y="2018417"/>
              <a:ext cx="1497105" cy="1613647"/>
              <a:chOff x="448235" y="3801035"/>
              <a:chExt cx="2166770" cy="1613647"/>
            </a:xfrm>
          </p:grpSpPr>
          <p:sp>
            <p:nvSpPr>
              <p:cNvPr id="36" name="Rounded Rectangle 3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7" name="Round Same Side Corner Rectangle 3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Noah Larkin</a:t>
                </a:r>
              </a:p>
              <a:p>
                <a:pPr algn="ctr">
                  <a:spcBef>
                    <a:spcPts val="300"/>
                  </a:spcBef>
                </a:pPr>
                <a:r>
                  <a:rPr lang="en-US" sz="1300" dirty="0">
                    <a:latin typeface="Salesforce Sans" panose="020B0505020202020203" pitchFamily="34" charset="0"/>
                    <a:cs typeface="Arial" pitchFamily="34" charset="0"/>
                  </a:rPr>
                  <a:t>VP Services</a:t>
                </a:r>
              </a:p>
            </p:txBody>
          </p:sp>
        </p:grpSp>
        <p:pic>
          <p:nvPicPr>
            <p:cNvPr id="35" name="Picture 3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449585"/>
              <a:ext cx="1316958" cy="1191492"/>
            </a:xfrm>
            <a:prstGeom prst="rect">
              <a:avLst/>
            </a:prstGeom>
            <a:noFill/>
            <a:ln>
              <a:noFill/>
            </a:ln>
          </p:spPr>
        </p:pic>
      </p:grpSp>
      <p:grpSp>
        <p:nvGrpSpPr>
          <p:cNvPr id="38" name="Group 37"/>
          <p:cNvGrpSpPr/>
          <p:nvPr/>
        </p:nvGrpSpPr>
        <p:grpSpPr>
          <a:xfrm>
            <a:off x="5415173" y="2694512"/>
            <a:ext cx="1498798" cy="1616481"/>
            <a:chOff x="3234088" y="2232500"/>
            <a:chExt cx="1498798" cy="1616481"/>
          </a:xfrm>
        </p:grpSpPr>
        <p:grpSp>
          <p:nvGrpSpPr>
            <p:cNvPr id="39" name="Group 38"/>
            <p:cNvGrpSpPr/>
            <p:nvPr/>
          </p:nvGrpSpPr>
          <p:grpSpPr>
            <a:xfrm>
              <a:off x="3236171" y="2232500"/>
              <a:ext cx="1496715" cy="1613647"/>
              <a:chOff x="448235" y="3801035"/>
              <a:chExt cx="2166770" cy="1613647"/>
            </a:xfrm>
          </p:grpSpPr>
          <p:sp>
            <p:nvSpPr>
              <p:cNvPr id="41" name="Rounded Rectangle 4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42" name="Round Same Side Corner Rectangle 4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John Wiseman</a:t>
                </a:r>
              </a:p>
              <a:p>
                <a:pPr algn="ctr">
                  <a:spcBef>
                    <a:spcPts val="300"/>
                  </a:spcBef>
                </a:pPr>
                <a:r>
                  <a:rPr lang="en-US" sz="1300" dirty="0">
                    <a:latin typeface="Salesforce Sans" panose="020B0505020202020203" pitchFamily="34" charset="0"/>
                    <a:cs typeface="Arial" pitchFamily="34" charset="0"/>
                  </a:rPr>
                  <a:t>CEO</a:t>
                </a:r>
              </a:p>
            </p:txBody>
          </p:sp>
        </p:grpSp>
        <p:pic>
          <p:nvPicPr>
            <p:cNvPr id="40" name="Picture 3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43" name="Group 42"/>
          <p:cNvGrpSpPr/>
          <p:nvPr/>
        </p:nvGrpSpPr>
        <p:grpSpPr>
          <a:xfrm>
            <a:off x="1463039" y="4509944"/>
            <a:ext cx="1927811" cy="1636857"/>
            <a:chOff x="-1133856" y="2990008"/>
            <a:chExt cx="1810512" cy="1636857"/>
          </a:xfrm>
        </p:grpSpPr>
        <p:grpSp>
          <p:nvGrpSpPr>
            <p:cNvPr id="44" name="Group 43"/>
            <p:cNvGrpSpPr/>
            <p:nvPr/>
          </p:nvGrpSpPr>
          <p:grpSpPr>
            <a:xfrm>
              <a:off x="-911355" y="2990008"/>
              <a:ext cx="1496715" cy="1613647"/>
              <a:chOff x="448235" y="3801035"/>
              <a:chExt cx="2166770" cy="1613647"/>
            </a:xfrm>
          </p:grpSpPr>
          <p:sp>
            <p:nvSpPr>
              <p:cNvPr id="46" name="Rounded Rectangle 4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7" name="Round Same Side Corner Rectangle 4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Brent </a:t>
                </a:r>
                <a:r>
                  <a:rPr lang="en-US" sz="1500" b="1" dirty="0" err="1">
                    <a:solidFill>
                      <a:schemeClr val="bg1"/>
                    </a:solidFill>
                    <a:latin typeface="Salesforce Sans" panose="020B0505020202020203" pitchFamily="34" charset="0"/>
                    <a:cs typeface="Arial" pitchFamily="34" charset="0"/>
                  </a:rPr>
                  <a:t>Bassi</a:t>
                </a:r>
                <a:endParaRPr lang="en-US" sz="1500" b="1" dirty="0">
                  <a:solidFill>
                    <a:schemeClr val="bg1"/>
                  </a:solidFill>
                  <a:latin typeface="Salesforce Sans" panose="020B0505020202020203" pitchFamily="34" charset="0"/>
                  <a:cs typeface="Arial" pitchFamily="34" charset="0"/>
                </a:endParaRPr>
              </a:p>
              <a:p>
                <a:pPr algn="ctr">
                  <a:spcBef>
                    <a:spcPts val="300"/>
                  </a:spcBef>
                </a:pPr>
                <a:r>
                  <a:rPr lang="en-US" sz="1300" dirty="0">
                    <a:latin typeface="Salesforce Sans" panose="020B0505020202020203" pitchFamily="34" charset="0"/>
                    <a:cs typeface="Arial" pitchFamily="34" charset="0"/>
                  </a:rPr>
                  <a:t>VP Finance</a:t>
                </a:r>
              </a:p>
            </p:txBody>
          </p:sp>
        </p:grpSp>
        <p:pic>
          <p:nvPicPr>
            <p:cNvPr id="45" name="Picture 4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401569"/>
              <a:ext cx="1810512" cy="1225296"/>
            </a:xfrm>
            <a:prstGeom prst="rect">
              <a:avLst/>
            </a:prstGeom>
            <a:noFill/>
            <a:ln w="6350">
              <a:noFill/>
            </a:ln>
            <a:effectLst/>
          </p:spPr>
        </p:pic>
      </p:grpSp>
      <p:grpSp>
        <p:nvGrpSpPr>
          <p:cNvPr id="48" name="Group 47"/>
          <p:cNvGrpSpPr/>
          <p:nvPr/>
        </p:nvGrpSpPr>
        <p:grpSpPr>
          <a:xfrm>
            <a:off x="9025125" y="4509944"/>
            <a:ext cx="1496715" cy="1633155"/>
            <a:chOff x="11823189" y="2410888"/>
            <a:chExt cx="1496715" cy="1633155"/>
          </a:xfrm>
        </p:grpSpPr>
        <p:grpSp>
          <p:nvGrpSpPr>
            <p:cNvPr id="49" name="Group 48"/>
            <p:cNvGrpSpPr/>
            <p:nvPr/>
          </p:nvGrpSpPr>
          <p:grpSpPr>
            <a:xfrm>
              <a:off x="11823189" y="2410888"/>
              <a:ext cx="1496715" cy="1613647"/>
              <a:chOff x="448235" y="3801035"/>
              <a:chExt cx="2166770" cy="1613647"/>
            </a:xfrm>
          </p:grpSpPr>
          <p:sp>
            <p:nvSpPr>
              <p:cNvPr id="51" name="Rounded Rectangle 5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2" name="Round Same Side Corner Rectangle 5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Ling Wu</a:t>
                </a:r>
              </a:p>
              <a:p>
                <a:pPr algn="ctr">
                  <a:spcBef>
                    <a:spcPts val="300"/>
                  </a:spcBef>
                </a:pPr>
                <a:r>
                  <a:rPr lang="en-US" sz="1300" dirty="0">
                    <a:latin typeface="Salesforce Sans" panose="020B0505020202020203" pitchFamily="34" charset="0"/>
                    <a:cs typeface="Arial" pitchFamily="34" charset="0"/>
                  </a:rPr>
                  <a:t>VP Human Res.</a:t>
                </a:r>
              </a:p>
            </p:txBody>
          </p:sp>
        </p:grpSp>
        <p:pic>
          <p:nvPicPr>
            <p:cNvPr id="50" name="Picture 4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2921697"/>
              <a:ext cx="1127179" cy="1122346"/>
            </a:xfrm>
            <a:prstGeom prst="rect">
              <a:avLst/>
            </a:prstGeom>
            <a:noFill/>
            <a:ln w="6350">
              <a:noFill/>
            </a:ln>
            <a:effectLst/>
          </p:spPr>
        </p:pic>
      </p:grpSp>
      <p:sp>
        <p:nvSpPr>
          <p:cNvPr id="2" name="Slide Number Placeholder 1"/>
          <p:cNvSpPr>
            <a:spLocks noGrp="1"/>
          </p:cNvSpPr>
          <p:nvPr>
            <p:ph type="sldNum" sz="quarter" idx="10"/>
          </p:nvPr>
        </p:nvSpPr>
        <p:spPr/>
        <p:txBody>
          <a:bodyPr/>
          <a:lstStyle/>
          <a:p>
            <a:fld id="{812A5277-1DB9-460F-9A21-B857ABB32666}" type="slidenum">
              <a:rPr lang="en-US" smtClean="0"/>
              <a:pPr/>
              <a:t>163</a:t>
            </a:fld>
            <a:endParaRPr lang="en-US" dirty="0"/>
          </a:p>
        </p:txBody>
      </p:sp>
    </p:spTree>
    <p:custDataLst>
      <p:tags r:id="rId1"/>
    </p:custData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479233" name="Rectangle 2"/>
          <p:cNvSpPr>
            <a:spLocks noGrp="1" noChangeArrowheads="1"/>
          </p:cNvSpPr>
          <p:nvPr>
            <p:ph type="title"/>
          </p:nvPr>
        </p:nvSpPr>
        <p:spPr/>
        <p:txBody>
          <a:bodyPr/>
          <a:lstStyle/>
          <a:p>
            <a:r>
              <a:rPr lang="en-US" dirty="0"/>
              <a:t>Agenda Item 2: Setting Up Record Access (CONT.)</a:t>
            </a:r>
          </a:p>
        </p:txBody>
      </p:sp>
      <p:sp>
        <p:nvSpPr>
          <p:cNvPr id="12" name="Content Placeholder 4"/>
          <p:cNvSpPr>
            <a:spLocks noGrp="1"/>
          </p:cNvSpPr>
          <p:nvPr>
            <p:ph idx="1"/>
          </p:nvPr>
        </p:nvSpPr>
        <p:spPr>
          <a:xfrm rot="20820167">
            <a:off x="4028702" y="2148765"/>
            <a:ext cx="4134596" cy="4818349"/>
          </a:xfrm>
          <a:prstGeom prst="rect">
            <a:avLst/>
          </a:prstGeom>
        </p:spPr>
        <p:txBody>
          <a:bodyPr>
            <a:noAutofit/>
          </a:bodyPr>
          <a:lstStyle/>
          <a:p>
            <a:pPr algn="ctr">
              <a:lnSpc>
                <a:spcPct val="90000"/>
              </a:lnSpc>
              <a:spcBef>
                <a:spcPts val="0"/>
              </a:spcBef>
            </a:pPr>
            <a:r>
              <a:rPr lang="en-GB" sz="2200" b="1" dirty="0">
                <a:latin typeface="Segoe Print" panose="02000600000000000000" pitchFamily="2" charset="0"/>
              </a:rPr>
              <a:t>Record access requirements:</a:t>
            </a:r>
          </a:p>
          <a:p>
            <a:pPr algn="ctr">
              <a:lnSpc>
                <a:spcPct val="90000"/>
              </a:lnSpc>
            </a:pPr>
            <a:endParaRPr lang="en-GB" sz="1100" dirty="0">
              <a:latin typeface="Segoe Print" panose="02000600000000000000" pitchFamily="2" charset="0"/>
            </a:endParaRPr>
          </a:p>
          <a:p>
            <a:pPr marL="346075" lvl="1" indent="-346075">
              <a:lnSpc>
                <a:spcPct val="90000"/>
              </a:lnSpc>
              <a:spcBef>
                <a:spcPts val="0"/>
              </a:spcBef>
              <a:buFont typeface="Wingdings" pitchFamily="2" charset="2"/>
              <a:buChar char="q"/>
            </a:pPr>
            <a:r>
              <a:rPr lang="en-GB" sz="2000" dirty="0">
                <a:latin typeface="Segoe Print" panose="02000600000000000000" pitchFamily="2" charset="0"/>
              </a:rPr>
              <a:t>Accounts, contacts, leads, and campaigns should be visible to all users, but only editable by owners. </a:t>
            </a:r>
          </a:p>
          <a:p>
            <a:pPr marL="346075" lvl="1" indent="-346075">
              <a:lnSpc>
                <a:spcPct val="90000"/>
              </a:lnSpc>
              <a:buFont typeface="Wingdings" pitchFamily="2" charset="2"/>
              <a:buChar char="q"/>
            </a:pPr>
            <a:r>
              <a:rPr lang="en-GB" sz="2000" dirty="0">
                <a:latin typeface="Segoe Print" panose="02000600000000000000" pitchFamily="2" charset="0"/>
              </a:rPr>
              <a:t>Opportunities and cases should only be viewed and edited by their owners. </a:t>
            </a:r>
          </a:p>
          <a:p>
            <a:pPr marL="346075" lvl="1" indent="-346075">
              <a:lnSpc>
                <a:spcPct val="90000"/>
              </a:lnSpc>
              <a:buFont typeface="Wingdings" pitchFamily="2" charset="2"/>
              <a:buChar char="q"/>
            </a:pPr>
            <a:r>
              <a:rPr lang="en-GB" sz="2000" dirty="0">
                <a:latin typeface="Segoe Print" panose="02000600000000000000" pitchFamily="2" charset="0"/>
              </a:rPr>
              <a:t>Applicants, interviewers, job applications, and positions should only be viewed and edited by </a:t>
            </a:r>
            <a:br>
              <a:rPr lang="en-GB" sz="2000" dirty="0">
                <a:latin typeface="Segoe Print" panose="02000600000000000000" pitchFamily="2" charset="0"/>
              </a:rPr>
            </a:br>
            <a:r>
              <a:rPr lang="en-GB" sz="2000" dirty="0">
                <a:latin typeface="Segoe Print" panose="02000600000000000000" pitchFamily="2" charset="0"/>
              </a:rPr>
              <a:t>their owners. </a:t>
            </a:r>
            <a:endParaRPr lang="en-US" sz="2000" dirty="0">
              <a:latin typeface="Segoe Print" panose="02000600000000000000" pitchFamily="2" charset="0"/>
            </a:endParaRPr>
          </a:p>
        </p:txBody>
      </p:sp>
      <p:sp>
        <p:nvSpPr>
          <p:cNvPr id="2" name="Slide Number Placeholder 1"/>
          <p:cNvSpPr>
            <a:spLocks noGrp="1"/>
          </p:cNvSpPr>
          <p:nvPr>
            <p:ph type="sldNum" sz="quarter" idx="10"/>
          </p:nvPr>
        </p:nvSpPr>
        <p:spPr/>
        <p:txBody>
          <a:bodyPr/>
          <a:lstStyle/>
          <a:p>
            <a:fld id="{812A5277-1DB9-460F-9A21-B857ABB32666}" type="slidenum">
              <a:rPr lang="en-US" smtClean="0"/>
              <a:pPr/>
              <a:t>164</a:t>
            </a:fld>
            <a:endParaRPr lang="en-US" dirty="0"/>
          </a:p>
        </p:txBody>
      </p:sp>
    </p:spTree>
    <p:custDataLst>
      <p:tags r:id="rId1"/>
    </p:custData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2400" b="0" i="0" u="none" strike="noStrike" cap="none" normalizeH="0" baseline="0" dirty="0">
                <a:ln>
                  <a:noFill/>
                </a:ln>
                <a:solidFill>
                  <a:schemeClr val="bg1"/>
                </a:solidFill>
                <a:effectLst/>
              </a:rPr>
              <a:t>The </a:t>
            </a:r>
            <a:r>
              <a:rPr lang="en-US" sz="2400" dirty="0">
                <a:solidFill>
                  <a:schemeClr val="bg1"/>
                </a:solidFill>
              </a:rPr>
              <a:t>Organization (Login Access, IP Restrictions) </a:t>
            </a:r>
            <a:endParaRPr kumimoji="0" lang="en-US" sz="2400" b="0" i="0" u="none" strike="noStrike" cap="none" normalizeH="0" baseline="0" dirty="0">
              <a:ln>
                <a:noFill/>
              </a:ln>
              <a:solidFill>
                <a:schemeClr val="bg1"/>
              </a:solidFill>
              <a:effectLst/>
            </a:endParaRPr>
          </a:p>
        </p:txBody>
      </p:sp>
      <p:sp>
        <p:nvSpPr>
          <p:cNvPr id="14" name="Rounded Rectangle 13"/>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Object (Profile CRED)</a:t>
            </a:r>
            <a:endParaRPr lang="en-US" sz="2400" dirty="0">
              <a:solidFill>
                <a:schemeClr val="bg1"/>
              </a:solidFill>
            </a:endParaRPr>
          </a:p>
          <a:p>
            <a:r>
              <a:rPr lang="en-GB" sz="2400" dirty="0">
                <a:solidFill>
                  <a:schemeClr val="bg1"/>
                </a:solidFill>
              </a:rPr>
              <a:t> </a:t>
            </a:r>
            <a:endParaRPr lang="en-US" dirty="0">
              <a:solidFill>
                <a:schemeClr val="bg1"/>
              </a:solidFill>
            </a:endParaRPr>
          </a:p>
        </p:txBody>
      </p:sp>
      <p:sp>
        <p:nvSpPr>
          <p:cNvPr id="13" name="Rounded Rectangle 12"/>
          <p:cNvSpPr>
            <a:spLocks noChangeAspect="1"/>
          </p:cNvSpPr>
          <p:nvPr/>
        </p:nvSpPr>
        <p:spPr>
          <a:xfrm>
            <a:off x="1606732" y="1267097"/>
            <a:ext cx="9353005" cy="5108170"/>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2" name="Title 1"/>
          <p:cNvSpPr>
            <a:spLocks noGrp="1"/>
          </p:cNvSpPr>
          <p:nvPr>
            <p:ph type="title"/>
          </p:nvPr>
        </p:nvSpPr>
        <p:spPr/>
        <p:txBody>
          <a:bodyPr/>
          <a:lstStyle/>
          <a:p>
            <a:r>
              <a:rPr lang="en-GB" dirty="0"/>
              <a:t>The Big Picture: </a:t>
            </a:r>
            <a:r>
              <a:rPr lang="en-US" dirty="0"/>
              <a:t>Setting Access to Records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165</a:t>
            </a:fld>
            <a:endParaRPr lang="en-US" dirty="0"/>
          </a:p>
        </p:txBody>
      </p:sp>
      <p:sp>
        <p:nvSpPr>
          <p:cNvPr id="15" name="Rounded Rectangle 14"/>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3200" b="1" dirty="0">
                <a:solidFill>
                  <a:schemeClr val="bg1"/>
                </a:solidFill>
              </a:rPr>
              <a:t>Record </a:t>
            </a:r>
            <a:endParaRPr lang="en-US" sz="2400" b="1" dirty="0">
              <a:solidFill>
                <a:schemeClr val="bg1"/>
              </a:solidFill>
            </a:endParaRPr>
          </a:p>
        </p:txBody>
      </p:sp>
      <p:sp>
        <p:nvSpPr>
          <p:cNvPr id="17" name="Rounded Rectangle 16"/>
          <p:cNvSpPr>
            <a:spLocks noChangeAspect="1"/>
          </p:cNvSpPr>
          <p:nvPr/>
        </p:nvSpPr>
        <p:spPr>
          <a:xfrm>
            <a:off x="5487335" y="4019825"/>
            <a:ext cx="1844874" cy="509618"/>
          </a:xfrm>
          <a:prstGeom prst="roundRect">
            <a:avLst>
              <a:gd name="adj" fmla="val 4426"/>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solidFill>
                  <a:srgbClr val="D1C8D2"/>
                </a:solidFill>
              </a:rPr>
              <a:t>Field</a:t>
            </a:r>
            <a:endParaRPr lang="en-US" dirty="0">
              <a:solidFill>
                <a:srgbClr val="D1C8D2"/>
              </a:solidFill>
            </a:endParaRPr>
          </a:p>
        </p:txBody>
      </p:sp>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9584485" cy="5950440"/>
          </a:xfrm>
        </p:spPr>
        <p:txBody>
          <a:bodyPr>
            <a:normAutofit/>
          </a:bodyPr>
          <a:lstStyle/>
          <a:p>
            <a:pPr marL="0" indent="0">
              <a:buNone/>
            </a:pPr>
            <a:r>
              <a:rPr lang="en-GB" dirty="0"/>
              <a:t>Record access determines which </a:t>
            </a:r>
            <a:r>
              <a:rPr lang="en-GB" i="1" dirty="0"/>
              <a:t>individual</a:t>
            </a:r>
            <a:r>
              <a:rPr lang="en-GB" dirty="0"/>
              <a:t> records users can view and edit in each object they have access to on their profile.</a:t>
            </a:r>
            <a:endParaRPr lang="en-US" dirty="0"/>
          </a:p>
        </p:txBody>
      </p:sp>
      <p:sp>
        <p:nvSpPr>
          <p:cNvPr id="2" name="Title 1"/>
          <p:cNvSpPr>
            <a:spLocks noGrp="1"/>
          </p:cNvSpPr>
          <p:nvPr>
            <p:ph type="title"/>
          </p:nvPr>
        </p:nvSpPr>
        <p:spPr/>
        <p:txBody>
          <a:bodyPr/>
          <a:lstStyle/>
          <a:p>
            <a:r>
              <a:rPr lang="en-GB" dirty="0"/>
              <a:t>Record Access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166</a:t>
            </a:fld>
            <a:endParaRPr lang="en-US" dirty="0"/>
          </a:p>
        </p:txBody>
      </p:sp>
      <p:pic>
        <p:nvPicPr>
          <p:cNvPr id="1026" name="Picture 2"/>
          <p:cNvPicPr>
            <a:picLocks noChangeAspect="1" noChangeArrowheads="1"/>
          </p:cNvPicPr>
          <p:nvPr/>
        </p:nvPicPr>
        <p:blipFill>
          <a:blip r:embed="rId4" cstate="print">
            <a:duotone>
              <a:schemeClr val="bg2">
                <a:shade val="45000"/>
                <a:satMod val="135000"/>
              </a:schemeClr>
              <a:prstClr val="white"/>
            </a:duotone>
          </a:blip>
          <a:srcRect l="1855" t="2551" r="1549" b="2661"/>
          <a:stretch>
            <a:fillRect/>
          </a:stretch>
        </p:blipFill>
        <p:spPr bwMode="auto">
          <a:xfrm>
            <a:off x="1586978" y="5022081"/>
            <a:ext cx="2317440" cy="1454895"/>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879660" y="5492832"/>
            <a:ext cx="909196" cy="58529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945008" y="6039860"/>
            <a:ext cx="778499" cy="5568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4016038" y="5057672"/>
            <a:ext cx="636438" cy="4830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389929" y="5105584"/>
            <a:ext cx="2310267" cy="137265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9" cstate="print"/>
          <a:srcRect/>
          <a:stretch>
            <a:fillRect/>
          </a:stretch>
        </p:blipFill>
        <p:spPr bwMode="auto">
          <a:xfrm>
            <a:off x="6558492" y="2923040"/>
            <a:ext cx="3159851" cy="103434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10" cstate="print"/>
          <a:srcRect/>
          <a:stretch>
            <a:fillRect/>
          </a:stretch>
        </p:blipFill>
        <p:spPr bwMode="auto">
          <a:xfrm>
            <a:off x="7144283" y="3835829"/>
            <a:ext cx="3910032" cy="100024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TextBox 19"/>
          <p:cNvSpPr txBox="1"/>
          <p:nvPr/>
        </p:nvSpPr>
        <p:spPr>
          <a:xfrm>
            <a:off x="1102736" y="2256539"/>
            <a:ext cx="4691179" cy="461665"/>
          </a:xfrm>
          <a:prstGeom prst="rect">
            <a:avLst/>
          </a:prstGeom>
          <a:noFill/>
        </p:spPr>
        <p:txBody>
          <a:bodyPr wrap="square" rtlCol="0">
            <a:spAutoFit/>
          </a:bodyPr>
          <a:lstStyle/>
          <a:p>
            <a:pPr algn="ctr"/>
            <a:r>
              <a:rPr lang="en-GB" sz="2400" b="1" dirty="0">
                <a:solidFill>
                  <a:schemeClr val="tx2">
                    <a:lumMod val="75000"/>
                  </a:schemeClr>
                </a:solidFill>
              </a:rPr>
              <a:t>Profile object permissions.</a:t>
            </a:r>
            <a:endParaRPr lang="en-US" sz="2400" b="1" dirty="0">
              <a:solidFill>
                <a:schemeClr val="tx2">
                  <a:lumMod val="75000"/>
                </a:schemeClr>
              </a:solidFill>
            </a:endParaRPr>
          </a:p>
        </p:txBody>
      </p:sp>
      <p:cxnSp>
        <p:nvCxnSpPr>
          <p:cNvPr id="23" name="Straight Connector 22"/>
          <p:cNvCxnSpPr/>
          <p:nvPr/>
        </p:nvCxnSpPr>
        <p:spPr bwMode="auto">
          <a:xfrm rot="16200000" flipH="1">
            <a:off x="3947973" y="4246939"/>
            <a:ext cx="4543830" cy="1"/>
          </a:xfrm>
          <a:prstGeom prst="line">
            <a:avLst/>
          </a:prstGeom>
          <a:solidFill>
            <a:schemeClr val="accent1"/>
          </a:solidFill>
          <a:ln w="19050" cap="flat" cmpd="sng" algn="ctr">
            <a:solidFill>
              <a:schemeClr val="bg1">
                <a:lumMod val="75000"/>
              </a:schemeClr>
            </a:solidFill>
            <a:prstDash val="solid"/>
            <a:round/>
            <a:headEnd type="none" w="lg" len="lg"/>
            <a:tailEnd type="none" w="lg" len="lg"/>
          </a:ln>
          <a:effectLst/>
        </p:spPr>
      </p:cxnSp>
      <p:sp>
        <p:nvSpPr>
          <p:cNvPr id="25" name="TextBox 24"/>
          <p:cNvSpPr txBox="1"/>
          <p:nvPr/>
        </p:nvSpPr>
        <p:spPr>
          <a:xfrm>
            <a:off x="7041071" y="2065868"/>
            <a:ext cx="4247647" cy="830997"/>
          </a:xfrm>
          <a:prstGeom prst="rect">
            <a:avLst/>
          </a:prstGeom>
          <a:noFill/>
        </p:spPr>
        <p:txBody>
          <a:bodyPr wrap="square" rtlCol="0">
            <a:spAutoFit/>
          </a:bodyPr>
          <a:lstStyle/>
          <a:p>
            <a:pPr algn="ctr"/>
            <a:r>
              <a:rPr lang="en-GB" sz="2400" b="1" dirty="0">
                <a:solidFill>
                  <a:schemeClr val="tx2">
                    <a:lumMod val="75000"/>
                  </a:schemeClr>
                </a:solidFill>
              </a:rPr>
              <a:t>Record access determines</a:t>
            </a:r>
            <a:br>
              <a:rPr lang="en-GB" sz="2400" b="1" dirty="0">
                <a:solidFill>
                  <a:schemeClr val="tx2">
                    <a:lumMod val="75000"/>
                  </a:schemeClr>
                </a:solidFill>
              </a:rPr>
            </a:br>
            <a:r>
              <a:rPr lang="en-GB" sz="2400" b="1" i="1" dirty="0">
                <a:solidFill>
                  <a:schemeClr val="tx2">
                    <a:lumMod val="75000"/>
                  </a:schemeClr>
                </a:solidFill>
              </a:rPr>
              <a:t>individual</a:t>
            </a:r>
            <a:r>
              <a:rPr lang="en-GB" sz="2400" b="1" dirty="0">
                <a:solidFill>
                  <a:schemeClr val="tx2">
                    <a:lumMod val="75000"/>
                  </a:schemeClr>
                </a:solidFill>
              </a:rPr>
              <a:t> records.</a:t>
            </a:r>
            <a:endParaRPr lang="en-US" sz="2400" b="1" dirty="0">
              <a:solidFill>
                <a:schemeClr val="tx2">
                  <a:lumMod val="75000"/>
                </a:schemeClr>
              </a:solidFill>
            </a:endParaRPr>
          </a:p>
        </p:txBody>
      </p:sp>
      <p:pic>
        <p:nvPicPr>
          <p:cNvPr id="22" name="Picture 8"/>
          <p:cNvPicPr>
            <a:picLocks noChangeAspect="1" noChangeArrowheads="1"/>
          </p:cNvPicPr>
          <p:nvPr/>
        </p:nvPicPr>
        <p:blipFill>
          <a:blip r:embed="rId11" cstate="print">
            <a:grayscl/>
          </a:blip>
          <a:stretch>
            <a:fillRect/>
          </a:stretch>
        </p:blipFill>
        <p:spPr bwMode="auto">
          <a:xfrm>
            <a:off x="1090720" y="2792508"/>
            <a:ext cx="4750051" cy="181282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6" name="Picture 8"/>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094514"/>
            <a:ext cx="322768" cy="316113"/>
          </a:xfrm>
          <a:prstGeom prst="rect">
            <a:avLst/>
          </a:prstGeom>
          <a:noFill/>
          <a:ln w="9525">
            <a:noFill/>
            <a:miter lim="800000"/>
            <a:headEnd/>
            <a:tailEnd/>
          </a:ln>
        </p:spPr>
      </p:pic>
      <p:pic>
        <p:nvPicPr>
          <p:cNvPr id="27" name="Picture 8"/>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599611"/>
            <a:ext cx="322768" cy="316113"/>
          </a:xfrm>
          <a:prstGeom prst="rect">
            <a:avLst/>
          </a:prstGeom>
          <a:noFill/>
          <a:ln w="9525">
            <a:noFill/>
            <a:miter lim="800000"/>
            <a:headEnd/>
            <a:tailEnd/>
          </a:ln>
        </p:spPr>
      </p:pic>
      <p:pic>
        <p:nvPicPr>
          <p:cNvPr id="28" name="Picture 8"/>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6104708"/>
            <a:ext cx="322768" cy="316113"/>
          </a:xfrm>
          <a:prstGeom prst="rect">
            <a:avLst/>
          </a:prstGeom>
          <a:noFill/>
          <a:ln w="9525">
            <a:noFill/>
            <a:miter lim="800000"/>
            <a:headEnd/>
            <a:tailEnd/>
          </a:ln>
        </p:spPr>
      </p:pic>
      <p:pic>
        <p:nvPicPr>
          <p:cNvPr id="32" name="Picture 8"/>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938163" y="5179380"/>
            <a:ext cx="288134" cy="282193"/>
          </a:xfrm>
          <a:prstGeom prst="rect">
            <a:avLst/>
          </a:prstGeom>
          <a:noFill/>
          <a:ln w="9525">
            <a:noFill/>
            <a:miter lim="800000"/>
            <a:headEnd/>
            <a:tailEnd/>
          </a:ln>
        </p:spPr>
      </p:pic>
      <p:pic>
        <p:nvPicPr>
          <p:cNvPr id="33" name="Picture 8"/>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9099707" y="5660964"/>
            <a:ext cx="288134" cy="282193"/>
          </a:xfrm>
          <a:prstGeom prst="rect">
            <a:avLst/>
          </a:prstGeom>
          <a:noFill/>
          <a:ln w="9525">
            <a:noFill/>
            <a:miter lim="800000"/>
            <a:headEnd/>
            <a:tailEnd/>
          </a:ln>
        </p:spPr>
      </p:pic>
      <p:pic>
        <p:nvPicPr>
          <p:cNvPr id="34" name="Picture 8"/>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743347" y="6105972"/>
            <a:ext cx="288134" cy="282193"/>
          </a:xfrm>
          <a:prstGeom prst="rect">
            <a:avLst/>
          </a:prstGeom>
          <a:noFill/>
          <a:ln w="9525">
            <a:noFill/>
            <a:miter lim="800000"/>
            <a:headEnd/>
            <a:tailEnd/>
          </a:ln>
        </p:spPr>
      </p:pic>
    </p:spTree>
    <p:custDataLst>
      <p:tags r:id="rId1"/>
    </p:custData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468" y="897650"/>
            <a:ext cx="7772054" cy="338745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28355" name="Rectangle 3"/>
          <p:cNvSpPr>
            <a:spLocks noGrp="1" noChangeArrowheads="1"/>
          </p:cNvSpPr>
          <p:nvPr>
            <p:ph idx="1"/>
          </p:nvPr>
        </p:nvSpPr>
        <p:spPr>
          <a:xfrm>
            <a:off x="115712" y="843165"/>
            <a:ext cx="3862958" cy="5950440"/>
          </a:xfrm>
        </p:spPr>
        <p:txBody>
          <a:bodyPr/>
          <a:lstStyle/>
          <a:p>
            <a:pPr marL="0" indent="0">
              <a:buNone/>
            </a:pPr>
            <a:r>
              <a:rPr lang="en-US" dirty="0"/>
              <a:t>Whichever data access model you choose, record owners have special privileges with their own records. </a:t>
            </a:r>
            <a:r>
              <a:rPr lang="en-US" b="1" dirty="0"/>
              <a:t>Given the appropriate profile permissions</a:t>
            </a:r>
            <a:r>
              <a:rPr lang="en-US" dirty="0"/>
              <a:t>, the user owning a record can </a:t>
            </a:r>
            <a:r>
              <a:rPr lang="en-US" i="1" dirty="0"/>
              <a:t>always</a:t>
            </a:r>
            <a:r>
              <a:rPr lang="en-US" dirty="0"/>
              <a:t>:</a:t>
            </a:r>
          </a:p>
          <a:p>
            <a:pPr lvl="2"/>
            <a:r>
              <a:rPr lang="en-US" dirty="0"/>
              <a:t>View and edit the record.</a:t>
            </a:r>
          </a:p>
          <a:p>
            <a:pPr lvl="2"/>
            <a:r>
              <a:rPr lang="en-US" dirty="0"/>
              <a:t>Transfer the record to a different owner.</a:t>
            </a:r>
          </a:p>
          <a:p>
            <a:pPr lvl="2"/>
            <a:r>
              <a:rPr lang="en-US" dirty="0"/>
              <a:t>Delete the record.</a:t>
            </a:r>
          </a:p>
          <a:p>
            <a:pPr lvl="2">
              <a:buNone/>
            </a:pPr>
            <a:endParaRPr lang="en-US" dirty="0"/>
          </a:p>
        </p:txBody>
      </p:sp>
      <p:sp>
        <p:nvSpPr>
          <p:cNvPr id="228354" name="Rectangle 2"/>
          <p:cNvSpPr>
            <a:spLocks noGrp="1" noChangeArrowheads="1"/>
          </p:cNvSpPr>
          <p:nvPr>
            <p:ph type="title"/>
          </p:nvPr>
        </p:nvSpPr>
        <p:spPr/>
        <p:txBody>
          <a:bodyPr/>
          <a:lstStyle/>
          <a:p>
            <a:r>
              <a:rPr lang="en-US" dirty="0"/>
              <a:t>Default Access Is Based on Record Ownership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167</a:t>
            </a:fld>
            <a:endParaRPr lang="en-US" dirty="0"/>
          </a:p>
        </p:txBody>
      </p:sp>
      <p:pic>
        <p:nvPicPr>
          <p:cNvPr id="12" name="Picture 3"/>
          <p:cNvPicPr>
            <a:picLocks noChangeAspect="1" noChangeArrowheads="1"/>
          </p:cNvPicPr>
          <p:nvPr/>
        </p:nvPicPr>
        <p:blipFill>
          <a:blip r:embed="rId5" cstate="print"/>
          <a:stretch>
            <a:fillRect/>
          </a:stretch>
        </p:blipFill>
        <p:spPr bwMode="auto">
          <a:xfrm>
            <a:off x="7584868" y="2297209"/>
            <a:ext cx="2487180" cy="456079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3" name="Rectangle 12"/>
          <p:cNvSpPr/>
          <p:nvPr/>
        </p:nvSpPr>
        <p:spPr bwMode="auto">
          <a:xfrm>
            <a:off x="10072048" y="1100628"/>
            <a:ext cx="1678675" cy="30480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idx="1"/>
          </p:nvPr>
        </p:nvSpPr>
        <p:spPr>
          <a:xfrm>
            <a:off x="115712" y="843165"/>
            <a:ext cx="3631065" cy="5950440"/>
          </a:xfrm>
        </p:spPr>
        <p:txBody>
          <a:bodyPr>
            <a:normAutofit/>
          </a:bodyPr>
          <a:lstStyle/>
          <a:p>
            <a:pPr marL="0" indent="0">
              <a:buNone/>
            </a:pPr>
            <a:r>
              <a:rPr lang="en-US" dirty="0"/>
              <a:t>Owners of records associated to an account additionally have at least view access to the associated account, even when it is owned by another user. Case owners can also view contacts related to their cases. </a:t>
            </a:r>
          </a:p>
        </p:txBody>
      </p:sp>
      <p:sp>
        <p:nvSpPr>
          <p:cNvPr id="230401" name="Rectangle 2"/>
          <p:cNvSpPr>
            <a:spLocks noGrp="1" noChangeArrowheads="1"/>
          </p:cNvSpPr>
          <p:nvPr>
            <p:ph type="title"/>
          </p:nvPr>
        </p:nvSpPr>
        <p:spPr/>
        <p:txBody>
          <a:bodyPr/>
          <a:lstStyle/>
          <a:p>
            <a:r>
              <a:rPr lang="en-US" dirty="0"/>
              <a:t>Access to Associated Accounts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168</a:t>
            </a:fld>
            <a:endParaRPr lang="en-US" dirty="0"/>
          </a:p>
        </p:txBody>
      </p:sp>
      <p:grpSp>
        <p:nvGrpSpPr>
          <p:cNvPr id="31" name="Group 30"/>
          <p:cNvGrpSpPr/>
          <p:nvPr/>
        </p:nvGrpSpPr>
        <p:grpSpPr>
          <a:xfrm>
            <a:off x="4204810" y="1284865"/>
            <a:ext cx="7573486" cy="4948363"/>
            <a:chOff x="4204810" y="1284865"/>
            <a:chExt cx="7573486" cy="4948363"/>
          </a:xfrm>
        </p:grpSpPr>
        <p:cxnSp>
          <p:nvCxnSpPr>
            <p:cNvPr id="33" name="Straight Arrow Connector 32"/>
            <p:cNvCxnSpPr/>
            <p:nvPr/>
          </p:nvCxnSpPr>
          <p:spPr bwMode="auto">
            <a:xfrm rot="5400000" flipH="1" flipV="1">
              <a:off x="7767838" y="3400030"/>
              <a:ext cx="798730" cy="1909"/>
            </a:xfrm>
            <a:prstGeom prst="straightConnector1">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34" name="Elbow Connector 61"/>
            <p:cNvCxnSpPr/>
            <p:nvPr/>
          </p:nvCxnSpPr>
          <p:spPr bwMode="auto">
            <a:xfrm>
              <a:off x="6010631" y="2366423"/>
              <a:ext cx="1939990" cy="3266079"/>
            </a:xfrm>
            <a:prstGeom prst="bentConnector3">
              <a:avLst>
                <a:gd name="adj1" fmla="val 45640"/>
              </a:avLst>
            </a:prstGeom>
            <a:solidFill>
              <a:schemeClr val="accent1"/>
            </a:solidFill>
            <a:ln w="38100" cap="flat" cmpd="sng" algn="ctr">
              <a:solidFill>
                <a:schemeClr val="tx1">
                  <a:lumMod val="75000"/>
                  <a:lumOff val="25000"/>
                </a:schemeClr>
              </a:solidFill>
              <a:prstDash val="solid"/>
              <a:round/>
              <a:headEnd type="triangle" w="lg" len="lg"/>
              <a:tailEnd type="none" w="lg" len="lg"/>
            </a:ln>
            <a:effectLst/>
          </p:spPr>
        </p:cxnSp>
        <p:sp>
          <p:nvSpPr>
            <p:cNvPr id="36" name="Text Box 5"/>
            <p:cNvSpPr txBox="1">
              <a:spLocks noChangeArrowheads="1"/>
            </p:cNvSpPr>
            <p:nvPr/>
          </p:nvSpPr>
          <p:spPr bwMode="auto">
            <a:xfrm>
              <a:off x="8905394" y="5048835"/>
              <a:ext cx="2331087"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en-US" sz="2000" dirty="0">
                  <a:latin typeface="+mn-lt"/>
                  <a:ea typeface="MS PGothic" charset="-128"/>
                  <a:cs typeface="MS PGothic" charset="-128"/>
                </a:rPr>
                <a:t>Opportunity 1</a:t>
              </a:r>
              <a:br>
                <a:rPr lang="en-US" sz="2000" dirty="0">
                  <a:latin typeface="+mn-lt"/>
                  <a:ea typeface="MS PGothic" charset="-128"/>
                  <a:cs typeface="MS PGothic" charset="-128"/>
                </a:rPr>
              </a:br>
              <a:r>
                <a:rPr lang="en-US" sz="2000" dirty="0">
                  <a:latin typeface="+mn-lt"/>
                  <a:ea typeface="MS PGothic" charset="-128"/>
                  <a:cs typeface="MS PGothic" charset="-128"/>
                </a:rPr>
                <a:t>Owner: Phil Smith</a:t>
              </a:r>
            </a:p>
          </p:txBody>
        </p:sp>
        <p:sp>
          <p:nvSpPr>
            <p:cNvPr id="37" name="Text Box 6"/>
            <p:cNvSpPr txBox="1">
              <a:spLocks noChangeArrowheads="1"/>
            </p:cNvSpPr>
            <p:nvPr/>
          </p:nvSpPr>
          <p:spPr bwMode="auto">
            <a:xfrm>
              <a:off x="8905394" y="5617675"/>
              <a:ext cx="2555508"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en-US" sz="2000" dirty="0">
                  <a:solidFill>
                    <a:srgbClr val="CC0000"/>
                  </a:solidFill>
                  <a:latin typeface="+mn-lt"/>
                  <a:ea typeface="MS PGothic" charset="-128"/>
                  <a:cs typeface="MS PGothic" charset="-128"/>
                </a:rPr>
                <a:t>Opportunity 2</a:t>
              </a:r>
              <a:br>
                <a:rPr lang="en-US" sz="2000" dirty="0">
                  <a:solidFill>
                    <a:srgbClr val="CC0000"/>
                  </a:solidFill>
                  <a:latin typeface="+mn-lt"/>
                  <a:ea typeface="MS PGothic" charset="-128"/>
                  <a:cs typeface="MS PGothic" charset="-128"/>
                </a:rPr>
              </a:br>
              <a:r>
                <a:rPr lang="en-US" sz="2000" dirty="0">
                  <a:solidFill>
                    <a:srgbClr val="CC0000"/>
                  </a:solidFill>
                  <a:latin typeface="+mn-lt"/>
                  <a:ea typeface="MS PGothic" charset="-128"/>
                  <a:cs typeface="MS PGothic" charset="-128"/>
                </a:rPr>
                <a:t>Owner: Matt Wilson</a:t>
              </a:r>
            </a:p>
          </p:txBody>
        </p:sp>
        <p:sp>
          <p:nvSpPr>
            <p:cNvPr id="38" name="Text Box 7"/>
            <p:cNvSpPr txBox="1">
              <a:spLocks noChangeArrowheads="1"/>
            </p:cNvSpPr>
            <p:nvPr/>
          </p:nvSpPr>
          <p:spPr bwMode="auto">
            <a:xfrm>
              <a:off x="8905394" y="3483287"/>
              <a:ext cx="2872902"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en-US" sz="2000" dirty="0">
                  <a:solidFill>
                    <a:srgbClr val="CC0000"/>
                  </a:solidFill>
                  <a:latin typeface="+mn-lt"/>
                  <a:ea typeface="MS PGothic" charset="-128"/>
                  <a:cs typeface="MS PGothic" charset="-128"/>
                </a:rPr>
                <a:t>Case 1</a:t>
              </a:r>
              <a:br>
                <a:rPr lang="en-US" sz="2000" dirty="0">
                  <a:solidFill>
                    <a:srgbClr val="CC0000"/>
                  </a:solidFill>
                  <a:latin typeface="+mn-lt"/>
                  <a:ea typeface="MS PGothic" charset="-128"/>
                  <a:cs typeface="MS PGothic" charset="-128"/>
                </a:rPr>
              </a:br>
              <a:r>
                <a:rPr lang="en-US" sz="2000" dirty="0">
                  <a:solidFill>
                    <a:srgbClr val="CC0000"/>
                  </a:solidFill>
                  <a:latin typeface="+mn-lt"/>
                  <a:ea typeface="MS PGothic" charset="-128"/>
                  <a:cs typeface="MS PGothic" charset="-128"/>
                </a:rPr>
                <a:t>Owner: Roberta Spada</a:t>
              </a:r>
            </a:p>
          </p:txBody>
        </p:sp>
        <p:sp>
          <p:nvSpPr>
            <p:cNvPr id="39" name="Text Box 8"/>
            <p:cNvSpPr txBox="1">
              <a:spLocks noChangeArrowheads="1"/>
            </p:cNvSpPr>
            <p:nvPr/>
          </p:nvSpPr>
          <p:spPr bwMode="auto">
            <a:xfrm>
              <a:off x="8905394" y="4051600"/>
              <a:ext cx="2323072"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en-US" sz="2000" dirty="0">
                  <a:solidFill>
                    <a:srgbClr val="C00000"/>
                  </a:solidFill>
                  <a:latin typeface="+mn-lt"/>
                  <a:ea typeface="MS PGothic" charset="-128"/>
                  <a:cs typeface="MS PGothic" charset="-128"/>
                </a:rPr>
                <a:t>Case 2</a:t>
              </a:r>
              <a:br>
                <a:rPr lang="en-US" sz="2000" dirty="0">
                  <a:solidFill>
                    <a:srgbClr val="C00000"/>
                  </a:solidFill>
                  <a:latin typeface="+mn-lt"/>
                  <a:ea typeface="MS PGothic" charset="-128"/>
                  <a:cs typeface="MS PGothic" charset="-128"/>
                </a:rPr>
              </a:br>
              <a:r>
                <a:rPr lang="en-US" sz="2000" dirty="0">
                  <a:solidFill>
                    <a:srgbClr val="C00000"/>
                  </a:solidFill>
                  <a:latin typeface="+mn-lt"/>
                  <a:ea typeface="MS PGothic" charset="-128"/>
                  <a:cs typeface="MS PGothic" charset="-128"/>
                </a:rPr>
                <a:t>Owner: Tim Howe</a:t>
              </a:r>
            </a:p>
          </p:txBody>
        </p:sp>
        <p:sp>
          <p:nvSpPr>
            <p:cNvPr id="40" name="Text Box 4"/>
            <p:cNvSpPr txBox="1">
              <a:spLocks noChangeArrowheads="1"/>
            </p:cNvSpPr>
            <p:nvPr/>
          </p:nvSpPr>
          <p:spPr bwMode="auto">
            <a:xfrm>
              <a:off x="4204810" y="2963373"/>
              <a:ext cx="2454502" cy="707886"/>
            </a:xfrm>
            <a:prstGeom prst="rect">
              <a:avLst/>
            </a:prstGeom>
            <a:noFill/>
            <a:ln w="9525">
              <a:noFill/>
              <a:miter lim="800000"/>
              <a:headEnd/>
              <a:tailEnd/>
            </a:ln>
          </p:spPr>
          <p:txBody>
            <a:bodyPr wrap="square">
              <a:spAutoFit/>
            </a:bodyPr>
            <a:lstStyle/>
            <a:p>
              <a:pPr eaLnBrk="0" hangingPunct="0">
                <a:spcBef>
                  <a:spcPct val="50000"/>
                </a:spcBef>
              </a:pPr>
              <a:r>
                <a:rPr lang="en-US" sz="2000" dirty="0">
                  <a:latin typeface="+mn-lt"/>
                  <a:ea typeface="MS PGothic" charset="-128"/>
                  <a:cs typeface="MS PGothic" charset="-128"/>
                </a:rPr>
                <a:t>Account: ABC Labs</a:t>
              </a:r>
              <a:br>
                <a:rPr lang="en-US" sz="2000" dirty="0">
                  <a:latin typeface="+mn-lt"/>
                  <a:ea typeface="MS PGothic" charset="-128"/>
                  <a:cs typeface="MS PGothic" charset="-128"/>
                </a:rPr>
              </a:br>
              <a:r>
                <a:rPr lang="en-US" sz="2000" dirty="0">
                  <a:latin typeface="+mn-lt"/>
                  <a:ea typeface="MS PGothic" charset="-128"/>
                  <a:cs typeface="MS PGothic" charset="-128"/>
                </a:rPr>
                <a:t>Owner: Phil Smith</a:t>
              </a:r>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2512" y="1828358"/>
              <a:ext cx="1067637" cy="1067637"/>
            </a:xfrm>
            <a:prstGeom prst="rect">
              <a:avLst/>
            </a:prstGeom>
            <a:effectLst/>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7881" y="5104574"/>
              <a:ext cx="1061822" cy="1061822"/>
            </a:xfrm>
            <a:prstGeom prst="rect">
              <a:avLst/>
            </a:prstGeom>
            <a:effectLst/>
          </p:spPr>
        </p:pic>
        <p:cxnSp>
          <p:nvCxnSpPr>
            <p:cNvPr id="44" name="Elbow Connector 42"/>
            <p:cNvCxnSpPr/>
            <p:nvPr/>
          </p:nvCxnSpPr>
          <p:spPr bwMode="auto">
            <a:xfrm>
              <a:off x="6134982" y="2374776"/>
              <a:ext cx="1714268" cy="1625002"/>
            </a:xfrm>
            <a:prstGeom prst="bentConnector3">
              <a:avLst>
                <a:gd name="adj1" fmla="val 44580"/>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sp>
          <p:nvSpPr>
            <p:cNvPr id="45" name="Text Box 7"/>
            <p:cNvSpPr txBox="1">
              <a:spLocks noChangeArrowheads="1"/>
            </p:cNvSpPr>
            <p:nvPr/>
          </p:nvSpPr>
          <p:spPr bwMode="auto">
            <a:xfrm>
              <a:off x="8905394" y="1770194"/>
              <a:ext cx="2857115" cy="615553"/>
            </a:xfrm>
            <a:prstGeom prst="rect">
              <a:avLst/>
            </a:prstGeom>
            <a:noFill/>
            <a:ln w="9525">
              <a:noFill/>
              <a:miter lim="800000"/>
              <a:headEnd/>
              <a:tailEnd/>
            </a:ln>
          </p:spPr>
          <p:txBody>
            <a:bodyPr wrap="square">
              <a:spAutoFit/>
            </a:bodyPr>
            <a:lstStyle/>
            <a:p>
              <a:pPr eaLnBrk="0" hangingPunct="0">
                <a:lnSpc>
                  <a:spcPct val="85000"/>
                </a:lnSpc>
                <a:spcBef>
                  <a:spcPct val="50000"/>
                </a:spcBef>
              </a:pPr>
              <a:r>
                <a:rPr lang="en-US" sz="2000" dirty="0">
                  <a:latin typeface="+mn-lt"/>
                  <a:ea typeface="MS PGothic" charset="-128"/>
                  <a:cs typeface="MS PGothic" charset="-128"/>
                </a:rPr>
                <a:t>Contact 1</a:t>
              </a:r>
              <a:br>
                <a:rPr lang="en-US" sz="2000" dirty="0">
                  <a:latin typeface="+mn-lt"/>
                  <a:ea typeface="MS PGothic" charset="-128"/>
                  <a:cs typeface="MS PGothic" charset="-128"/>
                </a:rPr>
              </a:br>
              <a:r>
                <a:rPr lang="en-US" sz="2000" dirty="0">
                  <a:latin typeface="+mn-lt"/>
                  <a:ea typeface="MS PGothic" charset="-128"/>
                  <a:cs typeface="MS PGothic" charset="-128"/>
                </a:rPr>
                <a:t>Owner: Phil Smith</a:t>
              </a:r>
            </a:p>
          </p:txBody>
        </p:sp>
        <p:sp>
          <p:nvSpPr>
            <p:cNvPr id="46" name="Text Box 8"/>
            <p:cNvSpPr txBox="1">
              <a:spLocks noChangeArrowheads="1"/>
            </p:cNvSpPr>
            <p:nvPr/>
          </p:nvSpPr>
          <p:spPr bwMode="auto">
            <a:xfrm>
              <a:off x="8905394" y="2338506"/>
              <a:ext cx="2857115" cy="619785"/>
            </a:xfrm>
            <a:prstGeom prst="rect">
              <a:avLst/>
            </a:prstGeom>
            <a:noFill/>
            <a:ln w="9525">
              <a:noFill/>
              <a:miter lim="800000"/>
              <a:headEnd/>
              <a:tailEnd/>
            </a:ln>
          </p:spPr>
          <p:txBody>
            <a:bodyPr wrap="square">
              <a:spAutoFit/>
            </a:bodyPr>
            <a:lstStyle/>
            <a:p>
              <a:pPr eaLnBrk="0" hangingPunct="0">
                <a:lnSpc>
                  <a:spcPct val="85000"/>
                </a:lnSpc>
                <a:spcBef>
                  <a:spcPct val="50000"/>
                </a:spcBef>
              </a:pPr>
              <a:r>
                <a:rPr lang="en-US" sz="2000" dirty="0">
                  <a:solidFill>
                    <a:srgbClr val="C00000"/>
                  </a:solidFill>
                  <a:latin typeface="+mn-lt"/>
                  <a:ea typeface="MS PGothic" charset="-128"/>
                  <a:cs typeface="MS PGothic" charset="-128"/>
                </a:rPr>
                <a:t>Contact 2</a:t>
              </a:r>
              <a:br>
                <a:rPr lang="en-US" sz="2000" dirty="0">
                  <a:solidFill>
                    <a:srgbClr val="C00000"/>
                  </a:solidFill>
                  <a:latin typeface="+mn-lt"/>
                  <a:ea typeface="MS PGothic" charset="-128"/>
                  <a:cs typeface="MS PGothic" charset="-128"/>
                </a:rPr>
              </a:br>
              <a:r>
                <a:rPr lang="en-US" sz="2000" dirty="0">
                  <a:solidFill>
                    <a:srgbClr val="C00000"/>
                  </a:solidFill>
                  <a:latin typeface="+mn-lt"/>
                  <a:ea typeface="MS PGothic" charset="-128"/>
                  <a:cs typeface="MS PGothic" charset="-128"/>
                </a:rPr>
                <a:t>Owner: Matt Wilson</a:t>
              </a:r>
            </a:p>
          </p:txBody>
        </p:sp>
        <p:cxnSp>
          <p:nvCxnSpPr>
            <p:cNvPr id="48" name="Straight Connector 47"/>
            <p:cNvCxnSpPr/>
            <p:nvPr/>
          </p:nvCxnSpPr>
          <p:spPr bwMode="auto">
            <a:xfrm>
              <a:off x="6104011" y="2367034"/>
              <a:ext cx="1937722" cy="0"/>
            </a:xfrm>
            <a:prstGeom prst="line">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158" y="1867015"/>
              <a:ext cx="1028852" cy="1028852"/>
            </a:xfrm>
            <a:prstGeom prst="rect">
              <a:avLst/>
            </a:prstGeom>
            <a:effectLst/>
          </p:spPr>
        </p:pic>
        <p:grpSp>
          <p:nvGrpSpPr>
            <p:cNvPr id="52" name="Group 51"/>
            <p:cNvGrpSpPr/>
            <p:nvPr/>
          </p:nvGrpSpPr>
          <p:grpSpPr>
            <a:xfrm>
              <a:off x="6562045" y="1284865"/>
              <a:ext cx="640080" cy="640080"/>
              <a:chOff x="8759952" y="1243584"/>
              <a:chExt cx="640080" cy="640080"/>
            </a:xfrm>
          </p:grpSpPr>
          <p:sp>
            <p:nvSpPr>
              <p:cNvPr id="54" name="Oval 53"/>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55" name="Group 54"/>
              <p:cNvGrpSpPr/>
              <p:nvPr/>
            </p:nvGrpSpPr>
            <p:grpSpPr>
              <a:xfrm>
                <a:off x="8809621" y="1513611"/>
                <a:ext cx="531989" cy="137987"/>
                <a:chOff x="6417451" y="1890395"/>
                <a:chExt cx="1182758" cy="306784"/>
              </a:xfrm>
            </p:grpSpPr>
            <p:sp>
              <p:nvSpPr>
                <p:cNvPr id="56"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3926" y="3533220"/>
              <a:ext cx="1022498" cy="1022498"/>
            </a:xfrm>
            <a:prstGeom prst="rect">
              <a:avLst/>
            </a:prstGeom>
            <a:effectLst/>
          </p:spPr>
        </p:pic>
      </p:grpSp>
    </p:spTree>
    <p:custDataLst>
      <p:tags r:id="rId1"/>
    </p:custData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15711" y="843165"/>
            <a:ext cx="10669519" cy="1230651"/>
          </a:xfrm>
        </p:spPr>
        <p:txBody>
          <a:bodyPr/>
          <a:lstStyle/>
          <a:p>
            <a:r>
              <a:rPr lang="en-GB" dirty="0"/>
              <a:t>A data access model is a high-level description of your data access requirements, and is a useful starting point when determining the kinds of records different groups of users need access to. There are three types:</a:t>
            </a:r>
            <a:endParaRPr lang="en-US" dirty="0"/>
          </a:p>
          <a:p>
            <a:endParaRPr lang="en-US" dirty="0"/>
          </a:p>
        </p:txBody>
      </p:sp>
      <p:sp>
        <p:nvSpPr>
          <p:cNvPr id="7" name="Title 6"/>
          <p:cNvSpPr>
            <a:spLocks noGrp="1"/>
          </p:cNvSpPr>
          <p:nvPr>
            <p:ph type="title"/>
          </p:nvPr>
        </p:nvSpPr>
        <p:spPr/>
        <p:txBody>
          <a:bodyPr/>
          <a:lstStyle/>
          <a:p>
            <a:r>
              <a:rPr lang="en-GB" dirty="0"/>
              <a:t>Determining Your Data Access Model</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169</a:t>
            </a:fld>
            <a:endParaRPr lang="en-US" dirty="0"/>
          </a:p>
        </p:txBody>
      </p:sp>
      <p:sp>
        <p:nvSpPr>
          <p:cNvPr id="15" name="Content Placeholder 8"/>
          <p:cNvSpPr txBox="1">
            <a:spLocks/>
          </p:cNvSpPr>
          <p:nvPr/>
        </p:nvSpPr>
        <p:spPr bwMode="auto">
          <a:xfrm>
            <a:off x="115710" y="3733297"/>
            <a:ext cx="3758427" cy="3124703"/>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spcBef>
                <a:spcPts val="600"/>
              </a:spcBef>
              <a:spcAft>
                <a:spcPct val="0"/>
              </a:spcAft>
              <a:buFont typeface="Wingdings" pitchFamily="2" charset="2"/>
              <a:buNone/>
              <a:defRPr sz="2400">
                <a:solidFill>
                  <a:schemeClr val="tx1"/>
                </a:solidFill>
                <a:latin typeface="Salesforce Sans" panose="020B0505020202020203" pitchFamily="34" charset="0"/>
                <a:cs typeface="Arial" pitchFamily="34" charset="0"/>
              </a:defRPr>
            </a:lvl2pPr>
            <a:lvl3pPr marL="236538" indent="-236538" algn="l" rtl="0" eaLnBrk="1" fontAlgn="base" hangingPunct="1">
              <a:spcBef>
                <a:spcPts val="600"/>
              </a:spcBef>
              <a:spcAft>
                <a:spcPct val="0"/>
              </a:spcAft>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algn="l" defTabSz="1085850"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lgn="l" rtl="0" eaLnBrk="1" fontAlgn="base" hangingPunct="1">
              <a:spcBef>
                <a:spcPts val="600"/>
              </a:spcBef>
              <a:spcAft>
                <a:spcPct val="0"/>
              </a:spcAft>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GB" kern="0" dirty="0"/>
              <a:t>There are no restrictions on record access. Users can view and edit any record that their profile permissions allow. This </a:t>
            </a:r>
            <a:br>
              <a:rPr lang="en-GB" kern="0" dirty="0"/>
            </a:br>
            <a:r>
              <a:rPr lang="en-GB" kern="0" dirty="0"/>
              <a:t>is the default model in Salesforce.</a:t>
            </a:r>
            <a:endParaRPr lang="en-US" kern="0" dirty="0"/>
          </a:p>
        </p:txBody>
      </p:sp>
      <p:sp>
        <p:nvSpPr>
          <p:cNvPr id="16" name="Content Placeholder 1"/>
          <p:cNvSpPr txBox="1">
            <a:spLocks/>
          </p:cNvSpPr>
          <p:nvPr/>
        </p:nvSpPr>
        <p:spPr bwMode="white">
          <a:xfrm>
            <a:off x="4230624" y="3733297"/>
            <a:ext cx="3450335" cy="3124703"/>
          </a:xfrm>
          <a:prstGeom prst="rect">
            <a:avLst/>
          </a:prstGeom>
        </p:spPr>
        <p:txBody>
          <a:bodyPr vert="horz" lIns="91424" tIns="0" rIns="91424" bIns="0" rtlCol="0" anchor="t"/>
          <a:lstStyle>
            <a:defPPr>
              <a:defRPr lang="en-US"/>
            </a:defPPr>
            <a:lvl1pPr marL="0" algn="r" defTabSz="914400" rtl="0" eaLnBrk="1" latinLnBrk="0" hangingPunct="1">
              <a:defRPr sz="1100" kern="1200">
                <a:solidFill>
                  <a:schemeClr val="bg1"/>
                </a:solidFill>
                <a:latin typeface="Salesforce Sans" panose="020B0505020202020203"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400" dirty="0">
                <a:solidFill>
                  <a:schemeClr val="tx1"/>
                </a:solidFill>
              </a:rPr>
              <a:t>Users can only access records that they own, and cannot see records owned by other users in reports and search results.</a:t>
            </a:r>
          </a:p>
          <a:p>
            <a:pPr algn="l"/>
            <a:endParaRPr lang="en-US" sz="2400" dirty="0">
              <a:solidFill>
                <a:schemeClr val="tx1"/>
              </a:solidFill>
            </a:endParaRPr>
          </a:p>
        </p:txBody>
      </p:sp>
      <p:sp>
        <p:nvSpPr>
          <p:cNvPr id="17" name="Content Placeholder 2"/>
          <p:cNvSpPr txBox="1">
            <a:spLocks/>
          </p:cNvSpPr>
          <p:nvPr/>
        </p:nvSpPr>
        <p:spPr>
          <a:xfrm>
            <a:off x="8167970" y="3733297"/>
            <a:ext cx="3888917" cy="3124703"/>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GB" kern="0"/>
              <a:t>This is a combination of public and private access. Users can access records that they own, and only the records of other users that are necessary for their job function. </a:t>
            </a:r>
            <a:endParaRPr lang="en-US" kern="0" dirty="0"/>
          </a:p>
        </p:txBody>
      </p:sp>
      <p:sp>
        <p:nvSpPr>
          <p:cNvPr id="13" name="Oval 12"/>
          <p:cNvSpPr/>
          <p:nvPr/>
        </p:nvSpPr>
        <p:spPr bwMode="auto">
          <a:xfrm>
            <a:off x="5168820" y="2321169"/>
            <a:ext cx="1325717" cy="1312984"/>
          </a:xfrm>
          <a:prstGeom prst="ellipse">
            <a:avLst/>
          </a:prstGeom>
          <a:solidFill>
            <a:srgbClr val="0070C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Salesforce Sans" panose="020B0505020202020203" pitchFamily="34" charset="0"/>
              </a:rPr>
              <a:t>Private</a:t>
            </a:r>
          </a:p>
        </p:txBody>
      </p:sp>
      <p:sp>
        <p:nvSpPr>
          <p:cNvPr id="18" name="Oval 17"/>
          <p:cNvSpPr/>
          <p:nvPr/>
        </p:nvSpPr>
        <p:spPr bwMode="auto">
          <a:xfrm>
            <a:off x="1266093" y="2321169"/>
            <a:ext cx="1312984" cy="1312984"/>
          </a:xfrm>
          <a:prstGeom prst="ellipse">
            <a:avLst/>
          </a:prstGeom>
          <a:solidFill>
            <a:srgbClr val="00B0F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Salesforce Sans" panose="020B0505020202020203" pitchFamily="34" charset="0"/>
              </a:rPr>
              <a:t>Public</a:t>
            </a:r>
          </a:p>
        </p:txBody>
      </p:sp>
      <p:sp>
        <p:nvSpPr>
          <p:cNvPr id="19" name="Oval 18"/>
          <p:cNvSpPr/>
          <p:nvPr/>
        </p:nvSpPr>
        <p:spPr bwMode="auto">
          <a:xfrm>
            <a:off x="9472246" y="2321169"/>
            <a:ext cx="1312984" cy="1312984"/>
          </a:xfrm>
          <a:prstGeom prst="ellipse">
            <a:avLst/>
          </a:prstGeom>
          <a:solidFill>
            <a:srgbClr val="008675"/>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Salesforce Sans" panose="020B0505020202020203" pitchFamily="34" charset="0"/>
              </a:rPr>
              <a:t>Hybrid</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p:nvPr>
        </p:nvSpPr>
        <p:spPr/>
        <p:txBody>
          <a:bodyPr/>
          <a:lstStyle/>
          <a:p>
            <a:r>
              <a:rPr lang="en-US" dirty="0"/>
              <a:t>HR Organization Chart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17</a:t>
            </a:fld>
            <a:endParaRPr lang="en-US" dirty="0"/>
          </a:p>
        </p:txBody>
      </p:sp>
      <p:cxnSp>
        <p:nvCxnSpPr>
          <p:cNvPr id="98" name="Straight Connector 97"/>
          <p:cNvCxnSpPr/>
          <p:nvPr/>
        </p:nvCxnSpPr>
        <p:spPr bwMode="auto">
          <a:xfrm rot="5400000">
            <a:off x="5583164" y="5903885"/>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3" name="Straight Connector 102"/>
          <p:cNvCxnSpPr/>
          <p:nvPr/>
        </p:nvCxnSpPr>
        <p:spPr bwMode="auto">
          <a:xfrm rot="5400000">
            <a:off x="6561085" y="5903885"/>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4" name="Straight Connector 103"/>
          <p:cNvCxnSpPr/>
          <p:nvPr/>
        </p:nvCxnSpPr>
        <p:spPr bwMode="auto">
          <a:xfrm rot="5400000">
            <a:off x="1568717"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5" name="Straight Connector 104"/>
          <p:cNvCxnSpPr/>
          <p:nvPr/>
        </p:nvCxnSpPr>
        <p:spPr bwMode="auto">
          <a:xfrm rot="5400000">
            <a:off x="2965682"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6" name="Straight Connector 105"/>
          <p:cNvCxnSpPr/>
          <p:nvPr/>
        </p:nvCxnSpPr>
        <p:spPr bwMode="auto">
          <a:xfrm rot="5400000">
            <a:off x="4201581"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7" name="Straight Connector 106"/>
          <p:cNvCxnSpPr/>
          <p:nvPr/>
        </p:nvCxnSpPr>
        <p:spPr bwMode="auto">
          <a:xfrm>
            <a:off x="6205875" y="3721920"/>
            <a:ext cx="0" cy="2031206"/>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8" name="Straight Connector 107"/>
          <p:cNvCxnSpPr/>
          <p:nvPr/>
        </p:nvCxnSpPr>
        <p:spPr bwMode="auto">
          <a:xfrm>
            <a:off x="4412896" y="2697743"/>
            <a:ext cx="0" cy="1024177"/>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9" name="Straight Connector 108"/>
          <p:cNvCxnSpPr/>
          <p:nvPr/>
        </p:nvCxnSpPr>
        <p:spPr bwMode="auto">
          <a:xfrm rot="5400000">
            <a:off x="6682159" y="3945748"/>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0" name="Straight Connector 109"/>
          <p:cNvCxnSpPr/>
          <p:nvPr/>
        </p:nvCxnSpPr>
        <p:spPr bwMode="auto">
          <a:xfrm rot="5400000">
            <a:off x="8248528" y="3959093"/>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1" name="Straight Connector 110"/>
          <p:cNvCxnSpPr/>
          <p:nvPr/>
        </p:nvCxnSpPr>
        <p:spPr bwMode="auto">
          <a:xfrm rot="5400000">
            <a:off x="9691608" y="393899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2" name="Straight Connector 111"/>
          <p:cNvCxnSpPr/>
          <p:nvPr/>
        </p:nvCxnSpPr>
        <p:spPr bwMode="auto">
          <a:xfrm rot="5400000">
            <a:off x="-372508" y="395671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sp>
        <p:nvSpPr>
          <p:cNvPr id="113" name="Rectangle 112"/>
          <p:cNvSpPr/>
          <p:nvPr/>
        </p:nvSpPr>
        <p:spPr>
          <a:xfrm>
            <a:off x="129763" y="2826651"/>
            <a:ext cx="1498059" cy="723643"/>
          </a:xfrm>
          <a:prstGeom prst="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114" name="Rectangle 113"/>
          <p:cNvSpPr/>
          <p:nvPr/>
        </p:nvSpPr>
        <p:spPr>
          <a:xfrm>
            <a:off x="129763" y="2826651"/>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VP </a:t>
            </a:r>
            <a:br>
              <a:rPr lang="en-US" sz="2000" kern="1200" dirty="0">
                <a:solidFill>
                  <a:schemeClr val="bg1"/>
                </a:solidFill>
              </a:rPr>
            </a:br>
            <a:r>
              <a:rPr lang="en-US" sz="2000" kern="1200" dirty="0">
                <a:solidFill>
                  <a:schemeClr val="bg1"/>
                </a:solidFill>
              </a:rPr>
              <a:t>Finance</a:t>
            </a:r>
          </a:p>
        </p:txBody>
      </p:sp>
      <p:sp>
        <p:nvSpPr>
          <p:cNvPr id="119" name="Rectangle 118"/>
          <p:cNvSpPr/>
          <p:nvPr/>
        </p:nvSpPr>
        <p:spPr>
          <a:xfrm>
            <a:off x="129763" y="4004854"/>
            <a:ext cx="1498059" cy="723643"/>
          </a:xfrm>
          <a:prstGeom prst="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120" name="Rectangle 119"/>
          <p:cNvSpPr/>
          <p:nvPr/>
        </p:nvSpPr>
        <p:spPr>
          <a:xfrm>
            <a:off x="129763" y="4004854"/>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dirty="0">
                <a:solidFill>
                  <a:schemeClr val="bg1"/>
                </a:solidFill>
              </a:rPr>
              <a:t>Director Finance</a:t>
            </a:r>
            <a:endParaRPr lang="en-US" sz="2000" kern="1200" dirty="0">
              <a:solidFill>
                <a:schemeClr val="bg1"/>
              </a:solidFill>
            </a:endParaRPr>
          </a:p>
        </p:txBody>
      </p:sp>
      <p:sp>
        <p:nvSpPr>
          <p:cNvPr id="122" name="Rectangle: Rounded Corners 121"/>
          <p:cNvSpPr/>
          <p:nvPr/>
        </p:nvSpPr>
        <p:spPr>
          <a:xfrm>
            <a:off x="129763" y="5103066"/>
            <a:ext cx="1498059" cy="723643"/>
          </a:xfrm>
          <a:prstGeom prst="round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123" name="Rectangle 122"/>
          <p:cNvSpPr/>
          <p:nvPr/>
        </p:nvSpPr>
        <p:spPr>
          <a:xfrm>
            <a:off x="129763" y="5103066"/>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Accounts</a:t>
            </a:r>
            <a:br>
              <a:rPr lang="en-US" sz="2000" kern="1200" dirty="0">
                <a:solidFill>
                  <a:schemeClr val="bg1"/>
                </a:solidFill>
              </a:rPr>
            </a:br>
            <a:r>
              <a:rPr lang="en-US" sz="2000" kern="1200" dirty="0">
                <a:solidFill>
                  <a:schemeClr val="bg1"/>
                </a:solidFill>
              </a:rPr>
              <a:t>Receivable</a:t>
            </a:r>
          </a:p>
        </p:txBody>
      </p:sp>
      <p:sp>
        <p:nvSpPr>
          <p:cNvPr id="124" name="Rectangle 123"/>
          <p:cNvSpPr/>
          <p:nvPr/>
        </p:nvSpPr>
        <p:spPr>
          <a:xfrm>
            <a:off x="3038601" y="3922034"/>
            <a:ext cx="1198448" cy="877723"/>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Director EMEA </a:t>
            </a:r>
          </a:p>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Sales</a:t>
            </a:r>
          </a:p>
        </p:txBody>
      </p:sp>
      <p:sp>
        <p:nvSpPr>
          <p:cNvPr id="125" name="Rectangle 124"/>
          <p:cNvSpPr/>
          <p:nvPr/>
        </p:nvSpPr>
        <p:spPr>
          <a:xfrm>
            <a:off x="4305155" y="4971156"/>
            <a:ext cx="1302271" cy="865375"/>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APAC Sales Reps</a:t>
            </a:r>
          </a:p>
        </p:txBody>
      </p:sp>
      <p:sp>
        <p:nvSpPr>
          <p:cNvPr id="126" name="Rectangle 125"/>
          <p:cNvSpPr/>
          <p:nvPr/>
        </p:nvSpPr>
        <p:spPr>
          <a:xfrm>
            <a:off x="7184430" y="5042022"/>
            <a:ext cx="1498059" cy="723643"/>
          </a:xfrm>
          <a:prstGeom prst="rect">
            <a:avLst/>
          </a:prstGeom>
          <a:solidFill>
            <a:srgbClr val="E39321"/>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sp>
      <p:sp>
        <p:nvSpPr>
          <p:cNvPr id="128" name="Rectangle 127"/>
          <p:cNvSpPr/>
          <p:nvPr/>
        </p:nvSpPr>
        <p:spPr>
          <a:xfrm>
            <a:off x="7184430" y="5038244"/>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Marketers</a:t>
            </a:r>
            <a:endParaRPr lang="en-US" sz="2000" b="1" kern="1200" dirty="0">
              <a:solidFill>
                <a:schemeClr val="bg1"/>
              </a:solidFill>
            </a:endParaRPr>
          </a:p>
        </p:txBody>
      </p:sp>
      <p:sp>
        <p:nvSpPr>
          <p:cNvPr id="130" name="Rectangle: Rounded Corners 129"/>
          <p:cNvSpPr/>
          <p:nvPr/>
        </p:nvSpPr>
        <p:spPr>
          <a:xfrm>
            <a:off x="10322085" y="5029247"/>
            <a:ext cx="1498059" cy="723643"/>
          </a:xfrm>
          <a:prstGeom prst="round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sp>
      <p:sp>
        <p:nvSpPr>
          <p:cNvPr id="135" name="Rectangle 134"/>
          <p:cNvSpPr/>
          <p:nvPr/>
        </p:nvSpPr>
        <p:spPr>
          <a:xfrm>
            <a:off x="10322085" y="5029247"/>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Recruiters</a:t>
            </a:r>
          </a:p>
        </p:txBody>
      </p:sp>
      <p:cxnSp>
        <p:nvCxnSpPr>
          <p:cNvPr id="136" name="Straight Connector 135"/>
          <p:cNvCxnSpPr/>
          <p:nvPr/>
        </p:nvCxnSpPr>
        <p:spPr bwMode="auto">
          <a:xfrm rot="5400000">
            <a:off x="5487151" y="2206604"/>
            <a:ext cx="1004974" cy="235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7" name="Straight Connector 136"/>
          <p:cNvCxnSpPr/>
          <p:nvPr/>
        </p:nvCxnSpPr>
        <p:spPr bwMode="auto">
          <a:xfrm>
            <a:off x="866887" y="2694448"/>
            <a:ext cx="10092186"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8" name="Straight Connector 137"/>
          <p:cNvCxnSpPr/>
          <p:nvPr/>
        </p:nvCxnSpPr>
        <p:spPr bwMode="auto">
          <a:xfrm>
            <a:off x="5567060" y="2195044"/>
            <a:ext cx="416806" cy="169"/>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9" name="Straight Connector 138"/>
          <p:cNvCxnSpPr/>
          <p:nvPr/>
        </p:nvCxnSpPr>
        <p:spPr bwMode="auto">
          <a:xfrm>
            <a:off x="2248501" y="3721920"/>
            <a:ext cx="3969857" cy="10051"/>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41" name="Straight Connector 140"/>
          <p:cNvCxnSpPr/>
          <p:nvPr/>
        </p:nvCxnSpPr>
        <p:spPr bwMode="auto">
          <a:xfrm>
            <a:off x="5743973" y="5753126"/>
            <a:ext cx="986222" cy="0"/>
          </a:xfrm>
          <a:prstGeom prst="line">
            <a:avLst/>
          </a:prstGeom>
          <a:solidFill>
            <a:schemeClr val="accent1"/>
          </a:solidFill>
          <a:ln w="25400" cap="flat" cmpd="sng" algn="ctr">
            <a:solidFill>
              <a:schemeClr val="bg2"/>
            </a:solidFill>
            <a:prstDash val="solid"/>
            <a:round/>
            <a:headEnd type="none" w="lg" len="lg"/>
            <a:tailEnd type="none" w="lg" len="lg"/>
          </a:ln>
          <a:effectLst/>
        </p:spPr>
      </p:cxnSp>
      <p:sp>
        <p:nvSpPr>
          <p:cNvPr id="144" name="Rectangle 143"/>
          <p:cNvSpPr/>
          <p:nvPr/>
        </p:nvSpPr>
        <p:spPr>
          <a:xfrm>
            <a:off x="3577001" y="2833191"/>
            <a:ext cx="1671790" cy="723643"/>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VP </a:t>
            </a:r>
            <a:br>
              <a:rPr lang="en-US" sz="2000" dirty="0">
                <a:solidFill>
                  <a:srgbClr val="FFFFFF"/>
                </a:solidFill>
                <a:latin typeface="Salesforce Sans" panose="020B0505020202020203" pitchFamily="34" charset="0"/>
                <a:cs typeface="Arial" pitchFamily="34" charset="0"/>
              </a:rPr>
            </a:br>
            <a:r>
              <a:rPr lang="en-US" sz="2000" dirty="0">
                <a:solidFill>
                  <a:srgbClr val="FFFFFF"/>
                </a:solidFill>
                <a:latin typeface="Salesforce Sans" panose="020B0505020202020203" pitchFamily="34" charset="0"/>
                <a:cs typeface="Arial" pitchFamily="34" charset="0"/>
              </a:rPr>
              <a:t>Global Sales</a:t>
            </a:r>
          </a:p>
        </p:txBody>
      </p:sp>
      <p:sp>
        <p:nvSpPr>
          <p:cNvPr id="145" name="Rectangle 144"/>
          <p:cNvSpPr/>
          <p:nvPr/>
        </p:nvSpPr>
        <p:spPr>
          <a:xfrm>
            <a:off x="1747168" y="3908107"/>
            <a:ext cx="1244168" cy="905577"/>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Director </a:t>
            </a:r>
            <a:br>
              <a:rPr lang="en-US" sz="2000" dirty="0">
                <a:solidFill>
                  <a:srgbClr val="FFFFFF"/>
                </a:solidFill>
                <a:latin typeface="Salesforce Sans" panose="020B0505020202020203" pitchFamily="34" charset="0"/>
                <a:cs typeface="Arial" pitchFamily="34" charset="0"/>
              </a:rPr>
            </a:br>
            <a:r>
              <a:rPr lang="en-US" sz="2000" dirty="0">
                <a:solidFill>
                  <a:srgbClr val="FFFFFF"/>
                </a:solidFill>
                <a:latin typeface="Salesforce Sans" panose="020B0505020202020203" pitchFamily="34" charset="0"/>
                <a:cs typeface="Arial" pitchFamily="34" charset="0"/>
              </a:rPr>
              <a:t>US</a:t>
            </a:r>
            <a:br>
              <a:rPr lang="en-US" sz="2000" dirty="0">
                <a:solidFill>
                  <a:srgbClr val="FFFFFF"/>
                </a:solidFill>
                <a:latin typeface="Salesforce Sans" panose="020B0505020202020203" pitchFamily="34" charset="0"/>
                <a:cs typeface="Arial" pitchFamily="34" charset="0"/>
              </a:rPr>
            </a:br>
            <a:r>
              <a:rPr lang="en-US" sz="2000" dirty="0">
                <a:solidFill>
                  <a:srgbClr val="FFFFFF"/>
                </a:solidFill>
                <a:latin typeface="Salesforce Sans" panose="020B0505020202020203" pitchFamily="34" charset="0"/>
                <a:cs typeface="Arial" pitchFamily="34" charset="0"/>
              </a:rPr>
              <a:t>Sales</a:t>
            </a:r>
          </a:p>
        </p:txBody>
      </p:sp>
      <p:sp>
        <p:nvSpPr>
          <p:cNvPr id="146" name="Rectangle 145"/>
          <p:cNvSpPr/>
          <p:nvPr/>
        </p:nvSpPr>
        <p:spPr>
          <a:xfrm>
            <a:off x="1762410" y="4971156"/>
            <a:ext cx="1198448" cy="865375"/>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US Sales Reps</a:t>
            </a:r>
          </a:p>
        </p:txBody>
      </p:sp>
      <p:sp>
        <p:nvSpPr>
          <p:cNvPr id="147" name="Rectangle 146"/>
          <p:cNvSpPr/>
          <p:nvPr/>
        </p:nvSpPr>
        <p:spPr>
          <a:xfrm>
            <a:off x="3033783" y="4971156"/>
            <a:ext cx="1198448" cy="865375"/>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EMEA Sales Reps</a:t>
            </a:r>
          </a:p>
        </p:txBody>
      </p:sp>
      <p:sp>
        <p:nvSpPr>
          <p:cNvPr id="148" name="Rectangle 147"/>
          <p:cNvSpPr/>
          <p:nvPr/>
        </p:nvSpPr>
        <p:spPr>
          <a:xfrm>
            <a:off x="4314794" y="3922034"/>
            <a:ext cx="1198448" cy="877723"/>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Director APAC </a:t>
            </a:r>
          </a:p>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Sales</a:t>
            </a:r>
          </a:p>
        </p:txBody>
      </p:sp>
      <p:sp>
        <p:nvSpPr>
          <p:cNvPr id="149" name="Rectangle 148"/>
          <p:cNvSpPr/>
          <p:nvPr/>
        </p:nvSpPr>
        <p:spPr>
          <a:xfrm>
            <a:off x="7184430" y="2833191"/>
            <a:ext cx="1498059" cy="723643"/>
          </a:xfrm>
          <a:prstGeom prst="rect">
            <a:avLst/>
          </a:prstGeom>
          <a:solidFill>
            <a:srgbClr val="E39321"/>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VP </a:t>
            </a:r>
            <a:br>
              <a:rPr lang="en-US" sz="2000" kern="1200" dirty="0">
                <a:solidFill>
                  <a:schemeClr val="bg1"/>
                </a:solidFill>
              </a:rPr>
            </a:br>
            <a:r>
              <a:rPr lang="en-US" sz="2000" kern="1200" dirty="0">
                <a:solidFill>
                  <a:schemeClr val="bg1"/>
                </a:solidFill>
              </a:rPr>
              <a:t>Marketing</a:t>
            </a:r>
          </a:p>
        </p:txBody>
      </p:sp>
      <p:sp>
        <p:nvSpPr>
          <p:cNvPr id="150" name="Rectangle 149"/>
          <p:cNvSpPr/>
          <p:nvPr/>
        </p:nvSpPr>
        <p:spPr>
          <a:xfrm>
            <a:off x="7209101" y="3928496"/>
            <a:ext cx="1481538" cy="845021"/>
          </a:xfrm>
          <a:prstGeom prst="rect">
            <a:avLst/>
          </a:prstGeom>
          <a:solidFill>
            <a:srgbClr val="E39321"/>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dirty="0">
                <a:solidFill>
                  <a:schemeClr val="bg1"/>
                </a:solidFill>
              </a:rPr>
              <a:t>Director Marketing</a:t>
            </a:r>
            <a:endParaRPr lang="en-US" sz="2000" kern="1200" dirty="0">
              <a:solidFill>
                <a:schemeClr val="bg1"/>
              </a:solidFill>
            </a:endParaRPr>
          </a:p>
        </p:txBody>
      </p:sp>
      <p:sp>
        <p:nvSpPr>
          <p:cNvPr id="151" name="Rectangle 150"/>
          <p:cNvSpPr/>
          <p:nvPr/>
        </p:nvSpPr>
        <p:spPr>
          <a:xfrm>
            <a:off x="8750799" y="3928209"/>
            <a:ext cx="1498059" cy="86537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dirty="0">
                <a:solidFill>
                  <a:schemeClr val="bg1"/>
                </a:solidFill>
              </a:rPr>
              <a:t>Director Customer Support</a:t>
            </a:r>
            <a:endParaRPr lang="en-US" sz="2000" kern="1200" dirty="0">
              <a:solidFill>
                <a:schemeClr val="bg1"/>
              </a:solidFill>
            </a:endParaRPr>
          </a:p>
        </p:txBody>
      </p:sp>
      <p:sp>
        <p:nvSpPr>
          <p:cNvPr id="152" name="Rectangle 151"/>
          <p:cNvSpPr/>
          <p:nvPr/>
        </p:nvSpPr>
        <p:spPr>
          <a:xfrm>
            <a:off x="8750799" y="5042022"/>
            <a:ext cx="1498059" cy="72364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Support Reps</a:t>
            </a:r>
          </a:p>
        </p:txBody>
      </p:sp>
      <p:sp>
        <p:nvSpPr>
          <p:cNvPr id="153" name="Rectangle 152"/>
          <p:cNvSpPr/>
          <p:nvPr/>
        </p:nvSpPr>
        <p:spPr>
          <a:xfrm>
            <a:off x="10322085" y="2833191"/>
            <a:ext cx="1498059" cy="723643"/>
          </a:xfrm>
          <a:prstGeom prst="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VP </a:t>
            </a:r>
            <a:br>
              <a:rPr lang="en-US" sz="2000" kern="1200" dirty="0">
                <a:solidFill>
                  <a:schemeClr val="bg1"/>
                </a:solidFill>
              </a:rPr>
            </a:br>
            <a:r>
              <a:rPr lang="en-US" sz="2000" kern="1200" dirty="0">
                <a:solidFill>
                  <a:schemeClr val="bg1"/>
                </a:solidFill>
              </a:rPr>
              <a:t>Human Resources</a:t>
            </a:r>
          </a:p>
        </p:txBody>
      </p:sp>
      <p:sp>
        <p:nvSpPr>
          <p:cNvPr id="154" name="Rectangle 153"/>
          <p:cNvSpPr/>
          <p:nvPr/>
        </p:nvSpPr>
        <p:spPr>
          <a:xfrm>
            <a:off x="10322085" y="3928209"/>
            <a:ext cx="1498059" cy="865373"/>
          </a:xfrm>
          <a:prstGeom prst="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dirty="0">
                <a:solidFill>
                  <a:schemeClr val="bg1"/>
                </a:solidFill>
              </a:rPr>
              <a:t>Director Human Resource</a:t>
            </a:r>
            <a:endParaRPr lang="en-US" sz="2000" kern="1200" dirty="0">
              <a:solidFill>
                <a:schemeClr val="bg1"/>
              </a:solidFill>
            </a:endParaRPr>
          </a:p>
        </p:txBody>
      </p:sp>
      <p:sp>
        <p:nvSpPr>
          <p:cNvPr id="155" name="Rectangle 154"/>
          <p:cNvSpPr/>
          <p:nvPr/>
        </p:nvSpPr>
        <p:spPr>
          <a:xfrm>
            <a:off x="4069001" y="1833222"/>
            <a:ext cx="1498059" cy="723643"/>
          </a:xfrm>
          <a:prstGeom prst="rect">
            <a:avLst/>
          </a:prstGeom>
          <a:solidFill>
            <a:schemeClr val="tx2">
              <a:lumMod val="20000"/>
              <a:lumOff val="80000"/>
            </a:schemeClr>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tx1"/>
                </a:solidFill>
              </a:rPr>
              <a:t>Executive Assistant</a:t>
            </a:r>
          </a:p>
        </p:txBody>
      </p:sp>
      <p:sp>
        <p:nvSpPr>
          <p:cNvPr id="156" name="Rectangle 155"/>
          <p:cNvSpPr/>
          <p:nvPr/>
        </p:nvSpPr>
        <p:spPr>
          <a:xfrm>
            <a:off x="5547855" y="3928208"/>
            <a:ext cx="1431756" cy="865374"/>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Director Sales</a:t>
            </a:r>
            <a:br>
              <a:rPr lang="en-US" sz="2000" dirty="0">
                <a:solidFill>
                  <a:srgbClr val="FFFFFF"/>
                </a:solidFill>
                <a:latin typeface="Salesforce Sans" panose="020B0505020202020203" pitchFamily="34" charset="0"/>
                <a:cs typeface="Arial" pitchFamily="34" charset="0"/>
              </a:rPr>
            </a:br>
            <a:r>
              <a:rPr lang="en-US" sz="2000" dirty="0">
                <a:solidFill>
                  <a:srgbClr val="FFFFFF"/>
                </a:solidFill>
                <a:latin typeface="Salesforce Sans" panose="020B0505020202020203" pitchFamily="34" charset="0"/>
                <a:cs typeface="Arial" pitchFamily="34" charset="0"/>
              </a:rPr>
              <a:t>Operations</a:t>
            </a:r>
          </a:p>
        </p:txBody>
      </p:sp>
      <p:sp>
        <p:nvSpPr>
          <p:cNvPr id="157" name="Rectangle 156"/>
          <p:cNvSpPr/>
          <p:nvPr/>
        </p:nvSpPr>
        <p:spPr>
          <a:xfrm>
            <a:off x="4772351" y="5942768"/>
            <a:ext cx="1330477" cy="723643"/>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Sales Engineers</a:t>
            </a:r>
          </a:p>
        </p:txBody>
      </p:sp>
      <p:sp>
        <p:nvSpPr>
          <p:cNvPr id="158" name="Rectangle 157"/>
          <p:cNvSpPr/>
          <p:nvPr/>
        </p:nvSpPr>
        <p:spPr>
          <a:xfrm>
            <a:off x="6240149" y="5942768"/>
            <a:ext cx="1198448" cy="723643"/>
          </a:xfrm>
          <a:prstGeom prst="rect">
            <a:avLst/>
          </a:prstGeom>
          <a:solidFill>
            <a:srgbClr val="E6C742"/>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algn="ctr" defTabSz="577750" fontAlgn="base">
              <a:lnSpc>
                <a:spcPct val="90000"/>
              </a:lnSpc>
              <a:spcBef>
                <a:spcPct val="0"/>
              </a:spcBef>
            </a:pPr>
            <a:r>
              <a:rPr lang="en-US" sz="2000" dirty="0">
                <a:solidFill>
                  <a:srgbClr val="FFFFFF"/>
                </a:solidFill>
                <a:latin typeface="Salesforce Sans" panose="020B0505020202020203" pitchFamily="34" charset="0"/>
                <a:cs typeface="Arial" pitchFamily="34" charset="0"/>
              </a:rPr>
              <a:t>Sales Ops</a:t>
            </a:r>
          </a:p>
        </p:txBody>
      </p:sp>
      <p:sp>
        <p:nvSpPr>
          <p:cNvPr id="159" name="Rectangle 158"/>
          <p:cNvSpPr/>
          <p:nvPr/>
        </p:nvSpPr>
        <p:spPr>
          <a:xfrm>
            <a:off x="5241782" y="981648"/>
            <a:ext cx="1498059" cy="723643"/>
          </a:xfrm>
          <a:prstGeom prst="rect">
            <a:avLst/>
          </a:prstGeom>
          <a:solidFill>
            <a:schemeClr val="tx2">
              <a:lumMod val="20000"/>
              <a:lumOff val="80000"/>
            </a:schemeClr>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algn="ctr" defTabSz="622300">
              <a:lnSpc>
                <a:spcPct val="80000"/>
              </a:lnSpc>
              <a:spcBef>
                <a:spcPct val="0"/>
              </a:spcBef>
            </a:pPr>
            <a:r>
              <a:rPr lang="en-US" sz="2000" dirty="0">
                <a:solidFill>
                  <a:schemeClr val="tx1"/>
                </a:solidFill>
              </a:rPr>
              <a:t>CEO</a:t>
            </a:r>
          </a:p>
        </p:txBody>
      </p:sp>
      <p:sp>
        <p:nvSpPr>
          <p:cNvPr id="160" name="Rectangle 159"/>
          <p:cNvSpPr/>
          <p:nvPr/>
        </p:nvSpPr>
        <p:spPr>
          <a:xfrm>
            <a:off x="8750799" y="2833191"/>
            <a:ext cx="1498059" cy="72364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en-US" sz="2000" kern="1200" dirty="0">
                <a:solidFill>
                  <a:schemeClr val="bg1"/>
                </a:solidFill>
              </a:rPr>
              <a:t>VP </a:t>
            </a:r>
            <a:br>
              <a:rPr lang="en-US" sz="2000" kern="1200" dirty="0">
                <a:solidFill>
                  <a:schemeClr val="bg1"/>
                </a:solidFill>
              </a:rPr>
            </a:br>
            <a:r>
              <a:rPr lang="en-US" sz="2000" kern="1200" dirty="0">
                <a:solidFill>
                  <a:schemeClr val="bg1"/>
                </a:solidFill>
              </a:rPr>
              <a:t>Services</a:t>
            </a:r>
          </a:p>
        </p:txBody>
      </p:sp>
    </p:spTree>
    <p:custDataLst>
      <p:tags r:id="rId1"/>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5711" y="843165"/>
            <a:ext cx="11941175" cy="459384"/>
          </a:xfrm>
        </p:spPr>
        <p:txBody>
          <a:bodyPr/>
          <a:lstStyle/>
          <a:p>
            <a:r>
              <a:rPr lang="en-GB" dirty="0"/>
              <a:t>Use a private or hybrid model for:</a:t>
            </a:r>
          </a:p>
        </p:txBody>
      </p:sp>
      <p:sp>
        <p:nvSpPr>
          <p:cNvPr id="7" name="Title 6"/>
          <p:cNvSpPr>
            <a:spLocks noGrp="1"/>
          </p:cNvSpPr>
          <p:nvPr>
            <p:ph type="title"/>
          </p:nvPr>
        </p:nvSpPr>
        <p:spPr/>
        <p:txBody>
          <a:bodyPr/>
          <a:lstStyle/>
          <a:p>
            <a:r>
              <a:rPr lang="en-GB" sz="2700"/>
              <a:t>Why Would You </a:t>
            </a:r>
            <a:r>
              <a:rPr lang="en-GB"/>
              <a:t>Use</a:t>
            </a:r>
            <a:r>
              <a:rPr lang="en-GB" sz="2700"/>
              <a:t> a Private or Hybrid Model?</a:t>
            </a:r>
            <a:endParaRPr lang="en-US" sz="270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170</a:t>
            </a:fld>
            <a:endParaRPr lang="en-US" dirty="0"/>
          </a:p>
        </p:txBody>
      </p:sp>
      <p:sp>
        <p:nvSpPr>
          <p:cNvPr id="9" name="Content Placeholder 8"/>
          <p:cNvSpPr txBox="1">
            <a:spLocks/>
          </p:cNvSpPr>
          <p:nvPr/>
        </p:nvSpPr>
        <p:spPr bwMode="auto">
          <a:xfrm>
            <a:off x="2720353" y="2408736"/>
            <a:ext cx="8501829" cy="1219252"/>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spcBef>
                <a:spcPts val="600"/>
              </a:spcBef>
              <a:spcAft>
                <a:spcPct val="0"/>
              </a:spcAft>
              <a:buFont typeface="Wingdings" pitchFamily="2" charset="2"/>
              <a:buNone/>
              <a:defRPr sz="2400">
                <a:solidFill>
                  <a:schemeClr val="tx1"/>
                </a:solidFill>
                <a:latin typeface="Salesforce Sans" panose="020B0505020202020203" pitchFamily="34" charset="0"/>
                <a:cs typeface="Arial" pitchFamily="34" charset="0"/>
              </a:defRPr>
            </a:lvl2pPr>
            <a:lvl3pPr marL="236538" indent="-236538" algn="l" rtl="0" eaLnBrk="1" fontAlgn="base" hangingPunct="1">
              <a:spcBef>
                <a:spcPts val="600"/>
              </a:spcBef>
              <a:spcAft>
                <a:spcPct val="0"/>
              </a:spcAft>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algn="l" defTabSz="1085850"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lgn="l" rtl="0" eaLnBrk="1" fontAlgn="base" hangingPunct="1">
              <a:spcBef>
                <a:spcPts val="600"/>
              </a:spcBef>
              <a:spcAft>
                <a:spcPct val="0"/>
              </a:spcAft>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GB" b="1" kern="0" dirty="0"/>
              <a:t>Security:</a:t>
            </a:r>
            <a:r>
              <a:rPr lang="en-GB" kern="0" dirty="0"/>
              <a:t> Users see only records they should see.             For example, when you have confidential or sensitive data.</a:t>
            </a:r>
            <a:endParaRPr lang="en-US" kern="0"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4579"/>
          <a:stretch/>
        </p:blipFill>
        <p:spPr>
          <a:xfrm>
            <a:off x="1054009" y="2126138"/>
            <a:ext cx="1379873" cy="1349445"/>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55437"/>
          <a:stretch/>
        </p:blipFill>
        <p:spPr>
          <a:xfrm>
            <a:off x="1139351" y="4049788"/>
            <a:ext cx="1353792" cy="1349445"/>
          </a:xfrm>
          <a:prstGeom prst="rect">
            <a:avLst/>
          </a:prstGeom>
        </p:spPr>
      </p:pic>
      <p:sp>
        <p:nvSpPr>
          <p:cNvPr id="18" name="Content Placeholder 1"/>
          <p:cNvSpPr txBox="1">
            <a:spLocks/>
          </p:cNvSpPr>
          <p:nvPr/>
        </p:nvSpPr>
        <p:spPr bwMode="white">
          <a:xfrm>
            <a:off x="2698199" y="4028258"/>
            <a:ext cx="8413146" cy="1456682"/>
          </a:xfrm>
          <a:prstGeom prst="rect">
            <a:avLst/>
          </a:prstGeom>
        </p:spPr>
        <p:txBody>
          <a:bodyPr vert="horz" lIns="91424" tIns="0" rIns="91424" bIns="0" rtlCol="0" anchor="ctr"/>
          <a:lstStyle>
            <a:defPPr>
              <a:defRPr lang="en-US"/>
            </a:defPPr>
            <a:lvl1pPr marL="0" algn="r" defTabSz="914400" rtl="0" eaLnBrk="1" latinLnBrk="0" hangingPunct="1">
              <a:defRPr sz="1100" kern="1200">
                <a:solidFill>
                  <a:schemeClr val="bg1"/>
                </a:solidFill>
                <a:latin typeface="Salesforce Sans" panose="020B0505020202020203"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400" b="1" dirty="0">
                <a:solidFill>
                  <a:schemeClr val="tx1"/>
                </a:solidFill>
              </a:rPr>
              <a:t>Visibility:</a:t>
            </a:r>
            <a:r>
              <a:rPr lang="en-GB" sz="2400" dirty="0">
                <a:solidFill>
                  <a:schemeClr val="tx1"/>
                </a:solidFill>
              </a:rPr>
              <a:t> Users see only the records they need to see.             For example, list views, searches, and reports show only relevant records.</a:t>
            </a:r>
            <a:endParaRPr lang="en-US" sz="2400" dirty="0">
              <a:solidFill>
                <a:schemeClr val="tx1"/>
              </a:solidFill>
            </a:endParaRPr>
          </a:p>
        </p:txBody>
      </p:sp>
    </p:spTree>
    <p:custDataLst>
      <p:tags r:id="rId1"/>
    </p:custData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2" y="843165"/>
            <a:ext cx="9514064" cy="5950440"/>
          </a:xfrm>
        </p:spPr>
        <p:txBody>
          <a:bodyPr/>
          <a:lstStyle/>
          <a:p>
            <a:pPr marL="0" indent="0">
              <a:buNone/>
            </a:pPr>
            <a:r>
              <a:rPr lang="en-US" dirty="0"/>
              <a:t>Use organization-wide defaults to set the default level of access users have to records they do not own, in each object.</a:t>
            </a:r>
          </a:p>
        </p:txBody>
      </p:sp>
      <p:sp>
        <p:nvSpPr>
          <p:cNvPr id="232449" name="Rectangle 2"/>
          <p:cNvSpPr>
            <a:spLocks noGrp="1" noChangeArrowheads="1"/>
          </p:cNvSpPr>
          <p:nvPr>
            <p:ph type="title"/>
          </p:nvPr>
        </p:nvSpPr>
        <p:spPr/>
        <p:txBody>
          <a:bodyPr/>
          <a:lstStyle/>
          <a:p>
            <a:r>
              <a:rPr lang="en-US" dirty="0"/>
              <a:t>Setting the Baseline with Organization-Wide Defaults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171</a:t>
            </a:fld>
            <a:endParaRPr lang="en-US" dirty="0"/>
          </a:p>
        </p:txBody>
      </p:sp>
      <p:pic>
        <p:nvPicPr>
          <p:cNvPr id="1030" name="Picture 6"/>
          <p:cNvPicPr>
            <a:picLocks noChangeAspect="1" noChangeArrowheads="1"/>
          </p:cNvPicPr>
          <p:nvPr/>
        </p:nvPicPr>
        <p:blipFill>
          <a:blip r:embed="rId4" cstate="print"/>
          <a:stretch>
            <a:fillRect/>
          </a:stretch>
        </p:blipFill>
        <p:spPr bwMode="auto">
          <a:xfrm>
            <a:off x="8424090" y="3403051"/>
            <a:ext cx="3099185"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5" cstate="print"/>
          <a:stretch>
            <a:fillRect/>
          </a:stretch>
        </p:blipFill>
        <p:spPr bwMode="auto">
          <a:xfrm>
            <a:off x="4475184" y="3403051"/>
            <a:ext cx="3088768"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TextBox 13"/>
          <p:cNvSpPr txBox="1"/>
          <p:nvPr/>
        </p:nvSpPr>
        <p:spPr>
          <a:xfrm>
            <a:off x="1158867" y="5530315"/>
            <a:ext cx="2063385" cy="461665"/>
          </a:xfrm>
          <a:prstGeom prst="rect">
            <a:avLst/>
          </a:prstGeom>
          <a:noFill/>
        </p:spPr>
        <p:txBody>
          <a:bodyPr wrap="none" rtlCol="0">
            <a:spAutoFit/>
          </a:bodyPr>
          <a:lstStyle/>
          <a:p>
            <a:r>
              <a:rPr lang="en-GB" sz="2400" dirty="0"/>
              <a:t>Public Model</a:t>
            </a:r>
            <a:endParaRPr lang="en-US" sz="2400" dirty="0"/>
          </a:p>
        </p:txBody>
      </p:sp>
      <p:sp>
        <p:nvSpPr>
          <p:cNvPr id="15" name="TextBox 14"/>
          <p:cNvSpPr txBox="1"/>
          <p:nvPr/>
        </p:nvSpPr>
        <p:spPr>
          <a:xfrm>
            <a:off x="5225616" y="5530315"/>
            <a:ext cx="2127505" cy="461665"/>
          </a:xfrm>
          <a:prstGeom prst="rect">
            <a:avLst/>
          </a:prstGeom>
          <a:noFill/>
        </p:spPr>
        <p:txBody>
          <a:bodyPr wrap="none" rtlCol="0">
            <a:spAutoFit/>
          </a:bodyPr>
          <a:lstStyle/>
          <a:p>
            <a:r>
              <a:rPr lang="en-GB" sz="2400" dirty="0"/>
              <a:t>Hybrid Model</a:t>
            </a:r>
            <a:endParaRPr lang="en-US" sz="2400" dirty="0"/>
          </a:p>
        </p:txBody>
      </p:sp>
      <p:sp>
        <p:nvSpPr>
          <p:cNvPr id="16" name="TextBox 15"/>
          <p:cNvSpPr txBox="1"/>
          <p:nvPr/>
        </p:nvSpPr>
        <p:spPr>
          <a:xfrm>
            <a:off x="9156522" y="5530315"/>
            <a:ext cx="2162772" cy="461665"/>
          </a:xfrm>
          <a:prstGeom prst="rect">
            <a:avLst/>
          </a:prstGeom>
          <a:noFill/>
        </p:spPr>
        <p:txBody>
          <a:bodyPr wrap="none" rtlCol="0">
            <a:spAutoFit/>
          </a:bodyPr>
          <a:lstStyle/>
          <a:p>
            <a:r>
              <a:rPr lang="en-GB" sz="2400" dirty="0"/>
              <a:t>Private Model</a:t>
            </a:r>
            <a:endParaRPr lang="en-US" sz="2400" dirty="0"/>
          </a:p>
        </p:txBody>
      </p:sp>
      <p:pic>
        <p:nvPicPr>
          <p:cNvPr id="1028" name="Picture 4"/>
          <p:cNvPicPr>
            <a:picLocks noChangeAspect="1" noChangeArrowheads="1"/>
          </p:cNvPicPr>
          <p:nvPr/>
        </p:nvPicPr>
        <p:blipFill>
          <a:blip r:embed="rId6" cstate="print"/>
          <a:stretch>
            <a:fillRect/>
          </a:stretch>
        </p:blipFill>
        <p:spPr bwMode="auto">
          <a:xfrm>
            <a:off x="465862" y="3403051"/>
            <a:ext cx="3068549"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7" cstate="print"/>
          <a:srcRect t="9705"/>
          <a:stretch>
            <a:fillRect/>
          </a:stretch>
        </p:blipFill>
        <p:spPr bwMode="auto">
          <a:xfrm>
            <a:off x="2346300" y="1959430"/>
            <a:ext cx="7629467" cy="147471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3175"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Settings | Security | Sharing Settings</a:t>
            </a:r>
          </a:p>
        </p:txBody>
      </p:sp>
      <p:sp>
        <p:nvSpPr>
          <p:cNvPr id="19" name="TextBox 18"/>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0"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 name="Picture 1"/>
          <p:cNvPicPr>
            <a:picLocks noChangeAspect="1"/>
          </p:cNvPicPr>
          <p:nvPr/>
        </p:nvPicPr>
        <p:blipFill>
          <a:blip r:embed="rId8"/>
          <a:stretch>
            <a:fillRect/>
          </a:stretch>
        </p:blipFill>
        <p:spPr>
          <a:xfrm>
            <a:off x="2633172" y="3108932"/>
            <a:ext cx="6925656" cy="640135"/>
          </a:xfrm>
          <a:prstGeom prst="rect">
            <a:avLst/>
          </a:prstGeom>
        </p:spPr>
      </p:pic>
    </p:spTree>
    <p:custDataLst>
      <p:tags r:id="rId1"/>
    </p:custData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1"/>
          <p:cNvSpPr>
            <a:spLocks noGrp="1" noChangeArrowheads="1"/>
          </p:cNvSpPr>
          <p:nvPr>
            <p:ph idx="1"/>
          </p:nvPr>
        </p:nvSpPr>
        <p:spPr>
          <a:xfrm>
            <a:off x="115711" y="843165"/>
            <a:ext cx="6141655" cy="5950440"/>
          </a:xfrm>
        </p:spPr>
        <p:txBody>
          <a:bodyPr/>
          <a:lstStyle/>
          <a:p>
            <a:pPr marL="0" indent="0" eaLnBrk="1" hangingPunct="1">
              <a:buNone/>
            </a:pPr>
            <a:r>
              <a:rPr lang="en-US" dirty="0"/>
              <a:t>The access levels determine what a user can do with records they do not own:</a:t>
            </a:r>
          </a:p>
        </p:txBody>
      </p:sp>
      <p:sp>
        <p:nvSpPr>
          <p:cNvPr id="234497" name="Rectangle 2"/>
          <p:cNvSpPr>
            <a:spLocks noGrp="1" noChangeArrowheads="1"/>
          </p:cNvSpPr>
          <p:nvPr>
            <p:ph type="title"/>
          </p:nvPr>
        </p:nvSpPr>
        <p:spPr/>
        <p:txBody>
          <a:bodyPr/>
          <a:lstStyle/>
          <a:p>
            <a:pPr eaLnBrk="1" hangingPunct="1"/>
            <a:r>
              <a:rPr lang="en-US" spc="200" dirty="0"/>
              <a:t>Organization-Wide Defaults: Access Levels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172</a:t>
            </a:fld>
            <a:endParaRPr lang="en-US" dirty="0"/>
          </a:p>
        </p:txBody>
      </p:sp>
      <p:graphicFrame>
        <p:nvGraphicFramePr>
          <p:cNvPr id="13" name="Group 33"/>
          <p:cNvGraphicFramePr>
            <a:graphicFrameLocks/>
          </p:cNvGraphicFramePr>
          <p:nvPr>
            <p:extLst>
              <p:ext uri="{D42A27DB-BD31-4B8C-83A1-F6EECF244321}">
                <p14:modId xmlns:p14="http://schemas.microsoft.com/office/powerpoint/2010/main" val="4289791113"/>
              </p:ext>
            </p:extLst>
          </p:nvPr>
        </p:nvGraphicFramePr>
        <p:xfrm>
          <a:off x="1568290" y="1878249"/>
          <a:ext cx="2703512" cy="4645152"/>
        </p:xfrm>
        <a:graphic>
          <a:graphicData uri="http://schemas.openxmlformats.org/drawingml/2006/table">
            <a:tbl>
              <a:tblPr bandRow="1">
                <a:effectLst>
                  <a:outerShdw blurRad="50800" dist="38100" dir="2700000" algn="tl" rotWithShape="0">
                    <a:prstClr val="black">
                      <a:alpha val="40000"/>
                    </a:prstClr>
                  </a:outerShdw>
                </a:effectLst>
                <a:tableStyleId>{85BE263C-DBD7-4A20-BB59-AAB30ACAA65A}</a:tableStyleId>
              </a:tblPr>
              <a:tblGrid>
                <a:gridCol w="2703512">
                  <a:extLst>
                    <a:ext uri="{9D8B030D-6E8A-4147-A177-3AD203B41FA5}">
                      <a16:colId xmlns:a16="http://schemas.microsoft.com/office/drawing/2014/main" val="20000"/>
                    </a:ext>
                  </a:extLst>
                </a:gridCol>
              </a:tblGrid>
              <a:tr h="93559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2400" u="none" strike="noStrike" cap="none" normalizeH="0" baseline="0" dirty="0">
                          <a:ln>
                            <a:noFill/>
                          </a:ln>
                          <a:solidFill>
                            <a:schemeClr val="tx1"/>
                          </a:solidFill>
                          <a:effectLst/>
                        </a:rPr>
                        <a:t>Search for/report on owned records only.</a:t>
                      </a:r>
                    </a:p>
                  </a:txBody>
                  <a:tcPr anchor="ctr" horzOverflow="overflow"/>
                </a:tc>
                <a:extLst>
                  <a:ext uri="{0D108BD9-81ED-4DB2-BD59-A6C34878D82A}">
                    <a16:rowId xmlns:a16="http://schemas.microsoft.com/office/drawing/2014/main" val="10000"/>
                  </a:ext>
                </a:extLst>
              </a:tr>
              <a:tr h="1506461">
                <a:tc>
                  <a:txBody>
                    <a:bodyPr/>
                    <a:lstStyle/>
                    <a:p>
                      <a:pPr marL="234950" marR="0" lvl="0" indent="-234950" algn="l" defTabSz="914400" rtl="0" eaLnBrk="1" fontAlgn="base" latinLnBrk="0" hangingPunct="1">
                        <a:lnSpc>
                          <a:spcPct val="90000"/>
                        </a:lnSpc>
                        <a:spcBef>
                          <a:spcPts val="0"/>
                        </a:spcBef>
                        <a:spcAft>
                          <a:spcPct val="0"/>
                        </a:spcAft>
                        <a:buClrTx/>
                        <a:buSzTx/>
                        <a:buFont typeface="Wingdings" pitchFamily="2" charset="2"/>
                        <a:buChar char="§"/>
                        <a:tabLst/>
                      </a:pPr>
                      <a:r>
                        <a:rPr kumimoji="0" lang="en-US" sz="2400" u="none" strike="noStrike" cap="none" normalizeH="0" baseline="0" dirty="0">
                          <a:ln>
                            <a:noFill/>
                          </a:ln>
                          <a:solidFill>
                            <a:schemeClr val="tx1"/>
                          </a:solidFill>
                          <a:effectLst/>
                        </a:rPr>
                        <a:t>Search for/ report on any records.</a:t>
                      </a:r>
                    </a:p>
                    <a:p>
                      <a:pPr marL="234950" marR="0" lvl="0" indent="-234950" algn="l" defTabSz="914400" rtl="0" eaLnBrk="1" fontAlgn="base" latinLnBrk="0" hangingPunct="1">
                        <a:lnSpc>
                          <a:spcPct val="90000"/>
                        </a:lnSpc>
                        <a:spcBef>
                          <a:spcPts val="0"/>
                        </a:spcBef>
                        <a:spcAft>
                          <a:spcPct val="0"/>
                        </a:spcAft>
                        <a:buClrTx/>
                        <a:buSzTx/>
                        <a:buFont typeface="Wingdings" pitchFamily="2" charset="2"/>
                        <a:buChar char="§"/>
                        <a:tabLst/>
                      </a:pPr>
                      <a:r>
                        <a:rPr kumimoji="0" lang="en-US" sz="2400" u="none" strike="noStrike" cap="none" normalizeH="0" baseline="0" dirty="0">
                          <a:ln>
                            <a:noFill/>
                          </a:ln>
                          <a:solidFill>
                            <a:schemeClr val="tx1"/>
                          </a:solidFill>
                          <a:effectLst/>
                        </a:rPr>
                        <a:t>Add related records.</a:t>
                      </a:r>
                      <a:endParaRPr kumimoji="0" lang="en-US" sz="24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anchor="ctr" horzOverflow="overflow"/>
                </a:tc>
                <a:extLst>
                  <a:ext uri="{0D108BD9-81ED-4DB2-BD59-A6C34878D82A}">
                    <a16:rowId xmlns:a16="http://schemas.microsoft.com/office/drawing/2014/main" val="10001"/>
                  </a:ext>
                </a:extLst>
              </a:tr>
              <a:tr h="72026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2400" u="none" strike="noStrike" cap="none" normalizeH="0" baseline="0" dirty="0">
                          <a:ln>
                            <a:noFill/>
                          </a:ln>
                          <a:effectLst/>
                        </a:rPr>
                        <a:t>Edit details </a:t>
                      </a:r>
                      <a:br>
                        <a:rPr kumimoji="0" lang="en-US" sz="2400" u="none" strike="noStrike" cap="none" normalizeH="0" baseline="0" dirty="0">
                          <a:ln>
                            <a:noFill/>
                          </a:ln>
                          <a:effectLst/>
                        </a:rPr>
                      </a:br>
                      <a:r>
                        <a:rPr kumimoji="0" lang="en-US" sz="2400" u="none" strike="noStrike" cap="none" normalizeH="0" baseline="0" dirty="0">
                          <a:ln>
                            <a:noFill/>
                          </a:ln>
                          <a:effectLst/>
                        </a:rPr>
                        <a:t>of record.</a:t>
                      </a:r>
                      <a:endParaRPr kumimoji="0" lang="en-US" sz="24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anchor="ctr" horzOverflow="overflow"/>
                </a:tc>
                <a:extLst>
                  <a:ext uri="{0D108BD9-81ED-4DB2-BD59-A6C34878D82A}">
                    <a16:rowId xmlns:a16="http://schemas.microsoft.com/office/drawing/2014/main" val="10002"/>
                  </a:ext>
                </a:extLst>
              </a:tr>
              <a:tr h="102060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2400" u="none" strike="noStrike" cap="none" normalizeH="0" baseline="0" dirty="0">
                          <a:ln>
                            <a:noFill/>
                          </a:ln>
                          <a:effectLst/>
                        </a:rPr>
                        <a:t>Change ownership </a:t>
                      </a:r>
                      <a:br>
                        <a:rPr kumimoji="0" lang="en-US" sz="2400" u="none" strike="noStrike" cap="none" normalizeH="0" baseline="0" dirty="0">
                          <a:ln>
                            <a:noFill/>
                          </a:ln>
                          <a:effectLst/>
                        </a:rPr>
                      </a:br>
                      <a:r>
                        <a:rPr kumimoji="0" lang="en-US" sz="2400" u="none" strike="noStrike" cap="none" normalizeH="0" baseline="0" dirty="0">
                          <a:ln>
                            <a:noFill/>
                          </a:ln>
                          <a:effectLst/>
                        </a:rPr>
                        <a:t>of record.</a:t>
                      </a:r>
                    </a:p>
                  </a:txBody>
                  <a:tcPr anchor="ctr" horzOverflow="overflow"/>
                </a:tc>
                <a:extLst>
                  <a:ext uri="{0D108BD9-81ED-4DB2-BD59-A6C34878D82A}">
                    <a16:rowId xmlns:a16="http://schemas.microsoft.com/office/drawing/2014/main" val="10003"/>
                  </a:ext>
                </a:extLst>
              </a:tr>
            </a:tbl>
          </a:graphicData>
        </a:graphic>
      </p:graphicFrame>
      <p:sp>
        <p:nvSpPr>
          <p:cNvPr id="3981330" name="Text Box 18"/>
          <p:cNvSpPr txBox="1">
            <a:spLocks noChangeArrowheads="1"/>
          </p:cNvSpPr>
          <p:nvPr/>
        </p:nvSpPr>
        <p:spPr bwMode="auto">
          <a:xfrm>
            <a:off x="5086033" y="2187180"/>
            <a:ext cx="1171333" cy="540515"/>
          </a:xfrm>
          <a:prstGeom prst="rect">
            <a:avLst/>
          </a:prstGeom>
          <a:noFill/>
          <a:ln w="9525">
            <a:noFill/>
            <a:miter lim="800000"/>
            <a:headEnd/>
            <a:tailEnd/>
          </a:ln>
        </p:spPr>
        <p:txBody>
          <a:bodyPr wrap="square">
            <a:spAutoFit/>
          </a:bodyPr>
          <a:lstStyle/>
          <a:p>
            <a:pPr>
              <a:spcBef>
                <a:spcPct val="50000"/>
              </a:spcBef>
            </a:pPr>
            <a:r>
              <a:rPr lang="en-US" sz="2400" dirty="0">
                <a:ea typeface="MS PGothic" charset="-128"/>
                <a:cs typeface="MS PGothic" charset="-128"/>
              </a:rPr>
              <a:t>Private</a:t>
            </a:r>
          </a:p>
        </p:txBody>
      </p:sp>
      <p:cxnSp>
        <p:nvCxnSpPr>
          <p:cNvPr id="22" name="Straight Connector 21"/>
          <p:cNvCxnSpPr/>
          <p:nvPr/>
        </p:nvCxnSpPr>
        <p:spPr bwMode="auto">
          <a:xfrm>
            <a:off x="4531489" y="2943466"/>
            <a:ext cx="4364752" cy="53222"/>
          </a:xfrm>
          <a:prstGeom prst="line">
            <a:avLst/>
          </a:prstGeom>
          <a:solidFill>
            <a:schemeClr val="accent1"/>
          </a:solidFill>
          <a:ln w="38100" cap="flat" cmpd="sng" algn="ctr">
            <a:solidFill>
              <a:srgbClr val="FF0000"/>
            </a:solidFill>
            <a:prstDash val="dash"/>
            <a:round/>
            <a:headEnd type="none" w="lg" len="lg"/>
            <a:tailEnd type="none" w="lg" len="lg"/>
          </a:ln>
          <a:effectLst/>
        </p:spPr>
      </p:cxnSp>
      <p:sp>
        <p:nvSpPr>
          <p:cNvPr id="3981332" name="AutoShape 20"/>
          <p:cNvSpPr>
            <a:spLocks/>
          </p:cNvSpPr>
          <p:nvPr/>
        </p:nvSpPr>
        <p:spPr bwMode="auto">
          <a:xfrm>
            <a:off x="4630124" y="2943466"/>
            <a:ext cx="235663" cy="1751947"/>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sp>
        <p:nvSpPr>
          <p:cNvPr id="3981333" name="Text Box 21"/>
          <p:cNvSpPr txBox="1">
            <a:spLocks noChangeArrowheads="1"/>
          </p:cNvSpPr>
          <p:nvPr/>
        </p:nvSpPr>
        <p:spPr bwMode="auto">
          <a:xfrm>
            <a:off x="4875018" y="3286387"/>
            <a:ext cx="1720854" cy="830997"/>
          </a:xfrm>
          <a:prstGeom prst="rect">
            <a:avLst/>
          </a:prstGeom>
          <a:noFill/>
          <a:ln w="9525">
            <a:noFill/>
            <a:miter lim="800000"/>
            <a:headEnd/>
            <a:tailEnd/>
          </a:ln>
        </p:spPr>
        <p:txBody>
          <a:bodyPr wrap="square">
            <a:spAutoFit/>
          </a:bodyPr>
          <a:lstStyle/>
          <a:p>
            <a:pPr>
              <a:spcBef>
                <a:spcPct val="50000"/>
              </a:spcBef>
            </a:pPr>
            <a:r>
              <a:rPr lang="en-US" sz="2400" dirty="0">
                <a:ea typeface="MS PGothic" charset="-128"/>
                <a:cs typeface="MS PGothic" charset="-128"/>
              </a:rPr>
              <a:t>Public Read Only</a:t>
            </a:r>
          </a:p>
        </p:txBody>
      </p:sp>
      <p:sp>
        <p:nvSpPr>
          <p:cNvPr id="3981331" name="Text Box 19"/>
          <p:cNvSpPr txBox="1">
            <a:spLocks noChangeArrowheads="1"/>
          </p:cNvSpPr>
          <p:nvPr/>
        </p:nvSpPr>
        <p:spPr bwMode="auto">
          <a:xfrm>
            <a:off x="7222629" y="3895921"/>
            <a:ext cx="1874479" cy="830997"/>
          </a:xfrm>
          <a:prstGeom prst="rect">
            <a:avLst/>
          </a:prstGeom>
          <a:noFill/>
          <a:ln w="9525">
            <a:noFill/>
            <a:miter lim="800000"/>
            <a:headEnd/>
            <a:tailEnd/>
          </a:ln>
        </p:spPr>
        <p:txBody>
          <a:bodyPr wrap="square">
            <a:spAutoFit/>
          </a:bodyPr>
          <a:lstStyle/>
          <a:p>
            <a:pPr>
              <a:spcBef>
                <a:spcPct val="50000"/>
              </a:spcBef>
            </a:pPr>
            <a:r>
              <a:rPr lang="en-US" sz="2400" dirty="0">
                <a:ea typeface="MS PGothic" charset="-128"/>
                <a:cs typeface="MS PGothic" charset="-128"/>
              </a:rPr>
              <a:t>Public Read/Write</a:t>
            </a:r>
          </a:p>
        </p:txBody>
      </p:sp>
      <p:grpSp>
        <p:nvGrpSpPr>
          <p:cNvPr id="4" name="Group 3"/>
          <p:cNvGrpSpPr/>
          <p:nvPr/>
        </p:nvGrpSpPr>
        <p:grpSpPr>
          <a:xfrm>
            <a:off x="4574648" y="2955368"/>
            <a:ext cx="2617017" cy="2557676"/>
            <a:chOff x="3484026" y="2808388"/>
            <a:chExt cx="2617017" cy="2472049"/>
          </a:xfrm>
        </p:grpSpPr>
        <p:sp>
          <p:nvSpPr>
            <p:cNvPr id="20" name="AutoShape 20"/>
            <p:cNvSpPr>
              <a:spLocks/>
            </p:cNvSpPr>
            <p:nvPr/>
          </p:nvSpPr>
          <p:spPr bwMode="auto">
            <a:xfrm>
              <a:off x="5832848" y="2808388"/>
              <a:ext cx="268195" cy="242897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cxnSp>
          <p:nvCxnSpPr>
            <p:cNvPr id="24" name="Straight Connector 23"/>
            <p:cNvCxnSpPr/>
            <p:nvPr/>
          </p:nvCxnSpPr>
          <p:spPr bwMode="auto">
            <a:xfrm>
              <a:off x="3484026" y="5255782"/>
              <a:ext cx="2367321" cy="24655"/>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grpSp>
        <p:nvGrpSpPr>
          <p:cNvPr id="8" name="Group 7"/>
          <p:cNvGrpSpPr/>
          <p:nvPr/>
        </p:nvGrpSpPr>
        <p:grpSpPr>
          <a:xfrm>
            <a:off x="4562318" y="2982644"/>
            <a:ext cx="6844237" cy="3574910"/>
            <a:chOff x="3471696" y="2982644"/>
            <a:chExt cx="6844237" cy="4175802"/>
          </a:xfrm>
        </p:grpSpPr>
        <p:sp>
          <p:nvSpPr>
            <p:cNvPr id="3981334" name="AutoShape 22"/>
            <p:cNvSpPr>
              <a:spLocks/>
            </p:cNvSpPr>
            <p:nvPr/>
          </p:nvSpPr>
          <p:spPr bwMode="auto">
            <a:xfrm>
              <a:off x="7780958" y="2982644"/>
              <a:ext cx="347848" cy="4159745"/>
            </a:xfrm>
            <a:prstGeom prst="rightBrace">
              <a:avLst>
                <a:gd name="adj1" fmla="val 97254"/>
                <a:gd name="adj2" fmla="val 49606"/>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sp>
          <p:nvSpPr>
            <p:cNvPr id="3981335" name="Text Box 23"/>
            <p:cNvSpPr txBox="1">
              <a:spLocks noChangeArrowheads="1"/>
            </p:cNvSpPr>
            <p:nvPr/>
          </p:nvSpPr>
          <p:spPr bwMode="auto">
            <a:xfrm>
              <a:off x="8158062" y="4086276"/>
              <a:ext cx="2157871" cy="2264909"/>
            </a:xfrm>
            <a:prstGeom prst="rect">
              <a:avLst/>
            </a:prstGeom>
            <a:noFill/>
            <a:ln w="9525">
              <a:noFill/>
              <a:miter lim="800000"/>
              <a:headEnd/>
              <a:tailEnd/>
            </a:ln>
          </p:spPr>
          <p:txBody>
            <a:bodyPr wrap="square">
              <a:spAutoFit/>
            </a:bodyPr>
            <a:lstStyle/>
            <a:p>
              <a:pPr>
                <a:spcBef>
                  <a:spcPct val="50000"/>
                </a:spcBef>
              </a:pPr>
              <a:r>
                <a:rPr lang="en-US" sz="2400" dirty="0">
                  <a:ea typeface="MS PGothic" charset="-128"/>
                  <a:cs typeface="MS PGothic" charset="-128"/>
                </a:rPr>
                <a:t>Public Read/Write/ Transfer (Leads and Cases)</a:t>
              </a:r>
            </a:p>
          </p:txBody>
        </p:sp>
        <p:cxnSp>
          <p:nvCxnSpPr>
            <p:cNvPr id="26" name="Straight Connector 25"/>
            <p:cNvCxnSpPr/>
            <p:nvPr/>
          </p:nvCxnSpPr>
          <p:spPr bwMode="auto">
            <a:xfrm>
              <a:off x="3471696" y="7108163"/>
              <a:ext cx="4364752" cy="50283"/>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sp>
        <p:nvSpPr>
          <p:cNvPr id="21" name="AutoShape 20"/>
          <p:cNvSpPr>
            <a:spLocks/>
          </p:cNvSpPr>
          <p:nvPr/>
        </p:nvSpPr>
        <p:spPr bwMode="auto">
          <a:xfrm>
            <a:off x="4603263" y="1932971"/>
            <a:ext cx="200446" cy="100653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spTree>
    <p:custDataLst>
      <p:tags r:id="rId1"/>
    </p:custData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2" y="843165"/>
            <a:ext cx="3478490" cy="5950440"/>
          </a:xfrm>
        </p:spPr>
        <p:txBody>
          <a:bodyPr/>
          <a:lstStyle/>
          <a:p>
            <a:pPr marL="381000" indent="-381000">
              <a:buFont typeface="Wingdings" pitchFamily="2" charset="2"/>
              <a:buNone/>
            </a:pPr>
            <a:r>
              <a:rPr lang="en-US" sz="2400" dirty="0"/>
              <a:t>Questions to ask:</a:t>
            </a:r>
          </a:p>
          <a:p>
            <a:pPr marL="381000" indent="-381000">
              <a:buFont typeface="Wingdings" pitchFamily="2" charset="2"/>
              <a:buAutoNum type="arabicPeriod"/>
            </a:pPr>
            <a:r>
              <a:rPr lang="en-US" sz="2400" dirty="0"/>
              <a:t>Who is the most restricted user of </a:t>
            </a:r>
            <a:br>
              <a:rPr lang="en-US" sz="2400" dirty="0"/>
            </a:br>
            <a:r>
              <a:rPr lang="en-US" sz="2400" dirty="0"/>
              <a:t>this object?</a:t>
            </a:r>
          </a:p>
          <a:p>
            <a:pPr marL="381000" indent="-381000">
              <a:buFont typeface="Wingdings" pitchFamily="2" charset="2"/>
              <a:buAutoNum type="arabicPeriod"/>
            </a:pPr>
            <a:r>
              <a:rPr lang="en-US" sz="2400" dirty="0"/>
              <a:t>Is there ever going to be an instance of this object that this user shouldn’t be allowed to see?</a:t>
            </a:r>
          </a:p>
          <a:p>
            <a:pPr marL="381000" indent="-381000">
              <a:buFont typeface="Wingdings" pitchFamily="2" charset="2"/>
              <a:buAutoNum type="arabicPeriod"/>
            </a:pPr>
            <a:r>
              <a:rPr lang="en-US" sz="2400" dirty="0"/>
              <a:t>Is there ever going to be an instance of this object that this user shouldn’t be allowed to edit?</a:t>
            </a:r>
          </a:p>
          <a:p>
            <a:pPr marL="381000" indent="-381000">
              <a:buFont typeface="Wingdings" pitchFamily="2" charset="2"/>
              <a:buAutoNum type="arabicPeriod"/>
            </a:pPr>
            <a:endParaRPr lang="en-US" sz="2400" dirty="0"/>
          </a:p>
          <a:p>
            <a:endParaRPr lang="en-US" sz="2400" dirty="0"/>
          </a:p>
        </p:txBody>
      </p:sp>
      <p:sp>
        <p:nvSpPr>
          <p:cNvPr id="5" name="Title 4"/>
          <p:cNvSpPr>
            <a:spLocks noGrp="1"/>
          </p:cNvSpPr>
          <p:nvPr>
            <p:ph type="title"/>
          </p:nvPr>
        </p:nvSpPr>
        <p:spPr/>
        <p:txBody>
          <a:bodyPr/>
          <a:lstStyle/>
          <a:p>
            <a:r>
              <a:rPr lang="en-US" sz="2700" dirty="0"/>
              <a:t>Determining How to Set OWD for an Object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173</a:t>
            </a:fld>
            <a:endParaRPr lang="en-US" dirty="0"/>
          </a:p>
        </p:txBody>
      </p:sp>
      <p:sp>
        <p:nvSpPr>
          <p:cNvPr id="11" name="TextBox 10"/>
          <p:cNvSpPr txBox="1"/>
          <p:nvPr/>
        </p:nvSpPr>
        <p:spPr>
          <a:xfrm>
            <a:off x="4355679" y="1007706"/>
            <a:ext cx="3558744" cy="707886"/>
          </a:xfrm>
          <a:prstGeom prst="rect">
            <a:avLst/>
          </a:prstGeom>
          <a:noFill/>
          <a:ln>
            <a:noFill/>
          </a:ln>
        </p:spPr>
        <p:txBody>
          <a:bodyPr wrap="square" rtlCol="0">
            <a:spAutoFit/>
          </a:bodyPr>
          <a:lstStyle/>
          <a:p>
            <a:pPr algn="l"/>
            <a:r>
              <a:rPr lang="en-US" sz="2000" dirty="0">
                <a:latin typeface="Salesforce Sans" panose="020B0505020202020203" pitchFamily="34" charset="0"/>
                <a:cs typeface="Arial" pitchFamily="34" charset="0"/>
              </a:rPr>
              <a:t>Who is the most restricted user of this object?</a:t>
            </a:r>
          </a:p>
        </p:txBody>
      </p:sp>
      <p:cxnSp>
        <p:nvCxnSpPr>
          <p:cNvPr id="13" name="Straight Connector 12"/>
          <p:cNvCxnSpPr/>
          <p:nvPr/>
        </p:nvCxnSpPr>
        <p:spPr bwMode="auto">
          <a:xfrm>
            <a:off x="3714552" y="933062"/>
            <a:ext cx="0" cy="5747657"/>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41" name="TextBox 40"/>
          <p:cNvSpPr txBox="1"/>
          <p:nvPr/>
        </p:nvSpPr>
        <p:spPr>
          <a:xfrm>
            <a:off x="4355679" y="1925219"/>
            <a:ext cx="3129422" cy="1323439"/>
          </a:xfrm>
          <a:prstGeom prst="rect">
            <a:avLst/>
          </a:prstGeom>
          <a:noFill/>
          <a:ln>
            <a:noFill/>
          </a:ln>
        </p:spPr>
        <p:txBody>
          <a:bodyPr wrap="square" rtlCol="0">
            <a:spAutoFit/>
          </a:bodyPr>
          <a:lstStyle/>
          <a:p>
            <a:pPr algn="l"/>
            <a:r>
              <a:rPr lang="en-US" sz="2000" dirty="0">
                <a:latin typeface="Salesforce Sans" panose="020B0505020202020203" pitchFamily="34" charset="0"/>
                <a:cs typeface="Arial" pitchFamily="34" charset="0"/>
              </a:rPr>
              <a:t>Is there ever going to be an instance of this object that this user shouldn’t be allowed to see?</a:t>
            </a:r>
          </a:p>
        </p:txBody>
      </p:sp>
      <p:sp>
        <p:nvSpPr>
          <p:cNvPr id="42" name="TextBox 41"/>
          <p:cNvSpPr txBox="1"/>
          <p:nvPr/>
        </p:nvSpPr>
        <p:spPr>
          <a:xfrm>
            <a:off x="4355680" y="4783495"/>
            <a:ext cx="3054756" cy="1631216"/>
          </a:xfrm>
          <a:prstGeom prst="rect">
            <a:avLst/>
          </a:prstGeom>
          <a:noFill/>
          <a:ln>
            <a:noFill/>
          </a:ln>
        </p:spPr>
        <p:txBody>
          <a:bodyPr wrap="square" rtlCol="0">
            <a:spAutoFit/>
          </a:bodyPr>
          <a:lstStyle/>
          <a:p>
            <a:pPr algn="l"/>
            <a:r>
              <a:rPr lang="en-US" sz="2000" dirty="0">
                <a:latin typeface="Salesforce Sans" panose="020B0505020202020203" pitchFamily="34" charset="0"/>
                <a:cs typeface="Arial" pitchFamily="34" charset="0"/>
              </a:rPr>
              <a:t>Is there ever going to </a:t>
            </a:r>
            <a:br>
              <a:rPr lang="en-US" sz="2000" dirty="0">
                <a:latin typeface="Salesforce Sans" panose="020B0505020202020203" pitchFamily="34" charset="0"/>
                <a:cs typeface="Arial" pitchFamily="34" charset="0"/>
              </a:rPr>
            </a:br>
            <a:r>
              <a:rPr lang="en-US" sz="2000" dirty="0">
                <a:latin typeface="Salesforce Sans" panose="020B0505020202020203" pitchFamily="34" charset="0"/>
                <a:cs typeface="Arial" pitchFamily="34" charset="0"/>
              </a:rPr>
              <a:t>be an instance of this object that this user shouldn’t be allowed </a:t>
            </a:r>
            <a:br>
              <a:rPr lang="en-US" sz="2000" dirty="0">
                <a:latin typeface="Salesforce Sans" panose="020B0505020202020203" pitchFamily="34" charset="0"/>
                <a:cs typeface="Arial" pitchFamily="34" charset="0"/>
              </a:rPr>
            </a:br>
            <a:r>
              <a:rPr lang="en-US" sz="2000" dirty="0">
                <a:latin typeface="Salesforce Sans" panose="020B0505020202020203" pitchFamily="34" charset="0"/>
                <a:cs typeface="Arial" pitchFamily="34" charset="0"/>
              </a:rPr>
              <a:t>to edit?</a:t>
            </a:r>
          </a:p>
        </p:txBody>
      </p:sp>
      <p:sp>
        <p:nvSpPr>
          <p:cNvPr id="43" name="TextBox 42"/>
          <p:cNvSpPr txBox="1"/>
          <p:nvPr/>
        </p:nvSpPr>
        <p:spPr>
          <a:xfrm>
            <a:off x="9405825" y="2432770"/>
            <a:ext cx="2259505" cy="400110"/>
          </a:xfrm>
          <a:prstGeom prst="rect">
            <a:avLst/>
          </a:prstGeom>
          <a:noFill/>
          <a:ln>
            <a:noFill/>
          </a:ln>
        </p:spPr>
        <p:txBody>
          <a:bodyPr wrap="square" rtlCol="0">
            <a:spAutoFit/>
          </a:bodyPr>
          <a:lstStyle/>
          <a:p>
            <a:r>
              <a:rPr lang="en-US" sz="2000" dirty="0">
                <a:latin typeface="Salesforce Sans" panose="020B0505020202020203" pitchFamily="34" charset="0"/>
                <a:cs typeface="Arial" pitchFamily="34" charset="0"/>
              </a:rPr>
              <a:t>OWD = </a:t>
            </a:r>
            <a:r>
              <a:rPr lang="en-US" sz="2000" b="1" dirty="0">
                <a:latin typeface="Salesforce Sans" panose="020B0505020202020203" pitchFamily="34" charset="0"/>
                <a:cs typeface="Arial" pitchFamily="34" charset="0"/>
              </a:rPr>
              <a:t>PRIVATE</a:t>
            </a:r>
          </a:p>
        </p:txBody>
      </p:sp>
      <p:sp>
        <p:nvSpPr>
          <p:cNvPr id="44" name="TextBox 43"/>
          <p:cNvSpPr txBox="1"/>
          <p:nvPr/>
        </p:nvSpPr>
        <p:spPr>
          <a:xfrm>
            <a:off x="9104641" y="4666679"/>
            <a:ext cx="2861874" cy="707886"/>
          </a:xfrm>
          <a:prstGeom prst="rect">
            <a:avLst/>
          </a:prstGeom>
          <a:noFill/>
          <a:ln>
            <a:noFill/>
          </a:ln>
        </p:spPr>
        <p:txBody>
          <a:bodyPr wrap="square" rtlCol="0">
            <a:spAutoFit/>
          </a:bodyPr>
          <a:lstStyle/>
          <a:p>
            <a:r>
              <a:rPr lang="en-US" sz="2000" dirty="0">
                <a:latin typeface="Salesforce Sans" panose="020B0505020202020203" pitchFamily="34" charset="0"/>
                <a:cs typeface="Arial" pitchFamily="34" charset="0"/>
              </a:rPr>
              <a:t>OWD = </a:t>
            </a:r>
            <a:r>
              <a:rPr lang="en-US" sz="2000" b="1" dirty="0">
                <a:latin typeface="Salesforce Sans" panose="020B0505020202020203" pitchFamily="34" charset="0"/>
                <a:cs typeface="Arial" pitchFamily="34" charset="0"/>
              </a:rPr>
              <a:t>PUBLIC READ-ONLY</a:t>
            </a:r>
          </a:p>
        </p:txBody>
      </p:sp>
      <p:sp>
        <p:nvSpPr>
          <p:cNvPr id="45" name="TextBox 44"/>
          <p:cNvSpPr txBox="1"/>
          <p:nvPr/>
        </p:nvSpPr>
        <p:spPr>
          <a:xfrm>
            <a:off x="9104641" y="5492264"/>
            <a:ext cx="2952098" cy="707886"/>
          </a:xfrm>
          <a:prstGeom prst="rect">
            <a:avLst/>
          </a:prstGeom>
          <a:noFill/>
          <a:ln>
            <a:noFill/>
          </a:ln>
        </p:spPr>
        <p:txBody>
          <a:bodyPr wrap="square" rtlCol="0">
            <a:spAutoFit/>
          </a:bodyPr>
          <a:lstStyle/>
          <a:p>
            <a:r>
              <a:rPr lang="en-US" sz="2000" dirty="0">
                <a:latin typeface="Salesforce Sans" panose="020B0505020202020203" pitchFamily="34" charset="0"/>
                <a:cs typeface="Arial" pitchFamily="34" charset="0"/>
              </a:rPr>
              <a:t>OWD= </a:t>
            </a:r>
            <a:r>
              <a:rPr lang="en-US" sz="2000" b="1" dirty="0">
                <a:latin typeface="Salesforce Sans" panose="020B0505020202020203" pitchFamily="34" charset="0"/>
                <a:cs typeface="Arial" pitchFamily="34" charset="0"/>
              </a:rPr>
              <a:t>PUBLIC READ/WRITE</a:t>
            </a:r>
          </a:p>
        </p:txBody>
      </p:sp>
      <p:sp>
        <p:nvSpPr>
          <p:cNvPr id="14" name="Oval 13"/>
          <p:cNvSpPr/>
          <p:nvPr/>
        </p:nvSpPr>
        <p:spPr bwMode="auto">
          <a:xfrm>
            <a:off x="3901216" y="1045030"/>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1</a:t>
            </a:r>
          </a:p>
        </p:txBody>
      </p:sp>
      <p:sp>
        <p:nvSpPr>
          <p:cNvPr id="47" name="Oval 46"/>
          <p:cNvSpPr/>
          <p:nvPr/>
        </p:nvSpPr>
        <p:spPr bwMode="auto">
          <a:xfrm>
            <a:off x="3901216" y="1981203"/>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2</a:t>
            </a:r>
          </a:p>
        </p:txBody>
      </p:sp>
      <p:sp>
        <p:nvSpPr>
          <p:cNvPr id="48" name="Oval 47"/>
          <p:cNvSpPr/>
          <p:nvPr/>
        </p:nvSpPr>
        <p:spPr bwMode="auto">
          <a:xfrm>
            <a:off x="3901216" y="4802155"/>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3</a:t>
            </a:r>
          </a:p>
        </p:txBody>
      </p:sp>
      <p:cxnSp>
        <p:nvCxnSpPr>
          <p:cNvPr id="16" name="Straight Arrow Connector 15"/>
          <p:cNvCxnSpPr/>
          <p:nvPr/>
        </p:nvCxnSpPr>
        <p:spPr bwMode="auto">
          <a:xfrm>
            <a:off x="7727760" y="1324947"/>
            <a:ext cx="1941273"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4" name="Straight Arrow Connector 53"/>
          <p:cNvCxnSpPr/>
          <p:nvPr/>
        </p:nvCxnSpPr>
        <p:spPr bwMode="auto">
          <a:xfrm flipV="1">
            <a:off x="7578431" y="2615064"/>
            <a:ext cx="1745540" cy="17761"/>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5" name="Straight Arrow Connector 54"/>
          <p:cNvCxnSpPr/>
          <p:nvPr/>
        </p:nvCxnSpPr>
        <p:spPr bwMode="auto">
          <a:xfrm>
            <a:off x="7569097" y="5026089"/>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6" name="Straight Arrow Connector 55"/>
          <p:cNvCxnSpPr/>
          <p:nvPr/>
        </p:nvCxnSpPr>
        <p:spPr bwMode="auto">
          <a:xfrm flipH="1">
            <a:off x="6106499" y="3321698"/>
            <a:ext cx="32706" cy="136227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0" name="Oval 49"/>
          <p:cNvSpPr/>
          <p:nvPr/>
        </p:nvSpPr>
        <p:spPr bwMode="auto">
          <a:xfrm>
            <a:off x="8104191" y="2298444"/>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YES</a:t>
            </a:r>
          </a:p>
        </p:txBody>
      </p:sp>
      <p:sp>
        <p:nvSpPr>
          <p:cNvPr id="51" name="Oval 50"/>
          <p:cNvSpPr/>
          <p:nvPr/>
        </p:nvSpPr>
        <p:spPr bwMode="auto">
          <a:xfrm>
            <a:off x="5799128" y="3597536"/>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NO</a:t>
            </a:r>
          </a:p>
        </p:txBody>
      </p:sp>
      <p:sp>
        <p:nvSpPr>
          <p:cNvPr id="52" name="Oval 51"/>
          <p:cNvSpPr/>
          <p:nvPr/>
        </p:nvSpPr>
        <p:spPr bwMode="auto">
          <a:xfrm>
            <a:off x="7992196" y="4700102"/>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YES</a:t>
            </a:r>
          </a:p>
        </p:txBody>
      </p:sp>
      <p:cxnSp>
        <p:nvCxnSpPr>
          <p:cNvPr id="63" name="Straight Arrow Connector 62"/>
          <p:cNvCxnSpPr/>
          <p:nvPr/>
        </p:nvCxnSpPr>
        <p:spPr bwMode="auto">
          <a:xfrm>
            <a:off x="7569097" y="5794309"/>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3" name="Oval 52"/>
          <p:cNvSpPr/>
          <p:nvPr/>
        </p:nvSpPr>
        <p:spPr bwMode="auto">
          <a:xfrm>
            <a:off x="7992196" y="5439358"/>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Salesforce Sans" panose="020B0505020202020203" pitchFamily="34" charset="0"/>
                <a:cs typeface="Arial" panose="020B0604020202020204" pitchFamily="34" charset="0"/>
              </a:rPr>
              <a:t>NO</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7231" y="559099"/>
            <a:ext cx="942380" cy="1713488"/>
          </a:xfrm>
          <a:prstGeom prst="rect">
            <a:avLst/>
          </a:prstGeom>
        </p:spPr>
      </p:pic>
    </p:spTree>
    <p:custDataLst>
      <p:tags r:id="rId1"/>
    </p:custDataLst>
    <p:extLst>
      <p:ext uri="{BB962C8B-B14F-4D97-AF65-F5344CB8AC3E}">
        <p14:creationId xmlns:p14="http://schemas.microsoft.com/office/powerpoint/2010/main" val="32370179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86038"/>
            <a:ext cx="7000873" cy="4203491"/>
          </a:xfrm>
        </p:spPr>
        <p:txBody>
          <a:bodyPr/>
          <a:lstStyle/>
          <a:p>
            <a:r>
              <a:rPr lang="en-US" dirty="0"/>
              <a:t>Tasks: </a:t>
            </a:r>
          </a:p>
          <a:p>
            <a:pPr lvl="1"/>
            <a:r>
              <a:rPr lang="en-US" dirty="0"/>
              <a:t>Set Lead, Account, Contact, and Campaign default internal access to Public Read Only.</a:t>
            </a:r>
          </a:p>
          <a:p>
            <a:pPr lvl="1"/>
            <a:r>
              <a:rPr lang="en-US" dirty="0"/>
              <a:t>Set Opportunity and Case default internal access to Private.</a:t>
            </a:r>
          </a:p>
          <a:p>
            <a:pPr lvl="1"/>
            <a:r>
              <a:rPr lang="en-US" dirty="0"/>
              <a:t>Set Applicant, Interviewer, and Position default internal access to Private.</a:t>
            </a:r>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GB" dirty="0"/>
              <a:t>As a result of AW Computing’s data access requirements, you have decided to </a:t>
            </a:r>
            <a:br>
              <a:rPr lang="en-GB" dirty="0"/>
            </a:br>
            <a:r>
              <a:rPr lang="en-GB" dirty="0"/>
              <a:t>use a hybrid data access model. You need to edit the organization-wide defaults </a:t>
            </a:r>
            <a:br>
              <a:rPr lang="en-GB" dirty="0"/>
            </a:br>
            <a:r>
              <a:rPr lang="en-GB" dirty="0"/>
              <a:t>to determine the appropriate record access. </a:t>
            </a:r>
          </a:p>
        </p:txBody>
      </p:sp>
      <p:sp>
        <p:nvSpPr>
          <p:cNvPr id="12" name="Content Placeholder 11"/>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4-4: Setting Organization-Wide Defaults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174</a:t>
            </a:fld>
            <a:endParaRPr lang="en-US" dirty="0"/>
          </a:p>
        </p:txBody>
      </p:sp>
    </p:spTree>
    <p:custDataLst>
      <p:tags r:id="rId1"/>
    </p:custData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1" y="1027272"/>
            <a:ext cx="7690334" cy="4635062"/>
          </a:xfrm>
        </p:spPr>
        <p:txBody>
          <a:bodyPr/>
          <a:lstStyle/>
          <a:p>
            <a:pPr lvl="3"/>
            <a:r>
              <a:rPr lang="en-GB" dirty="0"/>
              <a:t>Restricting Logins</a:t>
            </a:r>
            <a:endParaRPr lang="en-US" dirty="0"/>
          </a:p>
          <a:p>
            <a:pPr lvl="3"/>
            <a:r>
              <a:rPr lang="en-GB" dirty="0"/>
              <a:t>Determining Object Access</a:t>
            </a:r>
            <a:endParaRPr lang="en-US" dirty="0"/>
          </a:p>
          <a:p>
            <a:pPr lvl="3"/>
            <a:r>
              <a:rPr lang="en-GB" dirty="0"/>
              <a:t>Setting Up Record Access</a:t>
            </a:r>
          </a:p>
          <a:p>
            <a:pPr lvl="1"/>
            <a:r>
              <a:rPr lang="en-GB" dirty="0"/>
              <a:t>Creating a Role Hierarchy</a:t>
            </a:r>
          </a:p>
          <a:p>
            <a:pPr lvl="2"/>
            <a:r>
              <a:rPr lang="en-GB" dirty="0"/>
              <a:t>Dealing with Record Access Exceptions</a:t>
            </a:r>
          </a:p>
          <a:p>
            <a:pPr lvl="2"/>
            <a:r>
              <a:rPr lang="en-GB" dirty="0"/>
              <a:t>Managing Field-Level Security</a:t>
            </a:r>
            <a:endParaRPr lang="en-US" dirty="0"/>
          </a:p>
        </p:txBody>
      </p:sp>
      <p:sp>
        <p:nvSpPr>
          <p:cNvPr id="10" name="Text Placeholder 9"/>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175</a:t>
            </a:fld>
            <a:endParaRPr lang="en-US" dirty="0"/>
          </a:p>
        </p:txBody>
      </p:sp>
    </p:spTree>
    <p:custDataLst>
      <p:tags r:id="rId1"/>
    </p:custDataLst>
    <p:extLst>
      <p:ext uri="{BB962C8B-B14F-4D97-AF65-F5344CB8AC3E}">
        <p14:creationId xmlns:p14="http://schemas.microsoft.com/office/powerpoint/2010/main" val="211361814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9571214" cy="5950440"/>
          </a:xfrm>
        </p:spPr>
        <p:txBody>
          <a:bodyPr/>
          <a:lstStyle/>
          <a:p>
            <a:pPr lvl="0"/>
            <a:r>
              <a:rPr lang="en-GB" kern="1200" dirty="0"/>
              <a:t>You have established a baseline level of access, so that users have the correct level of access to the records they need. However, the discussion now concerns how this will impact the directors and VPs, who will no longer have all the access they need.</a:t>
            </a:r>
          </a:p>
          <a:p>
            <a:endParaRPr lang="en-US" dirty="0"/>
          </a:p>
        </p:txBody>
      </p:sp>
      <p:sp>
        <p:nvSpPr>
          <p:cNvPr id="479233" name="Rectangle 2"/>
          <p:cNvSpPr>
            <a:spLocks noGrp="1" noChangeArrowheads="1"/>
          </p:cNvSpPr>
          <p:nvPr>
            <p:ph type="title"/>
          </p:nvPr>
        </p:nvSpPr>
        <p:spPr/>
        <p:txBody>
          <a:bodyPr/>
          <a:lstStyle/>
          <a:p>
            <a:r>
              <a:rPr lang="en-US" sz="2750" spc="250" dirty="0"/>
              <a:t>Agenda Item 3: Creating a Role Hierarchy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176</a:t>
            </a:fld>
            <a:endParaRPr lang="en-US" dirty="0"/>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23" name="Group 22"/>
          <p:cNvGrpSpPr/>
          <p:nvPr/>
        </p:nvGrpSpPr>
        <p:grpSpPr>
          <a:xfrm>
            <a:off x="3588909" y="4611544"/>
            <a:ext cx="1649732" cy="1616315"/>
            <a:chOff x="295835" y="1057835"/>
            <a:chExt cx="1586753" cy="1616315"/>
          </a:xfrm>
        </p:grpSpPr>
        <p:grpSp>
          <p:nvGrpSpPr>
            <p:cNvPr id="24" name="Group 23"/>
            <p:cNvGrpSpPr/>
            <p:nvPr/>
          </p:nvGrpSpPr>
          <p:grpSpPr>
            <a:xfrm>
              <a:off x="295835" y="1057835"/>
              <a:ext cx="1586753" cy="1613647"/>
              <a:chOff x="448235" y="3801035"/>
              <a:chExt cx="2166770" cy="1613647"/>
            </a:xfrm>
          </p:grpSpPr>
          <p:sp>
            <p:nvSpPr>
              <p:cNvPr id="26" name="Rounded Rectangle 2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27" name="Round Same Side Corner Rectangle 2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Allison Wheeler</a:t>
                </a:r>
              </a:p>
              <a:p>
                <a:pPr algn="ctr">
                  <a:spcBef>
                    <a:spcPts val="300"/>
                  </a:spcBef>
                </a:pPr>
                <a:r>
                  <a:rPr lang="en-US" sz="1300">
                    <a:latin typeface="Salesforce Sans" panose="020B0505020202020203" pitchFamily="34" charset="0"/>
                    <a:cs typeface="Arial" pitchFamily="34" charset="0"/>
                  </a:rPr>
                  <a:t>VP of Global </a:t>
                </a:r>
                <a:r>
                  <a:rPr lang="en-US" sz="1300" dirty="0">
                    <a:latin typeface="Salesforce Sans" panose="020B0505020202020203" pitchFamily="34" charset="0"/>
                    <a:cs typeface="Arial" pitchFamily="34" charset="0"/>
                  </a:rPr>
                  <a:t>Sales</a:t>
                </a:r>
              </a:p>
            </p:txBody>
          </p:sp>
        </p:grpSp>
        <p:pic>
          <p:nvPicPr>
            <p:cNvPr id="25" name="Picture 2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479176"/>
              <a:ext cx="1204932" cy="1194974"/>
            </a:xfrm>
            <a:prstGeom prst="rect">
              <a:avLst/>
            </a:prstGeom>
            <a:noFill/>
            <a:ln>
              <a:noFill/>
            </a:ln>
          </p:spPr>
        </p:pic>
      </p:grpSp>
      <p:grpSp>
        <p:nvGrpSpPr>
          <p:cNvPr id="28" name="Group 27"/>
          <p:cNvGrpSpPr/>
          <p:nvPr/>
        </p:nvGrpSpPr>
        <p:grpSpPr>
          <a:xfrm>
            <a:off x="5400981" y="4611544"/>
            <a:ext cx="1496715" cy="1616092"/>
            <a:chOff x="7646895" y="1930671"/>
            <a:chExt cx="1497105" cy="1616092"/>
          </a:xfrm>
        </p:grpSpPr>
        <p:grpSp>
          <p:nvGrpSpPr>
            <p:cNvPr id="29" name="Group 28"/>
            <p:cNvGrpSpPr/>
            <p:nvPr/>
          </p:nvGrpSpPr>
          <p:grpSpPr>
            <a:xfrm>
              <a:off x="7646895" y="1930671"/>
              <a:ext cx="1497105" cy="1613647"/>
              <a:chOff x="448235" y="3801035"/>
              <a:chExt cx="2166770" cy="1613647"/>
            </a:xfrm>
          </p:grpSpPr>
          <p:sp>
            <p:nvSpPr>
              <p:cNvPr id="31" name="Rounded Rectangle 3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2" name="Round Same Side Corner Rectangle 3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Conner McCoy</a:t>
                </a:r>
              </a:p>
              <a:p>
                <a:pPr algn="ctr">
                  <a:spcBef>
                    <a:spcPts val="300"/>
                  </a:spcBef>
                </a:pPr>
                <a:r>
                  <a:rPr lang="en-US" sz="1300">
                    <a:latin typeface="Salesforce Sans" panose="020B0505020202020203" pitchFamily="34" charset="0"/>
                    <a:cs typeface="Arial" pitchFamily="34" charset="0"/>
                  </a:rPr>
                  <a:t>VP of Marketing</a:t>
                </a:r>
                <a:endParaRPr lang="en-US" sz="1300" dirty="0">
                  <a:latin typeface="Salesforce Sans" panose="020B0505020202020203" pitchFamily="34" charset="0"/>
                  <a:cs typeface="Arial" pitchFamily="34" charset="0"/>
                </a:endParaRPr>
              </a:p>
            </p:txBody>
          </p:sp>
        </p:grpSp>
        <p:pic>
          <p:nvPicPr>
            <p:cNvPr id="30" name="Picture 2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grpSp>
        <p:nvGrpSpPr>
          <p:cNvPr id="33" name="Group 32"/>
          <p:cNvGrpSpPr/>
          <p:nvPr/>
        </p:nvGrpSpPr>
        <p:grpSpPr>
          <a:xfrm>
            <a:off x="7213053" y="4611544"/>
            <a:ext cx="1496715" cy="1622660"/>
            <a:chOff x="9486018" y="2018417"/>
            <a:chExt cx="1497105" cy="1622660"/>
          </a:xfrm>
        </p:grpSpPr>
        <p:grpSp>
          <p:nvGrpSpPr>
            <p:cNvPr id="34" name="Group 33"/>
            <p:cNvGrpSpPr/>
            <p:nvPr/>
          </p:nvGrpSpPr>
          <p:grpSpPr>
            <a:xfrm>
              <a:off x="9486018" y="2018417"/>
              <a:ext cx="1497105" cy="1613647"/>
              <a:chOff x="448235" y="3801035"/>
              <a:chExt cx="2166770" cy="1613647"/>
            </a:xfrm>
          </p:grpSpPr>
          <p:sp>
            <p:nvSpPr>
              <p:cNvPr id="36" name="Rounded Rectangle 3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7" name="Round Same Side Corner Rectangle 3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Noah Larkin</a:t>
                </a:r>
              </a:p>
              <a:p>
                <a:pPr algn="ctr">
                  <a:spcBef>
                    <a:spcPts val="300"/>
                  </a:spcBef>
                </a:pPr>
                <a:r>
                  <a:rPr lang="en-US" sz="1300" dirty="0">
                    <a:latin typeface="Salesforce Sans" panose="020B0505020202020203" pitchFamily="34" charset="0"/>
                    <a:cs typeface="Arial" pitchFamily="34" charset="0"/>
                  </a:rPr>
                  <a:t>VP of Services</a:t>
                </a:r>
              </a:p>
            </p:txBody>
          </p:sp>
        </p:grpSp>
        <p:pic>
          <p:nvPicPr>
            <p:cNvPr id="35" name="Picture 3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449585"/>
              <a:ext cx="1316958" cy="1191492"/>
            </a:xfrm>
            <a:prstGeom prst="rect">
              <a:avLst/>
            </a:prstGeom>
            <a:noFill/>
            <a:ln>
              <a:noFill/>
            </a:ln>
          </p:spPr>
        </p:pic>
      </p:grpSp>
      <p:grpSp>
        <p:nvGrpSpPr>
          <p:cNvPr id="38" name="Group 37"/>
          <p:cNvGrpSpPr/>
          <p:nvPr/>
        </p:nvGrpSpPr>
        <p:grpSpPr>
          <a:xfrm>
            <a:off x="5415173" y="2694512"/>
            <a:ext cx="1498798" cy="1616481"/>
            <a:chOff x="3234088" y="2232500"/>
            <a:chExt cx="1498798" cy="1616481"/>
          </a:xfrm>
        </p:grpSpPr>
        <p:grpSp>
          <p:nvGrpSpPr>
            <p:cNvPr id="39" name="Group 38"/>
            <p:cNvGrpSpPr/>
            <p:nvPr/>
          </p:nvGrpSpPr>
          <p:grpSpPr>
            <a:xfrm>
              <a:off x="3236171" y="2232500"/>
              <a:ext cx="1496715" cy="1613647"/>
              <a:chOff x="448235" y="3801035"/>
              <a:chExt cx="2166770" cy="1613647"/>
            </a:xfrm>
          </p:grpSpPr>
          <p:sp>
            <p:nvSpPr>
              <p:cNvPr id="41" name="Rounded Rectangle 4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42" name="Round Same Side Corner Rectangle 4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John Wiseman</a:t>
                </a:r>
              </a:p>
              <a:p>
                <a:pPr algn="ctr">
                  <a:spcBef>
                    <a:spcPts val="300"/>
                  </a:spcBef>
                </a:pPr>
                <a:r>
                  <a:rPr lang="en-US" sz="1300" dirty="0">
                    <a:latin typeface="Salesforce Sans" panose="020B0505020202020203" pitchFamily="34" charset="0"/>
                    <a:cs typeface="Arial" pitchFamily="34" charset="0"/>
                  </a:rPr>
                  <a:t>CEO</a:t>
                </a:r>
              </a:p>
            </p:txBody>
          </p:sp>
        </p:grpSp>
        <p:pic>
          <p:nvPicPr>
            <p:cNvPr id="40" name="Picture 3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43" name="Group 42"/>
          <p:cNvGrpSpPr/>
          <p:nvPr/>
        </p:nvGrpSpPr>
        <p:grpSpPr>
          <a:xfrm>
            <a:off x="1463040" y="4611544"/>
            <a:ext cx="2006814" cy="1636857"/>
            <a:chOff x="-1133856" y="2990008"/>
            <a:chExt cx="1810512" cy="1636857"/>
          </a:xfrm>
        </p:grpSpPr>
        <p:grpSp>
          <p:nvGrpSpPr>
            <p:cNvPr id="44" name="Group 43"/>
            <p:cNvGrpSpPr/>
            <p:nvPr/>
          </p:nvGrpSpPr>
          <p:grpSpPr>
            <a:xfrm>
              <a:off x="-911355" y="2990008"/>
              <a:ext cx="1496715" cy="1613647"/>
              <a:chOff x="448235" y="3801035"/>
              <a:chExt cx="2166770" cy="1613647"/>
            </a:xfrm>
          </p:grpSpPr>
          <p:sp>
            <p:nvSpPr>
              <p:cNvPr id="46" name="Rounded Rectangle 4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7" name="Round Same Side Corner Rectangle 4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Brent </a:t>
                </a:r>
                <a:r>
                  <a:rPr lang="en-US" sz="1500" b="1" dirty="0" err="1">
                    <a:solidFill>
                      <a:schemeClr val="bg1"/>
                    </a:solidFill>
                    <a:latin typeface="Salesforce Sans" panose="020B0505020202020203" pitchFamily="34" charset="0"/>
                    <a:cs typeface="Arial" pitchFamily="34" charset="0"/>
                  </a:rPr>
                  <a:t>Bassi</a:t>
                </a:r>
                <a:endParaRPr lang="en-US" sz="1500" b="1" dirty="0">
                  <a:solidFill>
                    <a:schemeClr val="bg1"/>
                  </a:solidFill>
                  <a:latin typeface="Salesforce Sans" panose="020B0505020202020203" pitchFamily="34" charset="0"/>
                  <a:cs typeface="Arial" pitchFamily="34" charset="0"/>
                </a:endParaRPr>
              </a:p>
              <a:p>
                <a:pPr algn="ctr">
                  <a:spcBef>
                    <a:spcPts val="300"/>
                  </a:spcBef>
                </a:pPr>
                <a:r>
                  <a:rPr lang="en-US" sz="1300">
                    <a:latin typeface="Salesforce Sans" panose="020B0505020202020203" pitchFamily="34" charset="0"/>
                    <a:cs typeface="Arial" pitchFamily="34" charset="0"/>
                  </a:rPr>
                  <a:t>VP of Finance</a:t>
                </a:r>
                <a:endParaRPr lang="en-US" sz="1300" dirty="0">
                  <a:latin typeface="Salesforce Sans" panose="020B0505020202020203" pitchFamily="34" charset="0"/>
                  <a:cs typeface="Arial" pitchFamily="34" charset="0"/>
                </a:endParaRPr>
              </a:p>
            </p:txBody>
          </p:sp>
        </p:grpSp>
        <p:pic>
          <p:nvPicPr>
            <p:cNvPr id="45" name="Picture 4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401569"/>
              <a:ext cx="1810512" cy="1225296"/>
            </a:xfrm>
            <a:prstGeom prst="rect">
              <a:avLst/>
            </a:prstGeom>
            <a:noFill/>
            <a:ln w="6350">
              <a:noFill/>
            </a:ln>
            <a:effectLst/>
          </p:spPr>
        </p:pic>
      </p:grpSp>
      <p:grpSp>
        <p:nvGrpSpPr>
          <p:cNvPr id="48" name="Group 47"/>
          <p:cNvGrpSpPr/>
          <p:nvPr/>
        </p:nvGrpSpPr>
        <p:grpSpPr>
          <a:xfrm>
            <a:off x="9025125" y="4611544"/>
            <a:ext cx="1496715" cy="1633155"/>
            <a:chOff x="11823189" y="2410888"/>
            <a:chExt cx="1496715" cy="1633155"/>
          </a:xfrm>
        </p:grpSpPr>
        <p:grpSp>
          <p:nvGrpSpPr>
            <p:cNvPr id="49" name="Group 48"/>
            <p:cNvGrpSpPr/>
            <p:nvPr/>
          </p:nvGrpSpPr>
          <p:grpSpPr>
            <a:xfrm>
              <a:off x="11823189" y="2410888"/>
              <a:ext cx="1496715" cy="1613647"/>
              <a:chOff x="448235" y="3801035"/>
              <a:chExt cx="2166770" cy="1613647"/>
            </a:xfrm>
          </p:grpSpPr>
          <p:sp>
            <p:nvSpPr>
              <p:cNvPr id="51" name="Rounded Rectangle 5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2" name="Round Same Side Corner Rectangle 5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Ling Wu</a:t>
                </a:r>
              </a:p>
              <a:p>
                <a:pPr algn="ctr">
                  <a:spcBef>
                    <a:spcPts val="300"/>
                  </a:spcBef>
                </a:pPr>
                <a:r>
                  <a:rPr lang="en-US" sz="1300">
                    <a:latin typeface="Salesforce Sans" panose="020B0505020202020203" pitchFamily="34" charset="0"/>
                    <a:cs typeface="Arial" pitchFamily="34" charset="0"/>
                  </a:rPr>
                  <a:t>VP of Human </a:t>
                </a:r>
                <a:r>
                  <a:rPr lang="en-US" sz="1300" dirty="0">
                    <a:latin typeface="Salesforce Sans" panose="020B0505020202020203" pitchFamily="34" charset="0"/>
                    <a:cs typeface="Arial" pitchFamily="34" charset="0"/>
                  </a:rPr>
                  <a:t>Res.</a:t>
                </a:r>
              </a:p>
            </p:txBody>
          </p:sp>
        </p:grpSp>
        <p:pic>
          <p:nvPicPr>
            <p:cNvPr id="50" name="Picture 4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2921697"/>
              <a:ext cx="1127179" cy="1122346"/>
            </a:xfrm>
            <a:prstGeom prst="rect">
              <a:avLst/>
            </a:prstGeom>
            <a:noFill/>
            <a:ln w="6350">
              <a:noFill/>
            </a:ln>
            <a:effectLst/>
          </p:spPr>
        </p:pic>
      </p:grpSp>
    </p:spTree>
    <p:custDataLst>
      <p:tags r:id="rId1"/>
    </p:custData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479233" name="Rectangle 2"/>
          <p:cNvSpPr>
            <a:spLocks noGrp="1" noChangeArrowheads="1"/>
          </p:cNvSpPr>
          <p:nvPr>
            <p:ph type="title"/>
          </p:nvPr>
        </p:nvSpPr>
        <p:spPr/>
        <p:txBody>
          <a:bodyPr/>
          <a:lstStyle/>
          <a:p>
            <a:r>
              <a:rPr lang="en-US" dirty="0"/>
              <a:t>Agenda Item 3: Creating a Role Hierarchy</a:t>
            </a:r>
          </a:p>
        </p:txBody>
      </p:sp>
      <p:sp>
        <p:nvSpPr>
          <p:cNvPr id="12" name="Content Placeholder 4"/>
          <p:cNvSpPr>
            <a:spLocks noGrp="1"/>
          </p:cNvSpPr>
          <p:nvPr>
            <p:ph idx="1"/>
          </p:nvPr>
        </p:nvSpPr>
        <p:spPr>
          <a:xfrm rot="20820167">
            <a:off x="3901063" y="1842473"/>
            <a:ext cx="4320005" cy="4818349"/>
          </a:xfrm>
          <a:prstGeom prst="rect">
            <a:avLst/>
          </a:prstGeom>
        </p:spPr>
        <p:txBody>
          <a:bodyPr>
            <a:noAutofit/>
          </a:bodyPr>
          <a:lstStyle/>
          <a:p>
            <a:pPr algn="ctr">
              <a:lnSpc>
                <a:spcPct val="90000"/>
              </a:lnSpc>
            </a:pPr>
            <a:r>
              <a:rPr lang="en-US" sz="1900" b="1" dirty="0">
                <a:latin typeface="Segoe Print" panose="02000600000000000000" pitchFamily="2" charset="0"/>
              </a:rPr>
              <a:t>Additional record access required:</a:t>
            </a:r>
          </a:p>
          <a:p>
            <a:pPr marL="236538" indent="-236538">
              <a:lnSpc>
                <a:spcPct val="90000"/>
              </a:lnSpc>
              <a:buFont typeface="Wingdings" pitchFamily="2" charset="2"/>
              <a:buChar char="q"/>
            </a:pPr>
            <a:r>
              <a:rPr lang="en-US" sz="1800" dirty="0">
                <a:latin typeface="Segoe Print" panose="02000600000000000000" pitchFamily="2" charset="0"/>
              </a:rPr>
              <a:t>The CEO does not have a full picture of all the organization’s data.</a:t>
            </a:r>
          </a:p>
          <a:p>
            <a:pPr marL="236538" indent="-236538">
              <a:lnSpc>
                <a:spcPct val="90000"/>
              </a:lnSpc>
              <a:buFont typeface="Wingdings" pitchFamily="2" charset="2"/>
              <a:buChar char="q"/>
            </a:pPr>
            <a:r>
              <a:rPr lang="en-US" sz="1800" dirty="0">
                <a:latin typeface="Segoe Print" panose="02000600000000000000" pitchFamily="2" charset="0"/>
              </a:rPr>
              <a:t>The VP of Global Sales and Sales Directors cannot view or report on their reps’ opportunities.</a:t>
            </a:r>
          </a:p>
          <a:p>
            <a:pPr marL="236538" indent="-236538">
              <a:lnSpc>
                <a:spcPct val="90000"/>
              </a:lnSpc>
              <a:buFont typeface="Wingdings" pitchFamily="2" charset="2"/>
              <a:buChar char="q"/>
            </a:pPr>
            <a:r>
              <a:rPr lang="en-US" sz="1800" dirty="0">
                <a:latin typeface="Segoe Print" panose="02000600000000000000" pitchFamily="2" charset="0"/>
              </a:rPr>
              <a:t>Sales Operations and Sales Engineers do not have </a:t>
            </a:r>
            <a:br>
              <a:rPr lang="en-US" sz="1800" dirty="0">
                <a:latin typeface="Segoe Print" panose="02000600000000000000" pitchFamily="2" charset="0"/>
              </a:rPr>
            </a:br>
            <a:r>
              <a:rPr lang="en-US" sz="1800" dirty="0">
                <a:latin typeface="Segoe Print" panose="02000600000000000000" pitchFamily="2" charset="0"/>
              </a:rPr>
              <a:t>access to the organization’s opportunities.</a:t>
            </a:r>
          </a:p>
          <a:p>
            <a:pPr marL="236538" indent="-236538">
              <a:lnSpc>
                <a:spcPct val="90000"/>
              </a:lnSpc>
              <a:buFont typeface="Wingdings" pitchFamily="2" charset="2"/>
              <a:buChar char="q"/>
            </a:pPr>
            <a:r>
              <a:rPr lang="en-US" sz="1800" dirty="0">
                <a:latin typeface="Segoe Print" panose="02000600000000000000" pitchFamily="2" charset="0"/>
              </a:rPr>
              <a:t>VP of Services cannot view or report on their agents’ cases.</a:t>
            </a:r>
          </a:p>
          <a:p>
            <a:pPr marL="236538" indent="-236538">
              <a:lnSpc>
                <a:spcPct val="90000"/>
              </a:lnSpc>
              <a:buFont typeface="Wingdings" pitchFamily="2" charset="2"/>
              <a:buChar char="q"/>
            </a:pPr>
            <a:r>
              <a:rPr lang="en-US" sz="1800" dirty="0">
                <a:latin typeface="Segoe Print" panose="02000600000000000000" pitchFamily="2" charset="0"/>
              </a:rPr>
              <a:t>Other VPs and directors have </a:t>
            </a:r>
            <a:br>
              <a:rPr lang="en-US" sz="1800" dirty="0">
                <a:latin typeface="Segoe Print" panose="02000600000000000000" pitchFamily="2" charset="0"/>
              </a:rPr>
            </a:br>
            <a:r>
              <a:rPr lang="en-US" sz="1800" dirty="0">
                <a:latin typeface="Segoe Print" panose="02000600000000000000" pitchFamily="2" charset="0"/>
              </a:rPr>
              <a:t>only read access to their subordinates’ records.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177</a:t>
            </a:fld>
            <a:endParaRPr lang="en-US" dirty="0"/>
          </a:p>
        </p:txBody>
      </p:sp>
    </p:spTree>
    <p:custDataLst>
      <p:tags r:id="rId1"/>
    </p:custDataLst>
    <p:extLst>
      <p:ext uri="{BB962C8B-B14F-4D97-AF65-F5344CB8AC3E}">
        <p14:creationId xmlns:p14="http://schemas.microsoft.com/office/powerpoint/2010/main" val="1649078830"/>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p:nvPr>
        </p:nvSpPr>
        <p:spPr/>
        <p:txBody>
          <a:bodyPr/>
          <a:lstStyle/>
          <a:p>
            <a:r>
              <a:rPr lang="en-US" dirty="0"/>
              <a:t>Role Hierarchy: Who Needs Visibility?</a:t>
            </a:r>
          </a:p>
        </p:txBody>
      </p:sp>
      <p:sp>
        <p:nvSpPr>
          <p:cNvPr id="91" name="Rectangle 90"/>
          <p:cNvSpPr/>
          <p:nvPr/>
        </p:nvSpPr>
        <p:spPr>
          <a:xfrm>
            <a:off x="5915504" y="1214107"/>
            <a:ext cx="1395549" cy="837330"/>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kern="1200" dirty="0">
                <a:solidFill>
                  <a:schemeClr val="bg1"/>
                </a:solidFill>
              </a:rPr>
              <a:t>CEO</a:t>
            </a:r>
          </a:p>
        </p:txBody>
      </p:sp>
      <p:sp>
        <p:nvSpPr>
          <p:cNvPr id="51" name="Rectangle 50"/>
          <p:cNvSpPr/>
          <p:nvPr/>
        </p:nvSpPr>
        <p:spPr>
          <a:xfrm>
            <a:off x="4427246" y="1215504"/>
            <a:ext cx="1395549" cy="837329"/>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kern="1200" dirty="0">
                <a:solidFill>
                  <a:schemeClr val="bg1"/>
                </a:solidFill>
              </a:rPr>
              <a:t>Executive Assistant</a:t>
            </a:r>
          </a:p>
        </p:txBody>
      </p:sp>
      <p:sp>
        <p:nvSpPr>
          <p:cNvPr id="98" name="Rectangle 97"/>
          <p:cNvSpPr/>
          <p:nvPr/>
        </p:nvSpPr>
        <p:spPr>
          <a:xfrm>
            <a:off x="342943" y="2922384"/>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bg1"/>
                </a:solidFill>
              </a:rPr>
              <a:t>VP of </a:t>
            </a:r>
            <a:br>
              <a:rPr lang="en-US" dirty="0">
                <a:solidFill>
                  <a:schemeClr val="bg1"/>
                </a:solidFill>
              </a:rPr>
            </a:br>
            <a:r>
              <a:rPr lang="en-US" dirty="0">
                <a:solidFill>
                  <a:schemeClr val="bg1"/>
                </a:solidFill>
              </a:rPr>
              <a:t>Finance</a:t>
            </a:r>
          </a:p>
        </p:txBody>
      </p:sp>
      <p:sp>
        <p:nvSpPr>
          <p:cNvPr id="102" name="Rectangle 101"/>
          <p:cNvSpPr/>
          <p:nvPr/>
        </p:nvSpPr>
        <p:spPr>
          <a:xfrm>
            <a:off x="342943" y="4229815"/>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bg1"/>
                </a:solidFill>
              </a:rPr>
              <a:t>Director Finance</a:t>
            </a:r>
          </a:p>
        </p:txBody>
      </p:sp>
      <p:sp>
        <p:nvSpPr>
          <p:cNvPr id="103" name="Rectangle 102"/>
          <p:cNvSpPr/>
          <p:nvPr/>
        </p:nvSpPr>
        <p:spPr>
          <a:xfrm>
            <a:off x="342943" y="5575748"/>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bg1"/>
                </a:solidFill>
              </a:rPr>
              <a:t>Accounting</a:t>
            </a:r>
          </a:p>
        </p:txBody>
      </p:sp>
      <p:sp>
        <p:nvSpPr>
          <p:cNvPr id="104" name="Rectangle 103"/>
          <p:cNvSpPr/>
          <p:nvPr/>
        </p:nvSpPr>
        <p:spPr>
          <a:xfrm>
            <a:off x="10555820" y="2922384"/>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a:solidFill>
                  <a:schemeClr val="bg1"/>
                </a:solidFill>
              </a:rPr>
              <a:t>VP of</a:t>
            </a:r>
            <a:br>
              <a:rPr lang="en-US" dirty="0">
                <a:solidFill>
                  <a:schemeClr val="bg1"/>
                </a:solidFill>
              </a:rPr>
            </a:br>
            <a:r>
              <a:rPr lang="en-US" dirty="0">
                <a:solidFill>
                  <a:schemeClr val="bg1"/>
                </a:solidFill>
              </a:rPr>
              <a:t>Human Resources</a:t>
            </a:r>
          </a:p>
        </p:txBody>
      </p:sp>
      <p:sp>
        <p:nvSpPr>
          <p:cNvPr id="105" name="Rectangle 104"/>
          <p:cNvSpPr/>
          <p:nvPr/>
        </p:nvSpPr>
        <p:spPr>
          <a:xfrm>
            <a:off x="10555820" y="4229815"/>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bg1"/>
                </a:solidFill>
              </a:rPr>
              <a:t>Director Human Resource</a:t>
            </a:r>
          </a:p>
        </p:txBody>
      </p:sp>
      <p:sp>
        <p:nvSpPr>
          <p:cNvPr id="106" name="Rectangle 105"/>
          <p:cNvSpPr/>
          <p:nvPr/>
        </p:nvSpPr>
        <p:spPr>
          <a:xfrm>
            <a:off x="10555820" y="5575748"/>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bg1"/>
                </a:solidFill>
              </a:rPr>
              <a:t>Recruiters</a:t>
            </a:r>
          </a:p>
        </p:txBody>
      </p:sp>
      <p:sp>
        <p:nvSpPr>
          <p:cNvPr id="107" name="Rectangle 106"/>
          <p:cNvSpPr/>
          <p:nvPr/>
        </p:nvSpPr>
        <p:spPr>
          <a:xfrm>
            <a:off x="9096835" y="2922384"/>
            <a:ext cx="1283254" cy="837329"/>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a:solidFill>
                  <a:schemeClr val="bg1"/>
                </a:solidFill>
              </a:rPr>
              <a:t>VP of</a:t>
            </a:r>
            <a:br>
              <a:rPr lang="en-US" dirty="0">
                <a:solidFill>
                  <a:schemeClr val="bg1"/>
                </a:solidFill>
              </a:rPr>
            </a:br>
            <a:r>
              <a:rPr lang="en-US" dirty="0">
                <a:solidFill>
                  <a:schemeClr val="bg1"/>
                </a:solidFill>
              </a:rPr>
              <a:t>Services</a:t>
            </a:r>
          </a:p>
        </p:txBody>
      </p:sp>
      <p:sp>
        <p:nvSpPr>
          <p:cNvPr id="108" name="Rectangle 107"/>
          <p:cNvSpPr/>
          <p:nvPr/>
        </p:nvSpPr>
        <p:spPr>
          <a:xfrm>
            <a:off x="9096835" y="4229815"/>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rgbClr val="00B050"/>
                </a:solidFill>
              </a:rPr>
              <a:t>Director Customer Support</a:t>
            </a:r>
          </a:p>
        </p:txBody>
      </p:sp>
      <p:sp>
        <p:nvSpPr>
          <p:cNvPr id="109" name="Rectangle 108"/>
          <p:cNvSpPr/>
          <p:nvPr/>
        </p:nvSpPr>
        <p:spPr>
          <a:xfrm>
            <a:off x="9096835" y="5575748"/>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rgbClr val="00B050"/>
                </a:solidFill>
              </a:rPr>
              <a:t>Support Reps</a:t>
            </a:r>
          </a:p>
        </p:txBody>
      </p:sp>
      <p:sp>
        <p:nvSpPr>
          <p:cNvPr id="110" name="Rectangle 109"/>
          <p:cNvSpPr/>
          <p:nvPr/>
        </p:nvSpPr>
        <p:spPr>
          <a:xfrm>
            <a:off x="7637853" y="2922384"/>
            <a:ext cx="1283254" cy="837329"/>
          </a:xfrm>
          <a:prstGeom prst="rect">
            <a:avLst/>
          </a:prstGeom>
          <a:solidFill>
            <a:schemeClr val="accent5"/>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a:solidFill>
                  <a:schemeClr val="bg1"/>
                </a:solidFill>
              </a:rPr>
              <a:t>VP of</a:t>
            </a:r>
            <a:br>
              <a:rPr lang="en-US" dirty="0">
                <a:solidFill>
                  <a:schemeClr val="bg1"/>
                </a:solidFill>
              </a:rPr>
            </a:br>
            <a:r>
              <a:rPr lang="en-US" dirty="0">
                <a:solidFill>
                  <a:schemeClr val="bg1"/>
                </a:solidFill>
              </a:rPr>
              <a:t>Marketing</a:t>
            </a:r>
          </a:p>
        </p:txBody>
      </p:sp>
      <p:sp>
        <p:nvSpPr>
          <p:cNvPr id="111" name="Rectangle 110"/>
          <p:cNvSpPr/>
          <p:nvPr/>
        </p:nvSpPr>
        <p:spPr>
          <a:xfrm>
            <a:off x="7637853" y="4229815"/>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solidFill>
              </a:rPr>
              <a:t>Director Marketing</a:t>
            </a:r>
          </a:p>
        </p:txBody>
      </p:sp>
      <p:sp>
        <p:nvSpPr>
          <p:cNvPr id="112" name="Rectangle 111"/>
          <p:cNvSpPr/>
          <p:nvPr/>
        </p:nvSpPr>
        <p:spPr>
          <a:xfrm>
            <a:off x="7637853" y="5575748"/>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solidFill>
              </a:rPr>
              <a:t>Marketers</a:t>
            </a:r>
            <a:endParaRPr lang="en-US" b="1" dirty="0">
              <a:solidFill>
                <a:schemeClr val="accent5"/>
              </a:solidFill>
            </a:endParaRPr>
          </a:p>
        </p:txBody>
      </p:sp>
      <p:sp>
        <p:nvSpPr>
          <p:cNvPr id="113" name="Rectangle 112"/>
          <p:cNvSpPr/>
          <p:nvPr/>
        </p:nvSpPr>
        <p:spPr>
          <a:xfrm>
            <a:off x="3245715"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a:solidFill>
                  <a:schemeClr val="accent5">
                    <a:lumMod val="50000"/>
                  </a:schemeClr>
                </a:solidFill>
              </a:rPr>
              <a:t>VP of</a:t>
            </a:r>
            <a:br>
              <a:rPr lang="en-US" dirty="0">
                <a:solidFill>
                  <a:schemeClr val="accent5">
                    <a:lumMod val="50000"/>
                  </a:schemeClr>
                </a:solidFill>
              </a:rPr>
            </a:br>
            <a:r>
              <a:rPr lang="en-US" dirty="0">
                <a:solidFill>
                  <a:schemeClr val="accent5">
                    <a:lumMod val="50000"/>
                  </a:schemeClr>
                </a:solidFill>
              </a:rPr>
              <a:t>Global Sales</a:t>
            </a:r>
          </a:p>
        </p:txBody>
      </p:sp>
      <p:sp>
        <p:nvSpPr>
          <p:cNvPr id="114" name="Rectangle 113"/>
          <p:cNvSpPr/>
          <p:nvPr/>
        </p:nvSpPr>
        <p:spPr>
          <a:xfrm>
            <a:off x="1801925"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Director </a:t>
            </a:r>
            <a:br>
              <a:rPr lang="en-US" dirty="0">
                <a:solidFill>
                  <a:schemeClr val="accent5">
                    <a:lumMod val="50000"/>
                  </a:schemeClr>
                </a:solidFill>
              </a:rPr>
            </a:br>
            <a:r>
              <a:rPr lang="en-US" dirty="0">
                <a:solidFill>
                  <a:schemeClr val="accent5">
                    <a:lumMod val="50000"/>
                  </a:schemeClr>
                </a:solidFill>
              </a:rPr>
              <a:t>US</a:t>
            </a:r>
            <a:br>
              <a:rPr lang="en-US" dirty="0">
                <a:solidFill>
                  <a:schemeClr val="accent5">
                    <a:lumMod val="50000"/>
                  </a:schemeClr>
                </a:solidFill>
              </a:rPr>
            </a:br>
            <a:r>
              <a:rPr lang="en-US" dirty="0">
                <a:solidFill>
                  <a:schemeClr val="accent5">
                    <a:lumMod val="50000"/>
                  </a:schemeClr>
                </a:solidFill>
              </a:rPr>
              <a:t>Sales</a:t>
            </a:r>
          </a:p>
        </p:txBody>
      </p:sp>
      <p:sp>
        <p:nvSpPr>
          <p:cNvPr id="115" name="Rectangle 114"/>
          <p:cNvSpPr/>
          <p:nvPr/>
        </p:nvSpPr>
        <p:spPr>
          <a:xfrm>
            <a:off x="1801925"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US</a:t>
            </a:r>
            <a:br>
              <a:rPr lang="en-US" dirty="0">
                <a:solidFill>
                  <a:schemeClr val="accent5">
                    <a:lumMod val="50000"/>
                  </a:schemeClr>
                </a:solidFill>
              </a:rPr>
            </a:br>
            <a:r>
              <a:rPr lang="en-US" dirty="0">
                <a:solidFill>
                  <a:schemeClr val="accent5">
                    <a:lumMod val="50000"/>
                  </a:schemeClr>
                </a:solidFill>
              </a:rPr>
              <a:t>Sales</a:t>
            </a:r>
            <a:br>
              <a:rPr lang="en-US" dirty="0">
                <a:solidFill>
                  <a:schemeClr val="accent5">
                    <a:lumMod val="50000"/>
                  </a:schemeClr>
                </a:solidFill>
              </a:rPr>
            </a:br>
            <a:r>
              <a:rPr lang="en-US" dirty="0">
                <a:solidFill>
                  <a:schemeClr val="accent5">
                    <a:lumMod val="50000"/>
                  </a:schemeClr>
                </a:solidFill>
              </a:rPr>
              <a:t>Reps</a:t>
            </a:r>
          </a:p>
        </p:txBody>
      </p:sp>
      <p:sp>
        <p:nvSpPr>
          <p:cNvPr id="116" name="Rectangle 115"/>
          <p:cNvSpPr/>
          <p:nvPr/>
        </p:nvSpPr>
        <p:spPr>
          <a:xfrm>
            <a:off x="4704697"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Director Sales</a:t>
            </a:r>
            <a:br>
              <a:rPr lang="en-US" dirty="0">
                <a:solidFill>
                  <a:schemeClr val="accent5">
                    <a:lumMod val="50000"/>
                  </a:schemeClr>
                </a:solidFill>
              </a:rPr>
            </a:br>
            <a:r>
              <a:rPr lang="en-US" dirty="0">
                <a:solidFill>
                  <a:schemeClr val="accent5">
                    <a:lumMod val="50000"/>
                  </a:schemeClr>
                </a:solidFill>
              </a:rPr>
              <a:t>Operations</a:t>
            </a:r>
          </a:p>
        </p:txBody>
      </p:sp>
      <p:sp>
        <p:nvSpPr>
          <p:cNvPr id="117" name="Rectangle 116"/>
          <p:cNvSpPr/>
          <p:nvPr/>
        </p:nvSpPr>
        <p:spPr>
          <a:xfrm>
            <a:off x="3260907"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Director EMEA Sales</a:t>
            </a:r>
          </a:p>
        </p:txBody>
      </p:sp>
      <p:sp>
        <p:nvSpPr>
          <p:cNvPr id="118" name="Rectangle 117"/>
          <p:cNvSpPr/>
          <p:nvPr/>
        </p:nvSpPr>
        <p:spPr>
          <a:xfrm>
            <a:off x="3260907"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EMEA Sales</a:t>
            </a:r>
            <a:br>
              <a:rPr lang="en-US" dirty="0">
                <a:solidFill>
                  <a:schemeClr val="accent5">
                    <a:lumMod val="50000"/>
                  </a:schemeClr>
                </a:solidFill>
              </a:rPr>
            </a:br>
            <a:r>
              <a:rPr lang="en-US" dirty="0">
                <a:solidFill>
                  <a:schemeClr val="accent5">
                    <a:lumMod val="50000"/>
                  </a:schemeClr>
                </a:solidFill>
              </a:rPr>
              <a:t>Reps</a:t>
            </a:r>
          </a:p>
        </p:txBody>
      </p:sp>
      <p:sp>
        <p:nvSpPr>
          <p:cNvPr id="119" name="Rectangle 118"/>
          <p:cNvSpPr/>
          <p:nvPr/>
        </p:nvSpPr>
        <p:spPr>
          <a:xfrm>
            <a:off x="6163679"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Sales Ops</a:t>
            </a:r>
          </a:p>
        </p:txBody>
      </p:sp>
      <p:sp>
        <p:nvSpPr>
          <p:cNvPr id="120" name="Rectangle 119"/>
          <p:cNvSpPr/>
          <p:nvPr/>
        </p:nvSpPr>
        <p:spPr>
          <a:xfrm>
            <a:off x="4719889" y="4229815"/>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Director APAC</a:t>
            </a:r>
            <a:br>
              <a:rPr lang="en-US" dirty="0">
                <a:solidFill>
                  <a:schemeClr val="accent5">
                    <a:lumMod val="50000"/>
                  </a:schemeClr>
                </a:solidFill>
              </a:rPr>
            </a:br>
            <a:r>
              <a:rPr lang="en-US" dirty="0">
                <a:solidFill>
                  <a:schemeClr val="accent5">
                    <a:lumMod val="50000"/>
                  </a:schemeClr>
                </a:solidFill>
              </a:rPr>
              <a:t>Sales</a:t>
            </a:r>
          </a:p>
        </p:txBody>
      </p:sp>
      <p:sp>
        <p:nvSpPr>
          <p:cNvPr id="121" name="Rectangle 120"/>
          <p:cNvSpPr/>
          <p:nvPr/>
        </p:nvSpPr>
        <p:spPr>
          <a:xfrm>
            <a:off x="4719889"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APAC</a:t>
            </a:r>
            <a:br>
              <a:rPr lang="en-US" dirty="0">
                <a:solidFill>
                  <a:schemeClr val="accent5">
                    <a:lumMod val="50000"/>
                  </a:schemeClr>
                </a:solidFill>
              </a:rPr>
            </a:br>
            <a:r>
              <a:rPr lang="en-US" dirty="0">
                <a:solidFill>
                  <a:schemeClr val="accent5">
                    <a:lumMod val="50000"/>
                  </a:schemeClr>
                </a:solidFill>
              </a:rPr>
              <a:t>Sales</a:t>
            </a:r>
            <a:br>
              <a:rPr lang="en-US" dirty="0">
                <a:solidFill>
                  <a:schemeClr val="accent5">
                    <a:lumMod val="50000"/>
                  </a:schemeClr>
                </a:solidFill>
              </a:rPr>
            </a:br>
            <a:r>
              <a:rPr lang="en-US" dirty="0">
                <a:solidFill>
                  <a:schemeClr val="accent5">
                    <a:lumMod val="50000"/>
                  </a:schemeClr>
                </a:solidFill>
              </a:rPr>
              <a:t>Reps</a:t>
            </a:r>
          </a:p>
        </p:txBody>
      </p:sp>
      <p:sp>
        <p:nvSpPr>
          <p:cNvPr id="122" name="Rectangle 121"/>
          <p:cNvSpPr/>
          <p:nvPr/>
        </p:nvSpPr>
        <p:spPr>
          <a:xfrm>
            <a:off x="6178871"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en-US" dirty="0">
                <a:solidFill>
                  <a:schemeClr val="accent5">
                    <a:lumMod val="50000"/>
                  </a:schemeClr>
                </a:solidFill>
              </a:rPr>
              <a:t>Sales Engineers</a:t>
            </a:r>
          </a:p>
        </p:txBody>
      </p:sp>
      <p:sp>
        <p:nvSpPr>
          <p:cNvPr id="92" name="Oval 91"/>
          <p:cNvSpPr/>
          <p:nvPr/>
        </p:nvSpPr>
        <p:spPr>
          <a:xfrm>
            <a:off x="3147465" y="2647200"/>
            <a:ext cx="4379495" cy="1411347"/>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178</a:t>
            </a:fld>
            <a:endParaRPr lang="en-US" dirty="0"/>
          </a:p>
        </p:txBody>
      </p:sp>
    </p:spTree>
    <p:custDataLst>
      <p:tags r:id="rId1"/>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a:xfrm>
            <a:off x="115710" y="843165"/>
            <a:ext cx="10007446" cy="5950440"/>
          </a:xfrm>
        </p:spPr>
        <p:txBody>
          <a:bodyPr/>
          <a:lstStyle/>
          <a:p>
            <a:pPr marL="0" indent="0">
              <a:buNone/>
            </a:pPr>
            <a:r>
              <a:rPr lang="en-GB" dirty="0"/>
              <a:t>In a private or hybrid model, the role hierarchy lets you open up record access to managers, team leaders, and operations people, who may have been denied access by the organization-wide defaults. </a:t>
            </a:r>
            <a:endParaRPr lang="en-US" dirty="0"/>
          </a:p>
        </p:txBody>
      </p:sp>
      <p:sp>
        <p:nvSpPr>
          <p:cNvPr id="7" name="Title 6"/>
          <p:cNvSpPr>
            <a:spLocks noGrp="1"/>
          </p:cNvSpPr>
          <p:nvPr>
            <p:ph type="title"/>
          </p:nvPr>
        </p:nvSpPr>
        <p:spPr/>
        <p:txBody>
          <a:bodyPr/>
          <a:lstStyle/>
          <a:p>
            <a:r>
              <a:rPr lang="en-GB" dirty="0"/>
              <a:t>What is a Role Hierarchy?</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179</a:t>
            </a:fld>
            <a:endParaRPr lang="en-US" dirty="0"/>
          </a:p>
        </p:txBody>
      </p:sp>
      <p:sp>
        <p:nvSpPr>
          <p:cNvPr id="31" name="Content Placeholder 29"/>
          <p:cNvSpPr txBox="1">
            <a:spLocks/>
          </p:cNvSpPr>
          <p:nvPr/>
        </p:nvSpPr>
        <p:spPr>
          <a:xfrm>
            <a:off x="8409395" y="3265445"/>
            <a:ext cx="3521347" cy="2194618"/>
          </a:xfrm>
          <a:prstGeom prst="rect">
            <a:avLst/>
          </a:prstGeom>
        </p:spPr>
        <p:txBody>
          <a:bodyPr lIns="91440">
            <a:noAutofit/>
          </a:bodyPr>
          <a:lstStyle/>
          <a:p>
            <a:pPr lvl="0" fontAlgn="auto">
              <a:spcBef>
                <a:spcPts val="900"/>
              </a:spcBef>
              <a:spcAft>
                <a:spcPts val="0"/>
              </a:spcAft>
              <a:defRPr/>
            </a:pPr>
            <a:r>
              <a:rPr kumimoji="0" lang="en-GB" sz="2200" b="0" i="1" u="none" strike="noStrike" kern="1200" cap="none" spc="0" normalizeH="0" baseline="0" noProof="0" dirty="0">
                <a:ln>
                  <a:noFill/>
                </a:ln>
                <a:solidFill>
                  <a:schemeClr val="tx1"/>
                </a:solidFill>
                <a:effectLst/>
                <a:uLnTx/>
                <a:uFillTx/>
                <a:latin typeface="+mn-lt"/>
                <a:ea typeface="+mn-ea"/>
                <a:cs typeface="+mn-cs"/>
              </a:rPr>
              <a:t>Users in higher</a:t>
            </a:r>
            <a:r>
              <a:rPr kumimoji="0" lang="en-GB" sz="2200" b="0" i="1" u="none" strike="noStrike" kern="1200" cap="none" spc="0" normalizeH="0" noProof="0" dirty="0">
                <a:ln>
                  <a:noFill/>
                </a:ln>
                <a:solidFill>
                  <a:schemeClr val="tx1"/>
                </a:solidFill>
                <a:effectLst/>
                <a:uLnTx/>
                <a:uFillTx/>
                <a:latin typeface="+mn-lt"/>
                <a:ea typeface="+mn-ea"/>
                <a:cs typeface="+mn-cs"/>
              </a:rPr>
              <a:t> roles </a:t>
            </a:r>
            <a:r>
              <a:rPr lang="en-GB" sz="2200" b="0" i="1" dirty="0">
                <a:latin typeface="+mn-lt"/>
                <a:ea typeface="+mn-ea"/>
                <a:cs typeface="+mn-cs"/>
              </a:rPr>
              <a:t>inherit the special ownership privileges on all records owned by users in roles below them</a:t>
            </a:r>
            <a:r>
              <a:rPr kumimoji="0" lang="en-GB" sz="2200" b="0" i="1" u="none" strike="noStrike" kern="1200" cap="none" spc="0" normalizeH="0" noProof="0" dirty="0">
                <a:ln>
                  <a:noFill/>
                </a:ln>
                <a:solidFill>
                  <a:schemeClr val="tx1"/>
                </a:solidFill>
                <a:effectLst/>
                <a:uLnTx/>
                <a:uFillTx/>
                <a:latin typeface="+mn-lt"/>
                <a:ea typeface="+mn-ea"/>
                <a:cs typeface="+mn-cs"/>
              </a:rPr>
              <a:t>.</a:t>
            </a:r>
            <a:endParaRPr kumimoji="0" lang="en-US" sz="22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33" name="Straight Arrow Connector 32"/>
          <p:cNvCxnSpPr/>
          <p:nvPr/>
        </p:nvCxnSpPr>
        <p:spPr bwMode="auto">
          <a:xfrm flipV="1">
            <a:off x="8171635" y="2420778"/>
            <a:ext cx="0" cy="3706409"/>
          </a:xfrm>
          <a:prstGeom prst="straightConnector1">
            <a:avLst/>
          </a:prstGeom>
          <a:solidFill>
            <a:schemeClr val="accent1"/>
          </a:solidFill>
          <a:ln w="38100" cap="flat" cmpd="sng" algn="ctr">
            <a:solidFill>
              <a:schemeClr val="accent1">
                <a:lumMod val="50000"/>
              </a:schemeClr>
            </a:solidFill>
            <a:prstDash val="solid"/>
            <a:round/>
            <a:headEnd type="none" w="lg" len="lg"/>
            <a:tailEnd type="triangle" w="lg" len="lg"/>
          </a:ln>
          <a:effectLst/>
        </p:spPr>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872" y="5451090"/>
            <a:ext cx="750122" cy="136391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3310" y="5507640"/>
            <a:ext cx="750728" cy="136391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4817" y="5451090"/>
            <a:ext cx="750122" cy="1363913"/>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56715" y="4178376"/>
            <a:ext cx="750122" cy="1363913"/>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7195" y="4273983"/>
            <a:ext cx="750728" cy="1363913"/>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6259" y="4222880"/>
            <a:ext cx="750122" cy="1363913"/>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26199" y="2894886"/>
            <a:ext cx="750122" cy="1363913"/>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71476" y="1921514"/>
            <a:ext cx="750728" cy="1363913"/>
          </a:xfrm>
          <a:prstGeom prst="rect">
            <a:avLst/>
          </a:prstGeom>
        </p:spPr>
      </p:pic>
      <p:cxnSp>
        <p:nvCxnSpPr>
          <p:cNvPr id="29" name="Straight Connector 28"/>
          <p:cNvCxnSpPr>
            <a:stCxn id="32" idx="2"/>
            <a:endCxn id="38" idx="0"/>
          </p:cNvCxnSpPr>
          <p:nvPr/>
        </p:nvCxnSpPr>
        <p:spPr bwMode="auto">
          <a:xfrm>
            <a:off x="3883794" y="2995155"/>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2" name="Rounded Rectangle 39"/>
          <p:cNvSpPr/>
          <p:nvPr/>
        </p:nvSpPr>
        <p:spPr>
          <a:xfrm>
            <a:off x="3024204" y="2149243"/>
            <a:ext cx="1719179"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bg1"/>
                </a:solidFill>
              </a:rPr>
              <a:t>CEO</a:t>
            </a:r>
            <a:endParaRPr lang="en-US" kern="1200" dirty="0">
              <a:solidFill>
                <a:schemeClr val="bg1"/>
              </a:solidFill>
            </a:endParaRPr>
          </a:p>
        </p:txBody>
      </p:sp>
      <p:sp>
        <p:nvSpPr>
          <p:cNvPr id="34" name="Rounded Rectangle 41"/>
          <p:cNvSpPr/>
          <p:nvPr/>
        </p:nvSpPr>
        <p:spPr>
          <a:xfrm>
            <a:off x="3024204" y="3333521"/>
            <a:ext cx="1719179" cy="845912"/>
          </a:xfrm>
          <a:prstGeom prst="roundRect">
            <a:avLst/>
          </a:prstGeom>
          <a:solidFill>
            <a:srgbClr val="C1D2EE"/>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VP Global Sales/Sales Ops</a:t>
            </a:r>
            <a:endParaRPr lang="en-US" kern="1200" dirty="0">
              <a:solidFill>
                <a:schemeClr val="tx1"/>
              </a:solidFill>
            </a:endParaRPr>
          </a:p>
        </p:txBody>
      </p:sp>
      <p:sp>
        <p:nvSpPr>
          <p:cNvPr id="35" name="Rounded Rectangle 43"/>
          <p:cNvSpPr/>
          <p:nvPr/>
        </p:nvSpPr>
        <p:spPr>
          <a:xfrm>
            <a:off x="789272" y="4517799"/>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6" name="Rounded Rectangle 45"/>
          <p:cNvSpPr/>
          <p:nvPr/>
        </p:nvSpPr>
        <p:spPr>
          <a:xfrm>
            <a:off x="789272" y="5702076"/>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7" name="Rounded Rectangle 47"/>
          <p:cNvSpPr/>
          <p:nvPr/>
        </p:nvSpPr>
        <p:spPr>
          <a:xfrm>
            <a:off x="3024204" y="4517799"/>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8" name="Rounded Rectangle 49"/>
          <p:cNvSpPr/>
          <p:nvPr/>
        </p:nvSpPr>
        <p:spPr>
          <a:xfrm>
            <a:off x="3024204" y="5702076"/>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9" name="Rounded Rectangle 51"/>
          <p:cNvSpPr/>
          <p:nvPr/>
        </p:nvSpPr>
        <p:spPr>
          <a:xfrm>
            <a:off x="5259137" y="4517799"/>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41" name="Rounded Rectangle 53"/>
          <p:cNvSpPr/>
          <p:nvPr/>
        </p:nvSpPr>
        <p:spPr>
          <a:xfrm>
            <a:off x="5259137" y="5702076"/>
            <a:ext cx="1719179" cy="845912"/>
          </a:xfrm>
          <a:prstGeom prst="roundRect">
            <a:avLst/>
          </a:prstGeom>
          <a:solidFill>
            <a:schemeClr val="tx2">
              <a:lumMod val="20000"/>
              <a:lumOff val="80000"/>
            </a:schemeClr>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cxnSp>
        <p:nvCxnSpPr>
          <p:cNvPr id="43" name="Straight Connector 42"/>
          <p:cNvCxnSpPr>
            <a:stCxn id="39" idx="2"/>
            <a:endCxn id="41" idx="0"/>
          </p:cNvCxnSpPr>
          <p:nvPr/>
        </p:nvCxnSpPr>
        <p:spPr bwMode="auto">
          <a:xfrm>
            <a:off x="6118727" y="5363711"/>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5" name="Straight Connector 44"/>
          <p:cNvCxnSpPr>
            <a:stCxn id="35" idx="2"/>
            <a:endCxn id="36" idx="0"/>
          </p:cNvCxnSpPr>
          <p:nvPr/>
        </p:nvCxnSpPr>
        <p:spPr bwMode="auto">
          <a:xfrm>
            <a:off x="1648862" y="5363711"/>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7" name="Elbow Connector 64"/>
          <p:cNvCxnSpPr>
            <a:stCxn id="34" idx="2"/>
            <a:endCxn id="35" idx="0"/>
          </p:cNvCxnSpPr>
          <p:nvPr/>
        </p:nvCxnSpPr>
        <p:spPr bwMode="auto">
          <a:xfrm rot="5400000">
            <a:off x="2597145" y="3231150"/>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Elbow Connector 66"/>
          <p:cNvCxnSpPr>
            <a:stCxn id="34" idx="2"/>
            <a:endCxn id="39" idx="0"/>
          </p:cNvCxnSpPr>
          <p:nvPr/>
        </p:nvCxnSpPr>
        <p:spPr bwMode="auto">
          <a:xfrm rot="16200000" flipH="1">
            <a:off x="4832077" y="3231149"/>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4042912222"/>
              </p:ext>
            </p:extLst>
          </p:nvPr>
        </p:nvGraphicFramePr>
        <p:xfrm>
          <a:off x="1711207" y="1328272"/>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   Ling</a:t>
                      </a:r>
                      <a:r>
                        <a:rPr lang="en-US" sz="1800" b="0" baseline="0" dirty="0">
                          <a:solidFill>
                            <a:srgbClr val="0070C0"/>
                          </a:solidFill>
                          <a:latin typeface="Salesforce Sans" panose="020B0505020202020203" pitchFamily="34" charset="0"/>
                          <a:ea typeface="Segoe UI" pitchFamily="34" charset="0"/>
                          <a:cs typeface="Segoe UI" pitchFamily="34" charset="0"/>
                        </a:rPr>
                        <a:t> Wu</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   9h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Welcome to AW Computing! Please upload a photo to your Chatter profile and complete the “About Me” section. I’ve also added you to the New Hire Toolkit group, where you can find the employee manual, get your questions answered, and catch up with everyone you met in the new hire orientation.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Noah Larkin </a:t>
                      </a:r>
                      <a:r>
                        <a:rPr lang="en-GB" sz="1600" b="0" dirty="0">
                          <a:solidFill>
                            <a:schemeClr val="tx1"/>
                          </a:solidFill>
                          <a:latin typeface="Salesforce Sans" panose="020B0505020202020203" pitchFamily="34" charset="0"/>
                          <a:ea typeface="Segoe UI" pitchFamily="34" charset="0"/>
                          <a:cs typeface="Segoe UI" pitchFamily="34" charset="0"/>
                        </a:rPr>
                        <a:t>and </a:t>
                      </a:r>
                      <a:r>
                        <a:rPr lang="en-GB" sz="1600" b="0" dirty="0">
                          <a:solidFill>
                            <a:srgbClr val="0070C0"/>
                          </a:solidFill>
                          <a:latin typeface="Salesforce Sans" panose="020B0505020202020203" pitchFamily="34" charset="0"/>
                          <a:ea typeface="Segoe UI" pitchFamily="34" charset="0"/>
                          <a:cs typeface="Segoe UI" pitchFamily="34" charset="0"/>
                        </a:rPr>
                        <a:t>Conner McCoy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noProof="0" dirty="0">
                          <a:solidFill>
                            <a:schemeClr val="tx1"/>
                          </a:solidFill>
                          <a:latin typeface="Salesforce Sans" panose="020B0505020202020203" pitchFamily="34" charset="0"/>
                          <a:ea typeface="Segoe UI" pitchFamily="34" charset="0"/>
                          <a:cs typeface="Segoe UI" pitchFamily="34" charset="0"/>
                        </a:rPr>
                        <a:t>It was great to meet you in the new hire orientation! I’m glad I’ve already got a connection in the IT department – I’m sure it will </a:t>
                      </a:r>
                      <a:br>
                        <a:rPr lang="en-US" sz="1800" b="0" kern="1200" noProof="0" dirty="0">
                          <a:solidFill>
                            <a:schemeClr val="tx1"/>
                          </a:solidFill>
                          <a:latin typeface="Salesforce Sans" panose="020B0505020202020203" pitchFamily="34" charset="0"/>
                          <a:ea typeface="Segoe UI" pitchFamily="34" charset="0"/>
                          <a:cs typeface="Segoe UI" pitchFamily="34" charset="0"/>
                        </a:rPr>
                      </a:br>
                      <a:r>
                        <a:rPr lang="en-US" sz="1800" b="0" kern="1200" noProof="0" dirty="0">
                          <a:solidFill>
                            <a:schemeClr val="tx1"/>
                          </a:solidFill>
                          <a:latin typeface="Salesforce Sans" panose="020B0505020202020203" pitchFamily="34" charset="0"/>
                          <a:ea typeface="Segoe UI" pitchFamily="34" charset="0"/>
                          <a:cs typeface="Segoe UI" pitchFamily="34" charset="0"/>
                        </a:rPr>
                        <a:t>come in handy!</a:t>
                      </a:r>
                      <a:r>
                        <a:rPr lang="en-GB" sz="1800" b="0" kern="120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a:t>HR Wants You to Update Your Chatter Profile </a:t>
            </a:r>
            <a:endParaRPr lang="en-US" dirty="0"/>
          </a:p>
        </p:txBody>
      </p:sp>
      <p:pic>
        <p:nvPicPr>
          <p:cNvPr id="20" name="Picture 19"/>
          <p:cNvPicPr>
            <a:picLocks noChangeAspect="1"/>
          </p:cNvPicPr>
          <p:nvPr/>
        </p:nvPicPr>
        <p:blipFill rotWithShape="1">
          <a:blip r:embed="rId4"/>
          <a:srcRect l="1970" t="12280" r="78654" b="85404"/>
          <a:stretch/>
        </p:blipFill>
        <p:spPr>
          <a:xfrm>
            <a:off x="1711207" y="3471406"/>
            <a:ext cx="3280454" cy="277523"/>
          </a:xfrm>
          <a:prstGeom prst="rect">
            <a:avLst/>
          </a:prstGeom>
        </p:spPr>
      </p:pic>
      <p:pic>
        <p:nvPicPr>
          <p:cNvPr id="21" name="Picture 20"/>
          <p:cNvPicPr>
            <a:picLocks noChangeAspect="1"/>
          </p:cNvPicPr>
          <p:nvPr/>
        </p:nvPicPr>
        <p:blipFill rotWithShape="1">
          <a:blip r:embed="rId4"/>
          <a:srcRect l="96090" t="2041" r="2152" b="95552"/>
          <a:stretch/>
        </p:blipFill>
        <p:spPr>
          <a:xfrm>
            <a:off x="10245058" y="1431623"/>
            <a:ext cx="297640" cy="288435"/>
          </a:xfrm>
          <a:prstGeom prst="rect">
            <a:avLst/>
          </a:prstGeom>
        </p:spPr>
      </p:pic>
      <p:pic>
        <p:nvPicPr>
          <p:cNvPr id="22" name="Picture 21"/>
          <p:cNvPicPr>
            <a:picLocks noChangeAspect="1"/>
          </p:cNvPicPr>
          <p:nvPr/>
        </p:nvPicPr>
        <p:blipFill rotWithShape="1">
          <a:blip r:embed="rId4"/>
          <a:srcRect l="95812" t="16466" r="2430" b="81127"/>
          <a:stretch/>
        </p:blipFill>
        <p:spPr>
          <a:xfrm>
            <a:off x="10245058" y="4333410"/>
            <a:ext cx="297640" cy="288435"/>
          </a:xfrm>
          <a:prstGeom prst="rect">
            <a:avLst/>
          </a:prstGeom>
        </p:spPr>
      </p:pic>
      <p:pic>
        <p:nvPicPr>
          <p:cNvPr id="13" name="Picture 12" descr="LWu headshot.png"/>
          <p:cNvPicPr>
            <a:picLocks noChangeAspect="1"/>
          </p:cNvPicPr>
          <p:nvPr/>
        </p:nvPicPr>
        <p:blipFill>
          <a:blip r:embed="rId5" cstate="print"/>
          <a:srcRect l="2141" b="8977"/>
          <a:stretch>
            <a:fillRect/>
          </a:stretch>
        </p:blipFill>
        <p:spPr>
          <a:xfrm>
            <a:off x="1743714" y="1386083"/>
            <a:ext cx="721396" cy="720000"/>
          </a:xfrm>
          <a:prstGeom prst="rect">
            <a:avLst/>
          </a:prstGeom>
          <a:solidFill>
            <a:schemeClr val="bg1"/>
          </a:solidFill>
          <a:ln w="19050">
            <a:solidFill>
              <a:schemeClr val="bg1">
                <a:lumMod val="85000"/>
              </a:schemeClr>
            </a:solidFill>
          </a:ln>
        </p:spPr>
      </p:pic>
      <p:pic>
        <p:nvPicPr>
          <p:cNvPr id="14" name="Picture 13" descr="NLarkin headshot.png"/>
          <p:cNvPicPr>
            <a:picLocks noChangeAspect="1"/>
          </p:cNvPicPr>
          <p:nvPr/>
        </p:nvPicPr>
        <p:blipFill>
          <a:blip r:embed="rId6" cstate="print"/>
          <a:srcRect l="3327" r="4243" b="14125"/>
          <a:stretch>
            <a:fillRect/>
          </a:stretch>
        </p:blipFill>
        <p:spPr>
          <a:xfrm>
            <a:off x="1855020" y="4325039"/>
            <a:ext cx="428865" cy="428392"/>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18</a:t>
            </a:fld>
            <a:endParaRPr lang="en-US" dirty="0"/>
          </a:p>
        </p:txBody>
      </p:sp>
    </p:spTree>
    <p:custDataLst>
      <p:tags r:id="rId1"/>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idx="1"/>
          </p:nvPr>
        </p:nvSpPr>
        <p:spPr>
          <a:xfrm>
            <a:off x="115711" y="843165"/>
            <a:ext cx="3268661" cy="5950440"/>
          </a:xfrm>
        </p:spPr>
        <p:txBody>
          <a:bodyPr>
            <a:normAutofit/>
          </a:bodyPr>
          <a:lstStyle/>
          <a:p>
            <a:pPr marL="0" indent="0">
              <a:buNone/>
            </a:pPr>
            <a:r>
              <a:rPr lang="en-US" dirty="0"/>
              <a:t>When you create roles, you can define the level of access account owners in each role will have to records associated </a:t>
            </a:r>
            <a:br>
              <a:rPr lang="en-US" dirty="0"/>
            </a:br>
            <a:r>
              <a:rPr lang="en-US" dirty="0"/>
              <a:t>to their accounts but owned by other users. For example, you may want account owners to have only View access to associated cases. </a:t>
            </a:r>
          </a:p>
        </p:txBody>
      </p:sp>
      <p:sp>
        <p:nvSpPr>
          <p:cNvPr id="230401" name="Rectangle 2"/>
          <p:cNvSpPr>
            <a:spLocks noGrp="1" noChangeArrowheads="1"/>
          </p:cNvSpPr>
          <p:nvPr>
            <p:ph type="title"/>
          </p:nvPr>
        </p:nvSpPr>
        <p:spPr/>
        <p:txBody>
          <a:bodyPr/>
          <a:lstStyle/>
          <a:p>
            <a:r>
              <a:rPr lang="en-US" dirty="0"/>
              <a:t>Defining Access to Associated Records through Roles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180</a:t>
            </a:fld>
            <a:endParaRPr lang="en-US" dirty="0"/>
          </a:p>
        </p:txBody>
      </p:sp>
      <p:grpSp>
        <p:nvGrpSpPr>
          <p:cNvPr id="33" name="Group 32"/>
          <p:cNvGrpSpPr/>
          <p:nvPr/>
        </p:nvGrpSpPr>
        <p:grpSpPr>
          <a:xfrm>
            <a:off x="3725743" y="1500553"/>
            <a:ext cx="8310832" cy="4829908"/>
            <a:chOff x="4794739" y="2520394"/>
            <a:chExt cx="7241836" cy="4208652"/>
          </a:xfrm>
        </p:grpSpPr>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4739" y="2520394"/>
              <a:ext cx="1081423" cy="1081424"/>
            </a:xfrm>
            <a:prstGeom prst="rect">
              <a:avLst/>
            </a:prstGeom>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8031" y="2526845"/>
              <a:ext cx="1057011" cy="1057011"/>
            </a:xfrm>
            <a:prstGeom prst="rect">
              <a:avLst/>
            </a:prstGeom>
            <a:effectLst/>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5562" y="5645301"/>
              <a:ext cx="1004839" cy="1004839"/>
            </a:xfrm>
            <a:prstGeom prst="rect">
              <a:avLst/>
            </a:prstGeom>
            <a:effectLst/>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5563" y="4106852"/>
              <a:ext cx="1007274" cy="1007274"/>
            </a:xfrm>
            <a:prstGeom prst="rect">
              <a:avLst/>
            </a:prstGeom>
            <a:effectLst/>
          </p:spPr>
        </p:pic>
        <p:cxnSp>
          <p:nvCxnSpPr>
            <p:cNvPr id="43" name="Elbow Connector 42"/>
            <p:cNvCxnSpPr>
              <a:stCxn id="26" idx="3"/>
              <a:endCxn id="22" idx="1"/>
            </p:cNvCxnSpPr>
            <p:nvPr/>
          </p:nvCxnSpPr>
          <p:spPr bwMode="auto">
            <a:xfrm>
              <a:off x="5876162" y="3061106"/>
              <a:ext cx="729401" cy="1549383"/>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62" name="Elbow Connector 61"/>
            <p:cNvCxnSpPr>
              <a:stCxn id="26" idx="3"/>
              <a:endCxn id="34" idx="1"/>
            </p:cNvCxnSpPr>
            <p:nvPr/>
          </p:nvCxnSpPr>
          <p:spPr bwMode="auto">
            <a:xfrm>
              <a:off x="5876162" y="3061106"/>
              <a:ext cx="729400" cy="3086615"/>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pic>
          <p:nvPicPr>
            <p:cNvPr id="1030" name="Picture 6"/>
            <p:cNvPicPr>
              <a:picLocks noChangeAspect="1" noChangeArrowheads="1"/>
            </p:cNvPicPr>
            <p:nvPr/>
          </p:nvPicPr>
          <p:blipFill>
            <a:blip r:embed="rId8" cstate="print"/>
            <a:srcRect/>
            <a:stretch>
              <a:fillRect/>
            </a:stretch>
          </p:blipFill>
          <p:spPr bwMode="auto">
            <a:xfrm>
              <a:off x="7940809" y="2594505"/>
              <a:ext cx="4095766" cy="110813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9" cstate="print"/>
            <a:srcRect/>
            <a:stretch>
              <a:fillRect/>
            </a:stretch>
          </p:blipFill>
          <p:spPr bwMode="auto">
            <a:xfrm>
              <a:off x="7940809" y="4175794"/>
              <a:ext cx="4041446" cy="108641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10" cstate="print"/>
            <a:srcRect/>
            <a:stretch>
              <a:fillRect/>
            </a:stretch>
          </p:blipFill>
          <p:spPr bwMode="auto">
            <a:xfrm>
              <a:off x="7940809" y="5610043"/>
              <a:ext cx="4084902" cy="111900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24" name="Straight Connector 23"/>
            <p:cNvCxnSpPr>
              <a:stCxn id="26" idx="3"/>
              <a:endCxn id="23" idx="1"/>
            </p:cNvCxnSpPr>
            <p:nvPr/>
          </p:nvCxnSpPr>
          <p:spPr bwMode="auto">
            <a:xfrm flipV="1">
              <a:off x="5876162" y="3055352"/>
              <a:ext cx="641869" cy="5755"/>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grpSp>
          <p:nvGrpSpPr>
            <p:cNvPr id="31" name="Group 30"/>
            <p:cNvGrpSpPr/>
            <p:nvPr/>
          </p:nvGrpSpPr>
          <p:grpSpPr>
            <a:xfrm>
              <a:off x="4795933" y="3718350"/>
              <a:ext cx="1171112" cy="544202"/>
              <a:chOff x="4466759" y="3848048"/>
              <a:chExt cx="1571554" cy="730284"/>
            </a:xfrm>
          </p:grpSpPr>
          <p:grpSp>
            <p:nvGrpSpPr>
              <p:cNvPr id="27" name="Group 26"/>
              <p:cNvGrpSpPr/>
              <p:nvPr/>
            </p:nvGrpSpPr>
            <p:grpSpPr>
              <a:xfrm>
                <a:off x="4466759" y="3848156"/>
                <a:ext cx="730068" cy="730068"/>
                <a:chOff x="8759952" y="1243584"/>
                <a:chExt cx="640080" cy="640080"/>
              </a:xfrm>
            </p:grpSpPr>
            <p:sp>
              <p:nvSpPr>
                <p:cNvPr id="28" name="Oval 27"/>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2" name="Group 31"/>
                <p:cNvGrpSpPr/>
                <p:nvPr/>
              </p:nvGrpSpPr>
              <p:grpSpPr>
                <a:xfrm>
                  <a:off x="8809621" y="1513611"/>
                  <a:ext cx="531989" cy="137987"/>
                  <a:chOff x="6417451" y="1890395"/>
                  <a:chExt cx="1182758" cy="306784"/>
                </a:xfrm>
              </p:grpSpPr>
              <p:sp>
                <p:nvSpPr>
                  <p:cNvPr id="36"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p:cNvGrpSpPr/>
              <p:nvPr/>
            </p:nvGrpSpPr>
            <p:grpSpPr>
              <a:xfrm>
                <a:off x="5299118" y="3848048"/>
                <a:ext cx="739195" cy="730284"/>
                <a:chOff x="1035967" y="5037128"/>
                <a:chExt cx="1691375" cy="1691375"/>
              </a:xfrm>
            </p:grpSpPr>
            <p:sp>
              <p:nvSpPr>
                <p:cNvPr id="17" name="Oval 16"/>
                <p:cNvSpPr/>
                <p:nvPr/>
              </p:nvSpPr>
              <p:spPr bwMode="auto">
                <a:xfrm>
                  <a:off x="1035967"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grpSp>
    </p:spTree>
    <p:custDataLst>
      <p:tags r:id="rId1"/>
    </p:custData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67405" y="1534545"/>
            <a:ext cx="7092487" cy="4398745"/>
            <a:chOff x="4267405" y="1534545"/>
            <a:chExt cx="7092487" cy="4398745"/>
          </a:xfrm>
        </p:grpSpPr>
        <p:cxnSp>
          <p:nvCxnSpPr>
            <p:cNvPr id="43" name="Straight Connector 42"/>
            <p:cNvCxnSpPr>
              <a:stCxn id="44" idx="2"/>
              <a:endCxn id="54" idx="0"/>
            </p:cNvCxnSpPr>
            <p:nvPr/>
          </p:nvCxnSpPr>
          <p:spPr bwMode="auto">
            <a:xfrm>
              <a:off x="7800587"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Rounded Rectangle 31"/>
            <p:cNvSpPr/>
            <p:nvPr/>
          </p:nvSpPr>
          <p:spPr>
            <a:xfrm>
              <a:off x="6855038"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bg1"/>
                  </a:solidFill>
                </a:rPr>
                <a:t>CEO</a:t>
              </a:r>
              <a:endParaRPr lang="en-US" kern="1200" dirty="0">
                <a:solidFill>
                  <a:schemeClr val="bg1"/>
                </a:solidFill>
              </a:endParaRPr>
            </a:p>
          </p:txBody>
        </p:sp>
        <p:sp>
          <p:nvSpPr>
            <p:cNvPr id="47" name="Rounded Rectangle 32"/>
            <p:cNvSpPr/>
            <p:nvPr/>
          </p:nvSpPr>
          <p:spPr>
            <a:xfrm>
              <a:off x="6855038" y="2718823"/>
              <a:ext cx="1891097" cy="845912"/>
            </a:xfrm>
            <a:prstGeom prst="roundRect">
              <a:avLst/>
            </a:prstGeom>
            <a:solidFill>
              <a:srgbClr val="C1D2EE"/>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VP Global Sales/Sales Ops</a:t>
              </a:r>
              <a:endParaRPr lang="en-US" kern="1200" dirty="0">
                <a:solidFill>
                  <a:schemeClr val="tx1"/>
                </a:solidFill>
              </a:endParaRPr>
            </a:p>
          </p:txBody>
        </p:sp>
        <p:sp>
          <p:nvSpPr>
            <p:cNvPr id="48" name="Rounded Rectangle 33"/>
            <p:cNvSpPr/>
            <p:nvPr/>
          </p:nvSpPr>
          <p:spPr>
            <a:xfrm>
              <a:off x="426740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49" name="Rounded Rectangle 34"/>
            <p:cNvSpPr/>
            <p:nvPr/>
          </p:nvSpPr>
          <p:spPr>
            <a:xfrm>
              <a:off x="426740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51" name="Rounded Rectangle 35"/>
            <p:cNvSpPr/>
            <p:nvPr/>
          </p:nvSpPr>
          <p:spPr>
            <a:xfrm>
              <a:off x="6855038"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54" name="Rounded Rectangle 36"/>
            <p:cNvSpPr/>
            <p:nvPr/>
          </p:nvSpPr>
          <p:spPr>
            <a:xfrm>
              <a:off x="6855038"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58" name="Rounded Rectangle 37"/>
            <p:cNvSpPr/>
            <p:nvPr/>
          </p:nvSpPr>
          <p:spPr>
            <a:xfrm>
              <a:off x="946879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59" name="Rounded Rectangle 38"/>
            <p:cNvSpPr/>
            <p:nvPr/>
          </p:nvSpPr>
          <p:spPr>
            <a:xfrm>
              <a:off x="946879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cxnSp>
          <p:nvCxnSpPr>
            <p:cNvPr id="60" name="Straight Connector 59"/>
            <p:cNvCxnSpPr>
              <a:stCxn id="58" idx="2"/>
              <a:endCxn id="59" idx="0"/>
            </p:cNvCxnSpPr>
            <p:nvPr/>
          </p:nvCxnSpPr>
          <p:spPr bwMode="auto">
            <a:xfrm>
              <a:off x="1041434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8" idx="2"/>
              <a:endCxn id="49" idx="0"/>
            </p:cNvCxnSpPr>
            <p:nvPr/>
          </p:nvCxnSpPr>
          <p:spPr bwMode="auto">
            <a:xfrm>
              <a:off x="521295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Elbow Connector 59"/>
            <p:cNvCxnSpPr>
              <a:stCxn id="47" idx="2"/>
              <a:endCxn id="48" idx="0"/>
            </p:cNvCxnSpPr>
            <p:nvPr/>
          </p:nvCxnSpPr>
          <p:spPr bwMode="auto">
            <a:xfrm rot="5400000">
              <a:off x="6337588"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64" name="Elbow Connector 61"/>
            <p:cNvCxnSpPr>
              <a:stCxn id="47" idx="2"/>
              <a:endCxn id="58" idx="0"/>
            </p:cNvCxnSpPr>
            <p:nvPr/>
          </p:nvCxnSpPr>
          <p:spPr bwMode="auto">
            <a:xfrm rot="16200000" flipH="1">
              <a:off x="8938282"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Content Placeholder 1"/>
          <p:cNvSpPr>
            <a:spLocks noGrp="1"/>
          </p:cNvSpPr>
          <p:nvPr>
            <p:ph idx="1"/>
          </p:nvPr>
        </p:nvSpPr>
        <p:spPr/>
        <p:txBody>
          <a:bodyPr/>
          <a:lstStyle/>
          <a:p>
            <a:pPr marL="342900" indent="-342900">
              <a:buClr>
                <a:schemeClr val="bg2"/>
              </a:buClr>
              <a:defRPr/>
            </a:pPr>
            <a:r>
              <a:rPr lang="en-US" b="1" dirty="0">
                <a:ea typeface="MS PGothic" charset="-128"/>
              </a:rPr>
              <a:t>Scenario: </a:t>
            </a:r>
          </a:p>
          <a:p>
            <a:pPr marL="233363" indent="-233363">
              <a:buFont typeface="Wingdings" pitchFamily="2" charset="2"/>
              <a:buChar char="§"/>
              <a:defRPr/>
            </a:pPr>
            <a:r>
              <a:rPr lang="en-US" dirty="0">
                <a:ea typeface="MS PGothic" charset="-128"/>
              </a:rPr>
              <a:t>Organization-wide Defaults = Private </a:t>
            </a:r>
          </a:p>
          <a:p>
            <a:pPr marL="233363" indent="-233363">
              <a:buFont typeface="Wingdings" pitchFamily="2" charset="2"/>
              <a:buChar char="§"/>
              <a:defRPr/>
            </a:pPr>
            <a:r>
              <a:rPr lang="en-US" dirty="0">
                <a:ea typeface="MS PGothic" charset="-128"/>
              </a:rPr>
              <a:t>Standard Object Permissions Enabled</a:t>
            </a:r>
          </a:p>
          <a:p>
            <a:pPr marL="342900" indent="-342900">
              <a:buClr>
                <a:schemeClr val="bg2"/>
              </a:buClr>
              <a:defRPr/>
            </a:pPr>
            <a:endParaRPr lang="en-US" b="1" dirty="0">
              <a:ea typeface="MS PGothic" charset="-128"/>
            </a:endParaRPr>
          </a:p>
          <a:p>
            <a:pPr marL="342900" indent="-342900">
              <a:buClr>
                <a:schemeClr val="bg2"/>
              </a:buClr>
              <a:defRPr/>
            </a:pPr>
            <a:r>
              <a:rPr lang="en-US" dirty="0">
                <a:ea typeface="MS PGothic" charset="-128"/>
              </a:rPr>
              <a:t>Question 1: </a:t>
            </a:r>
          </a:p>
          <a:p>
            <a:pPr>
              <a:defRPr/>
            </a:pPr>
            <a:r>
              <a:rPr lang="en-US" dirty="0">
                <a:ea typeface="MS PGothic" charset="-128"/>
              </a:rPr>
              <a:t>Can the U.S. Sales Director </a:t>
            </a:r>
            <a:r>
              <a:rPr lang="en-US" i="1" dirty="0">
                <a:ea typeface="MS PGothic" charset="-128"/>
              </a:rPr>
              <a:t>view</a:t>
            </a:r>
            <a:r>
              <a:rPr lang="en-US" dirty="0">
                <a:ea typeface="MS PGothic" charset="-128"/>
              </a:rPr>
              <a:t> data owned by the EMEA Sales Director? </a:t>
            </a:r>
          </a:p>
          <a:p>
            <a:endParaRPr lang="en-US" dirty="0"/>
          </a:p>
          <a:p>
            <a:endParaRPr lang="en-US" dirty="0"/>
          </a:p>
        </p:txBody>
      </p:sp>
      <p:sp>
        <p:nvSpPr>
          <p:cNvPr id="240641" name="Rectangle 2"/>
          <p:cNvSpPr>
            <a:spLocks noGrp="1" noChangeArrowheads="1"/>
          </p:cNvSpPr>
          <p:nvPr>
            <p:ph type="title"/>
          </p:nvPr>
        </p:nvSpPr>
        <p:spPr/>
        <p:txBody>
          <a:bodyPr/>
          <a:lstStyle/>
          <a:p>
            <a:r>
              <a:rPr lang="en-US" dirty="0"/>
              <a:t>Test Your Knowledge: Question 1</a:t>
            </a:r>
          </a:p>
        </p:txBody>
      </p:sp>
      <p:sp>
        <p:nvSpPr>
          <p:cNvPr id="5" name="Slide Number Placeholder 4"/>
          <p:cNvSpPr>
            <a:spLocks noGrp="1"/>
          </p:cNvSpPr>
          <p:nvPr>
            <p:ph type="sldNum" sz="quarter" idx="11"/>
          </p:nvPr>
        </p:nvSpPr>
        <p:spPr/>
        <p:txBody>
          <a:bodyPr/>
          <a:lstStyle/>
          <a:p>
            <a:fld id="{812A5277-1DB9-460F-9A21-B857ABB32666}" type="slidenum">
              <a:rPr lang="en-US" smtClean="0"/>
              <a:pPr/>
              <a:t>181</a:t>
            </a:fld>
            <a:endParaRPr lang="en-US" dirty="0"/>
          </a:p>
        </p:txBody>
      </p:sp>
      <p:sp>
        <p:nvSpPr>
          <p:cNvPr id="29" name="Rectangle 28"/>
          <p:cNvSpPr/>
          <p:nvPr/>
        </p:nvSpPr>
        <p:spPr>
          <a:xfrm>
            <a:off x="177881" y="1301446"/>
            <a:ext cx="3116303" cy="773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57" y="4827630"/>
            <a:ext cx="681929" cy="1239921"/>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1103" y="4908383"/>
            <a:ext cx="682480" cy="1239921"/>
          </a:xfrm>
          <a:prstGeom prst="rect">
            <a:avLst/>
          </a:prstGeom>
        </p:spPr>
      </p:pic>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7616" y="4763947"/>
            <a:ext cx="681929" cy="1239921"/>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4904" y="3649384"/>
            <a:ext cx="681929" cy="1239921"/>
          </a:xfrm>
          <a:prstGeom prst="rect">
            <a:avLst/>
          </a:prstGeom>
        </p:spPr>
      </p:pic>
      <p:pic>
        <p:nvPicPr>
          <p:cNvPr id="77" name="Picture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4464" y="3631891"/>
            <a:ext cx="682480" cy="1239921"/>
          </a:xfrm>
          <a:prstGeom prst="rect">
            <a:avLst/>
          </a:prstGeom>
        </p:spPr>
      </p:pic>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8320" y="3603011"/>
            <a:ext cx="681929" cy="1239921"/>
          </a:xfrm>
          <a:prstGeom prst="rect">
            <a:avLst/>
          </a:prstGeom>
        </p:spPr>
      </p:pic>
      <p:pic>
        <p:nvPicPr>
          <p:cNvPr id="79" name="Picture 7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60542" y="2355399"/>
            <a:ext cx="681929" cy="1239921"/>
          </a:xfrm>
          <a:prstGeom prst="rect">
            <a:avLst/>
          </a:prstGeom>
        </p:spPr>
      </p:pic>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1103" y="1199533"/>
            <a:ext cx="682480" cy="1239921"/>
          </a:xfrm>
          <a:prstGeom prst="rect">
            <a:avLst/>
          </a:prstGeom>
        </p:spPr>
      </p:pic>
      <p:sp>
        <p:nvSpPr>
          <p:cNvPr id="65" name="Rectangle 64"/>
          <p:cNvSpPr/>
          <p:nvPr/>
        </p:nvSpPr>
        <p:spPr>
          <a:xfrm>
            <a:off x="4101736" y="3740348"/>
            <a:ext cx="5086853" cy="1175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Tree>
    <p:custDataLst>
      <p:tags r:id="rId1"/>
    </p:custData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09797" y="1534545"/>
            <a:ext cx="7092487" cy="4578872"/>
            <a:chOff x="609797" y="1534545"/>
            <a:chExt cx="7092487" cy="4578872"/>
          </a:xfrm>
        </p:grpSpPr>
        <p:cxnSp>
          <p:nvCxnSpPr>
            <p:cNvPr id="29" name="Straight Connector 28"/>
            <p:cNvCxnSpPr>
              <a:stCxn id="30" idx="2"/>
              <a:endCxn id="35" idx="0"/>
            </p:cNvCxnSpPr>
            <p:nvPr/>
          </p:nvCxnSpPr>
          <p:spPr bwMode="auto">
            <a:xfrm>
              <a:off x="4142979"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Rounded Rectangle 31"/>
            <p:cNvSpPr/>
            <p:nvPr/>
          </p:nvSpPr>
          <p:spPr>
            <a:xfrm>
              <a:off x="3197430"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bg1"/>
                  </a:solidFill>
                </a:rPr>
                <a:t>CEO</a:t>
              </a:r>
              <a:endParaRPr lang="en-US" kern="1200" dirty="0">
                <a:solidFill>
                  <a:schemeClr val="bg1"/>
                </a:solidFill>
              </a:endParaRPr>
            </a:p>
          </p:txBody>
        </p:sp>
        <p:sp>
          <p:nvSpPr>
            <p:cNvPr id="31" name="Rounded Rectangle 32"/>
            <p:cNvSpPr/>
            <p:nvPr/>
          </p:nvSpPr>
          <p:spPr>
            <a:xfrm>
              <a:off x="3197430" y="2718823"/>
              <a:ext cx="1891097" cy="845912"/>
            </a:xfrm>
            <a:prstGeom prst="roundRect">
              <a:avLst/>
            </a:prstGeom>
            <a:solidFill>
              <a:srgbClr val="C1D2EE"/>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VP Global Sales/Sales Ops</a:t>
              </a:r>
              <a:endParaRPr lang="en-US" kern="1200" dirty="0">
                <a:solidFill>
                  <a:schemeClr val="tx1"/>
                </a:solidFill>
              </a:endParaRPr>
            </a:p>
          </p:txBody>
        </p:sp>
        <p:sp>
          <p:nvSpPr>
            <p:cNvPr id="32" name="Rounded Rectangle 33"/>
            <p:cNvSpPr/>
            <p:nvPr/>
          </p:nvSpPr>
          <p:spPr>
            <a:xfrm>
              <a:off x="609797"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3" name="Rounded Rectangle 34"/>
            <p:cNvSpPr/>
            <p:nvPr/>
          </p:nvSpPr>
          <p:spPr>
            <a:xfrm>
              <a:off x="609797"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4" name="Rounded Rectangle 35"/>
            <p:cNvSpPr/>
            <p:nvPr/>
          </p:nvSpPr>
          <p:spPr>
            <a:xfrm>
              <a:off x="3197430"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5" name="Rounded Rectangle 36"/>
            <p:cNvSpPr/>
            <p:nvPr/>
          </p:nvSpPr>
          <p:spPr>
            <a:xfrm>
              <a:off x="3197430"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6" name="Rounded Rectangle 37"/>
            <p:cNvSpPr/>
            <p:nvPr/>
          </p:nvSpPr>
          <p:spPr>
            <a:xfrm>
              <a:off x="5811187"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7" name="Rounded Rectangle 38"/>
            <p:cNvSpPr/>
            <p:nvPr/>
          </p:nvSpPr>
          <p:spPr>
            <a:xfrm>
              <a:off x="5811187"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cxnSp>
          <p:nvCxnSpPr>
            <p:cNvPr id="38" name="Straight Connector 37"/>
            <p:cNvCxnSpPr>
              <a:stCxn id="36" idx="2"/>
              <a:endCxn id="37" idx="0"/>
            </p:cNvCxnSpPr>
            <p:nvPr/>
          </p:nvCxnSpPr>
          <p:spPr bwMode="auto">
            <a:xfrm>
              <a:off x="6756736"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9" name="Straight Connector 38"/>
            <p:cNvCxnSpPr>
              <a:stCxn id="32" idx="2"/>
              <a:endCxn id="33" idx="0"/>
            </p:cNvCxnSpPr>
            <p:nvPr/>
          </p:nvCxnSpPr>
          <p:spPr bwMode="auto">
            <a:xfrm>
              <a:off x="1555346"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Elbow Connector 59"/>
            <p:cNvCxnSpPr>
              <a:stCxn id="31" idx="2"/>
              <a:endCxn id="32" idx="0"/>
            </p:cNvCxnSpPr>
            <p:nvPr/>
          </p:nvCxnSpPr>
          <p:spPr bwMode="auto">
            <a:xfrm rot="5400000">
              <a:off x="2679980"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Elbow Connector 61"/>
            <p:cNvCxnSpPr>
              <a:stCxn id="31" idx="2"/>
              <a:endCxn id="36" idx="0"/>
            </p:cNvCxnSpPr>
            <p:nvPr/>
          </p:nvCxnSpPr>
          <p:spPr bwMode="auto">
            <a:xfrm rot="16200000" flipH="1">
              <a:off x="5280674"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42" name="Rectangle 41"/>
            <p:cNvSpPr/>
            <p:nvPr/>
          </p:nvSpPr>
          <p:spPr>
            <a:xfrm>
              <a:off x="3047572" y="3727285"/>
              <a:ext cx="2666303" cy="2386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gr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8339" y="4819195"/>
            <a:ext cx="750122" cy="1363913"/>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4554" y="4879479"/>
            <a:ext cx="750728" cy="1363913"/>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9595" y="4749504"/>
            <a:ext cx="750122" cy="1363913"/>
          </a:xfrm>
          <a:prstGeom prst="rect">
            <a:avLst/>
          </a:prstGeom>
        </p:spPr>
      </p:pic>
      <p:pic>
        <p:nvPicPr>
          <p:cNvPr id="78" name="Picture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9321" y="3608150"/>
            <a:ext cx="750122" cy="1363913"/>
          </a:xfrm>
          <a:prstGeom prst="rect">
            <a:avLst/>
          </a:prstGeom>
        </p:spPr>
      </p:pic>
      <p:pic>
        <p:nvPicPr>
          <p:cNvPr id="79" name="Picture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4554" y="3645822"/>
            <a:ext cx="750728" cy="1363913"/>
          </a:xfrm>
          <a:prstGeom prst="rect">
            <a:avLst/>
          </a:prstGeom>
        </p:spPr>
      </p:pic>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7515" y="3590985"/>
            <a:ext cx="750122" cy="1363913"/>
          </a:xfrm>
          <a:prstGeom prst="rect">
            <a:avLst/>
          </a:prstGeom>
        </p:spPr>
      </p:pic>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6523" y="2330898"/>
            <a:ext cx="750122" cy="1363913"/>
          </a:xfrm>
          <a:prstGeom prst="rect">
            <a:avLst/>
          </a:prstGeom>
        </p:spPr>
      </p:pic>
      <p:pic>
        <p:nvPicPr>
          <p:cNvPr id="82" name="Picture 8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10572" y="1267002"/>
            <a:ext cx="750728" cy="1363913"/>
          </a:xfrm>
          <a:prstGeom prst="rect">
            <a:avLst/>
          </a:prstGeom>
        </p:spPr>
      </p:pic>
      <p:sp>
        <p:nvSpPr>
          <p:cNvPr id="2" name="Content Placeholder 1"/>
          <p:cNvSpPr>
            <a:spLocks noGrp="1"/>
          </p:cNvSpPr>
          <p:nvPr>
            <p:ph idx="1"/>
          </p:nvPr>
        </p:nvSpPr>
        <p:spPr>
          <a:xfrm>
            <a:off x="8534399" y="746975"/>
            <a:ext cx="3657601" cy="6111025"/>
          </a:xfrm>
        </p:spPr>
        <p:txBody>
          <a:bodyPr/>
          <a:lstStyle/>
          <a:p>
            <a:pPr marL="342900" indent="-342900">
              <a:buClr>
                <a:schemeClr val="bg2"/>
              </a:buClr>
              <a:defRPr/>
            </a:pPr>
            <a:r>
              <a:rPr lang="en-US" b="1" dirty="0">
                <a:ea typeface="MS PGothic" charset="-128"/>
              </a:rPr>
              <a:t>Scenario: </a:t>
            </a:r>
          </a:p>
          <a:p>
            <a:pPr marL="233363" indent="-233363">
              <a:buFont typeface="Wingdings" pitchFamily="2" charset="2"/>
              <a:buChar char="§"/>
              <a:defRPr/>
            </a:pPr>
            <a:r>
              <a:rPr lang="en-US" dirty="0">
                <a:ea typeface="MS PGothic" charset="-128"/>
              </a:rPr>
              <a:t>Organization-wide Defaults = Private </a:t>
            </a:r>
          </a:p>
          <a:p>
            <a:pPr marL="233363" indent="-233363">
              <a:buFont typeface="Wingdings" pitchFamily="2" charset="2"/>
              <a:buChar char="§"/>
              <a:defRPr/>
            </a:pPr>
            <a:r>
              <a:rPr lang="en-US" dirty="0">
                <a:ea typeface="MS PGothic" charset="-128"/>
              </a:rPr>
              <a:t>Standard Object Permissions Enabled</a:t>
            </a:r>
          </a:p>
          <a:p>
            <a:pPr marL="342900" indent="-342900">
              <a:buClr>
                <a:schemeClr val="bg2"/>
              </a:buClr>
              <a:defRPr/>
            </a:pPr>
            <a:endParaRPr lang="en-US" b="1" dirty="0">
              <a:ea typeface="MS PGothic" charset="-128"/>
            </a:endParaRPr>
          </a:p>
          <a:p>
            <a:pPr marL="342900" indent="-342900">
              <a:buClr>
                <a:schemeClr val="bg2"/>
              </a:buClr>
              <a:defRPr/>
            </a:pPr>
            <a:r>
              <a:rPr lang="en-US" dirty="0">
                <a:ea typeface="MS PGothic" charset="-128"/>
              </a:rPr>
              <a:t>Question 2: </a:t>
            </a:r>
          </a:p>
          <a:p>
            <a:pPr>
              <a:spcBef>
                <a:spcPct val="20000"/>
              </a:spcBef>
              <a:buClr>
                <a:schemeClr val="bg2"/>
              </a:buClr>
              <a:buFont typeface="Wingdings" pitchFamily="2" charset="2"/>
              <a:buNone/>
              <a:defRPr/>
            </a:pPr>
            <a:r>
              <a:rPr lang="en-US" dirty="0">
                <a:ea typeface="ＭＳ Ｐゴシック" charset="-128"/>
              </a:rPr>
              <a:t>Can the EMEA Sales Director </a:t>
            </a:r>
            <a:r>
              <a:rPr lang="en-US" i="1" dirty="0">
                <a:ea typeface="ＭＳ Ｐゴシック" charset="-128"/>
              </a:rPr>
              <a:t>edit</a:t>
            </a:r>
            <a:r>
              <a:rPr lang="en-US" dirty="0">
                <a:ea typeface="ＭＳ Ｐゴシック" charset="-128"/>
              </a:rPr>
              <a:t> and </a:t>
            </a:r>
            <a:r>
              <a:rPr lang="en-US" i="1" dirty="0">
                <a:ea typeface="ＭＳ Ｐゴシック" charset="-128"/>
              </a:rPr>
              <a:t>delete</a:t>
            </a:r>
            <a:r>
              <a:rPr lang="en-US" dirty="0">
                <a:ea typeface="ＭＳ Ｐゴシック" charset="-128"/>
              </a:rPr>
              <a:t> one of the accounts owned by an EMEA Sales Rep? </a:t>
            </a:r>
            <a:endParaRPr lang="en-US" dirty="0"/>
          </a:p>
        </p:txBody>
      </p:sp>
      <p:sp>
        <p:nvSpPr>
          <p:cNvPr id="242689" name="Rectangle 2"/>
          <p:cNvSpPr>
            <a:spLocks noGrp="1" noChangeArrowheads="1"/>
          </p:cNvSpPr>
          <p:nvPr>
            <p:ph type="title"/>
          </p:nvPr>
        </p:nvSpPr>
        <p:spPr/>
        <p:txBody>
          <a:bodyPr/>
          <a:lstStyle/>
          <a:p>
            <a:r>
              <a:rPr lang="en-US" dirty="0"/>
              <a:t>Test Your Knowledge: Question 2</a:t>
            </a:r>
          </a:p>
        </p:txBody>
      </p:sp>
      <p:sp>
        <p:nvSpPr>
          <p:cNvPr id="5" name="Slide Number Placeholder 4"/>
          <p:cNvSpPr>
            <a:spLocks noGrp="1"/>
          </p:cNvSpPr>
          <p:nvPr>
            <p:ph type="sldNum" sz="quarter" idx="11"/>
          </p:nvPr>
        </p:nvSpPr>
        <p:spPr/>
        <p:txBody>
          <a:bodyPr/>
          <a:lstStyle/>
          <a:p>
            <a:fld id="{812A5277-1DB9-460F-9A21-B857ABB32666}" type="slidenum">
              <a:rPr lang="en-US" smtClean="0"/>
              <a:pPr/>
              <a:t>182</a:t>
            </a:fld>
            <a:endParaRPr lang="en-US" dirty="0"/>
          </a:p>
        </p:txBody>
      </p:sp>
      <p:sp>
        <p:nvSpPr>
          <p:cNvPr id="66" name="Rectangle 65"/>
          <p:cNvSpPr/>
          <p:nvPr/>
        </p:nvSpPr>
        <p:spPr>
          <a:xfrm>
            <a:off x="8701670" y="1278000"/>
            <a:ext cx="3162084" cy="7969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Tree>
    <p:custDataLst>
      <p:tags r:id="rId1"/>
    </p:custData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54345" y="1345537"/>
            <a:ext cx="7489164" cy="4767880"/>
            <a:chOff x="4254345" y="1345537"/>
            <a:chExt cx="7489164" cy="4767880"/>
          </a:xfrm>
        </p:grpSpPr>
        <p:cxnSp>
          <p:nvCxnSpPr>
            <p:cNvPr id="30" name="Straight Connector 29"/>
            <p:cNvCxnSpPr>
              <a:stCxn id="31" idx="2"/>
              <a:endCxn id="36" idx="0"/>
            </p:cNvCxnSpPr>
            <p:nvPr/>
          </p:nvCxnSpPr>
          <p:spPr bwMode="auto">
            <a:xfrm>
              <a:off x="7787527"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1" name="Rounded Rectangle 31"/>
            <p:cNvSpPr/>
            <p:nvPr/>
          </p:nvSpPr>
          <p:spPr>
            <a:xfrm>
              <a:off x="6841978"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bg1"/>
                  </a:solidFill>
                </a:rPr>
                <a:t>CEO</a:t>
              </a:r>
              <a:endParaRPr lang="en-US" kern="1200" dirty="0">
                <a:solidFill>
                  <a:schemeClr val="bg1"/>
                </a:solidFill>
              </a:endParaRPr>
            </a:p>
          </p:txBody>
        </p:sp>
        <p:sp>
          <p:nvSpPr>
            <p:cNvPr id="32" name="Rounded Rectangle 32"/>
            <p:cNvSpPr/>
            <p:nvPr/>
          </p:nvSpPr>
          <p:spPr>
            <a:xfrm>
              <a:off x="6841978" y="2718823"/>
              <a:ext cx="1891097" cy="845912"/>
            </a:xfrm>
            <a:prstGeom prst="roundRect">
              <a:avLst/>
            </a:prstGeom>
            <a:solidFill>
              <a:srgbClr val="C1D2EE"/>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VP Global Sales/Sales Ops</a:t>
              </a:r>
              <a:endParaRPr lang="en-US" kern="1200" dirty="0">
                <a:solidFill>
                  <a:schemeClr val="tx1"/>
                </a:solidFill>
              </a:endParaRPr>
            </a:p>
          </p:txBody>
        </p:sp>
        <p:sp>
          <p:nvSpPr>
            <p:cNvPr id="33" name="Rounded Rectangle 33"/>
            <p:cNvSpPr/>
            <p:nvPr/>
          </p:nvSpPr>
          <p:spPr>
            <a:xfrm>
              <a:off x="425434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4" name="Rounded Rectangle 34"/>
            <p:cNvSpPr/>
            <p:nvPr/>
          </p:nvSpPr>
          <p:spPr>
            <a:xfrm>
              <a:off x="425434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US </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5" name="Rounded Rectangle 35"/>
            <p:cNvSpPr/>
            <p:nvPr/>
          </p:nvSpPr>
          <p:spPr>
            <a:xfrm>
              <a:off x="6841978"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6" name="Rounded Rectangle 36"/>
            <p:cNvSpPr/>
            <p:nvPr/>
          </p:nvSpPr>
          <p:spPr>
            <a:xfrm>
              <a:off x="6841978"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EMEA</a:t>
              </a:r>
              <a:br>
                <a:rPr lang="en-GB" kern="1200" dirty="0">
                  <a:solidFill>
                    <a:schemeClr val="tx1"/>
                  </a:solidFill>
                </a:rPr>
              </a:br>
              <a:r>
                <a:rPr lang="en-GB" kern="1200" dirty="0">
                  <a:solidFill>
                    <a:schemeClr val="tx1"/>
                  </a:solidFill>
                </a:rPr>
                <a:t>Sales </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sp>
          <p:nvSpPr>
            <p:cNvPr id="37" name="Rounded Rectangle 37"/>
            <p:cNvSpPr/>
            <p:nvPr/>
          </p:nvSpPr>
          <p:spPr>
            <a:xfrm>
              <a:off x="945573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Director</a:t>
              </a:r>
              <a:endParaRPr lang="en-US" kern="1200" dirty="0">
                <a:solidFill>
                  <a:schemeClr val="tx1"/>
                </a:solidFill>
              </a:endParaRPr>
            </a:p>
          </p:txBody>
        </p:sp>
        <p:sp>
          <p:nvSpPr>
            <p:cNvPr id="38" name="Rounded Rectangle 38"/>
            <p:cNvSpPr/>
            <p:nvPr/>
          </p:nvSpPr>
          <p:spPr>
            <a:xfrm>
              <a:off x="945573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en-GB" kern="1200" dirty="0">
                  <a:solidFill>
                    <a:schemeClr val="tx1"/>
                  </a:solidFill>
                </a:rPr>
                <a:t>APAC</a:t>
              </a:r>
              <a:br>
                <a:rPr lang="en-GB" kern="1200" dirty="0">
                  <a:solidFill>
                    <a:schemeClr val="tx1"/>
                  </a:solidFill>
                </a:rPr>
              </a:br>
              <a:r>
                <a:rPr lang="en-GB" kern="1200" dirty="0">
                  <a:solidFill>
                    <a:schemeClr val="tx1"/>
                  </a:solidFill>
                </a:rPr>
                <a:t>Sales</a:t>
              </a:r>
              <a:br>
                <a:rPr lang="en-GB" kern="1200" dirty="0">
                  <a:solidFill>
                    <a:schemeClr val="tx1"/>
                  </a:solidFill>
                </a:rPr>
              </a:br>
              <a:r>
                <a:rPr lang="en-GB" kern="1200" dirty="0">
                  <a:solidFill>
                    <a:schemeClr val="tx1"/>
                  </a:solidFill>
                </a:rPr>
                <a:t>Rep</a:t>
              </a:r>
              <a:endParaRPr lang="en-US" kern="1200" dirty="0">
                <a:solidFill>
                  <a:schemeClr val="tx1"/>
                </a:solidFill>
              </a:endParaRPr>
            </a:p>
          </p:txBody>
        </p:sp>
        <p:cxnSp>
          <p:nvCxnSpPr>
            <p:cNvPr id="39" name="Straight Connector 38"/>
            <p:cNvCxnSpPr>
              <a:stCxn id="37" idx="2"/>
              <a:endCxn id="38" idx="0"/>
            </p:cNvCxnSpPr>
            <p:nvPr/>
          </p:nvCxnSpPr>
          <p:spPr bwMode="auto">
            <a:xfrm>
              <a:off x="1040128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a:stCxn id="33" idx="2"/>
              <a:endCxn id="34" idx="0"/>
            </p:cNvCxnSpPr>
            <p:nvPr/>
          </p:nvCxnSpPr>
          <p:spPr bwMode="auto">
            <a:xfrm>
              <a:off x="519989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Elbow Connector 59"/>
            <p:cNvCxnSpPr>
              <a:stCxn id="32" idx="2"/>
              <a:endCxn id="33" idx="0"/>
            </p:cNvCxnSpPr>
            <p:nvPr/>
          </p:nvCxnSpPr>
          <p:spPr bwMode="auto">
            <a:xfrm rot="5400000">
              <a:off x="6324528"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42" name="Elbow Connector 61"/>
            <p:cNvCxnSpPr>
              <a:stCxn id="32" idx="2"/>
              <a:endCxn id="37" idx="0"/>
            </p:cNvCxnSpPr>
            <p:nvPr/>
          </p:nvCxnSpPr>
          <p:spPr bwMode="auto">
            <a:xfrm rot="16200000" flipH="1">
              <a:off x="8925222"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43" name="Rectangle 42"/>
            <p:cNvSpPr/>
            <p:nvPr/>
          </p:nvSpPr>
          <p:spPr>
            <a:xfrm>
              <a:off x="9313878" y="4923518"/>
              <a:ext cx="2429631" cy="11898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44" name="Rectangle 43"/>
            <p:cNvSpPr/>
            <p:nvPr/>
          </p:nvSpPr>
          <p:spPr>
            <a:xfrm>
              <a:off x="6675173" y="1345537"/>
              <a:ext cx="2544740" cy="11898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grpSp>
      <p:sp>
        <p:nvSpPr>
          <p:cNvPr id="2" name="Content Placeholder 1"/>
          <p:cNvSpPr>
            <a:spLocks noGrp="1"/>
          </p:cNvSpPr>
          <p:nvPr>
            <p:ph idx="1"/>
          </p:nvPr>
        </p:nvSpPr>
        <p:spPr/>
        <p:txBody>
          <a:bodyPr/>
          <a:lstStyle/>
          <a:p>
            <a:pPr marL="342900" indent="-342900">
              <a:buClr>
                <a:schemeClr val="bg2"/>
              </a:buClr>
              <a:defRPr/>
            </a:pPr>
            <a:r>
              <a:rPr lang="en-US" b="1" dirty="0">
                <a:ea typeface="MS PGothic" charset="-128"/>
              </a:rPr>
              <a:t>Scenario: </a:t>
            </a:r>
          </a:p>
          <a:p>
            <a:pPr marL="233363" indent="-233363">
              <a:buFont typeface="Wingdings" pitchFamily="2" charset="2"/>
              <a:buChar char="§"/>
              <a:defRPr/>
            </a:pPr>
            <a:r>
              <a:rPr lang="en-US" dirty="0">
                <a:ea typeface="MS PGothic" charset="-128"/>
              </a:rPr>
              <a:t>Organization-wide Defaults = Private </a:t>
            </a:r>
          </a:p>
          <a:p>
            <a:pPr marL="233363" indent="-233363">
              <a:buFont typeface="Wingdings" pitchFamily="2" charset="2"/>
              <a:buChar char="§"/>
              <a:defRPr/>
            </a:pPr>
            <a:r>
              <a:rPr lang="en-US" dirty="0">
                <a:ea typeface="MS PGothic" charset="-128"/>
              </a:rPr>
              <a:t>Standard Object Permissions Enabled</a:t>
            </a:r>
          </a:p>
          <a:p>
            <a:pPr marL="342900" indent="-342900">
              <a:buClr>
                <a:schemeClr val="bg2"/>
              </a:buClr>
              <a:defRPr/>
            </a:pPr>
            <a:endParaRPr lang="en-US" b="1" dirty="0">
              <a:ea typeface="MS PGothic" charset="-128"/>
            </a:endParaRPr>
          </a:p>
          <a:p>
            <a:pPr marL="342900" indent="-342900">
              <a:buClr>
                <a:schemeClr val="bg2"/>
              </a:buClr>
              <a:defRPr/>
            </a:pPr>
            <a:r>
              <a:rPr lang="en-US" dirty="0">
                <a:ea typeface="MS PGothic" charset="-128"/>
              </a:rPr>
              <a:t>Question 3: </a:t>
            </a:r>
          </a:p>
          <a:p>
            <a:pPr>
              <a:spcBef>
                <a:spcPct val="20000"/>
              </a:spcBef>
              <a:buClr>
                <a:schemeClr val="bg2"/>
              </a:buClr>
              <a:buFont typeface="Wingdings" pitchFamily="2" charset="2"/>
              <a:buNone/>
              <a:defRPr/>
            </a:pPr>
            <a:r>
              <a:rPr lang="en-US" dirty="0">
                <a:ea typeface="MS PGothic" charset="-128"/>
              </a:rPr>
              <a:t>Can the CEO </a:t>
            </a:r>
            <a:r>
              <a:rPr lang="en-US" i="1" dirty="0">
                <a:ea typeface="MS PGothic" charset="-128"/>
              </a:rPr>
              <a:t>view</a:t>
            </a:r>
            <a:r>
              <a:rPr lang="en-US" dirty="0">
                <a:ea typeface="MS PGothic" charset="-128"/>
              </a:rPr>
              <a:t> and </a:t>
            </a:r>
            <a:r>
              <a:rPr lang="en-US" i="1" dirty="0">
                <a:ea typeface="MS PGothic" charset="-128"/>
              </a:rPr>
              <a:t>edit</a:t>
            </a:r>
            <a:r>
              <a:rPr lang="en-US" dirty="0">
                <a:ea typeface="MS PGothic" charset="-128"/>
              </a:rPr>
              <a:t> data owned by an APAC Sales Rep? </a:t>
            </a:r>
            <a:endParaRPr lang="en-US" dirty="0"/>
          </a:p>
        </p:txBody>
      </p:sp>
      <p:sp>
        <p:nvSpPr>
          <p:cNvPr id="242689" name="Rectangle 2"/>
          <p:cNvSpPr>
            <a:spLocks noGrp="1" noChangeArrowheads="1"/>
          </p:cNvSpPr>
          <p:nvPr>
            <p:ph type="title"/>
          </p:nvPr>
        </p:nvSpPr>
        <p:spPr/>
        <p:txBody>
          <a:bodyPr/>
          <a:lstStyle/>
          <a:p>
            <a:r>
              <a:rPr lang="en-US" dirty="0"/>
              <a:t>Test Your Knowledge: Question 3</a:t>
            </a:r>
          </a:p>
        </p:txBody>
      </p:sp>
      <p:sp>
        <p:nvSpPr>
          <p:cNvPr id="5" name="Slide Number Placeholder 4"/>
          <p:cNvSpPr>
            <a:spLocks noGrp="1"/>
          </p:cNvSpPr>
          <p:nvPr>
            <p:ph type="sldNum" sz="quarter" idx="11"/>
          </p:nvPr>
        </p:nvSpPr>
        <p:spPr/>
        <p:txBody>
          <a:bodyPr/>
          <a:lstStyle/>
          <a:p>
            <a:fld id="{812A5277-1DB9-460F-9A21-B857ABB32666}" type="slidenum">
              <a:rPr lang="en-US" smtClean="0"/>
              <a:pPr/>
              <a:t>183</a:t>
            </a:fld>
            <a:endParaRPr lang="en-US" dirty="0"/>
          </a:p>
        </p:txBody>
      </p:sp>
      <p:sp>
        <p:nvSpPr>
          <p:cNvPr id="68" name="Rectangle 67"/>
          <p:cNvSpPr/>
          <p:nvPr/>
        </p:nvSpPr>
        <p:spPr>
          <a:xfrm>
            <a:off x="177880" y="1242830"/>
            <a:ext cx="3128027" cy="820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5730" y="4923518"/>
            <a:ext cx="750728" cy="1363913"/>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6123" y="4871884"/>
            <a:ext cx="750122" cy="1363913"/>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5590" y="3609621"/>
            <a:ext cx="750122" cy="1363913"/>
          </a:xfrm>
          <a:prstGeom prst="rect">
            <a:avLst/>
          </a:prstGeom>
        </p:spPr>
      </p:pic>
      <p:pic>
        <p:nvPicPr>
          <p:cNvPr id="78" name="Picture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5171" y="3624097"/>
            <a:ext cx="750728" cy="1363913"/>
          </a:xfrm>
          <a:prstGeom prst="rect">
            <a:avLst/>
          </a:prstGeom>
        </p:spPr>
      </p:pic>
      <p:pic>
        <p:nvPicPr>
          <p:cNvPr id="79" name="Picture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1771" y="3489393"/>
            <a:ext cx="750122" cy="1363913"/>
          </a:xfrm>
          <a:prstGeom prst="rect">
            <a:avLst/>
          </a:prstGeom>
        </p:spPr>
      </p:pic>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96144" y="2327295"/>
            <a:ext cx="681929" cy="1239921"/>
          </a:xfrm>
          <a:prstGeom prst="rect">
            <a:avLst/>
          </a:prstGeom>
        </p:spPr>
      </p:pic>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1911" y="1256509"/>
            <a:ext cx="750728" cy="1363913"/>
          </a:xfrm>
          <a:prstGeom prst="rect">
            <a:avLst/>
          </a:prstGeom>
        </p:spPr>
      </p:pic>
      <p:pic>
        <p:nvPicPr>
          <p:cNvPr id="82" name="Picture 8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87597" y="4828377"/>
            <a:ext cx="750122" cy="1363913"/>
          </a:xfrm>
          <a:prstGeom prst="rect">
            <a:avLst/>
          </a:prstGeom>
        </p:spPr>
      </p:pic>
    </p:spTree>
    <p:custDataLst>
      <p:tags r:id="rId1"/>
    </p:custData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3786187"/>
            <a:ext cx="10458448" cy="3003341"/>
          </a:xfrm>
        </p:spPr>
        <p:txBody>
          <a:bodyPr/>
          <a:lstStyle/>
          <a:p>
            <a:r>
              <a:rPr lang="en-US" dirty="0"/>
              <a:t>Tasks: </a:t>
            </a:r>
          </a:p>
          <a:p>
            <a:pPr lvl="1"/>
            <a:r>
              <a:rPr lang="en-GB" dirty="0"/>
              <a:t>Build out the role hierarchy to include the unshaded roles in the diagram on the next slide.</a:t>
            </a:r>
          </a:p>
          <a:p>
            <a:pPr lvl="1"/>
            <a:r>
              <a:rPr lang="en-GB" dirty="0"/>
              <a:t>Rename the VP of Global Sales role to include Sales Operations.</a:t>
            </a:r>
          </a:p>
        </p:txBody>
      </p:sp>
      <p:sp>
        <p:nvSpPr>
          <p:cNvPr id="2" name="Content Placeholder 1"/>
          <p:cNvSpPr>
            <a:spLocks noGrp="1"/>
          </p:cNvSpPr>
          <p:nvPr>
            <p:ph idx="11"/>
          </p:nvPr>
        </p:nvSpPr>
        <p:spPr>
          <a:xfrm>
            <a:off x="1" y="758825"/>
            <a:ext cx="12192000" cy="2905378"/>
          </a:xfrm>
        </p:spPr>
        <p:txBody>
          <a:bodyPr/>
          <a:lstStyle/>
          <a:p>
            <a:r>
              <a:rPr lang="en-US" dirty="0"/>
              <a:t>Goals: </a:t>
            </a:r>
          </a:p>
          <a:p>
            <a:pPr lvl="1"/>
            <a:r>
              <a:rPr lang="en-US" dirty="0"/>
              <a:t>Following a review of data access, it has been decided that:</a:t>
            </a:r>
          </a:p>
          <a:p>
            <a:pPr marL="234950" lvl="1" indent="-234950">
              <a:buFont typeface="Wingdings" panose="05000000000000000000" pitchFamily="2" charset="2"/>
              <a:buChar char="§"/>
            </a:pPr>
            <a:r>
              <a:rPr lang="en-US" dirty="0"/>
              <a:t>For reporting and monitoring purposes, the VP of Global Sales and Sales Operations require View and Edit access to all records in the Sales organization. </a:t>
            </a:r>
          </a:p>
          <a:p>
            <a:pPr marL="234950" lvl="1" indent="-234950">
              <a:buFont typeface="Wingdings" panose="05000000000000000000" pitchFamily="2" charset="2"/>
              <a:buChar char="§"/>
            </a:pPr>
            <a:r>
              <a:rPr lang="en-US" dirty="0"/>
              <a:t>Sales Directors require access to their teams’ records.</a:t>
            </a:r>
          </a:p>
          <a:p>
            <a:pPr marL="234950" lvl="1" indent="-234950">
              <a:buFont typeface="Wingdings" panose="05000000000000000000" pitchFamily="2" charset="2"/>
              <a:buChar char="§"/>
            </a:pPr>
            <a:r>
              <a:rPr lang="en-US" dirty="0"/>
              <a:t>Sales Reps should have View access only on cases they do not own associated </a:t>
            </a:r>
            <a:br>
              <a:rPr lang="en-US" dirty="0"/>
            </a:br>
            <a:r>
              <a:rPr lang="en-US" dirty="0"/>
              <a:t>to their accounts.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4-5: </a:t>
            </a:r>
            <a:r>
              <a:rPr lang="en-GB"/>
              <a:t>Create a Role Hierarchy</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184</a:t>
            </a:fld>
            <a:endParaRPr lang="en-US" dirty="0"/>
          </a:p>
        </p:txBody>
      </p:sp>
    </p:spTree>
    <p:custDataLst>
      <p:tags r:id="rId1"/>
    </p:custData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r>
              <a:rPr lang="en-US" dirty="0"/>
              <a:t>4-5: </a:t>
            </a:r>
            <a:r>
              <a:rPr lang="en-GB" dirty="0"/>
              <a:t>Create a Role Hierarchy </a:t>
            </a:r>
            <a:r>
              <a:rPr lang="en-GB" b="0" dirty="0"/>
              <a:t>(cont.)</a:t>
            </a:r>
            <a:endParaRPr lang="en-US" b="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185</a:t>
            </a:fld>
            <a:endParaRPr lang="en-US" dirty="0"/>
          </a:p>
        </p:txBody>
      </p:sp>
      <p:grpSp>
        <p:nvGrpSpPr>
          <p:cNvPr id="23" name="Group 22"/>
          <p:cNvGrpSpPr/>
          <p:nvPr/>
        </p:nvGrpSpPr>
        <p:grpSpPr>
          <a:xfrm>
            <a:off x="1766124" y="1217927"/>
            <a:ext cx="8678343" cy="5058108"/>
            <a:chOff x="1766124" y="1217927"/>
            <a:chExt cx="8678343" cy="5058108"/>
          </a:xfrm>
        </p:grpSpPr>
        <p:cxnSp>
          <p:nvCxnSpPr>
            <p:cNvPr id="24" name="Straight Connector 23"/>
            <p:cNvCxnSpPr>
              <a:stCxn id="37" idx="2"/>
              <a:endCxn id="38" idx="0"/>
            </p:cNvCxnSpPr>
            <p:nvPr/>
          </p:nvCxnSpPr>
          <p:spPr bwMode="auto">
            <a:xfrm>
              <a:off x="9300353" y="4961128"/>
              <a:ext cx="0" cy="38440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Elbow Connector 29"/>
            <p:cNvCxnSpPr>
              <a:stCxn id="32" idx="2"/>
              <a:endCxn id="37" idx="0"/>
            </p:cNvCxnSpPr>
            <p:nvPr/>
          </p:nvCxnSpPr>
          <p:spPr bwMode="auto">
            <a:xfrm rot="16200000" flipH="1">
              <a:off x="7389790" y="2120062"/>
              <a:ext cx="606476" cy="321465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Straight Connector 25"/>
            <p:cNvCxnSpPr>
              <a:stCxn id="31" idx="2"/>
              <a:endCxn id="36" idx="0"/>
            </p:cNvCxnSpPr>
            <p:nvPr/>
          </p:nvCxnSpPr>
          <p:spPr bwMode="auto">
            <a:xfrm flipH="1">
              <a:off x="6085702" y="2148430"/>
              <a:ext cx="1" cy="3197102"/>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1" name="Rounded Rectangle 7"/>
            <p:cNvSpPr/>
            <p:nvPr/>
          </p:nvSpPr>
          <p:spPr>
            <a:xfrm>
              <a:off x="5045599" y="1217927"/>
              <a:ext cx="2080207" cy="930503"/>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bg1"/>
                  </a:solidFill>
                </a:rPr>
                <a:t>CEO</a:t>
              </a:r>
              <a:endParaRPr lang="en-US" kern="1200" dirty="0">
                <a:solidFill>
                  <a:schemeClr val="bg1"/>
                </a:solidFill>
              </a:endParaRPr>
            </a:p>
          </p:txBody>
        </p:sp>
        <p:sp>
          <p:nvSpPr>
            <p:cNvPr id="32" name="Rounded Rectangle 9"/>
            <p:cNvSpPr/>
            <p:nvPr/>
          </p:nvSpPr>
          <p:spPr>
            <a:xfrm>
              <a:off x="5045599" y="2493646"/>
              <a:ext cx="2080207" cy="930503"/>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VP Global Sales/Sales Ops</a:t>
              </a:r>
              <a:endParaRPr lang="en-US" kern="1200" dirty="0">
                <a:solidFill>
                  <a:schemeClr val="accent5">
                    <a:lumMod val="50000"/>
                  </a:schemeClr>
                </a:solidFill>
              </a:endParaRPr>
            </a:p>
          </p:txBody>
        </p:sp>
        <p:sp>
          <p:nvSpPr>
            <p:cNvPr id="33" name="Rounded Rectangle 10"/>
            <p:cNvSpPr/>
            <p:nvPr/>
          </p:nvSpPr>
          <p:spPr>
            <a:xfrm>
              <a:off x="1766124" y="4030625"/>
              <a:ext cx="2288228" cy="930503"/>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US </a:t>
              </a:r>
              <a:br>
                <a:rPr lang="en-GB" kern="1200" dirty="0">
                  <a:solidFill>
                    <a:schemeClr val="accent5">
                      <a:lumMod val="50000"/>
                    </a:schemeClr>
                  </a:solidFill>
                </a:rPr>
              </a:br>
              <a:r>
                <a:rPr lang="en-GB" kern="1200" dirty="0">
                  <a:solidFill>
                    <a:schemeClr val="accent5">
                      <a:lumMod val="50000"/>
                    </a:schemeClr>
                  </a:solidFill>
                </a:rPr>
                <a:t>Sales </a:t>
              </a:r>
              <a:br>
                <a:rPr lang="en-GB" kern="1200" dirty="0">
                  <a:solidFill>
                    <a:schemeClr val="accent5">
                      <a:lumMod val="50000"/>
                    </a:schemeClr>
                  </a:solidFill>
                </a:rPr>
              </a:br>
              <a:r>
                <a:rPr lang="en-GB" kern="1200" dirty="0">
                  <a:solidFill>
                    <a:schemeClr val="accent5">
                      <a:lumMod val="50000"/>
                    </a:schemeClr>
                  </a:solidFill>
                </a:rPr>
                <a:t>Director</a:t>
              </a:r>
              <a:endParaRPr lang="en-US" kern="1200" dirty="0">
                <a:solidFill>
                  <a:schemeClr val="accent5">
                    <a:lumMod val="50000"/>
                  </a:schemeClr>
                </a:solidFill>
              </a:endParaRPr>
            </a:p>
          </p:txBody>
        </p:sp>
        <p:sp>
          <p:nvSpPr>
            <p:cNvPr id="34" name="Rounded Rectangle 11"/>
            <p:cNvSpPr/>
            <p:nvPr/>
          </p:nvSpPr>
          <p:spPr>
            <a:xfrm>
              <a:off x="1766124" y="5345532"/>
              <a:ext cx="2288228" cy="930503"/>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US </a:t>
              </a:r>
              <a:br>
                <a:rPr lang="en-GB" kern="1200" dirty="0">
                  <a:solidFill>
                    <a:schemeClr val="accent5">
                      <a:lumMod val="50000"/>
                    </a:schemeClr>
                  </a:solidFill>
                </a:rPr>
              </a:br>
              <a:r>
                <a:rPr lang="en-GB" kern="1200" dirty="0">
                  <a:solidFill>
                    <a:schemeClr val="accent5">
                      <a:lumMod val="50000"/>
                    </a:schemeClr>
                  </a:solidFill>
                </a:rPr>
                <a:t>Sales</a:t>
              </a:r>
              <a:br>
                <a:rPr lang="en-GB" kern="1200" dirty="0">
                  <a:solidFill>
                    <a:schemeClr val="accent5">
                      <a:lumMod val="50000"/>
                    </a:schemeClr>
                  </a:solidFill>
                </a:rPr>
              </a:br>
              <a:r>
                <a:rPr lang="en-GB" kern="1200" dirty="0">
                  <a:solidFill>
                    <a:schemeClr val="accent5">
                      <a:lumMod val="50000"/>
                    </a:schemeClr>
                  </a:solidFill>
                </a:rPr>
                <a:t>Rep</a:t>
              </a:r>
              <a:endParaRPr lang="en-US" kern="1200" dirty="0">
                <a:solidFill>
                  <a:schemeClr val="accent5">
                    <a:lumMod val="50000"/>
                  </a:schemeClr>
                </a:solidFill>
              </a:endParaRPr>
            </a:p>
          </p:txBody>
        </p:sp>
        <p:sp>
          <p:nvSpPr>
            <p:cNvPr id="35" name="Rounded Rectangle 12"/>
            <p:cNvSpPr/>
            <p:nvPr/>
          </p:nvSpPr>
          <p:spPr>
            <a:xfrm>
              <a:off x="4941588" y="4030625"/>
              <a:ext cx="2288228" cy="930503"/>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EMEA</a:t>
              </a:r>
              <a:br>
                <a:rPr lang="en-GB" kern="1200" dirty="0">
                  <a:solidFill>
                    <a:schemeClr val="accent5">
                      <a:lumMod val="50000"/>
                    </a:schemeClr>
                  </a:solidFill>
                </a:rPr>
              </a:br>
              <a:r>
                <a:rPr lang="en-GB" kern="1200" dirty="0">
                  <a:solidFill>
                    <a:schemeClr val="accent5">
                      <a:lumMod val="50000"/>
                    </a:schemeClr>
                  </a:solidFill>
                </a:rPr>
                <a:t>Sales </a:t>
              </a:r>
              <a:br>
                <a:rPr lang="en-GB" kern="1200" dirty="0">
                  <a:solidFill>
                    <a:schemeClr val="accent5">
                      <a:lumMod val="50000"/>
                    </a:schemeClr>
                  </a:solidFill>
                </a:rPr>
              </a:br>
              <a:r>
                <a:rPr lang="en-GB" kern="1200" dirty="0">
                  <a:solidFill>
                    <a:schemeClr val="accent5">
                      <a:lumMod val="50000"/>
                    </a:schemeClr>
                  </a:solidFill>
                </a:rPr>
                <a:t>Director</a:t>
              </a:r>
              <a:endParaRPr lang="en-US" kern="1200" dirty="0">
                <a:solidFill>
                  <a:schemeClr val="accent5">
                    <a:lumMod val="50000"/>
                  </a:schemeClr>
                </a:solidFill>
              </a:endParaRPr>
            </a:p>
          </p:txBody>
        </p:sp>
        <p:sp>
          <p:nvSpPr>
            <p:cNvPr id="36" name="Rounded Rectangle 13"/>
            <p:cNvSpPr/>
            <p:nvPr/>
          </p:nvSpPr>
          <p:spPr>
            <a:xfrm>
              <a:off x="4941588" y="5345532"/>
              <a:ext cx="2288228" cy="930503"/>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EMEA</a:t>
              </a:r>
              <a:br>
                <a:rPr lang="en-GB" kern="1200" dirty="0">
                  <a:solidFill>
                    <a:schemeClr val="accent5">
                      <a:lumMod val="50000"/>
                    </a:schemeClr>
                  </a:solidFill>
                </a:rPr>
              </a:br>
              <a:r>
                <a:rPr lang="en-GB" kern="1200" dirty="0">
                  <a:solidFill>
                    <a:schemeClr val="accent5">
                      <a:lumMod val="50000"/>
                    </a:schemeClr>
                  </a:solidFill>
                </a:rPr>
                <a:t>Sales </a:t>
              </a:r>
              <a:br>
                <a:rPr lang="en-GB" kern="1200" dirty="0">
                  <a:solidFill>
                    <a:schemeClr val="accent5">
                      <a:lumMod val="50000"/>
                    </a:schemeClr>
                  </a:solidFill>
                </a:rPr>
              </a:br>
              <a:r>
                <a:rPr lang="en-GB" kern="1200" dirty="0">
                  <a:solidFill>
                    <a:schemeClr val="accent5">
                      <a:lumMod val="50000"/>
                    </a:schemeClr>
                  </a:solidFill>
                </a:rPr>
                <a:t>Rep</a:t>
              </a:r>
              <a:endParaRPr lang="en-US" kern="1200" dirty="0">
                <a:solidFill>
                  <a:schemeClr val="accent5">
                    <a:lumMod val="50000"/>
                  </a:schemeClr>
                </a:solidFill>
              </a:endParaRPr>
            </a:p>
          </p:txBody>
        </p:sp>
        <p:sp>
          <p:nvSpPr>
            <p:cNvPr id="37" name="Rounded Rectangle 14"/>
            <p:cNvSpPr/>
            <p:nvPr/>
          </p:nvSpPr>
          <p:spPr>
            <a:xfrm>
              <a:off x="8156239" y="4030625"/>
              <a:ext cx="2288228" cy="930503"/>
            </a:xfrm>
            <a:prstGeom prst="roundRect">
              <a:avLst/>
            </a:prstGeom>
            <a:solidFill>
              <a:schemeClr val="bg1"/>
            </a:solidFill>
            <a:ln>
              <a:solidFill>
                <a:srgbClr val="FFC000"/>
              </a:solid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APAC</a:t>
              </a:r>
              <a:br>
                <a:rPr lang="en-GB" kern="1200" dirty="0">
                  <a:solidFill>
                    <a:schemeClr val="accent5">
                      <a:lumMod val="50000"/>
                    </a:schemeClr>
                  </a:solidFill>
                </a:rPr>
              </a:br>
              <a:r>
                <a:rPr lang="en-GB" kern="1200" dirty="0">
                  <a:solidFill>
                    <a:schemeClr val="accent5">
                      <a:lumMod val="50000"/>
                    </a:schemeClr>
                  </a:solidFill>
                </a:rPr>
                <a:t>Sales</a:t>
              </a:r>
              <a:br>
                <a:rPr lang="en-GB" kern="1200" dirty="0">
                  <a:solidFill>
                    <a:schemeClr val="accent5">
                      <a:lumMod val="50000"/>
                    </a:schemeClr>
                  </a:solidFill>
                </a:rPr>
              </a:br>
              <a:r>
                <a:rPr lang="en-GB" kern="1200" dirty="0">
                  <a:solidFill>
                    <a:schemeClr val="accent5">
                      <a:lumMod val="50000"/>
                    </a:schemeClr>
                  </a:solidFill>
                </a:rPr>
                <a:t>Director</a:t>
              </a:r>
              <a:endParaRPr lang="en-US" kern="1200" dirty="0">
                <a:solidFill>
                  <a:schemeClr val="accent5">
                    <a:lumMod val="50000"/>
                  </a:schemeClr>
                </a:solidFill>
              </a:endParaRPr>
            </a:p>
          </p:txBody>
        </p:sp>
        <p:sp>
          <p:nvSpPr>
            <p:cNvPr id="38" name="Rounded Rectangle 15"/>
            <p:cNvSpPr/>
            <p:nvPr/>
          </p:nvSpPr>
          <p:spPr>
            <a:xfrm>
              <a:off x="8156239" y="5345532"/>
              <a:ext cx="2288228" cy="930503"/>
            </a:xfrm>
            <a:prstGeom prst="roundRect">
              <a:avLst/>
            </a:prstGeom>
            <a:solidFill>
              <a:schemeClr val="bg1"/>
            </a:solidFill>
            <a:ln>
              <a:solidFill>
                <a:srgbClr val="FFC00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kern="1200" dirty="0">
                  <a:solidFill>
                    <a:schemeClr val="accent5">
                      <a:lumMod val="50000"/>
                    </a:schemeClr>
                  </a:solidFill>
                </a:rPr>
                <a:t>APAC</a:t>
              </a:r>
              <a:br>
                <a:rPr lang="en-GB" kern="1200" dirty="0">
                  <a:solidFill>
                    <a:schemeClr val="accent5">
                      <a:lumMod val="50000"/>
                    </a:schemeClr>
                  </a:solidFill>
                </a:rPr>
              </a:br>
              <a:r>
                <a:rPr lang="en-GB" kern="1200" dirty="0">
                  <a:solidFill>
                    <a:schemeClr val="accent5">
                      <a:lumMod val="50000"/>
                    </a:schemeClr>
                  </a:solidFill>
                </a:rPr>
                <a:t>Sales</a:t>
              </a:r>
              <a:br>
                <a:rPr lang="en-GB" kern="1200" dirty="0">
                  <a:solidFill>
                    <a:schemeClr val="accent5">
                      <a:lumMod val="50000"/>
                    </a:schemeClr>
                  </a:solidFill>
                </a:rPr>
              </a:br>
              <a:r>
                <a:rPr lang="en-GB" kern="1200" dirty="0">
                  <a:solidFill>
                    <a:schemeClr val="accent5">
                      <a:lumMod val="50000"/>
                    </a:schemeClr>
                  </a:solidFill>
                </a:rPr>
                <a:t>Rep</a:t>
              </a:r>
              <a:endParaRPr lang="en-US" kern="1200" dirty="0">
                <a:solidFill>
                  <a:schemeClr val="accent5">
                    <a:lumMod val="50000"/>
                  </a:schemeClr>
                </a:solidFill>
              </a:endParaRPr>
            </a:p>
          </p:txBody>
        </p:sp>
        <p:cxnSp>
          <p:nvCxnSpPr>
            <p:cNvPr id="39" name="Straight Connector 38"/>
            <p:cNvCxnSpPr>
              <a:stCxn id="33" idx="2"/>
              <a:endCxn id="34" idx="0"/>
            </p:cNvCxnSpPr>
            <p:nvPr/>
          </p:nvCxnSpPr>
          <p:spPr bwMode="auto">
            <a:xfrm>
              <a:off x="2910238" y="4961128"/>
              <a:ext cx="0" cy="38440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Elbow Connector 28"/>
            <p:cNvCxnSpPr>
              <a:stCxn id="32" idx="2"/>
              <a:endCxn id="33" idx="0"/>
            </p:cNvCxnSpPr>
            <p:nvPr/>
          </p:nvCxnSpPr>
          <p:spPr bwMode="auto">
            <a:xfrm rot="5400000">
              <a:off x="4194733" y="2139655"/>
              <a:ext cx="606476" cy="3175465"/>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grpSp>
    </p:spTree>
    <p:custDataLst>
      <p:tags r:id="rId1"/>
    </p:custData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71750"/>
            <a:ext cx="11955462" cy="4217779"/>
          </a:xfrm>
        </p:spPr>
        <p:txBody>
          <a:bodyPr/>
          <a:lstStyle/>
          <a:p>
            <a:r>
              <a:rPr lang="en-US" dirty="0"/>
              <a:t>Tasks: </a:t>
            </a:r>
          </a:p>
          <a:p>
            <a:pPr lvl="1"/>
            <a:r>
              <a:rPr lang="en-GB" dirty="0"/>
              <a:t>Assign users to their roles per the table below.</a:t>
            </a:r>
          </a:p>
          <a:p>
            <a:pPr lvl="1"/>
            <a:r>
              <a:rPr lang="en-GB" dirty="0"/>
              <a:t>Delete the Sales Operations and Sales Operations Director roles.</a:t>
            </a:r>
          </a:p>
          <a:p>
            <a:pPr lvl="1"/>
            <a:r>
              <a:rPr lang="en-GB" dirty="0"/>
              <a:t>For reporting purposes, assign yourself (Admin User) to the CEO role.</a:t>
            </a:r>
          </a:p>
          <a:p>
            <a:pPr lvl="1"/>
            <a:endParaRPr lang="en-GB" dirty="0"/>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GB" dirty="0"/>
              <a:t>Now that the sales roles have been created, the users can be assigned to </a:t>
            </a:r>
            <a:br>
              <a:rPr lang="en-GB" dirty="0"/>
            </a:br>
            <a:r>
              <a:rPr lang="en-GB" dirty="0"/>
              <a:t>their roles. Once the Sales Operations users have been reassigned, the </a:t>
            </a:r>
            <a:br>
              <a:rPr lang="en-GB" dirty="0"/>
            </a:br>
            <a:r>
              <a:rPr lang="en-GB" dirty="0"/>
              <a:t>Sales Operations roles can be deleted.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4-6: Assign Users to Roles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202913134"/>
              </p:ext>
            </p:extLst>
          </p:nvPr>
        </p:nvGraphicFramePr>
        <p:xfrm>
          <a:off x="1571624" y="4504896"/>
          <a:ext cx="9072563" cy="19507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171951">
                  <a:extLst>
                    <a:ext uri="{9D8B030D-6E8A-4147-A177-3AD203B41FA5}">
                      <a16:colId xmlns:a16="http://schemas.microsoft.com/office/drawing/2014/main" val="20000"/>
                    </a:ext>
                  </a:extLst>
                </a:gridCol>
                <a:gridCol w="4900612">
                  <a:extLst>
                    <a:ext uri="{9D8B030D-6E8A-4147-A177-3AD203B41FA5}">
                      <a16:colId xmlns:a16="http://schemas.microsoft.com/office/drawing/2014/main" val="20001"/>
                    </a:ext>
                  </a:extLst>
                </a:gridCol>
              </a:tblGrid>
              <a:tr h="280570">
                <a:tc>
                  <a:txBody>
                    <a:bodyPr/>
                    <a:lstStyle/>
                    <a:p>
                      <a:r>
                        <a:rPr lang="en-GB" sz="2400" dirty="0"/>
                        <a:t>Role</a:t>
                      </a:r>
                      <a:endParaRPr lang="en-US" sz="2400" dirty="0"/>
                    </a:p>
                  </a:txBody>
                  <a:tcPr>
                    <a:solidFill>
                      <a:srgbClr val="0070C0"/>
                    </a:solidFill>
                  </a:tcPr>
                </a:tc>
                <a:tc>
                  <a:txBody>
                    <a:bodyPr/>
                    <a:lstStyle/>
                    <a:p>
                      <a:r>
                        <a:rPr lang="en-GB" sz="2400" dirty="0"/>
                        <a:t>User</a:t>
                      </a:r>
                      <a:endParaRPr lang="en-US" sz="2400" dirty="0"/>
                    </a:p>
                  </a:txBody>
                  <a:tcPr>
                    <a:solidFill>
                      <a:srgbClr val="0070C0"/>
                    </a:solidFill>
                  </a:tcPr>
                </a:tc>
                <a:extLst>
                  <a:ext uri="{0D108BD9-81ED-4DB2-BD59-A6C34878D82A}">
                    <a16:rowId xmlns:a16="http://schemas.microsoft.com/office/drawing/2014/main" val="10000"/>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APAC</a:t>
                      </a:r>
                      <a:r>
                        <a:rPr lang="en-GB" sz="2000" baseline="0" dirty="0"/>
                        <a:t> Sales Director</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An</a:t>
                      </a:r>
                      <a:r>
                        <a:rPr lang="en-GB" sz="2000" baseline="0" dirty="0"/>
                        <a:t> Lin</a:t>
                      </a:r>
                      <a:endParaRPr lang="en-US" sz="2000" dirty="0"/>
                    </a:p>
                  </a:txBody>
                  <a:tcPr/>
                </a:tc>
                <a:extLst>
                  <a:ext uri="{0D108BD9-81ED-4DB2-BD59-A6C34878D82A}">
                    <a16:rowId xmlns:a16="http://schemas.microsoft.com/office/drawing/2014/main" val="10001"/>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APAC Sales Rep</a:t>
                      </a:r>
                      <a:endParaRPr lang="en-US" sz="2000" dirty="0"/>
                    </a:p>
                  </a:txBody>
                  <a:tcPr/>
                </a:tc>
                <a:tc>
                  <a:txBody>
                    <a:bodyPr/>
                    <a:lstStyle/>
                    <a:p>
                      <a:r>
                        <a:rPr lang="en-US" sz="2000" kern="1200" dirty="0">
                          <a:solidFill>
                            <a:schemeClr val="dk1"/>
                          </a:solidFill>
                          <a:latin typeface="+mn-lt"/>
                          <a:ea typeface="+mn-ea"/>
                          <a:cs typeface="+mn-cs"/>
                        </a:rPr>
                        <a:t>Fumiko Suzuki</a:t>
                      </a:r>
                      <a:r>
                        <a:rPr lang="en-GB" sz="2000" kern="1200" dirty="0">
                          <a:solidFill>
                            <a:schemeClr val="dk1"/>
                          </a:solidFill>
                          <a:latin typeface="+mn-lt"/>
                          <a:ea typeface="+mn-ea"/>
                          <a:cs typeface="+mn-cs"/>
                        </a:rPr>
                        <a:t>,</a:t>
                      </a:r>
                      <a:r>
                        <a:rPr lang="en-GB" sz="2000" kern="1200" baseline="0" dirty="0">
                          <a:solidFill>
                            <a:schemeClr val="dk1"/>
                          </a:solidFill>
                          <a:latin typeface="+mn-lt"/>
                          <a:ea typeface="+mn-ea"/>
                          <a:cs typeface="+mn-cs"/>
                        </a:rPr>
                        <a:t> </a:t>
                      </a:r>
                      <a:r>
                        <a:rPr lang="en-GB" sz="2000" dirty="0"/>
                        <a:t>Jin Chang</a:t>
                      </a:r>
                      <a:endParaRPr lang="en-US" sz="2000" dirty="0"/>
                    </a:p>
                  </a:txBody>
                  <a:tcPr/>
                </a:tc>
                <a:extLst>
                  <a:ext uri="{0D108BD9-81ED-4DB2-BD59-A6C34878D82A}">
                    <a16:rowId xmlns:a16="http://schemas.microsoft.com/office/drawing/2014/main" val="10002"/>
                  </a:ext>
                </a:extLst>
              </a:tr>
              <a:tr h="516991">
                <a:tc>
                  <a:txBody>
                    <a:bodyPr/>
                    <a:lstStyle/>
                    <a:p>
                      <a:r>
                        <a:rPr lang="en-GB" sz="2000"/>
                        <a:t>VP of Global </a:t>
                      </a:r>
                      <a:r>
                        <a:rPr lang="en-GB" sz="2000" dirty="0"/>
                        <a:t>Sales/Sales Ops</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Yuko</a:t>
                      </a:r>
                      <a:r>
                        <a:rPr lang="en-US" sz="2000" baseline="0" dirty="0"/>
                        <a:t> </a:t>
                      </a:r>
                      <a:r>
                        <a:rPr lang="en-US" sz="2000" dirty="0"/>
                        <a:t>Ishikawa, Courtney Brown, Tony Jenkins, Alan Wong</a:t>
                      </a:r>
                      <a:endParaRPr lang="en-US" sz="2000" dirty="0">
                        <a:solidFill>
                          <a:schemeClr val="tx1"/>
                        </a:solidFill>
                        <a:latin typeface="Salesforce Sans" panose="020B0505020202020203" pitchFamily="34" charset="0"/>
                        <a:cs typeface="Arial" pitchFamily="34" charset="0"/>
                      </a:endParaRP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3"/>
          </p:nvPr>
        </p:nvSpPr>
        <p:spPr/>
        <p:txBody>
          <a:bodyPr/>
          <a:lstStyle/>
          <a:p>
            <a:fld id="{812A5277-1DB9-460F-9A21-B857ABB32666}" type="slidenum">
              <a:rPr lang="en-US" smtClean="0"/>
              <a:pPr/>
              <a:t>186</a:t>
            </a:fld>
            <a:endParaRPr lang="en-US" dirty="0"/>
          </a:p>
        </p:txBody>
      </p:sp>
    </p:spTree>
    <p:custDataLst>
      <p:tags r:id="rId1"/>
    </p:custData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4302" y="2252269"/>
            <a:ext cx="7203744" cy="4537260"/>
          </a:xfrm>
        </p:spPr>
        <p:txBody>
          <a:bodyPr/>
          <a:lstStyle/>
          <a:p>
            <a:r>
              <a:rPr lang="en-US" dirty="0"/>
              <a:t>Tasks: </a:t>
            </a:r>
          </a:p>
          <a:p>
            <a:pPr lvl="1"/>
            <a:r>
              <a:rPr lang="en-GB" dirty="0"/>
              <a:t>Build out the role hierarchy to include the unshaded roles in the diagram to the right</a:t>
            </a:r>
            <a:r>
              <a:rPr lang="en-US" dirty="0"/>
              <a:t>.</a:t>
            </a:r>
            <a:endParaRPr lang="en-GB" dirty="0"/>
          </a:p>
          <a:p>
            <a:pPr lvl="1"/>
            <a:r>
              <a:rPr lang="en-GB" dirty="0"/>
              <a:t>Assign users to their roles per the table:</a:t>
            </a:r>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US" dirty="0"/>
              <a:t>The VP of Services and the Customer Support team require access to all the </a:t>
            </a:r>
            <a:br>
              <a:rPr lang="en-US" dirty="0"/>
            </a:br>
            <a:r>
              <a:rPr lang="en-US" dirty="0"/>
              <a:t>records their teams are working on</a:t>
            </a:r>
            <a:r>
              <a:rPr lang="en-GB" dirty="0"/>
              <a:t>.  </a:t>
            </a:r>
            <a:endParaRPr lang="en-US" dirty="0"/>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7" name="Title 6"/>
          <p:cNvSpPr>
            <a:spLocks noGrp="1"/>
          </p:cNvSpPr>
          <p:nvPr>
            <p:ph type="title"/>
          </p:nvPr>
        </p:nvSpPr>
        <p:spPr/>
        <p:txBody>
          <a:bodyPr/>
          <a:lstStyle/>
          <a:p>
            <a:r>
              <a:rPr lang="en-GB"/>
              <a:t>4-7: Create a Role Hierarchy</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884955480"/>
              </p:ext>
            </p:extLst>
          </p:nvPr>
        </p:nvGraphicFramePr>
        <p:xfrm>
          <a:off x="659540" y="3973526"/>
          <a:ext cx="6498498" cy="265176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068525">
                  <a:extLst>
                    <a:ext uri="{9D8B030D-6E8A-4147-A177-3AD203B41FA5}">
                      <a16:colId xmlns:a16="http://schemas.microsoft.com/office/drawing/2014/main" val="20000"/>
                    </a:ext>
                  </a:extLst>
                </a:gridCol>
                <a:gridCol w="3429973">
                  <a:extLst>
                    <a:ext uri="{9D8B030D-6E8A-4147-A177-3AD203B41FA5}">
                      <a16:colId xmlns:a16="http://schemas.microsoft.com/office/drawing/2014/main" val="20001"/>
                    </a:ext>
                  </a:extLst>
                </a:gridCol>
              </a:tblGrid>
              <a:tr h="238996">
                <a:tc>
                  <a:txBody>
                    <a:bodyPr/>
                    <a:lstStyle/>
                    <a:p>
                      <a:r>
                        <a:rPr lang="en-GB" sz="2400" dirty="0"/>
                        <a:t>Role</a:t>
                      </a:r>
                      <a:endParaRPr lang="en-US" sz="2400" dirty="0"/>
                    </a:p>
                  </a:txBody>
                  <a:tcPr>
                    <a:solidFill>
                      <a:srgbClr val="0070C0"/>
                    </a:solidFill>
                  </a:tcPr>
                </a:tc>
                <a:tc>
                  <a:txBody>
                    <a:bodyPr/>
                    <a:lstStyle/>
                    <a:p>
                      <a:r>
                        <a:rPr lang="en-GB" sz="2400" dirty="0"/>
                        <a:t>User</a:t>
                      </a:r>
                      <a:endParaRPr lang="en-US" sz="2400" dirty="0"/>
                    </a:p>
                  </a:txBody>
                  <a:tcPr>
                    <a:solidFill>
                      <a:srgbClr val="0070C0"/>
                    </a:solidFill>
                  </a:tcPr>
                </a:tc>
                <a:extLst>
                  <a:ext uri="{0D108BD9-81ED-4DB2-BD59-A6C34878D82A}">
                    <a16:rowId xmlns:a16="http://schemas.microsoft.com/office/drawing/2014/main" val="10000"/>
                  </a:ext>
                </a:extLst>
              </a:tr>
              <a:tr h="238996">
                <a:tc>
                  <a:txBody>
                    <a:bodyPr/>
                    <a:lstStyle/>
                    <a:p>
                      <a:r>
                        <a:rPr lang="en-GB" sz="2000" dirty="0"/>
                        <a:t>VP of Services</a:t>
                      </a:r>
                      <a:endParaRPr lang="en-US" sz="2000" dirty="0"/>
                    </a:p>
                  </a:txBody>
                  <a:tcPr/>
                </a:tc>
                <a:tc>
                  <a:txBody>
                    <a:bodyPr/>
                    <a:lstStyle/>
                    <a:p>
                      <a:r>
                        <a:rPr lang="en-GB" sz="2000" dirty="0"/>
                        <a:t>Noah Larkin</a:t>
                      </a:r>
                      <a:endParaRPr lang="en-US" sz="2000" dirty="0"/>
                    </a:p>
                  </a:txBody>
                  <a:tcPr/>
                </a:tc>
                <a:extLst>
                  <a:ext uri="{0D108BD9-81ED-4DB2-BD59-A6C34878D82A}">
                    <a16:rowId xmlns:a16="http://schemas.microsoft.com/office/drawing/2014/main" val="10001"/>
                  </a:ext>
                </a:extLst>
              </a:tr>
              <a:tr h="2663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Customer Support Director</a:t>
                      </a:r>
                      <a:endParaRPr lang="en-US" sz="2000" dirty="0"/>
                    </a:p>
                  </a:txBody>
                  <a:tcPr/>
                </a:tc>
                <a:tc>
                  <a:txBody>
                    <a:bodyPr/>
                    <a:lstStyle/>
                    <a:p>
                      <a:r>
                        <a:rPr lang="en-GB" sz="2000" dirty="0"/>
                        <a:t>Roberta</a:t>
                      </a:r>
                      <a:r>
                        <a:rPr lang="en-GB" sz="2000" baseline="0" dirty="0"/>
                        <a:t> Spada</a:t>
                      </a:r>
                      <a:endParaRPr lang="en-US" sz="2000" dirty="0"/>
                    </a:p>
                  </a:txBody>
                  <a:tcPr/>
                </a:tc>
                <a:extLst>
                  <a:ext uri="{0D108BD9-81ED-4DB2-BD59-A6C34878D82A}">
                    <a16:rowId xmlns:a16="http://schemas.microsoft.com/office/drawing/2014/main" val="10002"/>
                  </a:ext>
                </a:extLst>
              </a:tr>
              <a:tr h="2389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Customer Support </a:t>
                      </a:r>
                      <a:br>
                        <a:rPr lang="en-GB" sz="2000" dirty="0"/>
                      </a:br>
                      <a:r>
                        <a:rPr lang="en-GB" sz="2000" dirty="0"/>
                        <a:t>Rep</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Tim Howe, Robin Kramer, Cara Ng</a:t>
                      </a:r>
                      <a:endParaRPr lang="en-US" sz="2000" dirty="0"/>
                    </a:p>
                  </a:txBody>
                  <a:tcPr/>
                </a:tc>
                <a:extLst>
                  <a:ext uri="{0D108BD9-81ED-4DB2-BD59-A6C34878D82A}">
                    <a16:rowId xmlns:a16="http://schemas.microsoft.com/office/drawing/2014/main" val="10003"/>
                  </a:ext>
                </a:extLst>
              </a:tr>
              <a:tr h="2389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Sales Engineer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Amy Daniels, Kevin Bailey</a:t>
                      </a:r>
                    </a:p>
                  </a:txBody>
                  <a:tcPr/>
                </a:tc>
                <a:extLst>
                  <a:ext uri="{0D108BD9-81ED-4DB2-BD59-A6C34878D82A}">
                    <a16:rowId xmlns:a16="http://schemas.microsoft.com/office/drawing/2014/main" val="10004"/>
                  </a:ext>
                </a:extLst>
              </a:tr>
            </a:tbl>
          </a:graphicData>
        </a:graphic>
      </p:graphicFrame>
      <p:grpSp>
        <p:nvGrpSpPr>
          <p:cNvPr id="38" name="Group 37"/>
          <p:cNvGrpSpPr/>
          <p:nvPr/>
        </p:nvGrpSpPr>
        <p:grpSpPr>
          <a:xfrm>
            <a:off x="7569503" y="2252269"/>
            <a:ext cx="3954112" cy="4399255"/>
            <a:chOff x="12505296" y="1534514"/>
            <a:chExt cx="3954112" cy="4399255"/>
          </a:xfrm>
        </p:grpSpPr>
        <p:cxnSp>
          <p:nvCxnSpPr>
            <p:cNvPr id="14" name="Straight Connector 13"/>
            <p:cNvCxnSpPr>
              <a:stCxn id="23" idx="2"/>
              <a:endCxn id="24" idx="0"/>
            </p:cNvCxnSpPr>
            <p:nvPr/>
          </p:nvCxnSpPr>
          <p:spPr bwMode="auto">
            <a:xfrm>
              <a:off x="15599819" y="3564704"/>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Elbow Connector 14"/>
            <p:cNvCxnSpPr>
              <a:stCxn id="18" idx="2"/>
              <a:endCxn id="23" idx="0"/>
            </p:cNvCxnSpPr>
            <p:nvPr/>
          </p:nvCxnSpPr>
          <p:spPr bwMode="auto">
            <a:xfrm rot="16200000" flipH="1">
              <a:off x="14868692" y="1987665"/>
              <a:ext cx="338366" cy="1123888"/>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a:stCxn id="21" idx="2"/>
              <a:endCxn id="22" idx="0"/>
            </p:cNvCxnSpPr>
            <p:nvPr/>
          </p:nvCxnSpPr>
          <p:spPr bwMode="auto">
            <a:xfrm>
              <a:off x="13364886" y="3564704"/>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Rounded Rectangle 17"/>
            <p:cNvSpPr/>
            <p:nvPr/>
          </p:nvSpPr>
          <p:spPr>
            <a:xfrm>
              <a:off x="13616341" y="1534514"/>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algn="ctr" defTabSz="577850">
                <a:lnSpc>
                  <a:spcPct val="80000"/>
                </a:lnSpc>
                <a:spcBef>
                  <a:spcPct val="0"/>
                </a:spcBef>
              </a:pPr>
              <a:r>
                <a:rPr lang="en-GB" dirty="0">
                  <a:solidFill>
                    <a:schemeClr val="bg1"/>
                  </a:solidFill>
                </a:rPr>
                <a:t>CEO</a:t>
              </a:r>
            </a:p>
          </p:txBody>
        </p:sp>
        <p:sp>
          <p:nvSpPr>
            <p:cNvPr id="21" name="Rounded Rectangle 20"/>
            <p:cNvSpPr/>
            <p:nvPr/>
          </p:nvSpPr>
          <p:spPr>
            <a:xfrm>
              <a:off x="12505296" y="2718792"/>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a:solidFill>
                    <a:schemeClr val="accent5">
                      <a:lumMod val="50000"/>
                    </a:schemeClr>
                  </a:solidFill>
                </a:rPr>
                <a:t>VP of Global </a:t>
              </a:r>
              <a:r>
                <a:rPr lang="en-GB" dirty="0">
                  <a:solidFill>
                    <a:schemeClr val="accent5">
                      <a:lumMod val="50000"/>
                    </a:schemeClr>
                  </a:solidFill>
                </a:rPr>
                <a:t>Sales/</a:t>
              </a:r>
              <a:br>
                <a:rPr lang="en-GB" dirty="0">
                  <a:solidFill>
                    <a:schemeClr val="accent5">
                      <a:lumMod val="50000"/>
                    </a:schemeClr>
                  </a:solidFill>
                </a:rPr>
              </a:br>
              <a:r>
                <a:rPr lang="en-GB" dirty="0">
                  <a:solidFill>
                    <a:schemeClr val="accent5">
                      <a:lumMod val="50000"/>
                    </a:schemeClr>
                  </a:solidFill>
                </a:rPr>
                <a:t>Sales Ops </a:t>
              </a:r>
            </a:p>
          </p:txBody>
        </p:sp>
        <p:sp>
          <p:nvSpPr>
            <p:cNvPr id="22" name="Rounded Rectangle 21"/>
            <p:cNvSpPr/>
            <p:nvPr/>
          </p:nvSpPr>
          <p:spPr>
            <a:xfrm>
              <a:off x="12505296" y="3903069"/>
              <a:ext cx="1719179" cy="845912"/>
            </a:xfrm>
            <a:prstGeom prst="roundRect">
              <a:avLst/>
            </a:prstGeom>
            <a:solidFill>
              <a:schemeClr val="bg1"/>
            </a:solidFill>
            <a:ln>
              <a:solidFill>
                <a:srgbClr val="FFC00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dirty="0">
                  <a:solidFill>
                    <a:schemeClr val="accent5">
                      <a:lumMod val="50000"/>
                    </a:schemeClr>
                  </a:solidFill>
                </a:rPr>
                <a:t>Sales</a:t>
              </a:r>
              <a:br>
                <a:rPr lang="en-GB" dirty="0">
                  <a:solidFill>
                    <a:schemeClr val="accent5">
                      <a:lumMod val="50000"/>
                    </a:schemeClr>
                  </a:solidFill>
                </a:rPr>
              </a:br>
              <a:r>
                <a:rPr lang="en-GB" dirty="0">
                  <a:solidFill>
                    <a:schemeClr val="accent5">
                      <a:lumMod val="50000"/>
                    </a:schemeClr>
                  </a:solidFill>
                </a:rPr>
                <a:t>Engineer</a:t>
              </a:r>
            </a:p>
          </p:txBody>
        </p:sp>
        <p:sp>
          <p:nvSpPr>
            <p:cNvPr id="23" name="Rounded Rectangle 22"/>
            <p:cNvSpPr/>
            <p:nvPr/>
          </p:nvSpPr>
          <p:spPr>
            <a:xfrm>
              <a:off x="14740229" y="2718792"/>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a:solidFill>
                    <a:srgbClr val="00B050"/>
                  </a:solidFill>
                </a:rPr>
                <a:t>VP of</a:t>
              </a:r>
              <a:br>
                <a:rPr lang="en-GB" dirty="0">
                  <a:solidFill>
                    <a:srgbClr val="00B050"/>
                  </a:solidFill>
                </a:rPr>
              </a:br>
              <a:r>
                <a:rPr lang="en-GB" dirty="0">
                  <a:solidFill>
                    <a:srgbClr val="00B050"/>
                  </a:solidFill>
                </a:rPr>
                <a:t>Services</a:t>
              </a:r>
            </a:p>
          </p:txBody>
        </p:sp>
        <p:sp>
          <p:nvSpPr>
            <p:cNvPr id="24" name="Rounded Rectangle 23"/>
            <p:cNvSpPr/>
            <p:nvPr/>
          </p:nvSpPr>
          <p:spPr>
            <a:xfrm>
              <a:off x="14740229" y="3903069"/>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dirty="0">
                  <a:solidFill>
                    <a:srgbClr val="00B050"/>
                  </a:solidFill>
                </a:rPr>
                <a:t>Customer Support Director</a:t>
              </a:r>
            </a:p>
          </p:txBody>
        </p:sp>
        <p:cxnSp>
          <p:nvCxnSpPr>
            <p:cNvPr id="30" name="Straight Connector 29"/>
            <p:cNvCxnSpPr>
              <a:stCxn id="24" idx="2"/>
              <a:endCxn id="34" idx="0"/>
            </p:cNvCxnSpPr>
            <p:nvPr/>
          </p:nvCxnSpPr>
          <p:spPr bwMode="auto">
            <a:xfrm>
              <a:off x="15599819" y="4748981"/>
              <a:ext cx="0" cy="33887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Elbow Connector 30"/>
            <p:cNvCxnSpPr>
              <a:stCxn id="18" idx="2"/>
              <a:endCxn id="21" idx="0"/>
            </p:cNvCxnSpPr>
            <p:nvPr/>
          </p:nvCxnSpPr>
          <p:spPr bwMode="auto">
            <a:xfrm rot="5400000">
              <a:off x="13751226" y="1994087"/>
              <a:ext cx="338366" cy="1111045"/>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4" name="Rounded Rectangle 33"/>
            <p:cNvSpPr/>
            <p:nvPr/>
          </p:nvSpPr>
          <p:spPr>
            <a:xfrm>
              <a:off x="14740229" y="5087857"/>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en-GB" dirty="0">
                  <a:solidFill>
                    <a:srgbClr val="00B050"/>
                  </a:solidFill>
                </a:rPr>
                <a:t>Customer Support</a:t>
              </a:r>
              <a:br>
                <a:rPr lang="en-GB" dirty="0">
                  <a:solidFill>
                    <a:srgbClr val="00B050"/>
                  </a:solidFill>
                </a:rPr>
              </a:br>
              <a:r>
                <a:rPr lang="en-GB" dirty="0">
                  <a:solidFill>
                    <a:srgbClr val="00B050"/>
                  </a:solidFill>
                </a:rPr>
                <a:t>Rep</a:t>
              </a:r>
            </a:p>
          </p:txBody>
        </p:sp>
      </p:grpSp>
      <p:sp>
        <p:nvSpPr>
          <p:cNvPr id="4" name="Slide Number Placeholder 3"/>
          <p:cNvSpPr>
            <a:spLocks noGrp="1"/>
          </p:cNvSpPr>
          <p:nvPr>
            <p:ph type="sldNum" sz="quarter" idx="13"/>
          </p:nvPr>
        </p:nvSpPr>
        <p:spPr/>
        <p:txBody>
          <a:bodyPr/>
          <a:lstStyle/>
          <a:p>
            <a:fld id="{812A5277-1DB9-460F-9A21-B857ABB32666}" type="slidenum">
              <a:rPr lang="en-US" smtClean="0"/>
              <a:pPr/>
              <a:t>187</a:t>
            </a:fld>
            <a:endParaRPr lang="en-US" dirty="0"/>
          </a:p>
        </p:txBody>
      </p:sp>
    </p:spTree>
    <p:custDataLst>
      <p:tags r:id="rId1"/>
    </p:custData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1" y="1027272"/>
            <a:ext cx="7690334" cy="4635062"/>
          </a:xfrm>
        </p:spPr>
        <p:txBody>
          <a:bodyPr/>
          <a:lstStyle/>
          <a:p>
            <a:pPr lvl="3"/>
            <a:r>
              <a:rPr lang="en-GB" dirty="0"/>
              <a:t>Restricting Logins</a:t>
            </a:r>
            <a:endParaRPr lang="en-US" dirty="0"/>
          </a:p>
          <a:p>
            <a:pPr lvl="3"/>
            <a:r>
              <a:rPr lang="en-GB" dirty="0"/>
              <a:t>Determining Object Access</a:t>
            </a:r>
            <a:endParaRPr lang="en-US" dirty="0"/>
          </a:p>
          <a:p>
            <a:pPr lvl="3"/>
            <a:r>
              <a:rPr lang="en-GB" dirty="0"/>
              <a:t>Setting Up Record Access</a:t>
            </a:r>
          </a:p>
          <a:p>
            <a:pPr lvl="3"/>
            <a:r>
              <a:rPr lang="en-GB" dirty="0"/>
              <a:t>Creating a Role Hierarchy</a:t>
            </a:r>
          </a:p>
          <a:p>
            <a:pPr lvl="1"/>
            <a:r>
              <a:rPr lang="en-GB" dirty="0"/>
              <a:t>Dealing with Record Access Exceptions</a:t>
            </a:r>
          </a:p>
          <a:p>
            <a:pPr lvl="2"/>
            <a:r>
              <a:rPr lang="en-GB" dirty="0"/>
              <a:t>Managing Field-Level Security</a:t>
            </a:r>
            <a:endParaRPr lang="en-US" dirty="0"/>
          </a:p>
        </p:txBody>
      </p:sp>
      <p:sp>
        <p:nvSpPr>
          <p:cNvPr id="10" name="Text Placeholder 9"/>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188</a:t>
            </a:fld>
            <a:endParaRPr lang="en-US" dirty="0"/>
          </a:p>
        </p:txBody>
      </p:sp>
    </p:spTree>
    <p:custDataLst>
      <p:tags r:id="rId1"/>
    </p:custDataLst>
    <p:extLst>
      <p:ext uri="{BB962C8B-B14F-4D97-AF65-F5344CB8AC3E}">
        <p14:creationId xmlns:p14="http://schemas.microsoft.com/office/powerpoint/2010/main" val="236577894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670569" y="4067906"/>
            <a:ext cx="7009879" cy="696702"/>
            <a:chOff x="2656055" y="3373218"/>
            <a:chExt cx="7009879" cy="295468"/>
          </a:xfrm>
        </p:grpSpPr>
        <p:cxnSp>
          <p:nvCxnSpPr>
            <p:cNvPr id="54" name="Elbow Connector 22"/>
            <p:cNvCxnSpPr/>
            <p:nvPr/>
          </p:nvCxnSpPr>
          <p:spPr bwMode="auto">
            <a:xfrm rot="5400000">
              <a:off x="4260792" y="1768483"/>
              <a:ext cx="295466" cy="350493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5" name="Elbow Connector 26"/>
            <p:cNvCxnSpPr/>
            <p:nvPr/>
          </p:nvCxnSpPr>
          <p:spPr bwMode="auto">
            <a:xfrm rot="5400000">
              <a:off x="5137027" y="2644718"/>
              <a:ext cx="295466" cy="175246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6" name="Elbow Connector 29"/>
            <p:cNvCxnSpPr/>
            <p:nvPr/>
          </p:nvCxnSpPr>
          <p:spPr bwMode="auto">
            <a:xfrm rot="16200000" flipH="1">
              <a:off x="6889496" y="2644716"/>
              <a:ext cx="295466" cy="175247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7" name="Elbow Connector 49"/>
            <p:cNvCxnSpPr/>
            <p:nvPr/>
          </p:nvCxnSpPr>
          <p:spPr bwMode="auto">
            <a:xfrm rot="16200000" flipH="1">
              <a:off x="7765731" y="1768481"/>
              <a:ext cx="295466" cy="350494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8" name="Straight Connector 57"/>
            <p:cNvCxnSpPr/>
            <p:nvPr/>
          </p:nvCxnSpPr>
          <p:spPr bwMode="auto">
            <a:xfrm>
              <a:off x="6160994" y="3373218"/>
              <a:ext cx="0" cy="295466"/>
            </a:xfrm>
            <a:prstGeom prst="line">
              <a:avLst/>
            </a:prstGeom>
            <a:solidFill>
              <a:schemeClr val="accent1"/>
            </a:solidFill>
            <a:ln w="25400" cap="flat" cmpd="sng" algn="ctr">
              <a:solidFill>
                <a:srgbClr val="0070C0"/>
              </a:solidFill>
              <a:prstDash val="solid"/>
              <a:round/>
              <a:headEnd type="none" w="lg" len="lg"/>
              <a:tailEnd type="none"/>
            </a:ln>
            <a:effectLst/>
          </p:spPr>
        </p:cxnSp>
      </p:grpSp>
      <p:sp>
        <p:nvSpPr>
          <p:cNvPr id="2" name="Content Placeholder 1"/>
          <p:cNvSpPr>
            <a:spLocks noGrp="1"/>
          </p:cNvSpPr>
          <p:nvPr>
            <p:ph idx="1"/>
          </p:nvPr>
        </p:nvSpPr>
        <p:spPr>
          <a:xfrm>
            <a:off x="128592" y="836614"/>
            <a:ext cx="9344021" cy="5935663"/>
          </a:xfrm>
        </p:spPr>
        <p:txBody>
          <a:bodyPr/>
          <a:lstStyle/>
          <a:p>
            <a:r>
              <a:rPr lang="en-GB" dirty="0"/>
              <a:t>Managers and operations people will now have the required level of access to records that they do not own. However, there are some exceptions to the model that you need to deal with.</a:t>
            </a:r>
          </a:p>
        </p:txBody>
      </p:sp>
      <p:sp>
        <p:nvSpPr>
          <p:cNvPr id="479233" name="Rectangle 2"/>
          <p:cNvSpPr>
            <a:spLocks noGrp="1" noChangeArrowheads="1"/>
          </p:cNvSpPr>
          <p:nvPr>
            <p:ph type="title"/>
          </p:nvPr>
        </p:nvSpPr>
        <p:spPr/>
        <p:txBody>
          <a:bodyPr/>
          <a:lstStyle/>
          <a:p>
            <a:r>
              <a:rPr lang="en-US" dirty="0"/>
              <a:t>Agenda Item 4: Data Access Exceptions</a:t>
            </a:r>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23" name="Group 22"/>
          <p:cNvGrpSpPr/>
          <p:nvPr/>
        </p:nvGrpSpPr>
        <p:grpSpPr>
          <a:xfrm>
            <a:off x="3588909" y="4503594"/>
            <a:ext cx="1617075" cy="1616315"/>
            <a:chOff x="295835" y="1057835"/>
            <a:chExt cx="1586753" cy="1616315"/>
          </a:xfrm>
        </p:grpSpPr>
        <p:grpSp>
          <p:nvGrpSpPr>
            <p:cNvPr id="24" name="Group 23"/>
            <p:cNvGrpSpPr/>
            <p:nvPr/>
          </p:nvGrpSpPr>
          <p:grpSpPr>
            <a:xfrm>
              <a:off x="295835" y="1057835"/>
              <a:ext cx="1586753" cy="1613647"/>
              <a:chOff x="448235" y="3801035"/>
              <a:chExt cx="2166770" cy="1613647"/>
            </a:xfrm>
          </p:grpSpPr>
          <p:sp>
            <p:nvSpPr>
              <p:cNvPr id="26" name="Rounded Rectangle 2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27" name="Round Same Side Corner Rectangle 2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Allison Wheeler</a:t>
                </a:r>
              </a:p>
              <a:p>
                <a:pPr algn="ctr">
                  <a:spcBef>
                    <a:spcPts val="300"/>
                  </a:spcBef>
                </a:pPr>
                <a:r>
                  <a:rPr lang="en-US" sz="1300">
                    <a:latin typeface="Salesforce Sans" panose="020B0505020202020203" pitchFamily="34" charset="0"/>
                    <a:cs typeface="Arial" pitchFamily="34" charset="0"/>
                  </a:rPr>
                  <a:t>VP of Global </a:t>
                </a:r>
                <a:r>
                  <a:rPr lang="en-US" sz="1300" dirty="0">
                    <a:latin typeface="Salesforce Sans" panose="020B0505020202020203" pitchFamily="34" charset="0"/>
                    <a:cs typeface="Arial" pitchFamily="34" charset="0"/>
                  </a:rPr>
                  <a:t>Sales</a:t>
                </a:r>
              </a:p>
            </p:txBody>
          </p:sp>
        </p:grpSp>
        <p:pic>
          <p:nvPicPr>
            <p:cNvPr id="25" name="Picture 2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479176"/>
              <a:ext cx="1204932" cy="1194974"/>
            </a:xfrm>
            <a:prstGeom prst="rect">
              <a:avLst/>
            </a:prstGeom>
            <a:noFill/>
            <a:ln>
              <a:noFill/>
            </a:ln>
          </p:spPr>
        </p:pic>
      </p:grpSp>
      <p:grpSp>
        <p:nvGrpSpPr>
          <p:cNvPr id="28" name="Group 27"/>
          <p:cNvGrpSpPr/>
          <p:nvPr/>
        </p:nvGrpSpPr>
        <p:grpSpPr>
          <a:xfrm>
            <a:off x="5400981" y="4503594"/>
            <a:ext cx="1496715" cy="1616092"/>
            <a:chOff x="7646895" y="1930671"/>
            <a:chExt cx="1497105" cy="1616092"/>
          </a:xfrm>
        </p:grpSpPr>
        <p:grpSp>
          <p:nvGrpSpPr>
            <p:cNvPr id="29" name="Group 28"/>
            <p:cNvGrpSpPr/>
            <p:nvPr/>
          </p:nvGrpSpPr>
          <p:grpSpPr>
            <a:xfrm>
              <a:off x="7646895" y="1930671"/>
              <a:ext cx="1497105" cy="1613647"/>
              <a:chOff x="448235" y="3801035"/>
              <a:chExt cx="2166770" cy="1613647"/>
            </a:xfrm>
          </p:grpSpPr>
          <p:sp>
            <p:nvSpPr>
              <p:cNvPr id="31" name="Rounded Rectangle 3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2" name="Round Same Side Corner Rectangle 3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Conner McCoy</a:t>
                </a:r>
              </a:p>
              <a:p>
                <a:pPr algn="ctr">
                  <a:spcBef>
                    <a:spcPts val="300"/>
                  </a:spcBef>
                </a:pPr>
                <a:r>
                  <a:rPr lang="en-US" sz="1300">
                    <a:latin typeface="Salesforce Sans" panose="020B0505020202020203" pitchFamily="34" charset="0"/>
                    <a:cs typeface="Arial" pitchFamily="34" charset="0"/>
                  </a:rPr>
                  <a:t>VP of Marketing</a:t>
                </a:r>
                <a:endParaRPr lang="en-US" sz="1300" dirty="0">
                  <a:latin typeface="Salesforce Sans" panose="020B0505020202020203" pitchFamily="34" charset="0"/>
                  <a:cs typeface="Arial" pitchFamily="34" charset="0"/>
                </a:endParaRPr>
              </a:p>
            </p:txBody>
          </p:sp>
        </p:grpSp>
        <p:pic>
          <p:nvPicPr>
            <p:cNvPr id="30" name="Picture 2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grpSp>
        <p:nvGrpSpPr>
          <p:cNvPr id="33" name="Group 32"/>
          <p:cNvGrpSpPr/>
          <p:nvPr/>
        </p:nvGrpSpPr>
        <p:grpSpPr>
          <a:xfrm>
            <a:off x="7213053" y="4503594"/>
            <a:ext cx="1496715" cy="1622660"/>
            <a:chOff x="9486018" y="2018417"/>
            <a:chExt cx="1497105" cy="1622660"/>
          </a:xfrm>
        </p:grpSpPr>
        <p:grpSp>
          <p:nvGrpSpPr>
            <p:cNvPr id="34" name="Group 33"/>
            <p:cNvGrpSpPr/>
            <p:nvPr/>
          </p:nvGrpSpPr>
          <p:grpSpPr>
            <a:xfrm>
              <a:off x="9486018" y="2018417"/>
              <a:ext cx="1497105" cy="1613647"/>
              <a:chOff x="448235" y="3801035"/>
              <a:chExt cx="2166770" cy="1613647"/>
            </a:xfrm>
          </p:grpSpPr>
          <p:sp>
            <p:nvSpPr>
              <p:cNvPr id="36" name="Rounded Rectangle 3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7" name="Round Same Side Corner Rectangle 3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Noah Larkin</a:t>
                </a:r>
              </a:p>
              <a:p>
                <a:pPr algn="ctr">
                  <a:spcBef>
                    <a:spcPts val="300"/>
                  </a:spcBef>
                </a:pPr>
                <a:r>
                  <a:rPr lang="en-US" sz="1300" dirty="0">
                    <a:latin typeface="Salesforce Sans" panose="020B0505020202020203" pitchFamily="34" charset="0"/>
                    <a:cs typeface="Arial" pitchFamily="34" charset="0"/>
                  </a:rPr>
                  <a:t>VP of Services</a:t>
                </a:r>
              </a:p>
            </p:txBody>
          </p:sp>
        </p:grpSp>
        <p:pic>
          <p:nvPicPr>
            <p:cNvPr id="35" name="Picture 3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449585"/>
              <a:ext cx="1316958" cy="1191492"/>
            </a:xfrm>
            <a:prstGeom prst="rect">
              <a:avLst/>
            </a:prstGeom>
            <a:noFill/>
            <a:ln>
              <a:noFill/>
            </a:ln>
          </p:spPr>
        </p:pic>
      </p:grpSp>
      <p:grpSp>
        <p:nvGrpSpPr>
          <p:cNvPr id="38" name="Group 37"/>
          <p:cNvGrpSpPr/>
          <p:nvPr/>
        </p:nvGrpSpPr>
        <p:grpSpPr>
          <a:xfrm>
            <a:off x="5415173" y="2694512"/>
            <a:ext cx="1498798" cy="1616481"/>
            <a:chOff x="3234088" y="2232500"/>
            <a:chExt cx="1498798" cy="1616481"/>
          </a:xfrm>
        </p:grpSpPr>
        <p:grpSp>
          <p:nvGrpSpPr>
            <p:cNvPr id="39" name="Group 38"/>
            <p:cNvGrpSpPr/>
            <p:nvPr/>
          </p:nvGrpSpPr>
          <p:grpSpPr>
            <a:xfrm>
              <a:off x="3236171" y="2232500"/>
              <a:ext cx="1496715" cy="1613647"/>
              <a:chOff x="448235" y="3801035"/>
              <a:chExt cx="2166770" cy="1613647"/>
            </a:xfrm>
          </p:grpSpPr>
          <p:sp>
            <p:nvSpPr>
              <p:cNvPr id="41" name="Rounded Rectangle 4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42" name="Round Same Side Corner Rectangle 4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John Wiseman</a:t>
                </a:r>
              </a:p>
              <a:p>
                <a:pPr algn="ctr">
                  <a:spcBef>
                    <a:spcPts val="300"/>
                  </a:spcBef>
                </a:pPr>
                <a:r>
                  <a:rPr lang="en-US" sz="1300" dirty="0">
                    <a:latin typeface="Salesforce Sans" panose="020B0505020202020203" pitchFamily="34" charset="0"/>
                    <a:cs typeface="Arial" pitchFamily="34" charset="0"/>
                  </a:rPr>
                  <a:t>CEO</a:t>
                </a:r>
              </a:p>
            </p:txBody>
          </p:sp>
        </p:grpSp>
        <p:pic>
          <p:nvPicPr>
            <p:cNvPr id="40" name="Picture 3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43" name="Group 42"/>
          <p:cNvGrpSpPr/>
          <p:nvPr/>
        </p:nvGrpSpPr>
        <p:grpSpPr>
          <a:xfrm>
            <a:off x="1463040" y="4503594"/>
            <a:ext cx="1950644" cy="1636857"/>
            <a:chOff x="-1133856" y="2990008"/>
            <a:chExt cx="1810512" cy="1636857"/>
          </a:xfrm>
        </p:grpSpPr>
        <p:grpSp>
          <p:nvGrpSpPr>
            <p:cNvPr id="44" name="Group 43"/>
            <p:cNvGrpSpPr/>
            <p:nvPr/>
          </p:nvGrpSpPr>
          <p:grpSpPr>
            <a:xfrm>
              <a:off x="-911355" y="2990008"/>
              <a:ext cx="1496715" cy="1613647"/>
              <a:chOff x="448235" y="3801035"/>
              <a:chExt cx="2166770" cy="1613647"/>
            </a:xfrm>
          </p:grpSpPr>
          <p:sp>
            <p:nvSpPr>
              <p:cNvPr id="46" name="Rounded Rectangle 45"/>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7" name="Round Same Side Corner Rectangle 4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Brent </a:t>
                </a:r>
                <a:r>
                  <a:rPr lang="en-US" sz="1500" b="1" dirty="0" err="1">
                    <a:solidFill>
                      <a:schemeClr val="bg1"/>
                    </a:solidFill>
                    <a:latin typeface="Salesforce Sans" panose="020B0505020202020203" pitchFamily="34" charset="0"/>
                    <a:cs typeface="Arial" pitchFamily="34" charset="0"/>
                  </a:rPr>
                  <a:t>Bassi</a:t>
                </a:r>
                <a:endParaRPr lang="en-US" sz="1500" b="1" dirty="0">
                  <a:solidFill>
                    <a:schemeClr val="bg1"/>
                  </a:solidFill>
                  <a:latin typeface="Salesforce Sans" panose="020B0505020202020203" pitchFamily="34" charset="0"/>
                  <a:cs typeface="Arial" pitchFamily="34" charset="0"/>
                </a:endParaRPr>
              </a:p>
              <a:p>
                <a:pPr algn="ctr">
                  <a:spcBef>
                    <a:spcPts val="300"/>
                  </a:spcBef>
                </a:pPr>
                <a:r>
                  <a:rPr lang="en-US" sz="1300">
                    <a:latin typeface="Salesforce Sans" panose="020B0505020202020203" pitchFamily="34" charset="0"/>
                    <a:cs typeface="Arial" pitchFamily="34" charset="0"/>
                  </a:rPr>
                  <a:t>VP of Finance</a:t>
                </a:r>
                <a:endParaRPr lang="en-US" sz="1300" dirty="0">
                  <a:latin typeface="Salesforce Sans" panose="020B0505020202020203" pitchFamily="34" charset="0"/>
                  <a:cs typeface="Arial" pitchFamily="34" charset="0"/>
                </a:endParaRPr>
              </a:p>
            </p:txBody>
          </p:sp>
        </p:grpSp>
        <p:pic>
          <p:nvPicPr>
            <p:cNvPr id="45" name="Picture 4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401569"/>
              <a:ext cx="1810512" cy="1225296"/>
            </a:xfrm>
            <a:prstGeom prst="rect">
              <a:avLst/>
            </a:prstGeom>
            <a:noFill/>
            <a:ln w="6350">
              <a:noFill/>
            </a:ln>
            <a:effectLst/>
          </p:spPr>
        </p:pic>
      </p:grpSp>
      <p:grpSp>
        <p:nvGrpSpPr>
          <p:cNvPr id="48" name="Group 47"/>
          <p:cNvGrpSpPr/>
          <p:nvPr/>
        </p:nvGrpSpPr>
        <p:grpSpPr>
          <a:xfrm>
            <a:off x="9025125" y="4503594"/>
            <a:ext cx="1496715" cy="1633155"/>
            <a:chOff x="11823189" y="2410888"/>
            <a:chExt cx="1496715" cy="1633155"/>
          </a:xfrm>
        </p:grpSpPr>
        <p:grpSp>
          <p:nvGrpSpPr>
            <p:cNvPr id="49" name="Group 48"/>
            <p:cNvGrpSpPr/>
            <p:nvPr/>
          </p:nvGrpSpPr>
          <p:grpSpPr>
            <a:xfrm>
              <a:off x="11823189" y="2410888"/>
              <a:ext cx="1496715" cy="1613647"/>
              <a:chOff x="448235" y="3801035"/>
              <a:chExt cx="2166770" cy="1613647"/>
            </a:xfrm>
          </p:grpSpPr>
          <p:sp>
            <p:nvSpPr>
              <p:cNvPr id="51" name="Rounded Rectangle 5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2" name="Round Same Side Corner Rectangle 5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500" b="1" dirty="0">
                    <a:solidFill>
                      <a:schemeClr val="bg1"/>
                    </a:solidFill>
                    <a:latin typeface="Salesforce Sans" panose="020B0505020202020203" pitchFamily="34" charset="0"/>
                    <a:cs typeface="Arial" pitchFamily="34" charset="0"/>
                  </a:rPr>
                  <a:t>Ling Wu</a:t>
                </a:r>
              </a:p>
              <a:p>
                <a:pPr algn="ctr">
                  <a:spcBef>
                    <a:spcPts val="300"/>
                  </a:spcBef>
                </a:pPr>
                <a:r>
                  <a:rPr lang="en-US" sz="1300">
                    <a:latin typeface="Salesforce Sans" panose="020B0505020202020203" pitchFamily="34" charset="0"/>
                    <a:cs typeface="Arial" pitchFamily="34" charset="0"/>
                  </a:rPr>
                  <a:t>VP of Human </a:t>
                </a:r>
                <a:r>
                  <a:rPr lang="en-US" sz="1300" dirty="0">
                    <a:latin typeface="Salesforce Sans" panose="020B0505020202020203" pitchFamily="34" charset="0"/>
                    <a:cs typeface="Arial" pitchFamily="34" charset="0"/>
                  </a:rPr>
                  <a:t>Res.</a:t>
                </a:r>
              </a:p>
            </p:txBody>
          </p:sp>
        </p:grpSp>
        <p:pic>
          <p:nvPicPr>
            <p:cNvPr id="50" name="Picture 4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2921697"/>
              <a:ext cx="1127179" cy="1122346"/>
            </a:xfrm>
            <a:prstGeom prst="rect">
              <a:avLst/>
            </a:prstGeom>
            <a:noFill/>
            <a:ln w="6350">
              <a:noFill/>
            </a:ln>
            <a:effectLst/>
          </p:spPr>
        </p:pic>
      </p:grpSp>
      <p:sp>
        <p:nvSpPr>
          <p:cNvPr id="3" name="Slide Number Placeholder 2"/>
          <p:cNvSpPr>
            <a:spLocks noGrp="1"/>
          </p:cNvSpPr>
          <p:nvPr>
            <p:ph type="sldNum" sz="quarter" idx="10"/>
          </p:nvPr>
        </p:nvSpPr>
        <p:spPr/>
        <p:txBody>
          <a:bodyPr/>
          <a:lstStyle/>
          <a:p>
            <a:fld id="{812A5277-1DB9-460F-9A21-B857ABB32666}" type="slidenum">
              <a:rPr lang="en-US" smtClean="0"/>
              <a:pPr/>
              <a:t>189</a:t>
            </a:fld>
            <a:endParaRPr lang="en-US" dirty="0"/>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2236304"/>
            <a:ext cx="11955462" cy="4553225"/>
          </a:xfrm>
        </p:spPr>
        <p:txBody>
          <a:bodyPr numCol="2" spcCol="274320"/>
          <a:lstStyle/>
          <a:p>
            <a:r>
              <a:rPr lang="en-US" dirty="0"/>
              <a:t>Tasks:</a:t>
            </a:r>
          </a:p>
          <a:p>
            <a:pPr lvl="1"/>
            <a:r>
              <a:rPr lang="en-US" dirty="0"/>
              <a:t>Navigate to the Salesforce login page. </a:t>
            </a:r>
          </a:p>
          <a:p>
            <a:pPr lvl="1"/>
            <a:r>
              <a:rPr lang="en-US" dirty="0"/>
              <a:t>Log in with your username and password.</a:t>
            </a:r>
          </a:p>
          <a:p>
            <a:pPr marL="609493" lvl="3" indent="0">
              <a:buNone/>
              <a:tabLst>
                <a:tab pos="2405063" algn="l"/>
              </a:tabLst>
            </a:pPr>
            <a:r>
              <a:rPr lang="en-US" dirty="0"/>
              <a:t>URL: 	</a:t>
            </a:r>
            <a:r>
              <a:rPr lang="en-US" dirty="0">
                <a:latin typeface="Courier New" panose="02070309020205020404" pitchFamily="49" charset="0"/>
                <a:cs typeface="Courier New" panose="02070309020205020404" pitchFamily="49" charset="0"/>
                <a:hlinkClick r:id="rId4"/>
              </a:rPr>
              <a:t>login.salesforce.com</a:t>
            </a:r>
            <a:endParaRPr lang="en-US" dirty="0">
              <a:latin typeface="Courier New" panose="02070309020205020404" pitchFamily="49" charset="0"/>
              <a:cs typeface="Courier New" panose="02070309020205020404" pitchFamily="49" charset="0"/>
            </a:endParaRPr>
          </a:p>
          <a:p>
            <a:pPr marL="609493" lvl="3" indent="0">
              <a:buNone/>
              <a:tabLst>
                <a:tab pos="2405063" algn="l"/>
              </a:tabLst>
            </a:pPr>
            <a:r>
              <a:rPr lang="en-US" dirty="0"/>
              <a:t>Username:	</a:t>
            </a:r>
            <a:r>
              <a:rPr lang="en-US" dirty="0">
                <a:latin typeface="Courier New" panose="02070309020205020404" pitchFamily="49" charset="0"/>
                <a:cs typeface="Courier New" panose="02070309020205020404" pitchFamily="49" charset="0"/>
              </a:rPr>
              <a:t>admin@aw#####.com</a:t>
            </a:r>
          </a:p>
          <a:p>
            <a:pPr marL="609493" lvl="3" indent="0">
              <a:buNone/>
              <a:tabLst>
                <a:tab pos="2405063" algn="l"/>
              </a:tabLst>
            </a:pPr>
            <a:r>
              <a:rPr lang="en-US" dirty="0"/>
              <a:t>Password:	</a:t>
            </a:r>
            <a:r>
              <a:rPr lang="en-US" dirty="0">
                <a:latin typeface="Courier New" panose="02070309020205020404" pitchFamily="49" charset="0"/>
                <a:cs typeface="Courier New" panose="02070309020205020404" pitchFamily="49" charset="0"/>
              </a:rPr>
              <a:t>password1</a:t>
            </a:r>
          </a:p>
          <a:p>
            <a:pPr lvl="1"/>
            <a:endParaRPr lang="en-US" dirty="0"/>
          </a:p>
          <a:p>
            <a:pPr lvl="1"/>
            <a:endParaRPr lang="en-US" dirty="0"/>
          </a:p>
          <a:p>
            <a:pPr lvl="1"/>
            <a:endParaRPr lang="en-US" dirty="0"/>
          </a:p>
          <a:p>
            <a:pPr lvl="1"/>
            <a:r>
              <a:rPr lang="en-US" dirty="0"/>
              <a:t>Upon logging in, you will be prompted to change your password. Please use the password provided by your instructor, or choose a password that you will remember.</a:t>
            </a:r>
          </a:p>
          <a:p>
            <a:pPr lvl="1"/>
            <a:r>
              <a:rPr lang="en-US" dirty="0"/>
              <a:t>Access your Chatter profile.</a:t>
            </a:r>
          </a:p>
          <a:p>
            <a:pPr lvl="1"/>
            <a:r>
              <a:rPr lang="en-GB" dirty="0"/>
              <a:t>Edit your profile to add your own email address, name, experience, and skills. </a:t>
            </a:r>
          </a:p>
          <a:p>
            <a:pPr lvl="1"/>
            <a:r>
              <a:rPr lang="en-US" dirty="0"/>
              <a:t>Turn off Chatter email notifications.</a:t>
            </a:r>
          </a:p>
          <a:p>
            <a:pPr lvl="1"/>
            <a:endParaRPr lang="en-US" dirty="0"/>
          </a:p>
        </p:txBody>
      </p:sp>
      <p:sp>
        <p:nvSpPr>
          <p:cNvPr id="3" name="Content Placeholder 2"/>
          <p:cNvSpPr>
            <a:spLocks noGrp="1"/>
          </p:cNvSpPr>
          <p:nvPr>
            <p:ph idx="11"/>
          </p:nvPr>
        </p:nvSpPr>
        <p:spPr>
          <a:xfrm>
            <a:off x="1" y="758825"/>
            <a:ext cx="12192000" cy="1348271"/>
          </a:xfrm>
        </p:spPr>
        <p:txBody>
          <a:bodyPr/>
          <a:lstStyle/>
          <a:p>
            <a:r>
              <a:rPr lang="en-US" dirty="0"/>
              <a:t>Goal:</a:t>
            </a:r>
          </a:p>
          <a:p>
            <a:pPr lvl="1"/>
            <a:r>
              <a:rPr lang="en-US" dirty="0"/>
              <a:t>Log in to AW Computing’s Salesforce org to get started with your new job after updating your chatter profile!</a:t>
            </a:r>
          </a:p>
        </p:txBody>
      </p:sp>
      <p:sp>
        <p:nvSpPr>
          <p:cNvPr id="7" name="Content Placeholder 6"/>
          <p:cNvSpPr>
            <a:spLocks noGrp="1"/>
          </p:cNvSpPr>
          <p:nvPr>
            <p:ph idx="10"/>
          </p:nvPr>
        </p:nvSpPr>
        <p:spPr/>
        <p:txBody>
          <a:bodyPr/>
          <a:lstStyle/>
          <a:p>
            <a:r>
              <a:rPr lang="en-US" dirty="0"/>
              <a:t>10 min</a:t>
            </a:r>
          </a:p>
        </p:txBody>
      </p:sp>
      <p:sp>
        <p:nvSpPr>
          <p:cNvPr id="4" name="Text Placeholder 3"/>
          <p:cNvSpPr>
            <a:spLocks noGrp="1"/>
          </p:cNvSpPr>
          <p:nvPr>
            <p:ph type="body" sz="quarter" idx="12"/>
          </p:nvPr>
        </p:nvSpPr>
        <p:spPr/>
        <p:txBody>
          <a:bodyPr/>
          <a:lstStyle/>
          <a:p>
            <a:r>
              <a:rPr lang="en-US"/>
              <a:t>Join Me</a:t>
            </a:r>
            <a:endParaRPr lang="en-US" dirty="0"/>
          </a:p>
        </p:txBody>
      </p:sp>
      <p:sp>
        <p:nvSpPr>
          <p:cNvPr id="2" name="Title 1"/>
          <p:cNvSpPr>
            <a:spLocks noGrp="1"/>
          </p:cNvSpPr>
          <p:nvPr>
            <p:ph type="title"/>
          </p:nvPr>
        </p:nvSpPr>
        <p:spPr/>
        <p:txBody>
          <a:bodyPr/>
          <a:lstStyle/>
          <a:p>
            <a:r>
              <a:rPr lang="en-US" dirty="0"/>
              <a:t>Intro: Log In and edit your chatter profile</a:t>
            </a:r>
          </a:p>
        </p:txBody>
      </p:sp>
      <p:sp>
        <p:nvSpPr>
          <p:cNvPr id="6" name="Slide Number Placeholder 5"/>
          <p:cNvSpPr>
            <a:spLocks noGrp="1"/>
          </p:cNvSpPr>
          <p:nvPr>
            <p:ph type="sldNum" sz="quarter" idx="13"/>
          </p:nvPr>
        </p:nvSpPr>
        <p:spPr/>
        <p:txBody>
          <a:bodyPr/>
          <a:lstStyle/>
          <a:p>
            <a:fld id="{812A5277-1DB9-460F-9A21-B857ABB32666}" type="slidenum">
              <a:rPr lang="en-US" smtClean="0"/>
              <a:pPr/>
              <a:t>19</a:t>
            </a:fld>
            <a:endParaRPr lang="en-US" dirty="0"/>
          </a:p>
        </p:txBody>
      </p:sp>
    </p:spTree>
    <p:custDataLst>
      <p:tags r:id="rId1"/>
    </p:custData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479233" name="Rectangle 2"/>
          <p:cNvSpPr>
            <a:spLocks noGrp="1" noChangeArrowheads="1"/>
          </p:cNvSpPr>
          <p:nvPr>
            <p:ph type="title"/>
          </p:nvPr>
        </p:nvSpPr>
        <p:spPr/>
        <p:txBody>
          <a:bodyPr/>
          <a:lstStyle/>
          <a:p>
            <a:r>
              <a:rPr lang="en-US" dirty="0"/>
              <a:t>Agenda Item 4: Data Access Exceptions</a:t>
            </a:r>
          </a:p>
        </p:txBody>
      </p:sp>
      <p:sp>
        <p:nvSpPr>
          <p:cNvPr id="12" name="Content Placeholder 4"/>
          <p:cNvSpPr>
            <a:spLocks noGrp="1"/>
          </p:cNvSpPr>
          <p:nvPr>
            <p:ph idx="1"/>
          </p:nvPr>
        </p:nvSpPr>
        <p:spPr>
          <a:xfrm rot="20820167">
            <a:off x="3906298" y="1888430"/>
            <a:ext cx="3911319" cy="4818349"/>
          </a:xfrm>
          <a:prstGeom prst="rect">
            <a:avLst/>
          </a:prstGeom>
        </p:spPr>
        <p:txBody>
          <a:bodyPr>
            <a:noAutofit/>
          </a:bodyPr>
          <a:lstStyle/>
          <a:p>
            <a:pPr algn="ctr">
              <a:lnSpc>
                <a:spcPct val="90000"/>
              </a:lnSpc>
            </a:pPr>
            <a:r>
              <a:rPr lang="en-US" sz="1900" b="1" dirty="0">
                <a:latin typeface="Segoe Print" panose="02000600000000000000" pitchFamily="2" charset="0"/>
              </a:rPr>
              <a:t>Data access exceptions:</a:t>
            </a:r>
          </a:p>
          <a:p>
            <a:pPr marL="236538" indent="-236538">
              <a:lnSpc>
                <a:spcPct val="90000"/>
              </a:lnSpc>
              <a:buFont typeface="Wingdings" pitchFamily="2" charset="2"/>
              <a:buChar char="q"/>
            </a:pPr>
            <a:r>
              <a:rPr lang="en-US" sz="1600" dirty="0">
                <a:latin typeface="Segoe Print" panose="02000600000000000000" pitchFamily="2" charset="0"/>
              </a:rPr>
              <a:t>The Marketing Director requires Read access to all accounts and related opportunities for campaign analysis. </a:t>
            </a:r>
          </a:p>
          <a:p>
            <a:pPr marL="236538" indent="-236538">
              <a:lnSpc>
                <a:spcPct val="90000"/>
              </a:lnSpc>
              <a:buFont typeface="Wingdings" pitchFamily="2" charset="2"/>
              <a:buChar char="q"/>
            </a:pPr>
            <a:r>
              <a:rPr lang="en-US" sz="1600" dirty="0">
                <a:latin typeface="Segoe Print" panose="02000600000000000000" pitchFamily="2" charset="0"/>
              </a:rPr>
              <a:t>To collaborate, Sales Reps need </a:t>
            </a:r>
            <a:br>
              <a:rPr lang="en-US" sz="1600" dirty="0">
                <a:latin typeface="Segoe Print" panose="02000600000000000000" pitchFamily="2" charset="0"/>
              </a:rPr>
            </a:br>
            <a:r>
              <a:rPr lang="en-US" sz="1600" dirty="0">
                <a:latin typeface="Segoe Print" panose="02000600000000000000" pitchFamily="2" charset="0"/>
              </a:rPr>
              <a:t>Read access to each other’s opportunities. </a:t>
            </a:r>
          </a:p>
          <a:p>
            <a:pPr marL="236538" indent="-236538">
              <a:lnSpc>
                <a:spcPct val="90000"/>
              </a:lnSpc>
              <a:buFont typeface="Wingdings" pitchFamily="2" charset="2"/>
              <a:buChar char="q"/>
            </a:pPr>
            <a:r>
              <a:rPr lang="en-US" sz="1600" dirty="0">
                <a:latin typeface="Segoe Print" panose="02000600000000000000" pitchFamily="2" charset="0"/>
              </a:rPr>
              <a:t>Accounts Receivable users require Read/Write access to all won </a:t>
            </a:r>
            <a:br>
              <a:rPr lang="en-US" sz="1600" dirty="0">
                <a:latin typeface="Segoe Print" panose="02000600000000000000" pitchFamily="2" charset="0"/>
              </a:rPr>
            </a:br>
            <a:r>
              <a:rPr lang="en-US" sz="1600" dirty="0">
                <a:latin typeface="Segoe Print" panose="02000600000000000000" pitchFamily="2" charset="0"/>
              </a:rPr>
              <a:t>opportunities. </a:t>
            </a:r>
          </a:p>
          <a:p>
            <a:pPr marL="236538" indent="-236538">
              <a:lnSpc>
                <a:spcPct val="90000"/>
              </a:lnSpc>
              <a:buFont typeface="Wingdings" pitchFamily="2" charset="2"/>
              <a:buChar char="q"/>
            </a:pPr>
            <a:r>
              <a:rPr lang="en-US" sz="1600" dirty="0">
                <a:latin typeface="Segoe Print" panose="02000600000000000000" pitchFamily="2" charset="0"/>
              </a:rPr>
              <a:t>For confidentiality reasons</a:t>
            </a:r>
            <a:br>
              <a:rPr lang="en-US" sz="1600" dirty="0">
                <a:latin typeface="Segoe Print" panose="02000600000000000000" pitchFamily="2" charset="0"/>
              </a:rPr>
            </a:br>
            <a:r>
              <a:rPr lang="en-US" sz="1600" dirty="0">
                <a:latin typeface="Segoe Print" panose="02000600000000000000" pitchFamily="2" charset="0"/>
              </a:rPr>
              <a:t>Applicant, Interviewer, and Position records have been made private.  However, members of the recruitment team need to collaborate on each other’s records, and VPs need Read access to all open Positions.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190</a:t>
            </a:fld>
            <a:endParaRPr lang="en-US" dirty="0"/>
          </a:p>
        </p:txBody>
      </p:sp>
    </p:spTree>
    <p:custDataLst>
      <p:tags r:id="rId1"/>
    </p:custData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1" y="843165"/>
            <a:ext cx="9199739" cy="5950440"/>
          </a:xfrm>
        </p:spPr>
        <p:txBody>
          <a:bodyPr>
            <a:normAutofit/>
          </a:bodyPr>
          <a:lstStyle/>
          <a:p>
            <a:pPr marL="0" indent="0">
              <a:buNone/>
            </a:pPr>
            <a:r>
              <a:rPr lang="en-US" dirty="0"/>
              <a:t>In a private or hybrid model, the role hierarchy may not be flexible enough to give all users the record access they need. You can use a combination of different sharing functions to create exceptions to your model.</a:t>
            </a:r>
          </a:p>
          <a:p>
            <a:pPr lvl="2"/>
            <a:r>
              <a:rPr lang="en-US" dirty="0"/>
              <a:t>Sharing rules</a:t>
            </a:r>
          </a:p>
          <a:p>
            <a:pPr lvl="2"/>
            <a:r>
              <a:rPr lang="en-GB" dirty="0"/>
              <a:t>Manual sharing</a:t>
            </a:r>
          </a:p>
          <a:p>
            <a:pPr lvl="2"/>
            <a:r>
              <a:rPr lang="en-GB" dirty="0"/>
              <a:t>Teams</a:t>
            </a:r>
          </a:p>
          <a:p>
            <a:pPr>
              <a:buNone/>
            </a:pPr>
            <a:endParaRPr lang="en-US" dirty="0"/>
          </a:p>
        </p:txBody>
      </p:sp>
      <p:sp>
        <p:nvSpPr>
          <p:cNvPr id="265217" name="Rectangle 2"/>
          <p:cNvSpPr>
            <a:spLocks noGrp="1" noChangeArrowheads="1"/>
          </p:cNvSpPr>
          <p:nvPr>
            <p:ph type="title"/>
          </p:nvPr>
        </p:nvSpPr>
        <p:spPr/>
        <p:txBody>
          <a:bodyPr/>
          <a:lstStyle/>
          <a:p>
            <a:r>
              <a:rPr lang="en-US" dirty="0"/>
              <a:t>Exceptions to Your Data Access Model</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191</a:t>
            </a:fld>
            <a:endParaRPr lang="en-US" dirty="0"/>
          </a:p>
        </p:txBody>
      </p:sp>
    </p:spTree>
    <p:custDataLst>
      <p:tags r:id="rId1"/>
    </p:custData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1" y="843165"/>
            <a:ext cx="9385477" cy="5950440"/>
          </a:xfrm>
        </p:spPr>
        <p:txBody>
          <a:bodyPr>
            <a:normAutofit/>
          </a:bodyPr>
          <a:lstStyle/>
          <a:p>
            <a:pPr marL="0" indent="0">
              <a:spcBef>
                <a:spcPts val="600"/>
              </a:spcBef>
              <a:buNone/>
            </a:pPr>
            <a:r>
              <a:rPr lang="en-US" dirty="0"/>
              <a:t>Create sharing rules to grant additional record access to groups of users on an object-by-object basis. Sharing rules are: </a:t>
            </a:r>
          </a:p>
          <a:p>
            <a:pPr lvl="2"/>
            <a:r>
              <a:rPr lang="en-US" dirty="0"/>
              <a:t>Exceptions to organization-wide defaults.</a:t>
            </a:r>
          </a:p>
          <a:p>
            <a:pPr lvl="2"/>
            <a:r>
              <a:rPr lang="en-US" dirty="0"/>
              <a:t>Irrelevant for public data access models.</a:t>
            </a:r>
          </a:p>
          <a:p>
            <a:pPr lvl="2"/>
            <a:r>
              <a:rPr lang="en-GB" dirty="0"/>
              <a:t>Comprised of three components.</a:t>
            </a:r>
            <a:endParaRPr lang="en-US" dirty="0"/>
          </a:p>
        </p:txBody>
      </p:sp>
      <p:sp>
        <p:nvSpPr>
          <p:cNvPr id="265217" name="Rectangle 2"/>
          <p:cNvSpPr>
            <a:spLocks noGrp="1" noChangeArrowheads="1"/>
          </p:cNvSpPr>
          <p:nvPr>
            <p:ph type="title"/>
          </p:nvPr>
        </p:nvSpPr>
        <p:spPr/>
        <p:txBody>
          <a:bodyPr/>
          <a:lstStyle/>
          <a:p>
            <a:r>
              <a:rPr lang="en-US" dirty="0"/>
              <a:t>Sharing Rules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192</a:t>
            </a:fld>
            <a:endParaRPr lang="en-US" dirty="0"/>
          </a:p>
        </p:txBody>
      </p:sp>
      <p:sp>
        <p:nvSpPr>
          <p:cNvPr id="15" name="Rectangle 14"/>
          <p:cNvSpPr/>
          <p:nvPr/>
        </p:nvSpPr>
        <p:spPr bwMode="auto">
          <a:xfrm>
            <a:off x="14433"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Settings | Security | Sharing Settings</a:t>
            </a:r>
          </a:p>
        </p:txBody>
      </p:sp>
      <p:sp>
        <p:nvSpPr>
          <p:cNvPr id="18" name="TextBox 17"/>
          <p:cNvSpPr txBox="1"/>
          <p:nvPr/>
        </p:nvSpPr>
        <p:spPr bwMode="white">
          <a:xfrm>
            <a:off x="430906" y="6356788"/>
            <a:ext cx="885825"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9" name="Freeform 202"/>
          <p:cNvSpPr>
            <a:spLocks noEditPoints="1"/>
          </p:cNvSpPr>
          <p:nvPr/>
        </p:nvSpPr>
        <p:spPr bwMode="auto">
          <a:xfrm flipH="1">
            <a:off x="228602" y="641257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20" name="Group 19"/>
          <p:cNvGrpSpPr/>
          <p:nvPr/>
        </p:nvGrpSpPr>
        <p:grpSpPr>
          <a:xfrm>
            <a:off x="7976523" y="3396216"/>
            <a:ext cx="3480809" cy="2505408"/>
            <a:chOff x="7544139" y="3220195"/>
            <a:chExt cx="2377440" cy="2277644"/>
          </a:xfrm>
        </p:grpSpPr>
        <p:sp>
          <p:nvSpPr>
            <p:cNvPr id="21" name="Rounded Rectangle 8"/>
            <p:cNvSpPr/>
            <p:nvPr/>
          </p:nvSpPr>
          <p:spPr bwMode="auto">
            <a:xfrm>
              <a:off x="7544139" y="3220195"/>
              <a:ext cx="2377440" cy="2277644"/>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en-GB" sz="2200" dirty="0"/>
            </a:p>
            <a:p>
              <a:pPr marL="231775" indent="-231775">
                <a:buFont typeface="Wingdings" pitchFamily="2" charset="2"/>
                <a:buChar char="§"/>
              </a:pPr>
              <a:r>
                <a:rPr lang="en-GB" sz="2200" dirty="0"/>
                <a:t>Read Only</a:t>
              </a:r>
              <a:endParaRPr lang="en-US" sz="2200" dirty="0"/>
            </a:p>
            <a:p>
              <a:pPr marL="231775" indent="-231775">
                <a:buFont typeface="Wingdings" pitchFamily="2" charset="2"/>
                <a:buChar char="§"/>
              </a:pPr>
              <a:r>
                <a:rPr lang="en-GB" sz="2200" dirty="0"/>
                <a:t>Read/Write</a:t>
              </a:r>
              <a:endParaRPr lang="en-US" sz="2200" dirty="0"/>
            </a:p>
          </p:txBody>
        </p:sp>
        <p:sp>
          <p:nvSpPr>
            <p:cNvPr id="22" name="Round Same Side Corner Rectangle 9"/>
            <p:cNvSpPr/>
            <p:nvPr/>
          </p:nvSpPr>
          <p:spPr bwMode="auto">
            <a:xfrm>
              <a:off x="7544139" y="3220195"/>
              <a:ext cx="2377440" cy="905766"/>
            </a:xfrm>
            <a:prstGeom prst="round2SameRect">
              <a:avLst/>
            </a:prstGeom>
            <a:solidFill>
              <a:srgbClr val="0070C0"/>
            </a:solidFill>
            <a:ln w="38100" algn="ctr">
              <a:noFill/>
              <a:round/>
              <a:headEnd/>
              <a:tailEnd/>
            </a:ln>
          </p:spPr>
          <p:txBody>
            <a:bodyPr rtlCol="0" anchor="ctr"/>
            <a:lstStyle/>
            <a:p>
              <a:pPr lvl="0" algn="ctr"/>
              <a:r>
                <a:rPr lang="en-GB" sz="2400" dirty="0">
                  <a:solidFill>
                    <a:schemeClr val="bg1"/>
                  </a:solidFill>
                </a:rPr>
                <a:t>What level of access?</a:t>
              </a:r>
              <a:endParaRPr lang="en-US" sz="2400" dirty="0">
                <a:solidFill>
                  <a:schemeClr val="bg1"/>
                </a:solidFill>
              </a:endParaRPr>
            </a:p>
          </p:txBody>
        </p:sp>
      </p:grpSp>
      <p:grpSp>
        <p:nvGrpSpPr>
          <p:cNvPr id="23" name="Group 22"/>
          <p:cNvGrpSpPr/>
          <p:nvPr/>
        </p:nvGrpSpPr>
        <p:grpSpPr>
          <a:xfrm>
            <a:off x="4390490" y="3396216"/>
            <a:ext cx="3480809" cy="2505408"/>
            <a:chOff x="4855576" y="3220195"/>
            <a:chExt cx="2377440" cy="2277644"/>
          </a:xfrm>
        </p:grpSpPr>
        <p:sp>
          <p:nvSpPr>
            <p:cNvPr id="24" name="Rounded Rectangle 10"/>
            <p:cNvSpPr/>
            <p:nvPr/>
          </p:nvSpPr>
          <p:spPr bwMode="auto">
            <a:xfrm>
              <a:off x="4855576" y="3220195"/>
              <a:ext cx="2377440" cy="2277644"/>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en-US" sz="2000" dirty="0"/>
            </a:p>
            <a:p>
              <a:pPr marL="231775" indent="-231775">
                <a:buFont typeface="Wingdings" pitchFamily="2" charset="2"/>
                <a:buChar char="§"/>
              </a:pPr>
              <a:endParaRPr lang="en-US" sz="2000" dirty="0"/>
            </a:p>
            <a:p>
              <a:pPr marL="231775" indent="-231775">
                <a:buFont typeface="Wingdings" pitchFamily="2" charset="2"/>
                <a:buChar char="§"/>
              </a:pPr>
              <a:endParaRPr lang="en-US" sz="2000" dirty="0"/>
            </a:p>
            <a:p>
              <a:pPr marL="231775" indent="-231775">
                <a:buFont typeface="Wingdings" pitchFamily="2" charset="2"/>
                <a:buChar char="§"/>
              </a:pPr>
              <a:r>
                <a:rPr lang="en-US" sz="2200" dirty="0"/>
                <a:t>Public groups</a:t>
              </a:r>
            </a:p>
            <a:p>
              <a:pPr marL="231775" indent="-231775">
                <a:buFont typeface="Wingdings" pitchFamily="2" charset="2"/>
                <a:buChar char="§"/>
              </a:pPr>
              <a:r>
                <a:rPr lang="en-US" sz="2200" dirty="0"/>
                <a:t>Roles</a:t>
              </a:r>
            </a:p>
            <a:p>
              <a:pPr marL="231775" indent="-231775">
                <a:buFont typeface="Wingdings" pitchFamily="2" charset="2"/>
                <a:buChar char="§"/>
              </a:pPr>
              <a:r>
                <a:rPr lang="en-US" sz="2200" dirty="0"/>
                <a:t>Roles and subordinates</a:t>
              </a:r>
            </a:p>
          </p:txBody>
        </p:sp>
        <p:sp>
          <p:nvSpPr>
            <p:cNvPr id="25" name="Round Same Side Corner Rectangle 13"/>
            <p:cNvSpPr/>
            <p:nvPr/>
          </p:nvSpPr>
          <p:spPr bwMode="auto">
            <a:xfrm>
              <a:off x="4855576" y="3220195"/>
              <a:ext cx="2377440" cy="905766"/>
            </a:xfrm>
            <a:prstGeom prst="round2SameRect">
              <a:avLst/>
            </a:prstGeom>
            <a:solidFill>
              <a:srgbClr val="0070C0"/>
            </a:solidFill>
            <a:ln w="38100" algn="ctr">
              <a:noFill/>
              <a:round/>
              <a:headEnd/>
              <a:tailEnd/>
            </a:ln>
          </p:spPr>
          <p:txBody>
            <a:bodyPr rtlCol="0" anchor="ctr"/>
            <a:lstStyle/>
            <a:p>
              <a:pPr lvl="0" algn="ctr"/>
              <a:r>
                <a:rPr lang="en-GB" sz="2400" dirty="0">
                  <a:solidFill>
                    <a:schemeClr val="bg1"/>
                  </a:solidFill>
                </a:rPr>
                <a:t>With which users?</a:t>
              </a:r>
            </a:p>
          </p:txBody>
        </p:sp>
      </p:grpSp>
      <p:grpSp>
        <p:nvGrpSpPr>
          <p:cNvPr id="26" name="Group 25"/>
          <p:cNvGrpSpPr/>
          <p:nvPr/>
        </p:nvGrpSpPr>
        <p:grpSpPr>
          <a:xfrm>
            <a:off x="782332" y="3396216"/>
            <a:ext cx="3502933" cy="2505408"/>
            <a:chOff x="1288777" y="3220195"/>
            <a:chExt cx="2392551" cy="2277644"/>
          </a:xfrm>
        </p:grpSpPr>
        <p:sp>
          <p:nvSpPr>
            <p:cNvPr id="27" name="Rounded Rectangle 15"/>
            <p:cNvSpPr/>
            <p:nvPr/>
          </p:nvSpPr>
          <p:spPr bwMode="auto">
            <a:xfrm>
              <a:off x="1288777" y="3220195"/>
              <a:ext cx="2392551" cy="2277644"/>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en-US" sz="2000" dirty="0"/>
            </a:p>
            <a:p>
              <a:pPr marL="231775" indent="-231775">
                <a:buFont typeface="Wingdings" pitchFamily="2" charset="2"/>
                <a:buChar char="§"/>
              </a:pPr>
              <a:endParaRPr lang="en-US" sz="2000" dirty="0"/>
            </a:p>
            <a:p>
              <a:pPr marL="231775" indent="-231775">
                <a:buFont typeface="Wingdings" pitchFamily="2" charset="2"/>
                <a:buChar char="§"/>
              </a:pPr>
              <a:endParaRPr lang="en-US" sz="2000" dirty="0"/>
            </a:p>
            <a:p>
              <a:pPr marL="231775" indent="-231775">
                <a:buFont typeface="Wingdings" pitchFamily="2" charset="2"/>
                <a:buChar char="§"/>
              </a:pPr>
              <a:r>
                <a:rPr lang="en-US" sz="2200" dirty="0"/>
                <a:t>Owned by certain users</a:t>
              </a:r>
            </a:p>
            <a:p>
              <a:pPr marL="231775" indent="-231775">
                <a:buFont typeface="Wingdings" pitchFamily="2" charset="2"/>
                <a:buChar char="§"/>
              </a:pPr>
              <a:r>
                <a:rPr lang="en-US" sz="2200" dirty="0"/>
                <a:t>Meeting certain criteria</a:t>
              </a:r>
            </a:p>
          </p:txBody>
        </p:sp>
        <p:sp>
          <p:nvSpPr>
            <p:cNvPr id="28" name="Round Same Side Corner Rectangle 16"/>
            <p:cNvSpPr/>
            <p:nvPr/>
          </p:nvSpPr>
          <p:spPr bwMode="auto">
            <a:xfrm>
              <a:off x="1303888" y="3220195"/>
              <a:ext cx="2377440" cy="905766"/>
            </a:xfrm>
            <a:prstGeom prst="round2SameRect">
              <a:avLst/>
            </a:prstGeom>
            <a:solidFill>
              <a:srgbClr val="0070C0"/>
            </a:solidFill>
            <a:ln w="38100" algn="ctr">
              <a:noFill/>
              <a:round/>
              <a:headEnd/>
              <a:tailEnd/>
            </a:ln>
          </p:spPr>
          <p:txBody>
            <a:bodyPr rtlCol="0" anchor="ctr"/>
            <a:lstStyle/>
            <a:p>
              <a:pPr lvl="0" algn="ctr"/>
              <a:r>
                <a:rPr lang="en-GB" sz="2400" dirty="0">
                  <a:solidFill>
                    <a:schemeClr val="bg1"/>
                  </a:solidFill>
                </a:rPr>
                <a:t>Share which records?</a:t>
              </a:r>
            </a:p>
          </p:txBody>
        </p:sp>
      </p:grpSp>
    </p:spTree>
    <p:custDataLst>
      <p:tags r:id="rId1"/>
    </p:custData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2" y="843165"/>
            <a:ext cx="10785652" cy="2716411"/>
          </a:xfrm>
        </p:spPr>
        <p:txBody>
          <a:bodyPr numCol="2" spcCol="365760">
            <a:normAutofit/>
          </a:bodyPr>
          <a:lstStyle/>
          <a:p>
            <a:pPr marL="0" indent="0">
              <a:buNone/>
            </a:pPr>
            <a:r>
              <a:rPr lang="en-US" dirty="0"/>
              <a:t>Use criteria-based sharing rules </a:t>
            </a:r>
            <a:br>
              <a:rPr lang="en-US" dirty="0"/>
            </a:br>
            <a:r>
              <a:rPr lang="en-US" dirty="0"/>
              <a:t>to determine what records you </a:t>
            </a:r>
            <a:br>
              <a:rPr lang="en-US" dirty="0"/>
            </a:br>
            <a:r>
              <a:rPr lang="en-US" dirty="0"/>
              <a:t>share based on field values rather than ownership. For example, </a:t>
            </a:r>
            <a:br>
              <a:rPr lang="en-US" dirty="0"/>
            </a:br>
            <a:r>
              <a:rPr lang="en-US" dirty="0"/>
              <a:t>share all accounts in a certain region, or opportunities involving </a:t>
            </a:r>
            <a:br>
              <a:rPr lang="en-US" dirty="0"/>
            </a:br>
            <a:r>
              <a:rPr lang="en-US" dirty="0"/>
              <a:t>a particular product.</a:t>
            </a:r>
          </a:p>
          <a:p>
            <a:pPr fontAlgn="auto">
              <a:spcBef>
                <a:spcPts val="0"/>
              </a:spcBef>
              <a:spcAft>
                <a:spcPts val="0"/>
              </a:spcAft>
            </a:pPr>
            <a:r>
              <a:rPr lang="en-US" kern="1200" dirty="0"/>
              <a:t>You can use </a:t>
            </a:r>
            <a:r>
              <a:rPr lang="en-US" dirty="0">
                <a:solidFill>
                  <a:srgbClr val="000000"/>
                </a:solidFill>
              </a:rPr>
              <a:t>criteria-based sharing rules with:</a:t>
            </a:r>
            <a:endParaRPr lang="en-US" kern="1200" dirty="0"/>
          </a:p>
          <a:p>
            <a:pPr lvl="2" fontAlgn="auto">
              <a:spcBef>
                <a:spcPts val="0"/>
              </a:spcBef>
              <a:spcAft>
                <a:spcPts val="0"/>
              </a:spcAft>
            </a:pPr>
            <a:r>
              <a:rPr lang="en-GB" dirty="0"/>
              <a:t>Accounts, opportunities, cases, contacts, leads, campaigns, and custom objects.</a:t>
            </a:r>
            <a:endParaRPr lang="en-US" kern="1200" dirty="0"/>
          </a:p>
          <a:p>
            <a:pPr lvl="2" fontAlgn="auto">
              <a:spcBef>
                <a:spcPts val="0"/>
              </a:spcBef>
              <a:spcAft>
                <a:spcPts val="0"/>
              </a:spcAft>
              <a:defRPr/>
            </a:pPr>
            <a:r>
              <a:rPr lang="en-GB" kern="1200" dirty="0"/>
              <a:t>Most field types.</a:t>
            </a:r>
            <a:endParaRPr lang="en-US" dirty="0"/>
          </a:p>
        </p:txBody>
      </p:sp>
      <p:sp>
        <p:nvSpPr>
          <p:cNvPr id="265217" name="Rectangle 2"/>
          <p:cNvSpPr>
            <a:spLocks noGrp="1" noChangeArrowheads="1"/>
          </p:cNvSpPr>
          <p:nvPr>
            <p:ph type="title"/>
          </p:nvPr>
        </p:nvSpPr>
        <p:spPr/>
        <p:txBody>
          <a:bodyPr/>
          <a:lstStyle/>
          <a:p>
            <a:r>
              <a:rPr lang="en-US" dirty="0"/>
              <a:t>Criteria-Based Sharing Rules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193</a:t>
            </a:fld>
            <a:endParaRPr lang="en-US" dirty="0"/>
          </a:p>
        </p:txBody>
      </p:sp>
      <p:grpSp>
        <p:nvGrpSpPr>
          <p:cNvPr id="2" name="Group 1"/>
          <p:cNvGrpSpPr/>
          <p:nvPr/>
        </p:nvGrpSpPr>
        <p:grpSpPr>
          <a:xfrm>
            <a:off x="2087967" y="3563240"/>
            <a:ext cx="8290880" cy="2169343"/>
            <a:chOff x="495304" y="2586037"/>
            <a:chExt cx="6334125" cy="1657350"/>
          </a:xfrm>
        </p:grpSpPr>
        <p:pic>
          <p:nvPicPr>
            <p:cNvPr id="1026" name="Picture 2"/>
            <p:cNvPicPr>
              <a:picLocks noChangeAspect="1" noChangeArrowheads="1"/>
            </p:cNvPicPr>
            <p:nvPr/>
          </p:nvPicPr>
          <p:blipFill>
            <a:blip r:embed="rId5" cstate="print"/>
            <a:srcRect/>
            <a:stretch>
              <a:fillRect/>
            </a:stretch>
          </p:blipFill>
          <p:spPr bwMode="auto">
            <a:xfrm>
              <a:off x="495304" y="2586037"/>
              <a:ext cx="6334125" cy="1657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3223644" y="2864121"/>
              <a:ext cx="1157723" cy="2597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11" name="Rectangle 10"/>
          <p:cNvSpPr/>
          <p:nvPr/>
        </p:nvSpPr>
        <p:spPr bwMode="auto">
          <a:xfrm>
            <a:off x="0" y="6304002"/>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Text and Text Area fields are case sensitive in sharing rules.</a:t>
            </a:r>
          </a:p>
        </p:txBody>
      </p:sp>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8373" y="6416825"/>
            <a:ext cx="353832" cy="309239"/>
          </a:xfrm>
          <a:prstGeom prst="rect">
            <a:avLst/>
          </a:prstGeom>
          <a:noFill/>
          <a:ln>
            <a:noFill/>
          </a:ln>
          <a:effectLst/>
        </p:spPr>
      </p:pic>
      <p:sp>
        <p:nvSpPr>
          <p:cNvPr id="13" name="TextBox 12"/>
          <p:cNvSpPr txBox="1"/>
          <p:nvPr/>
        </p:nvSpPr>
        <p:spPr bwMode="white">
          <a:xfrm>
            <a:off x="228373" y="6445401"/>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14811" y="2205116"/>
            <a:ext cx="10836832" cy="4243582"/>
            <a:chOff x="514811" y="2205116"/>
            <a:chExt cx="10836832" cy="4243582"/>
          </a:xfrm>
        </p:grpSpPr>
        <p:graphicFrame>
          <p:nvGraphicFramePr>
            <p:cNvPr id="26" name="Diagram 25"/>
            <p:cNvGraphicFramePr/>
            <p:nvPr>
              <p:extLst>
                <p:ext uri="{D42A27DB-BD31-4B8C-83A1-F6EECF244321}">
                  <p14:modId xmlns:p14="http://schemas.microsoft.com/office/powerpoint/2010/main" val="707252051"/>
                </p:ext>
              </p:extLst>
            </p:nvPr>
          </p:nvGraphicFramePr>
          <p:xfrm>
            <a:off x="3311350" y="232881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7" name="Group 7"/>
            <p:cNvGrpSpPr/>
            <p:nvPr/>
          </p:nvGrpSpPr>
          <p:grpSpPr>
            <a:xfrm>
              <a:off x="9091474" y="2205116"/>
              <a:ext cx="2260169" cy="596353"/>
              <a:chOff x="1672408" y="3013594"/>
              <a:chExt cx="1076258" cy="717505"/>
            </a:xfrm>
          </p:grpSpPr>
          <p:sp>
            <p:nvSpPr>
              <p:cNvPr id="28" name="Rounded Rectangle 17"/>
              <p:cNvSpPr/>
              <p:nvPr/>
            </p:nvSpPr>
            <p:spPr>
              <a:xfrm>
                <a:off x="1672408" y="3013594"/>
                <a:ext cx="1076258" cy="717505"/>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29" name="Rounded Rectangle 4"/>
              <p:cNvSpPr/>
              <p:nvPr/>
            </p:nvSpPr>
            <p:spPr>
              <a:xfrm>
                <a:off x="1693423" y="3034609"/>
                <a:ext cx="1034228" cy="6754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en-GB" sz="2000" kern="1200" dirty="0">
                    <a:solidFill>
                      <a:schemeClr val="tx1"/>
                    </a:solidFill>
                  </a:rPr>
                  <a:t>US Sales Rep</a:t>
                </a:r>
                <a:endParaRPr lang="en-US" sz="2000" kern="1200" dirty="0">
                  <a:solidFill>
                    <a:schemeClr val="tx1"/>
                  </a:solidFill>
                </a:endParaRPr>
              </a:p>
            </p:txBody>
          </p:sp>
        </p:grpSp>
        <p:grpSp>
          <p:nvGrpSpPr>
            <p:cNvPr id="30" name="Group 8"/>
            <p:cNvGrpSpPr/>
            <p:nvPr/>
          </p:nvGrpSpPr>
          <p:grpSpPr>
            <a:xfrm>
              <a:off x="9091474" y="2884621"/>
              <a:ext cx="2260169" cy="596353"/>
              <a:chOff x="3071544" y="3013594"/>
              <a:chExt cx="1076258" cy="717505"/>
            </a:xfrm>
          </p:grpSpPr>
          <p:sp>
            <p:nvSpPr>
              <p:cNvPr id="31" name="Rounded Rectangle 15"/>
              <p:cNvSpPr/>
              <p:nvPr/>
            </p:nvSpPr>
            <p:spPr>
              <a:xfrm>
                <a:off x="3071544" y="3013594"/>
                <a:ext cx="1076258" cy="717505"/>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32" name="Rounded Rectangle 6"/>
              <p:cNvSpPr/>
              <p:nvPr/>
            </p:nvSpPr>
            <p:spPr>
              <a:xfrm>
                <a:off x="3092559" y="3034609"/>
                <a:ext cx="1034228" cy="6754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en-GB" sz="2000" kern="1200" dirty="0">
                    <a:solidFill>
                      <a:schemeClr val="tx1"/>
                    </a:solidFill>
                  </a:rPr>
                  <a:t>EMEA Sales Rep</a:t>
                </a:r>
                <a:endParaRPr lang="en-US" sz="2000" kern="1200" dirty="0">
                  <a:solidFill>
                    <a:schemeClr val="tx1"/>
                  </a:solidFill>
                </a:endParaRPr>
              </a:p>
            </p:txBody>
          </p:sp>
        </p:grpSp>
        <p:grpSp>
          <p:nvGrpSpPr>
            <p:cNvPr id="33" name="Group 10"/>
            <p:cNvGrpSpPr/>
            <p:nvPr/>
          </p:nvGrpSpPr>
          <p:grpSpPr>
            <a:xfrm>
              <a:off x="9091485" y="3564126"/>
              <a:ext cx="2260155" cy="596356"/>
              <a:chOff x="7062683" y="2227771"/>
              <a:chExt cx="1076251" cy="717508"/>
            </a:xfrm>
          </p:grpSpPr>
          <p:sp>
            <p:nvSpPr>
              <p:cNvPr id="34" name="Rounded Rectangle 11"/>
              <p:cNvSpPr/>
              <p:nvPr/>
            </p:nvSpPr>
            <p:spPr>
              <a:xfrm>
                <a:off x="7062683" y="2227771"/>
                <a:ext cx="1076251" cy="717508"/>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35" name="Rounded Rectangle 10"/>
              <p:cNvSpPr/>
              <p:nvPr/>
            </p:nvSpPr>
            <p:spPr>
              <a:xfrm>
                <a:off x="7083697" y="2248788"/>
                <a:ext cx="1034221" cy="6754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en-GB" sz="2000" kern="1200" dirty="0">
                    <a:solidFill>
                      <a:schemeClr val="tx1"/>
                    </a:solidFill>
                  </a:rPr>
                  <a:t>APAC Sales Rep</a:t>
                </a:r>
                <a:endParaRPr lang="en-US" sz="2000" kern="1200" dirty="0">
                  <a:solidFill>
                    <a:schemeClr val="tx1"/>
                  </a:solidFill>
                </a:endParaRPr>
              </a:p>
            </p:txBody>
          </p:sp>
        </p:grpSp>
        <p:grpSp>
          <p:nvGrpSpPr>
            <p:cNvPr id="36" name="Group 35"/>
            <p:cNvGrpSpPr/>
            <p:nvPr/>
          </p:nvGrpSpPr>
          <p:grpSpPr>
            <a:xfrm>
              <a:off x="1335948" y="4619900"/>
              <a:ext cx="2153575" cy="1828798"/>
              <a:chOff x="2324048" y="4820521"/>
              <a:chExt cx="947109" cy="1444591"/>
            </a:xfrm>
          </p:grpSpPr>
          <p:sp>
            <p:nvSpPr>
              <p:cNvPr id="37" name="Rounded Rectangle 49"/>
              <p:cNvSpPr/>
              <p:nvPr/>
            </p:nvSpPr>
            <p:spPr bwMode="auto">
              <a:xfrm>
                <a:off x="2324048" y="4820521"/>
                <a:ext cx="947109"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en-US" sz="2000" i="0" u="none" strike="noStrike" cap="none" normalizeH="0" baseline="0" dirty="0">
                    <a:ln>
                      <a:noFill/>
                    </a:ln>
                    <a:solidFill>
                      <a:schemeClr val="tx1"/>
                    </a:solidFill>
                    <a:effectLst/>
                  </a:rPr>
                  <a:t>VP Marketing</a:t>
                </a:r>
              </a:p>
            </p:txBody>
          </p:sp>
          <p:sp>
            <p:nvSpPr>
              <p:cNvPr id="38" name="Rounded Rectangle 50"/>
              <p:cNvSpPr/>
              <p:nvPr/>
            </p:nvSpPr>
            <p:spPr bwMode="auto">
              <a:xfrm>
                <a:off x="2324048" y="5343522"/>
                <a:ext cx="947109"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buClrTx/>
                  <a:buSzTx/>
                  <a:buFontTx/>
                  <a:buNone/>
                  <a:tabLst/>
                </a:pPr>
                <a:r>
                  <a:rPr kumimoji="0" lang="en-US" sz="2000" i="0" u="none" strike="noStrike" cap="none" normalizeH="0" baseline="0" dirty="0">
                    <a:ln>
                      <a:noFill/>
                    </a:ln>
                    <a:solidFill>
                      <a:schemeClr val="tx1"/>
                    </a:solidFill>
                    <a:effectLst/>
                  </a:rPr>
                  <a:t>Director</a:t>
                </a:r>
                <a:br>
                  <a:rPr kumimoji="0" lang="en-US" sz="2000" i="0" u="none" strike="noStrike" cap="none" normalizeH="0" baseline="0" dirty="0">
                    <a:ln>
                      <a:noFill/>
                    </a:ln>
                    <a:solidFill>
                      <a:schemeClr val="tx1"/>
                    </a:solidFill>
                    <a:effectLst/>
                  </a:rPr>
                </a:br>
                <a:r>
                  <a:rPr kumimoji="0" lang="en-US" sz="2000" i="0" u="none" strike="noStrike" cap="none" normalizeH="0" baseline="0" dirty="0">
                    <a:ln>
                      <a:noFill/>
                    </a:ln>
                    <a:solidFill>
                      <a:schemeClr val="tx1"/>
                    </a:solidFill>
                    <a:effectLst/>
                  </a:rPr>
                  <a:t>Marketing</a:t>
                </a:r>
              </a:p>
            </p:txBody>
          </p:sp>
          <p:sp>
            <p:nvSpPr>
              <p:cNvPr id="39" name="Rounded Rectangle 51"/>
              <p:cNvSpPr/>
              <p:nvPr/>
            </p:nvSpPr>
            <p:spPr bwMode="auto">
              <a:xfrm>
                <a:off x="2324048" y="5842493"/>
                <a:ext cx="947109"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en-US" sz="2000" i="0" u="none" strike="noStrike" cap="none" normalizeH="0" baseline="0" dirty="0">
                    <a:ln>
                      <a:noFill/>
                    </a:ln>
                    <a:solidFill>
                      <a:schemeClr val="tx1"/>
                    </a:solidFill>
                    <a:effectLst/>
                  </a:rPr>
                  <a:t>Marketers</a:t>
                </a:r>
              </a:p>
            </p:txBody>
          </p:sp>
        </p:grpSp>
        <p:sp>
          <p:nvSpPr>
            <p:cNvPr id="40" name="Down Arrow 68"/>
            <p:cNvSpPr/>
            <p:nvPr/>
          </p:nvSpPr>
          <p:spPr bwMode="auto">
            <a:xfrm>
              <a:off x="514811" y="4818020"/>
              <a:ext cx="718463" cy="1556656"/>
            </a:xfrm>
            <a:prstGeom prst="downArrow">
              <a:avLst/>
            </a:prstGeom>
            <a:solidFill>
              <a:srgbClr val="E39321">
                <a:alpha val="4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275458" name="Rectangle 3"/>
          <p:cNvSpPr>
            <a:spLocks noGrp="1" noChangeArrowheads="1"/>
          </p:cNvSpPr>
          <p:nvPr>
            <p:ph idx="1"/>
          </p:nvPr>
        </p:nvSpPr>
        <p:spPr>
          <a:xfrm>
            <a:off x="115712" y="843165"/>
            <a:ext cx="10247360" cy="5950440"/>
          </a:xfrm>
        </p:spPr>
        <p:txBody>
          <a:bodyPr>
            <a:normAutofit/>
          </a:bodyPr>
          <a:lstStyle/>
          <a:p>
            <a:pPr marL="0" indent="0">
              <a:buNone/>
            </a:pPr>
            <a:r>
              <a:rPr lang="en-GB" dirty="0"/>
              <a:t>A public group is an administrator-defined grouping of users that you can use to simplify the creation of sharing rules involving many users. </a:t>
            </a:r>
          </a:p>
          <a:p>
            <a:pPr marL="0" indent="0">
              <a:buNone/>
            </a:pPr>
            <a:r>
              <a:rPr lang="en-GB" dirty="0"/>
              <a:t>A public group can comprise any combination of:</a:t>
            </a:r>
            <a:endParaRPr lang="en-US" dirty="0"/>
          </a:p>
        </p:txBody>
      </p:sp>
      <p:sp>
        <p:nvSpPr>
          <p:cNvPr id="275457" name="Rectangle 2"/>
          <p:cNvSpPr>
            <a:spLocks noGrp="1" noChangeArrowheads="1"/>
          </p:cNvSpPr>
          <p:nvPr>
            <p:ph type="title"/>
          </p:nvPr>
        </p:nvSpPr>
        <p:spPr/>
        <p:txBody>
          <a:bodyPr/>
          <a:lstStyle/>
          <a:p>
            <a:r>
              <a:rPr lang="en-US" dirty="0"/>
              <a:t>Using Public Groups with Sharing Rules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194</a:t>
            </a:fld>
            <a:endParaRPr lang="en-US"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3939" y="5588695"/>
            <a:ext cx="715574" cy="1301097"/>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64146" y="3182797"/>
            <a:ext cx="715574" cy="130109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0161" y="2150920"/>
            <a:ext cx="715574" cy="1301097"/>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86511" y="2535673"/>
            <a:ext cx="715574" cy="1301097"/>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68092" y="5501240"/>
            <a:ext cx="715574" cy="1301097"/>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87266" y="5439143"/>
            <a:ext cx="715574" cy="1301097"/>
          </a:xfrm>
          <a:prstGeom prst="rect">
            <a:avLst/>
          </a:prstGeom>
        </p:spPr>
      </p:pic>
    </p:spTree>
    <p:custDataLst>
      <p:tags r:id="rId1"/>
    </p:custData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1" y="1815989"/>
            <a:ext cx="5270677" cy="4977616"/>
          </a:xfrm>
        </p:spPr>
        <p:txBody>
          <a:bodyPr/>
          <a:lstStyle/>
          <a:p>
            <a:pPr lvl="1"/>
            <a:r>
              <a:rPr lang="en-US" dirty="0"/>
              <a:t>Users can share records through: </a:t>
            </a:r>
          </a:p>
          <a:p>
            <a:pPr lvl="2"/>
            <a:r>
              <a:rPr lang="en-US" dirty="0"/>
              <a:t>Manual sharing. </a:t>
            </a:r>
          </a:p>
          <a:p>
            <a:pPr lvl="2"/>
            <a:r>
              <a:rPr lang="en-US" dirty="0"/>
              <a:t>Sharing rules.</a:t>
            </a:r>
          </a:p>
          <a:p>
            <a:pPr lvl="1"/>
            <a:r>
              <a:rPr lang="en-US" dirty="0"/>
              <a:t>Administrators must enable Manager Groups option in orgs.</a:t>
            </a:r>
          </a:p>
        </p:txBody>
      </p:sp>
      <p:sp>
        <p:nvSpPr>
          <p:cNvPr id="5" name="Title 4"/>
          <p:cNvSpPr>
            <a:spLocks noGrp="1"/>
          </p:cNvSpPr>
          <p:nvPr>
            <p:ph type="title"/>
          </p:nvPr>
        </p:nvSpPr>
        <p:spPr/>
        <p:txBody>
          <a:bodyPr/>
          <a:lstStyle/>
          <a:p>
            <a:r>
              <a:rPr lang="en-US" dirty="0"/>
              <a:t>Manager Groups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195</a:t>
            </a:fld>
            <a:endParaRPr lang="en-US" dirty="0"/>
          </a:p>
        </p:txBody>
      </p:sp>
      <p:grpSp>
        <p:nvGrpSpPr>
          <p:cNvPr id="7" name="Group 6"/>
          <p:cNvGrpSpPr/>
          <p:nvPr/>
        </p:nvGrpSpPr>
        <p:grpSpPr>
          <a:xfrm>
            <a:off x="5523797" y="1815989"/>
            <a:ext cx="6517351" cy="4162779"/>
            <a:chOff x="6221444" y="1815990"/>
            <a:chExt cx="5819704" cy="3717176"/>
          </a:xfrm>
        </p:grpSpPr>
        <p:pic>
          <p:nvPicPr>
            <p:cNvPr id="2051" name="Picture 3" descr="C:\Users\pooja.bisht\Desktop\2015-01-21_10-27-32.png"/>
            <p:cNvPicPr>
              <a:picLocks noChangeAspect="1" noChangeArrowheads="1"/>
            </p:cNvPicPr>
            <p:nvPr/>
          </p:nvPicPr>
          <p:blipFill rotWithShape="1">
            <a:blip r:embed="rId4" cstate="print">
              <a:alphaModFix/>
              <a:extLst>
                <a:ext uri="{28A0092B-C50C-407E-A947-70E740481C1C}">
                  <a14:useLocalDpi xmlns:a14="http://schemas.microsoft.com/office/drawing/2010/main" val="0"/>
                </a:ext>
              </a:extLst>
            </a:blip>
            <a:stretch/>
          </p:blipFill>
          <p:spPr bwMode="auto">
            <a:xfrm>
              <a:off x="6221444" y="1815990"/>
              <a:ext cx="5819704" cy="3717176"/>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a:extLst/>
          </p:spPr>
        </p:pic>
        <p:sp>
          <p:nvSpPr>
            <p:cNvPr id="14" name="Rectangle 13"/>
            <p:cNvSpPr/>
            <p:nvPr/>
          </p:nvSpPr>
          <p:spPr bwMode="auto">
            <a:xfrm>
              <a:off x="10413536" y="5186312"/>
              <a:ext cx="990858" cy="2834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262626"/>
                </a:solidFill>
              </a:endParaRPr>
            </a:p>
          </p:txBody>
        </p:sp>
      </p:grpSp>
      <p:sp>
        <p:nvSpPr>
          <p:cNvPr id="19" name="Rectangle 18"/>
          <p:cNvSpPr/>
          <p:nvPr/>
        </p:nvSpPr>
        <p:spPr bwMode="auto">
          <a:xfrm>
            <a:off x="1" y="736392"/>
            <a:ext cx="12192000"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b="1" dirty="0">
                <a:solidFill>
                  <a:schemeClr val="bg1"/>
                </a:solidFill>
                <a:cs typeface="Courier New" pitchFamily="49" charset="0"/>
              </a:rPr>
              <a:t>Manager Groups </a:t>
            </a:r>
            <a:r>
              <a:rPr lang="en-US" sz="2400" dirty="0">
                <a:solidFill>
                  <a:schemeClr val="bg1"/>
                </a:solidFill>
                <a:cs typeface="Courier New" pitchFamily="49" charset="0"/>
              </a:rPr>
              <a:t>allow users to share records up or down their management chain.</a:t>
            </a:r>
          </a:p>
        </p:txBody>
      </p:sp>
      <p:sp>
        <p:nvSpPr>
          <p:cNvPr id="20" name="TextBox 19"/>
          <p:cNvSpPr txBox="1"/>
          <p:nvPr/>
        </p:nvSpPr>
        <p:spPr bwMode="white">
          <a:xfrm>
            <a:off x="128591" y="841424"/>
            <a:ext cx="1295400" cy="275103"/>
          </a:xfrm>
          <a:prstGeom prst="rect">
            <a:avLst/>
          </a:prstGeom>
          <a:noFill/>
          <a:ln>
            <a:noFill/>
          </a:ln>
        </p:spPr>
        <p:txBody>
          <a:bodyPr wrap="square" lIns="91424" tIns="45712" rIns="91424" bIns="45712" rtlCol="0">
            <a:spAutoFit/>
          </a:bodyPr>
          <a:lstStyle/>
          <a:p>
            <a:pPr algn="l" fontAlgn="auto">
              <a:spcBef>
                <a:spcPts val="0"/>
              </a:spcBef>
              <a:spcAft>
                <a:spcPts val="0"/>
              </a:spcAft>
            </a:pPr>
            <a:r>
              <a:rPr lang="en-US" sz="1200" dirty="0">
                <a:solidFill>
                  <a:srgbClr val="FFFFFF"/>
                </a:solidFill>
                <a:latin typeface="Salesforce Sans" panose="020B0505020202020203" pitchFamily="34" charset="0"/>
                <a:cs typeface="Arial" panose="020B0604020202020204" pitchFamily="34" charset="0"/>
              </a:rPr>
              <a:t>DEFINITION:</a:t>
            </a:r>
          </a:p>
        </p:txBody>
      </p:sp>
      <p:grpSp>
        <p:nvGrpSpPr>
          <p:cNvPr id="21" name="Group 4"/>
          <p:cNvGrpSpPr>
            <a:grpSpLocks noChangeAspect="1"/>
          </p:cNvGrpSpPr>
          <p:nvPr/>
        </p:nvGrpSpPr>
        <p:grpSpPr bwMode="auto">
          <a:xfrm>
            <a:off x="431882" y="1146208"/>
            <a:ext cx="422385" cy="328613"/>
            <a:chOff x="275" y="1308"/>
            <a:chExt cx="266" cy="207"/>
          </a:xfrm>
        </p:grpSpPr>
        <p:sp>
          <p:nvSpPr>
            <p:cNvPr id="22"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3"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4"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5"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6"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7"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8"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9"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0"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1"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2"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3"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4"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5"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6"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7"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8"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9"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0"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1"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2"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3"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4"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5"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6"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7"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8"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9"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0"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1"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2"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3"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4"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5"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6"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7"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8"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9"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0"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1"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2"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3"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4"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5"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6"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7"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8"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9"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0"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1"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2"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3"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4"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5"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6"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7"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8"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9"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0"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1"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2"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3"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grpSp>
    </p:spTree>
    <p:custDataLst>
      <p:tags r:id="rId1"/>
    </p:custDataLst>
    <p:extLst>
      <p:ext uri="{BB962C8B-B14F-4D97-AF65-F5344CB8AC3E}">
        <p14:creationId xmlns:p14="http://schemas.microsoft.com/office/powerpoint/2010/main" val="16612887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71750"/>
            <a:ext cx="8272461" cy="4217779"/>
          </a:xfrm>
        </p:spPr>
        <p:txBody>
          <a:bodyPr/>
          <a:lstStyle/>
          <a:p>
            <a:r>
              <a:rPr lang="en-US" dirty="0"/>
              <a:t>Tasks: </a:t>
            </a:r>
          </a:p>
          <a:p>
            <a:pPr lvl="1"/>
            <a:r>
              <a:rPr lang="en-GB" dirty="0"/>
              <a:t>Create a sharing rule to give the Marketing Director </a:t>
            </a:r>
            <a:br>
              <a:rPr lang="en-GB" dirty="0"/>
            </a:br>
            <a:r>
              <a:rPr lang="en-GB" dirty="0"/>
              <a:t>Read access to all opportunities.</a:t>
            </a:r>
          </a:p>
          <a:p>
            <a:pPr lvl="1"/>
            <a:r>
              <a:rPr lang="en-GB" dirty="0"/>
              <a:t>Create a public group for all sales reps.</a:t>
            </a:r>
          </a:p>
          <a:p>
            <a:pPr lvl="1"/>
            <a:r>
              <a:rPr lang="en-GB" dirty="0"/>
              <a:t>Create a sharing rule to give sales reps Read access </a:t>
            </a:r>
            <a:br>
              <a:rPr lang="en-GB" dirty="0"/>
            </a:br>
            <a:r>
              <a:rPr lang="en-GB" dirty="0"/>
              <a:t>to each other’s opportunities.</a:t>
            </a:r>
          </a:p>
          <a:p>
            <a:pPr lvl="1"/>
            <a:r>
              <a:rPr lang="en-GB" dirty="0"/>
              <a:t>Create a sharing rule to give Accounts Receivable users Read/Write access to all Won opportunities. </a:t>
            </a:r>
          </a:p>
          <a:p>
            <a:pPr lvl="1"/>
            <a:endParaRPr lang="en-GB" dirty="0"/>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US" dirty="0"/>
              <a:t>At present, opportunities are only visible to their owners and users above them </a:t>
            </a:r>
            <a:br>
              <a:rPr lang="en-US" dirty="0"/>
            </a:br>
            <a:r>
              <a:rPr lang="en-US" dirty="0"/>
              <a:t>in the role hierarchy. Create sharing rules for other users who also require access </a:t>
            </a:r>
            <a:br>
              <a:rPr lang="en-US" dirty="0"/>
            </a:br>
            <a:r>
              <a:rPr lang="en-US" dirty="0"/>
              <a:t>to opportunities.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Watch me</a:t>
            </a:r>
            <a:endParaRPr lang="en-US" dirty="0"/>
          </a:p>
        </p:txBody>
      </p:sp>
      <p:sp>
        <p:nvSpPr>
          <p:cNvPr id="103425" name="Rectangle 2"/>
          <p:cNvSpPr>
            <a:spLocks noGrp="1" noChangeArrowheads="1"/>
          </p:cNvSpPr>
          <p:nvPr>
            <p:ph type="title"/>
          </p:nvPr>
        </p:nvSpPr>
        <p:spPr/>
        <p:txBody>
          <a:bodyPr/>
          <a:lstStyle/>
          <a:p>
            <a:r>
              <a:rPr lang="en-US" sz="2700" dirty="0"/>
              <a:t>4-8: </a:t>
            </a:r>
            <a:r>
              <a:rPr lang="en-GB" sz="2700" dirty="0"/>
              <a:t>Create Opportunity Sharing Rules</a:t>
            </a:r>
            <a:endParaRPr lang="en-US" sz="2700"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196</a:t>
            </a:fld>
            <a:endParaRPr lang="en-US" dirty="0"/>
          </a:p>
        </p:txBody>
      </p:sp>
    </p:spTree>
    <p:custDataLst>
      <p:tags r:id="rId1"/>
    </p:custDataLst>
    <p:extLst>
      <p:ext uri="{BB962C8B-B14F-4D97-AF65-F5344CB8AC3E}">
        <p14:creationId xmlns:p14="http://schemas.microsoft.com/office/powerpoint/2010/main" val="325084345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71751"/>
            <a:ext cx="11344273" cy="3614738"/>
          </a:xfrm>
        </p:spPr>
        <p:txBody>
          <a:bodyPr numCol="2" spcCol="365760"/>
          <a:lstStyle/>
          <a:p>
            <a:r>
              <a:rPr lang="en-US" dirty="0"/>
              <a:t>Tasks: </a:t>
            </a:r>
          </a:p>
          <a:p>
            <a:pPr lvl="1">
              <a:spcBef>
                <a:spcPts val="1800"/>
              </a:spcBef>
            </a:pPr>
            <a:r>
              <a:rPr lang="en-GB" dirty="0"/>
              <a:t>Create a sharing rule to give recruiting users Read access to each other’s Applicant records.</a:t>
            </a:r>
          </a:p>
          <a:p>
            <a:pPr lvl="1">
              <a:spcBef>
                <a:spcPts val="1800"/>
              </a:spcBef>
            </a:pPr>
            <a:r>
              <a:rPr lang="en-GB" dirty="0"/>
              <a:t>Create a sharing rule to give recruiting users Read access to each other’s Interviewer records.</a:t>
            </a:r>
          </a:p>
          <a:p>
            <a:pPr lvl="1">
              <a:spcBef>
                <a:spcPts val="1800"/>
              </a:spcBef>
            </a:pPr>
            <a:endParaRPr lang="en-GB" dirty="0"/>
          </a:p>
          <a:p>
            <a:pPr lvl="1">
              <a:spcBef>
                <a:spcPts val="1800"/>
              </a:spcBef>
            </a:pPr>
            <a:r>
              <a:rPr lang="en-GB" dirty="0"/>
              <a:t>Create a sharing rule to give recruiting users Read/Write access to each other’s Position records.</a:t>
            </a:r>
          </a:p>
          <a:p>
            <a:pPr lvl="1">
              <a:spcBef>
                <a:spcPts val="1800"/>
              </a:spcBef>
            </a:pPr>
            <a:r>
              <a:rPr lang="en-GB" dirty="0"/>
              <a:t>Create a public group for all VPs.</a:t>
            </a:r>
          </a:p>
          <a:p>
            <a:pPr lvl="1">
              <a:spcBef>
                <a:spcPts val="1800"/>
              </a:spcBef>
            </a:pPr>
            <a:r>
              <a:rPr lang="en-GB" dirty="0"/>
              <a:t>Create a sharing rule to give VPs Read access to all open Positions. </a:t>
            </a:r>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GB" dirty="0"/>
              <a:t>For confidentiality reasons, Applicant, Interviewer, and Position records have been made Private. However, members of the recruitment team need to collaborate on each other’s records, and VPs need Read access to all open Positions.  </a:t>
            </a:r>
            <a:endParaRPr lang="en-US" dirty="0"/>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03425" name="Rectangle 2"/>
          <p:cNvSpPr>
            <a:spLocks noGrp="1" noChangeArrowheads="1"/>
          </p:cNvSpPr>
          <p:nvPr>
            <p:ph type="title"/>
          </p:nvPr>
        </p:nvSpPr>
        <p:spPr/>
        <p:txBody>
          <a:bodyPr/>
          <a:lstStyle/>
          <a:p>
            <a:r>
              <a:rPr lang="en-US"/>
              <a:t>4-9: </a:t>
            </a:r>
            <a:r>
              <a:rPr lang="en-GB"/>
              <a:t>Create Sharing Rules for Recruiting</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197</a:t>
            </a:fld>
            <a:endParaRPr lang="en-US" dirty="0"/>
          </a:p>
        </p:txBody>
      </p:sp>
    </p:spTree>
    <p:custDataLst>
      <p:tags r:id="rId1"/>
    </p:custData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479233" name="Rectangle 2"/>
          <p:cNvSpPr>
            <a:spLocks noGrp="1" noChangeArrowheads="1"/>
          </p:cNvSpPr>
          <p:nvPr>
            <p:ph type="title"/>
          </p:nvPr>
        </p:nvSpPr>
        <p:spPr/>
        <p:txBody>
          <a:bodyPr/>
          <a:lstStyle/>
          <a:p>
            <a:r>
              <a:rPr lang="en-US" dirty="0"/>
              <a:t>More Data Access Exceptions</a:t>
            </a:r>
          </a:p>
        </p:txBody>
      </p:sp>
      <p:sp>
        <p:nvSpPr>
          <p:cNvPr id="12" name="Content Placeholder 4"/>
          <p:cNvSpPr>
            <a:spLocks noGrp="1"/>
          </p:cNvSpPr>
          <p:nvPr>
            <p:ph idx="1"/>
          </p:nvPr>
        </p:nvSpPr>
        <p:spPr>
          <a:xfrm rot="20820167">
            <a:off x="3663745" y="2199892"/>
            <a:ext cx="4320005" cy="2569600"/>
          </a:xfrm>
          <a:prstGeom prst="rect">
            <a:avLst/>
          </a:prstGeom>
        </p:spPr>
        <p:txBody>
          <a:bodyPr>
            <a:noAutofit/>
          </a:bodyPr>
          <a:lstStyle/>
          <a:p>
            <a:pPr algn="ctr">
              <a:lnSpc>
                <a:spcPct val="90000"/>
              </a:lnSpc>
            </a:pPr>
            <a:r>
              <a:rPr lang="en-US" sz="1900" b="1" dirty="0">
                <a:latin typeface="Segoe Print" panose="02000600000000000000" pitchFamily="2" charset="0"/>
              </a:rPr>
              <a:t>More data access exceptions:</a:t>
            </a:r>
          </a:p>
          <a:p>
            <a:pPr marL="236538" indent="-236538">
              <a:lnSpc>
                <a:spcPct val="90000"/>
              </a:lnSpc>
              <a:buFont typeface="Wingdings" pitchFamily="2" charset="2"/>
              <a:buChar char="q"/>
            </a:pPr>
            <a:r>
              <a:rPr lang="en-US" sz="1900" dirty="0">
                <a:latin typeface="Segoe Print" panose="02000600000000000000" pitchFamily="2" charset="0"/>
              </a:rPr>
              <a:t>Selling is a collaborative activity at AW Computing. In addition to sales reps, customer support reps are also involved with customer accounts, and therefore need access to corresponding opportunities, cases, and contacts. </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198</a:t>
            </a:fld>
            <a:endParaRPr lang="en-US" dirty="0"/>
          </a:p>
        </p:txBody>
      </p:sp>
    </p:spTree>
    <p:custDataLst>
      <p:tags r:id="rId1"/>
    </p:custData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1" y="843165"/>
            <a:ext cx="5935245" cy="5950440"/>
          </a:xfrm>
        </p:spPr>
        <p:txBody>
          <a:bodyPr>
            <a:normAutofit/>
          </a:bodyPr>
          <a:lstStyle/>
          <a:p>
            <a:pPr marL="0" indent="0">
              <a:buNone/>
            </a:pPr>
            <a:r>
              <a:rPr lang="en-GB" dirty="0"/>
              <a:t>Enable account teams to allow users to grant additional access to their accounts and related records. Account owners, their managers in the role hierarchy, and administrators can:</a:t>
            </a:r>
            <a:endParaRPr lang="en-US" dirty="0"/>
          </a:p>
          <a:p>
            <a:pPr lvl="2"/>
            <a:r>
              <a:rPr lang="en-US" dirty="0"/>
              <a:t>Manually add and remove team members and assign team roles.</a:t>
            </a:r>
          </a:p>
          <a:p>
            <a:pPr lvl="2"/>
            <a:r>
              <a:rPr lang="en-US" dirty="0"/>
              <a:t>Grant Read-Only or Read/Write access for each team member to the account and its related contacts, opportunities, and cases.</a:t>
            </a:r>
          </a:p>
          <a:p>
            <a:pPr lvl="2"/>
            <a:r>
              <a:rPr lang="en-US" dirty="0"/>
              <a:t>Create a personal default team, which can be added automatically.</a:t>
            </a:r>
          </a:p>
        </p:txBody>
      </p:sp>
      <p:sp>
        <p:nvSpPr>
          <p:cNvPr id="291841" name="Rectangle 2"/>
          <p:cNvSpPr>
            <a:spLocks noGrp="1" noChangeArrowheads="1"/>
          </p:cNvSpPr>
          <p:nvPr>
            <p:ph type="title"/>
          </p:nvPr>
        </p:nvSpPr>
        <p:spPr/>
        <p:txBody>
          <a:bodyPr/>
          <a:lstStyle/>
          <a:p>
            <a:r>
              <a:rPr lang="en-US" dirty="0"/>
              <a:t>Account Teams </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199</a:t>
            </a:fld>
            <a:endParaRPr lang="en-US" dirty="0"/>
          </a:p>
        </p:txBody>
      </p:sp>
      <p:grpSp>
        <p:nvGrpSpPr>
          <p:cNvPr id="4" name="Group 3"/>
          <p:cNvGrpSpPr/>
          <p:nvPr/>
        </p:nvGrpSpPr>
        <p:grpSpPr>
          <a:xfrm>
            <a:off x="6365630" y="2683146"/>
            <a:ext cx="5622890" cy="3940540"/>
            <a:chOff x="7335122" y="2190777"/>
            <a:chExt cx="4454106" cy="3121452"/>
          </a:xfrm>
        </p:grpSpPr>
        <p:sp>
          <p:nvSpPr>
            <p:cNvPr id="37" name="Rounded Rectangle 36"/>
            <p:cNvSpPr/>
            <p:nvPr/>
          </p:nvSpPr>
          <p:spPr>
            <a:xfrm>
              <a:off x="7335122" y="2190777"/>
              <a:ext cx="4454106" cy="3121452"/>
            </a:xfrm>
            <a:prstGeom prst="roundRect">
              <a:avLst>
                <a:gd name="adj" fmla="val 8126"/>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7" name="Rounded Rectangle 6"/>
            <p:cNvSpPr/>
            <p:nvPr/>
          </p:nvSpPr>
          <p:spPr bwMode="auto">
            <a:xfrm>
              <a:off x="9938657" y="2307771"/>
              <a:ext cx="1763486" cy="2928258"/>
            </a:xfrm>
            <a:prstGeom prst="roundRect">
              <a:avLst>
                <a:gd name="adj" fmla="val 11111"/>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5734" y="2326208"/>
              <a:ext cx="503105" cy="503105"/>
            </a:xfrm>
            <a:prstGeom prst="rect">
              <a:avLst/>
            </a:prstGeom>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178" y="2364564"/>
              <a:ext cx="464900" cy="464900"/>
            </a:xfrm>
            <a:prstGeom prst="rect">
              <a:avLst/>
            </a:prstGeom>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3947" y="3495536"/>
              <a:ext cx="463131" cy="463131"/>
            </a:xfrm>
            <a:prstGeom prst="rect">
              <a:avLst/>
            </a:prstGeom>
            <a:effectLst/>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9835" y="4597789"/>
              <a:ext cx="477243" cy="477243"/>
            </a:xfrm>
            <a:prstGeom prst="rect">
              <a:avLst/>
            </a:prstGeom>
            <a:effectLst/>
          </p:spPr>
        </p:pic>
        <p:cxnSp>
          <p:nvCxnSpPr>
            <p:cNvPr id="24" name="Elbow Connector 23"/>
            <p:cNvCxnSpPr>
              <a:stCxn id="19" idx="3"/>
              <a:endCxn id="21" idx="1"/>
            </p:cNvCxnSpPr>
            <p:nvPr/>
          </p:nvCxnSpPr>
          <p:spPr bwMode="auto">
            <a:xfrm>
              <a:off x="8238839" y="2577761"/>
              <a:ext cx="925108" cy="1149341"/>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25" name="Elbow Connector 24"/>
            <p:cNvCxnSpPr>
              <a:stCxn id="19" idx="3"/>
            </p:cNvCxnSpPr>
            <p:nvPr/>
          </p:nvCxnSpPr>
          <p:spPr bwMode="auto">
            <a:xfrm>
              <a:off x="8252330" y="2577761"/>
              <a:ext cx="879790" cy="2249452"/>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26" name="Straight Connector 25"/>
            <p:cNvCxnSpPr/>
            <p:nvPr/>
          </p:nvCxnSpPr>
          <p:spPr bwMode="auto">
            <a:xfrm>
              <a:off x="8273022" y="2577260"/>
              <a:ext cx="862352" cy="0"/>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sp>
          <p:nvSpPr>
            <p:cNvPr id="31" name="TextBox 30"/>
            <p:cNvSpPr txBox="1"/>
            <p:nvPr/>
          </p:nvSpPr>
          <p:spPr>
            <a:xfrm>
              <a:off x="10100939" y="4123165"/>
              <a:ext cx="1507506" cy="560743"/>
            </a:xfrm>
            <a:prstGeom prst="rect">
              <a:avLst/>
            </a:prstGeom>
            <a:noFill/>
          </p:spPr>
          <p:txBody>
            <a:bodyPr wrap="none" rtlCol="0">
              <a:spAutoFit/>
            </a:bodyPr>
            <a:lstStyle/>
            <a:p>
              <a:r>
                <a:rPr lang="en-GB" sz="2000" b="1" dirty="0"/>
                <a:t>Amy Daniels, </a:t>
              </a:r>
              <a:br>
                <a:rPr lang="en-GB" sz="2000" dirty="0"/>
              </a:br>
              <a:r>
                <a:rPr lang="en-GB" sz="2000" b="0" dirty="0"/>
                <a:t>Sales Engineer</a:t>
              </a:r>
              <a:endParaRPr lang="en-US" sz="2000" b="0" dirty="0"/>
            </a:p>
          </p:txBody>
        </p:sp>
        <p:sp>
          <p:nvSpPr>
            <p:cNvPr id="34" name="TextBox 33"/>
            <p:cNvSpPr txBox="1"/>
            <p:nvPr/>
          </p:nvSpPr>
          <p:spPr>
            <a:xfrm>
              <a:off x="10100939" y="3433462"/>
              <a:ext cx="1329735" cy="560743"/>
            </a:xfrm>
            <a:prstGeom prst="rect">
              <a:avLst/>
            </a:prstGeom>
            <a:noFill/>
          </p:spPr>
          <p:txBody>
            <a:bodyPr wrap="none" rtlCol="0">
              <a:spAutoFit/>
            </a:bodyPr>
            <a:lstStyle/>
            <a:p>
              <a:r>
                <a:rPr lang="en-GB" sz="2000" b="1" dirty="0"/>
                <a:t>Tim Howe, </a:t>
              </a:r>
              <a:br>
                <a:rPr lang="en-GB" sz="2000" b="0" dirty="0"/>
              </a:br>
              <a:r>
                <a:rPr lang="en-GB" sz="2000" b="0" dirty="0"/>
                <a:t>Support Rep</a:t>
              </a:r>
              <a:endParaRPr lang="en-US" sz="2000" b="0" dirty="0"/>
            </a:p>
          </p:txBody>
        </p:sp>
        <p:sp>
          <p:nvSpPr>
            <p:cNvPr id="36" name="TextBox 35"/>
            <p:cNvSpPr txBox="1"/>
            <p:nvPr/>
          </p:nvSpPr>
          <p:spPr>
            <a:xfrm>
              <a:off x="7475416" y="2935125"/>
              <a:ext cx="1148154" cy="804545"/>
            </a:xfrm>
            <a:prstGeom prst="rect">
              <a:avLst/>
            </a:prstGeom>
            <a:noFill/>
          </p:spPr>
          <p:txBody>
            <a:bodyPr wrap="none" rtlCol="0">
              <a:spAutoFit/>
            </a:bodyPr>
            <a:lstStyle/>
            <a:p>
              <a:r>
                <a:rPr lang="en-GB" sz="2000" b="1" dirty="0"/>
                <a:t>Phil Smith</a:t>
              </a:r>
              <a:br>
                <a:rPr lang="en-GB" sz="2000" dirty="0"/>
              </a:br>
              <a:r>
                <a:rPr lang="en-GB" sz="2000" b="0" dirty="0"/>
                <a:t>Account</a:t>
              </a:r>
              <a:br>
                <a:rPr lang="en-GB" sz="2000" b="0" dirty="0"/>
              </a:br>
              <a:r>
                <a:rPr lang="en-GB" sz="2000" b="0" dirty="0"/>
                <a:t>Owner</a:t>
              </a:r>
              <a:endParaRPr lang="en-US" sz="2000" b="0" dirty="0"/>
            </a:p>
          </p:txBody>
        </p:sp>
        <p:grpSp>
          <p:nvGrpSpPr>
            <p:cNvPr id="57" name="Group 56"/>
            <p:cNvGrpSpPr/>
            <p:nvPr/>
          </p:nvGrpSpPr>
          <p:grpSpPr>
            <a:xfrm>
              <a:off x="10119360" y="2609924"/>
              <a:ext cx="640080" cy="640080"/>
              <a:chOff x="8759952" y="1243584"/>
              <a:chExt cx="640080" cy="640080"/>
            </a:xfrm>
          </p:grpSpPr>
          <p:sp>
            <p:nvSpPr>
              <p:cNvPr id="58" name="Oval 57"/>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8809621" y="1513611"/>
                <a:ext cx="531989" cy="137987"/>
                <a:chOff x="6417451" y="1890395"/>
                <a:chExt cx="1182758" cy="306784"/>
              </a:xfrm>
            </p:grpSpPr>
            <p:sp>
              <p:nvSpPr>
                <p:cNvPr id="60"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1"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3"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4"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5"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6"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67" name="Group 66"/>
            <p:cNvGrpSpPr/>
            <p:nvPr/>
          </p:nvGrpSpPr>
          <p:grpSpPr>
            <a:xfrm>
              <a:off x="10849123" y="2609829"/>
              <a:ext cx="648082" cy="640270"/>
              <a:chOff x="1035968" y="5037128"/>
              <a:chExt cx="1691375" cy="1691375"/>
            </a:xfrm>
          </p:grpSpPr>
          <p:sp>
            <p:nvSpPr>
              <p:cNvPr id="68" name="Oval 67"/>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1"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2"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3"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4"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2</a:t>
            </a:fld>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28593" y="836614"/>
            <a:ext cx="6812982" cy="5935663"/>
          </a:xfrm>
        </p:spPr>
        <p:txBody>
          <a:bodyPr>
            <a:normAutofit/>
          </a:bodyPr>
          <a:lstStyle/>
          <a:p>
            <a:pPr marL="514350" indent="-514350">
              <a:buFont typeface="+mj-lt"/>
              <a:buAutoNum type="arabicPeriod"/>
            </a:pPr>
            <a:r>
              <a:rPr lang="en-US" dirty="0"/>
              <a:t>What is a “Customer Company”?</a:t>
            </a:r>
          </a:p>
          <a:p>
            <a:pPr marL="514350" indent="-514350">
              <a:buFont typeface="+mj-lt"/>
              <a:buAutoNum type="arabicPeriod"/>
            </a:pPr>
            <a:r>
              <a:rPr lang="en-GB" dirty="0"/>
              <a:t>What is the Sales Cloud?</a:t>
            </a:r>
            <a:endParaRPr lang="en-US" dirty="0"/>
          </a:p>
          <a:p>
            <a:pPr marL="514350" indent="-514350">
              <a:buFont typeface="+mj-lt"/>
              <a:buAutoNum type="arabicPeriod"/>
            </a:pPr>
            <a:r>
              <a:rPr lang="en-US" dirty="0"/>
              <a:t>What is the Service Cloud?</a:t>
            </a:r>
          </a:p>
          <a:p>
            <a:pPr marL="514350" indent="-514350">
              <a:buFont typeface="+mj-lt"/>
              <a:buAutoNum type="arabicPeriod"/>
            </a:pPr>
            <a:r>
              <a:rPr lang="en-US" dirty="0"/>
              <a:t>What is the Marketing Cloud?</a:t>
            </a:r>
          </a:p>
          <a:p>
            <a:pPr marL="514350" indent="-514350">
              <a:buFont typeface="+mj-lt"/>
              <a:buAutoNum type="arabicPeriod"/>
            </a:pPr>
            <a:r>
              <a:rPr lang="en-US" dirty="0"/>
              <a:t>How long has AW Computing’s Salesforce org been in existence?</a:t>
            </a:r>
          </a:p>
          <a:p>
            <a:endParaRPr lang="en-US" dirty="0"/>
          </a:p>
          <a:p>
            <a:endParaRPr lang="en-US" dirty="0"/>
          </a:p>
        </p:txBody>
      </p:sp>
      <p:sp>
        <p:nvSpPr>
          <p:cNvPr id="6" name="Title 5"/>
          <p:cNvSpPr>
            <a:spLocks noGrp="1"/>
          </p:cNvSpPr>
          <p:nvPr>
            <p:ph type="title"/>
          </p:nvPr>
        </p:nvSpPr>
        <p:spPr/>
        <p:txBody>
          <a:bodyPr/>
          <a:lstStyle/>
          <a:p>
            <a:r>
              <a:rPr lang="en-US" dirty="0"/>
              <a:t>Intro Review</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a:t>
            </a:fld>
            <a:endParaRPr lang="en-US" dirty="0"/>
          </a:p>
        </p:txBody>
      </p:sp>
    </p:spTree>
    <p:custDataLst>
      <p:tags r:id="rId1"/>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2" y="843165"/>
            <a:ext cx="5657650" cy="5950440"/>
          </a:xfrm>
        </p:spPr>
        <p:txBody>
          <a:bodyPr>
            <a:normAutofit/>
          </a:bodyPr>
          <a:lstStyle/>
          <a:p>
            <a:pPr marL="0" indent="0">
              <a:buNone/>
            </a:pPr>
            <a:r>
              <a:rPr lang="en-GB" dirty="0"/>
              <a:t>Enable opportunity teams to allow users to grant additional access to their opportunities. Opportunity owners, their managers in the role hierarchy, and administrators can:</a:t>
            </a:r>
            <a:endParaRPr lang="en-US" dirty="0"/>
          </a:p>
          <a:p>
            <a:pPr lvl="2"/>
            <a:r>
              <a:rPr lang="en-US" dirty="0"/>
              <a:t>Manually add and remove team members on an opportunity’s sales team and assign team roles.</a:t>
            </a:r>
          </a:p>
          <a:p>
            <a:pPr lvl="2"/>
            <a:r>
              <a:rPr lang="en-US" dirty="0"/>
              <a:t>Grant Read-Only or Read/Write access to the opportunity for </a:t>
            </a:r>
            <a:br>
              <a:rPr lang="en-US" dirty="0"/>
            </a:br>
            <a:r>
              <a:rPr lang="en-US" dirty="0"/>
              <a:t>each member.</a:t>
            </a:r>
          </a:p>
          <a:p>
            <a:pPr lvl="2"/>
            <a:r>
              <a:rPr lang="en-US" dirty="0"/>
              <a:t>Create a personal default sales team, which can be added automatically.</a:t>
            </a:r>
          </a:p>
        </p:txBody>
      </p:sp>
      <p:sp>
        <p:nvSpPr>
          <p:cNvPr id="291841" name="Rectangle 2"/>
          <p:cNvSpPr>
            <a:spLocks noGrp="1" noChangeArrowheads="1"/>
          </p:cNvSpPr>
          <p:nvPr>
            <p:ph type="title"/>
          </p:nvPr>
        </p:nvSpPr>
        <p:spPr/>
        <p:txBody>
          <a:bodyPr/>
          <a:lstStyle/>
          <a:p>
            <a:r>
              <a:rPr lang="en-US" dirty="0"/>
              <a:t>Opportunity Teams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200</a:t>
            </a:fld>
            <a:endParaRPr lang="en-US" dirty="0"/>
          </a:p>
        </p:txBody>
      </p:sp>
      <p:grpSp>
        <p:nvGrpSpPr>
          <p:cNvPr id="5" name="Group 4"/>
          <p:cNvGrpSpPr/>
          <p:nvPr/>
        </p:nvGrpSpPr>
        <p:grpSpPr>
          <a:xfrm>
            <a:off x="6141002" y="2695841"/>
            <a:ext cx="5832012" cy="2122343"/>
            <a:chOff x="7062099" y="2543442"/>
            <a:chExt cx="4770238" cy="1735950"/>
          </a:xfrm>
        </p:grpSpPr>
        <p:grpSp>
          <p:nvGrpSpPr>
            <p:cNvPr id="2" name="Group 41"/>
            <p:cNvGrpSpPr/>
            <p:nvPr/>
          </p:nvGrpSpPr>
          <p:grpSpPr>
            <a:xfrm>
              <a:off x="7062099" y="2543442"/>
              <a:ext cx="4770238" cy="1735950"/>
              <a:chOff x="859988" y="4302612"/>
              <a:chExt cx="4770238" cy="1735950"/>
            </a:xfrm>
          </p:grpSpPr>
          <p:sp>
            <p:nvSpPr>
              <p:cNvPr id="37" name="Rounded Rectangle 36"/>
              <p:cNvSpPr/>
              <p:nvPr/>
            </p:nvSpPr>
            <p:spPr>
              <a:xfrm>
                <a:off x="859988" y="4302612"/>
                <a:ext cx="4770238" cy="1735950"/>
              </a:xfrm>
              <a:prstGeom prst="roundRect">
                <a:avLst>
                  <a:gd name="adj" fmla="val 13707"/>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31" name="TextBox 30"/>
              <p:cNvSpPr txBox="1"/>
              <p:nvPr/>
            </p:nvSpPr>
            <p:spPr>
              <a:xfrm>
                <a:off x="4044564" y="4839871"/>
                <a:ext cx="1567373" cy="579009"/>
              </a:xfrm>
              <a:prstGeom prst="rect">
                <a:avLst/>
              </a:prstGeom>
              <a:noFill/>
            </p:spPr>
            <p:txBody>
              <a:bodyPr wrap="square" rtlCol="0">
                <a:spAutoFit/>
              </a:bodyPr>
              <a:lstStyle/>
              <a:p>
                <a:r>
                  <a:rPr lang="en-GB" sz="2000" dirty="0"/>
                  <a:t>Kevin Bailey, </a:t>
                </a:r>
                <a:r>
                  <a:rPr lang="en-GB" sz="2000" b="0" dirty="0"/>
                  <a:t>Sales Engineer</a:t>
                </a:r>
                <a:endParaRPr lang="en-US" sz="2000" b="0" dirty="0"/>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4202" y="4799236"/>
                <a:ext cx="744812" cy="744812"/>
              </a:xfrm>
              <a:prstGeom prst="rect">
                <a:avLst/>
              </a:prstGeom>
              <a:effectLst/>
            </p:spPr>
          </p:pic>
          <p:sp>
            <p:nvSpPr>
              <p:cNvPr id="41" name="TextBox 40"/>
              <p:cNvSpPr txBox="1"/>
              <p:nvPr/>
            </p:nvSpPr>
            <p:spPr>
              <a:xfrm>
                <a:off x="917135" y="4768721"/>
                <a:ext cx="1346825" cy="830752"/>
              </a:xfrm>
              <a:prstGeom prst="rect">
                <a:avLst/>
              </a:prstGeom>
              <a:noFill/>
            </p:spPr>
            <p:txBody>
              <a:bodyPr wrap="none" rtlCol="0">
                <a:spAutoFit/>
              </a:bodyPr>
              <a:lstStyle/>
              <a:p>
                <a:r>
                  <a:rPr lang="en-GB" sz="2000" dirty="0"/>
                  <a:t>Phil Smith,</a:t>
                </a:r>
                <a:br>
                  <a:rPr lang="en-GB" sz="2000" dirty="0"/>
                </a:br>
                <a:r>
                  <a:rPr lang="en-GB" sz="2000" b="0" dirty="0"/>
                  <a:t>Opportunity</a:t>
                </a:r>
                <a:br>
                  <a:rPr lang="en-GB" sz="2000" b="0" dirty="0"/>
                </a:br>
                <a:r>
                  <a:rPr lang="en-GB" sz="2000" b="0" dirty="0"/>
                  <a:t>Owner</a:t>
                </a:r>
                <a:endParaRPr lang="en-US" sz="2000" b="0" dirty="0"/>
              </a:p>
            </p:txBody>
          </p:sp>
        </p:grpSp>
        <p:grpSp>
          <p:nvGrpSpPr>
            <p:cNvPr id="25" name="Group 24"/>
            <p:cNvGrpSpPr/>
            <p:nvPr/>
          </p:nvGrpSpPr>
          <p:grpSpPr>
            <a:xfrm>
              <a:off x="9442704" y="2701364"/>
              <a:ext cx="640080" cy="640080"/>
              <a:chOff x="8759952" y="1243584"/>
              <a:chExt cx="640080" cy="640080"/>
            </a:xfrm>
          </p:grpSpPr>
          <p:sp>
            <p:nvSpPr>
              <p:cNvPr id="26" name="Oval 25"/>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7" name="Group 26"/>
              <p:cNvGrpSpPr/>
              <p:nvPr/>
            </p:nvGrpSpPr>
            <p:grpSpPr>
              <a:xfrm>
                <a:off x="8809621" y="1513611"/>
                <a:ext cx="531989" cy="137987"/>
                <a:chOff x="6417451" y="1890395"/>
                <a:chExt cx="1182758" cy="306784"/>
              </a:xfrm>
            </p:grpSpPr>
            <p:sp>
              <p:nvSpPr>
                <p:cNvPr id="28"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9"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0"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2"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4"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6"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38" name="Group 37"/>
            <p:cNvGrpSpPr/>
            <p:nvPr/>
          </p:nvGrpSpPr>
          <p:grpSpPr>
            <a:xfrm>
              <a:off x="9422659" y="3432789"/>
              <a:ext cx="648082" cy="640270"/>
              <a:chOff x="1035968" y="5037128"/>
              <a:chExt cx="1691375" cy="1691375"/>
            </a:xfrm>
          </p:grpSpPr>
          <p:sp>
            <p:nvSpPr>
              <p:cNvPr id="42" name="Oval 41"/>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8"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spTree>
    <p:custDataLst>
      <p:tags r:id="rId1"/>
    </p:custData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1" y="1369949"/>
            <a:ext cx="11941175" cy="908585"/>
          </a:xfrm>
        </p:spPr>
        <p:txBody>
          <a:bodyPr>
            <a:normAutofit/>
          </a:bodyPr>
          <a:lstStyle/>
          <a:p>
            <a:pPr marL="0" indent="0">
              <a:buNone/>
            </a:pPr>
            <a:r>
              <a:rPr lang="en-GB" dirty="0"/>
              <a:t>Account teams and opportunity teams must be enabled before you can use them. The set-up process is similar for both.</a:t>
            </a:r>
            <a:endParaRPr lang="en-US" dirty="0"/>
          </a:p>
        </p:txBody>
      </p:sp>
      <p:sp>
        <p:nvSpPr>
          <p:cNvPr id="291841" name="Rectangle 2"/>
          <p:cNvSpPr>
            <a:spLocks noGrp="1" noChangeArrowheads="1"/>
          </p:cNvSpPr>
          <p:nvPr>
            <p:ph type="title"/>
          </p:nvPr>
        </p:nvSpPr>
        <p:spPr/>
        <p:txBody>
          <a:bodyPr/>
          <a:lstStyle/>
          <a:p>
            <a:r>
              <a:rPr lang="en-US" dirty="0"/>
              <a:t>Setting Up Account Teams and Opportunity Teams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201</a:t>
            </a:fld>
            <a:endParaRPr lang="en-US" dirty="0"/>
          </a:p>
        </p:txBody>
      </p:sp>
      <p:sp>
        <p:nvSpPr>
          <p:cNvPr id="18" name="Rectangle 17"/>
          <p:cNvSpPr/>
          <p:nvPr/>
        </p:nvSpPr>
        <p:spPr bwMode="auto">
          <a:xfrm>
            <a:off x="0" y="756904"/>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The same team role list is used in both account and opportunity teams. </a:t>
            </a:r>
          </a:p>
        </p:txBody>
      </p:sp>
      <p:pic>
        <p:nvPicPr>
          <p:cNvPr id="30" name="Picture 2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70432" y="879283"/>
            <a:ext cx="353832" cy="309239"/>
          </a:xfrm>
          <a:prstGeom prst="rect">
            <a:avLst/>
          </a:prstGeom>
          <a:noFill/>
          <a:ln>
            <a:noFill/>
          </a:ln>
          <a:effectLst/>
        </p:spPr>
      </p:pic>
      <p:sp>
        <p:nvSpPr>
          <p:cNvPr id="31" name="TextBox 30"/>
          <p:cNvSpPr txBox="1"/>
          <p:nvPr/>
        </p:nvSpPr>
        <p:spPr bwMode="white">
          <a:xfrm>
            <a:off x="478520" y="893515"/>
            <a:ext cx="832352" cy="28077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
        <p:nvSpPr>
          <p:cNvPr id="32" name="Rectangle 31"/>
          <p:cNvSpPr/>
          <p:nvPr/>
        </p:nvSpPr>
        <p:spPr bwMode="auto">
          <a:xfrm>
            <a:off x="0" y="5996226"/>
            <a:ext cx="12188825" cy="861774"/>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 Platform Tools | Feature Settings | Sales | Account Teams</a:t>
            </a:r>
          </a:p>
          <a:p>
            <a:r>
              <a:rPr lang="en-US" sz="2200" b="1" dirty="0">
                <a:solidFill>
                  <a:schemeClr val="bg1"/>
                </a:solidFill>
                <a:cs typeface="Courier New" pitchFamily="49" charset="0"/>
              </a:rPr>
              <a:t>Setup | Platform Tools | Feature Settings | Sales | Opportunity Team Settings</a:t>
            </a:r>
          </a:p>
        </p:txBody>
      </p:sp>
      <p:sp>
        <p:nvSpPr>
          <p:cNvPr id="33" name="TextBox 32"/>
          <p:cNvSpPr txBox="1"/>
          <p:nvPr/>
        </p:nvSpPr>
        <p:spPr bwMode="white">
          <a:xfrm>
            <a:off x="28576" y="6055112"/>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34" name="Freeform 202"/>
          <p:cNvSpPr>
            <a:spLocks noEditPoints="1"/>
          </p:cNvSpPr>
          <p:nvPr/>
        </p:nvSpPr>
        <p:spPr bwMode="auto">
          <a:xfrm flipH="1">
            <a:off x="478581" y="632999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27" name="Group 17"/>
          <p:cNvGrpSpPr/>
          <p:nvPr/>
        </p:nvGrpSpPr>
        <p:grpSpPr>
          <a:xfrm>
            <a:off x="912040" y="2642773"/>
            <a:ext cx="10411487" cy="2965178"/>
            <a:chOff x="1060251" y="2954203"/>
            <a:chExt cx="7597592" cy="2383255"/>
          </a:xfrm>
        </p:grpSpPr>
        <p:sp>
          <p:nvSpPr>
            <p:cNvPr id="28" name="Freeform 23"/>
            <p:cNvSpPr/>
            <p:nvPr/>
          </p:nvSpPr>
          <p:spPr>
            <a:xfrm>
              <a:off x="5306808" y="3046707"/>
              <a:ext cx="1175678"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9" name="Freeform 20"/>
            <p:cNvSpPr/>
            <p:nvPr/>
          </p:nvSpPr>
          <p:spPr>
            <a:xfrm>
              <a:off x="2552475" y="3046707"/>
              <a:ext cx="1122413"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5" name="Freeform 18"/>
            <p:cNvSpPr/>
            <p:nvPr/>
          </p:nvSpPr>
          <p:spPr>
            <a:xfrm>
              <a:off x="1060251" y="2954203"/>
              <a:ext cx="1949606"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ctr" anchorCtr="0">
              <a:noAutofit/>
            </a:bodyPr>
            <a:lstStyle/>
            <a:p>
              <a:pPr lvl="0" algn="ctr" defTabSz="666750">
                <a:lnSpc>
                  <a:spcPct val="90000"/>
                </a:lnSpc>
                <a:spcBef>
                  <a:spcPct val="0"/>
                </a:spcBef>
                <a:spcAft>
                  <a:spcPct val="35000"/>
                </a:spcAft>
              </a:pPr>
              <a:r>
                <a:rPr lang="en-GB" sz="2200" b="1" kern="1200" dirty="0">
                  <a:solidFill>
                    <a:schemeClr val="bg1"/>
                  </a:solidFill>
                </a:rPr>
                <a:t>Enable Teams</a:t>
              </a:r>
              <a:endParaRPr lang="en-US" sz="2200" b="1" kern="1200" dirty="0">
                <a:solidFill>
                  <a:schemeClr val="bg1"/>
                </a:solidFill>
              </a:endParaRPr>
            </a:p>
          </p:txBody>
        </p:sp>
        <p:sp>
          <p:nvSpPr>
            <p:cNvPr id="36" name="Freeform 19"/>
            <p:cNvSpPr/>
            <p:nvPr/>
          </p:nvSpPr>
          <p:spPr>
            <a:xfrm>
              <a:off x="1061333" y="3511271"/>
              <a:ext cx="1948525"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en-GB" sz="2200" b="0" kern="1200" dirty="0"/>
                <a:t>Enable </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Select page layout(s) for team related list</a:t>
              </a:r>
              <a:endParaRPr lang="en-US" sz="2200" b="0" kern="1200" dirty="0"/>
            </a:p>
          </p:txBody>
        </p:sp>
        <p:sp>
          <p:nvSpPr>
            <p:cNvPr id="37" name="Freeform 21"/>
            <p:cNvSpPr/>
            <p:nvPr/>
          </p:nvSpPr>
          <p:spPr>
            <a:xfrm>
              <a:off x="3804254" y="2954203"/>
              <a:ext cx="2029134"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200" b="1" kern="1200" dirty="0">
                  <a:solidFill>
                    <a:schemeClr val="bg1"/>
                  </a:solidFill>
                </a:rPr>
                <a:t>Update Team Roles</a:t>
              </a:r>
              <a:endParaRPr lang="en-US" sz="2200" b="1" kern="1200" dirty="0">
                <a:solidFill>
                  <a:schemeClr val="bg1"/>
                </a:solidFill>
              </a:endParaRPr>
            </a:p>
          </p:txBody>
        </p:sp>
        <p:sp>
          <p:nvSpPr>
            <p:cNvPr id="38" name="Freeform 22"/>
            <p:cNvSpPr/>
            <p:nvPr/>
          </p:nvSpPr>
          <p:spPr>
            <a:xfrm>
              <a:off x="3805349" y="3511271"/>
              <a:ext cx="2028038"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en-GB" sz="2200" b="0" kern="1200" dirty="0"/>
                <a:t>Add </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Remove</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Rename</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Reorder</a:t>
              </a:r>
              <a:endParaRPr lang="en-US" sz="2200" b="0" kern="1200" dirty="0"/>
            </a:p>
          </p:txBody>
        </p:sp>
        <p:sp>
          <p:nvSpPr>
            <p:cNvPr id="39" name="Freeform 24"/>
            <p:cNvSpPr/>
            <p:nvPr/>
          </p:nvSpPr>
          <p:spPr>
            <a:xfrm>
              <a:off x="6620210" y="2954203"/>
              <a:ext cx="2037633"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200" b="1" kern="1200" dirty="0">
                  <a:solidFill>
                    <a:schemeClr val="bg1"/>
                  </a:solidFill>
                </a:rPr>
                <a:t>Create Default Teams</a:t>
              </a:r>
              <a:endParaRPr lang="en-US" sz="2200" b="1" kern="1200" dirty="0">
                <a:solidFill>
                  <a:schemeClr val="bg1"/>
                </a:solidFill>
              </a:endParaRPr>
            </a:p>
          </p:txBody>
        </p:sp>
        <p:sp>
          <p:nvSpPr>
            <p:cNvPr id="40" name="Freeform 25"/>
            <p:cNvSpPr/>
            <p:nvPr/>
          </p:nvSpPr>
          <p:spPr>
            <a:xfrm>
              <a:off x="6612172" y="3511271"/>
              <a:ext cx="2036531"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en-GB" sz="2200" b="0" kern="1200" dirty="0"/>
                <a:t>Admin- or user- created</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Can auto-add to new records</a:t>
              </a:r>
              <a:endParaRPr lang="en-US" sz="2200" b="0" kern="1200" dirty="0"/>
            </a:p>
            <a:p>
              <a:pPr marL="234950" lvl="1" indent="-234950" algn="l" defTabSz="666750">
                <a:lnSpc>
                  <a:spcPct val="90000"/>
                </a:lnSpc>
                <a:spcBef>
                  <a:spcPct val="0"/>
                </a:spcBef>
                <a:spcAft>
                  <a:spcPct val="15000"/>
                </a:spcAft>
                <a:buFont typeface="Wingdings" pitchFamily="2" charset="2"/>
                <a:buChar char="§"/>
              </a:pPr>
              <a:r>
                <a:rPr lang="en-GB" sz="2200" b="0" kern="1200" dirty="0"/>
                <a:t>Can update existing records</a:t>
              </a:r>
              <a:endParaRPr lang="en-US" sz="2200" b="0" kern="1200" dirty="0"/>
            </a:p>
          </p:txBody>
        </p:sp>
      </p:grpSp>
    </p:spTree>
    <p:custDataLst>
      <p:tags r:id="rId1"/>
    </p:custData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57463"/>
            <a:ext cx="7515223" cy="4232066"/>
          </a:xfrm>
        </p:spPr>
        <p:txBody>
          <a:bodyPr/>
          <a:lstStyle/>
          <a:p>
            <a:r>
              <a:rPr lang="en-US" dirty="0"/>
              <a:t>Tasks: </a:t>
            </a:r>
          </a:p>
          <a:p>
            <a:pPr lvl="1"/>
            <a:r>
              <a:rPr lang="en-GB" dirty="0"/>
              <a:t>Enable account teams.</a:t>
            </a:r>
          </a:p>
          <a:p>
            <a:pPr lvl="1"/>
            <a:r>
              <a:rPr lang="en-GB" dirty="0"/>
              <a:t>Add new team roles:</a:t>
            </a:r>
          </a:p>
          <a:p>
            <a:pPr lvl="2"/>
            <a:r>
              <a:rPr lang="en-GB" dirty="0"/>
              <a:t>Pre-Sales Engineer</a:t>
            </a:r>
          </a:p>
          <a:p>
            <a:pPr lvl="2"/>
            <a:r>
              <a:rPr lang="en-US" dirty="0"/>
              <a:t>Dedicated </a:t>
            </a:r>
            <a:r>
              <a:rPr lang="en-GB" dirty="0"/>
              <a:t>Support Rep</a:t>
            </a:r>
          </a:p>
          <a:p>
            <a:pPr lvl="1"/>
            <a:r>
              <a:rPr lang="en-GB" dirty="0"/>
              <a:t>Log in as Phil Smith and create a default account team to give Read Only access to:</a:t>
            </a:r>
          </a:p>
          <a:p>
            <a:pPr lvl="2"/>
            <a:r>
              <a:rPr lang="en-GB" dirty="0"/>
              <a:t>Tim Howe, </a:t>
            </a:r>
            <a:r>
              <a:rPr lang="en-US" dirty="0"/>
              <a:t>Dedicated Support Rep</a:t>
            </a:r>
            <a:endParaRPr lang="en-GB" dirty="0"/>
          </a:p>
          <a:p>
            <a:pPr lvl="2"/>
            <a:r>
              <a:rPr lang="en-GB" dirty="0"/>
              <a:t>Amy Daniels, Pre-Sales Engineer</a:t>
            </a:r>
          </a:p>
          <a:p>
            <a:pPr lvl="1"/>
            <a:r>
              <a:rPr lang="en-GB" dirty="0"/>
              <a:t>Add the default team to one of Phil’s accounts.</a:t>
            </a:r>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GB" dirty="0"/>
              <a:t>Sales reps, sales engineers, customer support reps, and consulting reps </a:t>
            </a:r>
            <a:br>
              <a:rPr lang="en-GB" dirty="0"/>
            </a:br>
            <a:r>
              <a:rPr lang="en-GB" dirty="0"/>
              <a:t>collaborate on customer accounts, and require access to the opportunities </a:t>
            </a:r>
            <a:br>
              <a:rPr lang="en-GB" dirty="0"/>
            </a:br>
            <a:r>
              <a:rPr lang="en-GB" dirty="0"/>
              <a:t>and cases related to accounts that they are working on.  </a:t>
            </a:r>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4-10: </a:t>
            </a:r>
            <a:r>
              <a:rPr lang="en-GB"/>
              <a:t>Set Up Account Teams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202</a:t>
            </a:fld>
            <a:endParaRPr lang="en-US" dirty="0"/>
          </a:p>
        </p:txBody>
      </p:sp>
    </p:spTree>
    <p:custDataLst>
      <p:tags r:id="rId1"/>
    </p:custData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1" y="843165"/>
            <a:ext cx="6146751" cy="5950440"/>
          </a:xfrm>
        </p:spPr>
        <p:txBody>
          <a:bodyPr>
            <a:normAutofit/>
          </a:bodyPr>
          <a:lstStyle/>
          <a:p>
            <a:pPr marL="0" indent="0">
              <a:lnSpc>
                <a:spcPct val="90000"/>
              </a:lnSpc>
              <a:spcBef>
                <a:spcPts val="300"/>
              </a:spcBef>
              <a:buNone/>
            </a:pPr>
            <a:r>
              <a:rPr lang="en-GB" dirty="0"/>
              <a:t>Manual sharing allows users to grant one-off access to their individual records for users, roles, and public groups. Manual sharing is available:</a:t>
            </a:r>
            <a:endParaRPr lang="en-US" dirty="0"/>
          </a:p>
          <a:p>
            <a:pPr lvl="2">
              <a:lnSpc>
                <a:spcPct val="90000"/>
              </a:lnSpc>
              <a:spcBef>
                <a:spcPts val="300"/>
              </a:spcBef>
            </a:pPr>
            <a:r>
              <a:rPr lang="en-US" dirty="0"/>
              <a:t>To the record owners, </a:t>
            </a:r>
            <a:r>
              <a:rPr lang="en-GB" dirty="0"/>
              <a:t>their managers in the role hierarchy, and administrators.</a:t>
            </a:r>
            <a:endParaRPr lang="en-US" dirty="0"/>
          </a:p>
          <a:p>
            <a:pPr lvl="2">
              <a:lnSpc>
                <a:spcPct val="90000"/>
              </a:lnSpc>
              <a:spcBef>
                <a:spcPts val="300"/>
              </a:spcBef>
            </a:pPr>
            <a:r>
              <a:rPr lang="en-US" dirty="0"/>
              <a:t>For objects set as </a:t>
            </a:r>
            <a:r>
              <a:rPr lang="en-US" dirty="0">
                <a:cs typeface="Courier New" pitchFamily="49" charset="0"/>
              </a:rPr>
              <a:t>Public</a:t>
            </a:r>
            <a:r>
              <a:rPr lang="en-US" dirty="0"/>
              <a:t> </a:t>
            </a:r>
            <a:r>
              <a:rPr lang="en-US" dirty="0">
                <a:cs typeface="Courier New" pitchFamily="49" charset="0"/>
              </a:rPr>
              <a:t>Read</a:t>
            </a:r>
            <a:r>
              <a:rPr lang="en-US" dirty="0"/>
              <a:t> O</a:t>
            </a:r>
            <a:r>
              <a:rPr lang="en-US" dirty="0">
                <a:cs typeface="Courier New" pitchFamily="49" charset="0"/>
              </a:rPr>
              <a:t>nly</a:t>
            </a:r>
            <a:r>
              <a:rPr lang="en-US" dirty="0"/>
              <a:t> or </a:t>
            </a:r>
            <a:r>
              <a:rPr lang="en-US" dirty="0">
                <a:cs typeface="Courier New" pitchFamily="49" charset="0"/>
              </a:rPr>
              <a:t>Private</a:t>
            </a:r>
            <a:r>
              <a:rPr lang="en-US" dirty="0"/>
              <a:t> in organization-wide defaults.</a:t>
            </a:r>
          </a:p>
          <a:p>
            <a:pPr lvl="2">
              <a:lnSpc>
                <a:spcPct val="90000"/>
              </a:lnSpc>
              <a:spcBef>
                <a:spcPts val="300"/>
              </a:spcBef>
            </a:pPr>
            <a:r>
              <a:rPr lang="en-US" dirty="0"/>
              <a:t>Must switch to Salesforce Classic in order to manually share records.</a:t>
            </a:r>
          </a:p>
        </p:txBody>
      </p:sp>
      <p:sp>
        <p:nvSpPr>
          <p:cNvPr id="291841" name="Rectangle 2"/>
          <p:cNvSpPr>
            <a:spLocks noGrp="1" noChangeArrowheads="1"/>
          </p:cNvSpPr>
          <p:nvPr>
            <p:ph type="title"/>
          </p:nvPr>
        </p:nvSpPr>
        <p:spPr/>
        <p:txBody>
          <a:bodyPr/>
          <a:lstStyle/>
          <a:p>
            <a:r>
              <a:rPr lang="en-US" dirty="0"/>
              <a:t>Manual Sharing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203</a:t>
            </a:fld>
            <a:endParaRPr lang="en-US" dirty="0"/>
          </a:p>
        </p:txBody>
      </p:sp>
      <p:pic>
        <p:nvPicPr>
          <p:cNvPr id="35" name="Picture 2"/>
          <p:cNvPicPr>
            <a:picLocks noChangeAspect="1" noChangeArrowheads="1"/>
          </p:cNvPicPr>
          <p:nvPr/>
        </p:nvPicPr>
        <p:blipFill>
          <a:blip r:embed="rId4" cstate="print"/>
          <a:srcRect/>
          <a:stretch>
            <a:fillRect/>
          </a:stretch>
        </p:blipFill>
        <p:spPr bwMode="auto">
          <a:xfrm>
            <a:off x="6480178" y="3194956"/>
            <a:ext cx="5186128" cy="23733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7" name="Group 6"/>
          <p:cNvGrpSpPr/>
          <p:nvPr/>
        </p:nvGrpSpPr>
        <p:grpSpPr>
          <a:xfrm>
            <a:off x="6480178" y="1166076"/>
            <a:ext cx="3810000" cy="1800225"/>
            <a:chOff x="7173687" y="1166076"/>
            <a:chExt cx="3810000" cy="1800225"/>
          </a:xfrm>
        </p:grpSpPr>
        <p:pic>
          <p:nvPicPr>
            <p:cNvPr id="1027" name="Picture 3"/>
            <p:cNvPicPr>
              <a:picLocks noChangeAspect="1" noChangeArrowheads="1"/>
            </p:cNvPicPr>
            <p:nvPr/>
          </p:nvPicPr>
          <p:blipFill>
            <a:blip r:embed="rId5" cstate="print"/>
            <a:srcRect/>
            <a:stretch>
              <a:fillRect/>
            </a:stretch>
          </p:blipFill>
          <p:spPr bwMode="auto">
            <a:xfrm>
              <a:off x="7173687" y="1166076"/>
              <a:ext cx="3810000" cy="1800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8" name="Rounded Rectangle 37"/>
            <p:cNvSpPr/>
            <p:nvPr/>
          </p:nvSpPr>
          <p:spPr>
            <a:xfrm>
              <a:off x="10218057" y="2452914"/>
              <a:ext cx="547914" cy="2177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Use the Sharing button to troubleshoot record access issues.  (Not available in Lightning Experience.)</a:t>
            </a:r>
          </a:p>
        </p:txBody>
      </p:sp>
      <p:sp>
        <p:nvSpPr>
          <p:cNvPr id="14" name="TextBox 13"/>
          <p:cNvSpPr txBox="1"/>
          <p:nvPr/>
        </p:nvSpPr>
        <p:spPr bwMode="white">
          <a:xfrm>
            <a:off x="12769" y="6042621"/>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5" name="Freeform 343"/>
          <p:cNvSpPr>
            <a:spLocks noEditPoints="1"/>
          </p:cNvSpPr>
          <p:nvPr/>
        </p:nvSpPr>
        <p:spPr bwMode="auto">
          <a:xfrm>
            <a:off x="466613" y="6295076"/>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059260">
            <a:off x="10396438" y="2112516"/>
            <a:ext cx="1274400" cy="1274400"/>
          </a:xfrm>
          <a:prstGeom prst="rect">
            <a:avLst/>
          </a:prstGeom>
        </p:spPr>
      </p:pic>
    </p:spTree>
    <p:custDataLst>
      <p:tags r:id="rId1"/>
    </p:custData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8" name="Title 25"/>
          <p:cNvSpPr>
            <a:spLocks noGrp="1"/>
          </p:cNvSpPr>
          <p:nvPr>
            <p:ph type="title"/>
          </p:nvPr>
        </p:nvSpPr>
        <p:spPr/>
        <p:txBody>
          <a:bodyPr/>
          <a:lstStyle/>
          <a:p>
            <a:r>
              <a:rPr lang="en-US" dirty="0"/>
              <a:t>Organization-Wide Defaults vs. Role Hierarchy vs. Sharing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204</a:t>
            </a:fld>
            <a:endParaRPr lang="en-US" dirty="0"/>
          </a:p>
        </p:txBody>
      </p:sp>
      <p:grpSp>
        <p:nvGrpSpPr>
          <p:cNvPr id="27" name="Group 12"/>
          <p:cNvGrpSpPr>
            <a:grpSpLocks/>
          </p:cNvGrpSpPr>
          <p:nvPr/>
        </p:nvGrpSpPr>
        <p:grpSpPr bwMode="auto">
          <a:xfrm>
            <a:off x="725760" y="1773056"/>
            <a:ext cx="8817736" cy="3410775"/>
            <a:chOff x="682625" y="974502"/>
            <a:chExt cx="7461250" cy="3704191"/>
          </a:xfrm>
        </p:grpSpPr>
        <p:sp>
          <p:nvSpPr>
            <p:cNvPr id="29" name="Isosceles Triangle 28"/>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FFFFFF"/>
                </a:solidFill>
                <a:ea typeface="MS PGothic" charset="-128"/>
                <a:cs typeface="MS PGothic" charset="-128"/>
              </a:endParaRPr>
            </a:p>
          </p:txBody>
        </p:sp>
        <p:cxnSp>
          <p:nvCxnSpPr>
            <p:cNvPr id="30" name="Straight Connector 29"/>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1" name="Straight Connector 30"/>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2" name="Straight Connector 31"/>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33" name="TextBox 18"/>
            <p:cNvSpPr txBox="1">
              <a:spLocks noChangeArrowheads="1"/>
            </p:cNvSpPr>
            <p:nvPr/>
          </p:nvSpPr>
          <p:spPr bwMode="auto">
            <a:xfrm>
              <a:off x="1985275" y="4043609"/>
              <a:ext cx="686612" cy="434530"/>
            </a:xfrm>
            <a:prstGeom prst="rect">
              <a:avLst/>
            </a:prstGeom>
            <a:noFill/>
            <a:ln w="9525">
              <a:noFill/>
              <a:miter lim="800000"/>
              <a:headEnd/>
              <a:tailEnd/>
            </a:ln>
          </p:spPr>
          <p:txBody>
            <a:bodyPr wrap="none">
              <a:spAutoFit/>
            </a:bodyPr>
            <a:lstStyle/>
            <a:p>
              <a:r>
                <a:rPr lang="en-US" sz="2000" b="0" dirty="0">
                  <a:solidFill>
                    <a:schemeClr val="bg1">
                      <a:lumMod val="95000"/>
                    </a:schemeClr>
                  </a:solidFill>
                  <a:ea typeface="MS PGothic" charset="-128"/>
                  <a:cs typeface="MS PGothic" charset="-128"/>
                </a:rPr>
                <a:t>OWD</a:t>
              </a:r>
            </a:p>
          </p:txBody>
        </p:sp>
        <p:sp>
          <p:nvSpPr>
            <p:cNvPr id="34" name="TextBox 19"/>
            <p:cNvSpPr txBox="1">
              <a:spLocks noChangeArrowheads="1"/>
            </p:cNvSpPr>
            <p:nvPr/>
          </p:nvSpPr>
          <p:spPr bwMode="auto">
            <a:xfrm>
              <a:off x="3310868" y="3499335"/>
              <a:ext cx="1085394" cy="768783"/>
            </a:xfrm>
            <a:prstGeom prst="rect">
              <a:avLst/>
            </a:prstGeom>
            <a:noFill/>
            <a:ln w="9525">
              <a:noFill/>
              <a:miter lim="800000"/>
              <a:headEnd/>
              <a:tailEnd/>
            </a:ln>
          </p:spPr>
          <p:txBody>
            <a:bodyPr wrap="none">
              <a:spAutoFit/>
            </a:bodyPr>
            <a:lstStyle/>
            <a:p>
              <a:pPr algn="ctr"/>
              <a:r>
                <a:rPr lang="en-US" sz="2000" b="0" dirty="0">
                  <a:solidFill>
                    <a:schemeClr val="bg1">
                      <a:lumMod val="95000"/>
                    </a:schemeClr>
                  </a:solidFill>
                  <a:ea typeface="MS PGothic" charset="-128"/>
                  <a:cs typeface="MS PGothic" charset="-128"/>
                </a:rPr>
                <a:t>Role </a:t>
              </a:r>
            </a:p>
            <a:p>
              <a:pPr algn="ctr"/>
              <a:r>
                <a:rPr lang="en-US" sz="2000" b="0" dirty="0">
                  <a:solidFill>
                    <a:schemeClr val="bg1">
                      <a:lumMod val="95000"/>
                    </a:schemeClr>
                  </a:solidFill>
                  <a:ea typeface="MS PGothic" charset="-128"/>
                  <a:cs typeface="MS PGothic" charset="-128"/>
                </a:rPr>
                <a:t>Hierarchy</a:t>
              </a:r>
            </a:p>
          </p:txBody>
        </p:sp>
        <p:sp>
          <p:nvSpPr>
            <p:cNvPr id="35" name="TextBox 20"/>
            <p:cNvSpPr txBox="1">
              <a:spLocks noChangeArrowheads="1"/>
            </p:cNvSpPr>
            <p:nvPr/>
          </p:nvSpPr>
          <p:spPr bwMode="auto">
            <a:xfrm>
              <a:off x="5269631" y="2993345"/>
              <a:ext cx="964674" cy="768783"/>
            </a:xfrm>
            <a:prstGeom prst="rect">
              <a:avLst/>
            </a:prstGeom>
            <a:noFill/>
            <a:ln w="9525">
              <a:noFill/>
              <a:miter lim="800000"/>
              <a:headEnd/>
              <a:tailEnd/>
            </a:ln>
          </p:spPr>
          <p:txBody>
            <a:bodyPr wrap="none">
              <a:spAutoFit/>
            </a:bodyPr>
            <a:lstStyle/>
            <a:p>
              <a:r>
                <a:rPr lang="en-US" sz="2000" b="0" dirty="0">
                  <a:solidFill>
                    <a:schemeClr val="bg1">
                      <a:lumMod val="95000"/>
                    </a:schemeClr>
                  </a:solidFill>
                  <a:ea typeface="MS PGothic" charset="-128"/>
                  <a:cs typeface="MS PGothic" charset="-128"/>
                </a:rPr>
                <a:t>Sharing </a:t>
              </a:r>
            </a:p>
            <a:p>
              <a:r>
                <a:rPr lang="en-US" sz="2000" b="0" dirty="0">
                  <a:solidFill>
                    <a:schemeClr val="bg1">
                      <a:lumMod val="95000"/>
                    </a:schemeClr>
                  </a:solidFill>
                  <a:ea typeface="MS PGothic" charset="-128"/>
                  <a:cs typeface="MS PGothic" charset="-128"/>
                </a:rPr>
                <a:t>Rules</a:t>
              </a:r>
            </a:p>
          </p:txBody>
        </p:sp>
        <p:sp>
          <p:nvSpPr>
            <p:cNvPr id="36" name="TextBox 20"/>
            <p:cNvSpPr txBox="1">
              <a:spLocks noChangeArrowheads="1"/>
            </p:cNvSpPr>
            <p:nvPr/>
          </p:nvSpPr>
          <p:spPr bwMode="auto">
            <a:xfrm>
              <a:off x="6868828" y="2276369"/>
              <a:ext cx="996950" cy="1771543"/>
            </a:xfrm>
            <a:prstGeom prst="rect">
              <a:avLst/>
            </a:prstGeom>
            <a:noFill/>
            <a:ln w="9525">
              <a:noFill/>
              <a:miter lim="800000"/>
              <a:headEnd/>
              <a:tailEnd/>
            </a:ln>
          </p:spPr>
          <p:txBody>
            <a:bodyPr wrap="square">
              <a:spAutoFit/>
            </a:bodyPr>
            <a:lstStyle/>
            <a:p>
              <a:endParaRPr lang="en-US" sz="2000" b="0" dirty="0">
                <a:solidFill>
                  <a:schemeClr val="bg1">
                    <a:lumMod val="95000"/>
                  </a:schemeClr>
                </a:solidFill>
                <a:ea typeface="MS PGothic" charset="-128"/>
                <a:cs typeface="MS PGothic" charset="-128"/>
              </a:endParaRPr>
            </a:p>
            <a:p>
              <a:pPr algn="ctr"/>
              <a:r>
                <a:rPr lang="en-US" sz="2000" dirty="0">
                  <a:solidFill>
                    <a:schemeClr val="bg1">
                      <a:lumMod val="95000"/>
                    </a:schemeClr>
                  </a:solidFill>
                  <a:ea typeface="MS PGothic" charset="-128"/>
                  <a:cs typeface="MS PGothic" charset="-128"/>
                </a:rPr>
                <a:t>Teams and</a:t>
              </a:r>
            </a:p>
            <a:p>
              <a:r>
                <a:rPr lang="en-US" sz="2000" b="0" dirty="0">
                  <a:solidFill>
                    <a:schemeClr val="bg1">
                      <a:lumMod val="95000"/>
                    </a:schemeClr>
                  </a:solidFill>
                  <a:ea typeface="MS PGothic" charset="-128"/>
                  <a:cs typeface="MS PGothic" charset="-128"/>
                </a:rPr>
                <a:t>Manual </a:t>
              </a:r>
            </a:p>
            <a:p>
              <a:r>
                <a:rPr lang="en-US" sz="2000" b="0" dirty="0">
                  <a:solidFill>
                    <a:schemeClr val="bg1">
                      <a:lumMod val="95000"/>
                    </a:schemeClr>
                  </a:solidFill>
                  <a:ea typeface="MS PGothic" charset="-128"/>
                  <a:cs typeface="MS PGothic" charset="-128"/>
                </a:rPr>
                <a:t>Sharing</a:t>
              </a:r>
            </a:p>
          </p:txBody>
        </p:sp>
      </p:grpSp>
      <p:sp>
        <p:nvSpPr>
          <p:cNvPr id="37" name="Right Brace 36"/>
          <p:cNvSpPr>
            <a:spLocks/>
          </p:cNvSpPr>
          <p:nvPr/>
        </p:nvSpPr>
        <p:spPr bwMode="auto">
          <a:xfrm rot="5400000">
            <a:off x="4872825" y="1640899"/>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38" name="Right Brace 37"/>
          <p:cNvSpPr>
            <a:spLocks/>
          </p:cNvSpPr>
          <p:nvPr/>
        </p:nvSpPr>
        <p:spPr bwMode="auto">
          <a:xfrm rot="5400000">
            <a:off x="8408755" y="4391350"/>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39" name="TextBox 13"/>
          <p:cNvSpPr txBox="1">
            <a:spLocks noChangeArrowheads="1"/>
          </p:cNvSpPr>
          <p:nvPr/>
        </p:nvSpPr>
        <p:spPr bwMode="auto">
          <a:xfrm>
            <a:off x="5317907" y="5513575"/>
            <a:ext cx="4203395" cy="400110"/>
          </a:xfrm>
          <a:prstGeom prst="rect">
            <a:avLst/>
          </a:prstGeom>
          <a:noFill/>
          <a:ln w="9525">
            <a:noFill/>
            <a:miter lim="800000"/>
            <a:headEnd/>
            <a:tailEnd/>
          </a:ln>
        </p:spPr>
        <p:txBody>
          <a:bodyPr wrap="none">
            <a:spAutoFit/>
          </a:bodyPr>
          <a:lstStyle/>
          <a:p>
            <a:r>
              <a:rPr lang="en-US" sz="2000" b="0" dirty="0">
                <a:ea typeface="MS PGothic" charset="-128"/>
                <a:cs typeface="MS PGothic" charset="-128"/>
              </a:rPr>
              <a:t>Owner, anybody above the owner</a:t>
            </a:r>
          </a:p>
        </p:txBody>
      </p:sp>
      <p:sp>
        <p:nvSpPr>
          <p:cNvPr id="40" name="TextBox 14"/>
          <p:cNvSpPr txBox="1">
            <a:spLocks noChangeArrowheads="1"/>
          </p:cNvSpPr>
          <p:nvPr/>
        </p:nvSpPr>
        <p:spPr bwMode="auto">
          <a:xfrm>
            <a:off x="4328313" y="6343047"/>
            <a:ext cx="1694695" cy="400110"/>
          </a:xfrm>
          <a:prstGeom prst="rect">
            <a:avLst/>
          </a:prstGeom>
          <a:noFill/>
          <a:ln w="9525">
            <a:noFill/>
            <a:miter lim="800000"/>
            <a:headEnd/>
            <a:tailEnd/>
          </a:ln>
        </p:spPr>
        <p:txBody>
          <a:bodyPr wrap="none">
            <a:spAutoFit/>
          </a:bodyPr>
          <a:lstStyle/>
          <a:p>
            <a:r>
              <a:rPr lang="en-US" sz="2000" b="0" dirty="0">
                <a:ea typeface="MS PGothic" charset="-128"/>
                <a:cs typeface="MS PGothic" charset="-128"/>
              </a:rPr>
              <a:t>Administrator</a:t>
            </a:r>
          </a:p>
        </p:txBody>
      </p:sp>
      <p:cxnSp>
        <p:nvCxnSpPr>
          <p:cNvPr id="41" name="Straight Connector 40"/>
          <p:cNvCxnSpPr/>
          <p:nvPr/>
        </p:nvCxnSpPr>
        <p:spPr>
          <a:xfrm rot="5400000">
            <a:off x="4640181" y="2319254"/>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42" name="Straight Connector 41"/>
          <p:cNvCxnSpPr/>
          <p:nvPr/>
        </p:nvCxnSpPr>
        <p:spPr>
          <a:xfrm rot="5400000">
            <a:off x="7212274" y="1908443"/>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43" name="TextBox 37"/>
          <p:cNvSpPr txBox="1">
            <a:spLocks noChangeArrowheads="1"/>
          </p:cNvSpPr>
          <p:nvPr/>
        </p:nvSpPr>
        <p:spPr bwMode="auto">
          <a:xfrm>
            <a:off x="779448" y="1701674"/>
            <a:ext cx="2500865" cy="2985433"/>
          </a:xfrm>
          <a:prstGeom prst="rect">
            <a:avLst/>
          </a:prstGeom>
          <a:noFill/>
          <a:ln w="9525">
            <a:noFill/>
            <a:miter lim="800000"/>
            <a:headEnd/>
            <a:tailEnd/>
          </a:ln>
        </p:spPr>
        <p:txBody>
          <a:bodyPr wrap="square">
            <a:spAutoFit/>
          </a:bodyPr>
          <a:lstStyle/>
          <a:p>
            <a:pPr algn="ctr" eaLnBrk="0" hangingPunct="0"/>
            <a:r>
              <a:rPr lang="en-US" sz="2000" b="0" dirty="0">
                <a:ea typeface="MS PGothic" charset="-128"/>
                <a:cs typeface="MS PGothic" charset="-128"/>
              </a:rPr>
              <a:t>Set Base Level of access:</a:t>
            </a:r>
          </a:p>
          <a:p>
            <a:pPr algn="ctr" eaLnBrk="0" hangingPunct="0"/>
            <a:endParaRPr lang="en-US" sz="2000" b="0" dirty="0">
              <a:ea typeface="MS PGothic" charset="-128"/>
              <a:cs typeface="MS PGothic" charset="-128"/>
            </a:endParaRPr>
          </a:p>
          <a:p>
            <a:pPr eaLnBrk="0" hangingPunct="0"/>
            <a:r>
              <a:rPr lang="en-US" sz="2000" dirty="0">
                <a:ea typeface="MS PGothic" charset="-128"/>
                <a:cs typeface="MS PGothic" charset="-128"/>
              </a:rPr>
              <a:t>Restrict Access</a:t>
            </a:r>
          </a:p>
          <a:p>
            <a:pPr algn="ctr" eaLnBrk="0" hangingPunct="0"/>
            <a:endParaRPr lang="en-US" sz="2000" b="0" dirty="0">
              <a:ea typeface="MS PGothic" charset="-128"/>
              <a:cs typeface="MS PGothic" charset="-128"/>
            </a:endParaRPr>
          </a:p>
          <a:p>
            <a:pPr eaLnBrk="0" hangingPunct="0"/>
            <a:r>
              <a:rPr lang="en-US" sz="2000" b="0" dirty="0">
                <a:ea typeface="MS PGothic" charset="-128"/>
                <a:cs typeface="MS PGothic" charset="-128"/>
              </a:rPr>
              <a:t>Public Read/Write</a:t>
            </a:r>
          </a:p>
          <a:p>
            <a:pPr eaLnBrk="0" hangingPunct="0"/>
            <a:r>
              <a:rPr lang="en-US" sz="2000" b="0" dirty="0">
                <a:ea typeface="MS PGothic" charset="-128"/>
                <a:cs typeface="MS PGothic" charset="-128"/>
              </a:rPr>
              <a:t>Public Read Only</a:t>
            </a:r>
          </a:p>
          <a:p>
            <a:pPr eaLnBrk="0" hangingPunct="0"/>
            <a:r>
              <a:rPr lang="en-US" sz="2000" b="0" dirty="0">
                <a:ea typeface="MS PGothic" charset="-128"/>
                <a:cs typeface="MS PGothic" charset="-128"/>
              </a:rPr>
              <a:t>Private</a:t>
            </a:r>
          </a:p>
          <a:p>
            <a:endParaRPr lang="en-US" sz="2800" b="0" dirty="0">
              <a:ea typeface="MS PGothic" charset="-128"/>
              <a:cs typeface="MS PGothic" charset="-128"/>
            </a:endParaRPr>
          </a:p>
        </p:txBody>
      </p:sp>
      <p:sp>
        <p:nvSpPr>
          <p:cNvPr id="44" name="TextBox 38"/>
          <p:cNvSpPr txBox="1">
            <a:spLocks noChangeArrowheads="1"/>
          </p:cNvSpPr>
          <p:nvPr/>
        </p:nvSpPr>
        <p:spPr bwMode="auto">
          <a:xfrm>
            <a:off x="3359251" y="1687606"/>
            <a:ext cx="2081467" cy="1631216"/>
          </a:xfrm>
          <a:prstGeom prst="rect">
            <a:avLst/>
          </a:prstGeom>
          <a:noFill/>
          <a:ln w="9525">
            <a:noFill/>
            <a:miter lim="800000"/>
            <a:headEnd/>
            <a:tailEnd/>
          </a:ln>
        </p:spPr>
        <p:txBody>
          <a:bodyPr wrap="square">
            <a:spAutoFit/>
          </a:bodyPr>
          <a:lstStyle/>
          <a:p>
            <a:pPr algn="ctr" eaLnBrk="0" hangingPunct="0"/>
            <a:endParaRPr lang="en-US" sz="2000" b="0" dirty="0">
              <a:ea typeface="MS PGothic" charset="-128"/>
              <a:cs typeface="MS PGothic" charset="-128"/>
            </a:endParaRPr>
          </a:p>
          <a:p>
            <a:pPr algn="ctr" eaLnBrk="0" hangingPunct="0"/>
            <a:r>
              <a:rPr lang="en-US" sz="2000" dirty="0">
                <a:ea typeface="MS PGothic" charset="-128"/>
                <a:cs typeface="MS PGothic" charset="-128"/>
              </a:rPr>
              <a:t>Open Up Access</a:t>
            </a:r>
          </a:p>
          <a:p>
            <a:pPr algn="ctr" eaLnBrk="0" hangingPunct="0"/>
            <a:r>
              <a:rPr lang="en-US" sz="2000" b="0" dirty="0">
                <a:ea typeface="MS PGothic" charset="-128"/>
                <a:cs typeface="MS PGothic" charset="-128"/>
              </a:rPr>
              <a:t>(vertical access)</a:t>
            </a:r>
          </a:p>
          <a:p>
            <a:pPr algn="ctr" eaLnBrk="0" hangingPunct="0"/>
            <a:endParaRPr lang="en-US" sz="2000" b="0" dirty="0">
              <a:ea typeface="MS PGothic" charset="-128"/>
              <a:cs typeface="MS PGothic" charset="-128"/>
            </a:endParaRPr>
          </a:p>
        </p:txBody>
      </p:sp>
      <p:sp>
        <p:nvSpPr>
          <p:cNvPr id="45" name="TextBox 39"/>
          <p:cNvSpPr txBox="1">
            <a:spLocks noChangeArrowheads="1"/>
          </p:cNvSpPr>
          <p:nvPr/>
        </p:nvSpPr>
        <p:spPr bwMode="auto">
          <a:xfrm>
            <a:off x="5444953" y="1295907"/>
            <a:ext cx="2065160" cy="1261884"/>
          </a:xfrm>
          <a:prstGeom prst="rect">
            <a:avLst/>
          </a:prstGeom>
          <a:noFill/>
          <a:ln w="9525">
            <a:noFill/>
            <a:miter lim="800000"/>
            <a:headEnd/>
            <a:tailEnd/>
          </a:ln>
        </p:spPr>
        <p:txBody>
          <a:bodyPr wrap="square">
            <a:spAutoFit/>
          </a:bodyPr>
          <a:lstStyle/>
          <a:p>
            <a:pPr algn="ctr" eaLnBrk="0" hangingPunct="0"/>
            <a:endParaRPr lang="en-US" sz="1600" b="0" dirty="0">
              <a:ea typeface="MS PGothic" charset="-128"/>
              <a:cs typeface="MS PGothic" charset="-128"/>
            </a:endParaRPr>
          </a:p>
          <a:p>
            <a:pPr algn="ctr" eaLnBrk="0" hangingPunct="0"/>
            <a:r>
              <a:rPr lang="en-US" sz="2000" dirty="0">
                <a:ea typeface="MS PGothic" charset="-128"/>
                <a:cs typeface="MS PGothic" charset="-128"/>
              </a:rPr>
              <a:t>Open Up Access</a:t>
            </a:r>
          </a:p>
          <a:p>
            <a:pPr algn="ctr" eaLnBrk="0" hangingPunct="0"/>
            <a:r>
              <a:rPr lang="en-US" sz="2000" b="0" dirty="0">
                <a:ea typeface="MS PGothic" charset="-128"/>
                <a:cs typeface="MS PGothic" charset="-128"/>
              </a:rPr>
              <a:t>(lateral access)</a:t>
            </a:r>
          </a:p>
        </p:txBody>
      </p:sp>
      <p:sp>
        <p:nvSpPr>
          <p:cNvPr id="46" name="TextBox 40"/>
          <p:cNvSpPr txBox="1">
            <a:spLocks noChangeArrowheads="1"/>
          </p:cNvSpPr>
          <p:nvPr/>
        </p:nvSpPr>
        <p:spPr bwMode="auto">
          <a:xfrm>
            <a:off x="813148" y="885285"/>
            <a:ext cx="8933144" cy="400110"/>
          </a:xfrm>
          <a:prstGeom prst="rect">
            <a:avLst/>
          </a:prstGeom>
          <a:solidFill>
            <a:schemeClr val="bg1"/>
          </a:solidFill>
          <a:ln w="9525">
            <a:noFill/>
            <a:miter lim="800000"/>
            <a:headEnd/>
            <a:tailEnd/>
          </a:ln>
        </p:spPr>
        <p:txBody>
          <a:bodyPr wrap="square">
            <a:spAutoFit/>
          </a:bodyPr>
          <a:lstStyle/>
          <a:p>
            <a:pPr algn="ctr"/>
            <a:r>
              <a:rPr lang="en-US" sz="2000" b="1" i="1" dirty="0">
                <a:solidFill>
                  <a:schemeClr val="tx2">
                    <a:lumMod val="75000"/>
                  </a:schemeClr>
                </a:solidFill>
                <a:ea typeface="MS PGothic" charset="-128"/>
                <a:cs typeface="MS PGothic" charset="-128"/>
              </a:rPr>
              <a:t>If OWDs restrict objects to Private or Public Read-Only:</a:t>
            </a:r>
          </a:p>
        </p:txBody>
      </p:sp>
      <p:sp>
        <p:nvSpPr>
          <p:cNvPr id="47" name="TextBox 42"/>
          <p:cNvSpPr txBox="1">
            <a:spLocks noChangeArrowheads="1"/>
          </p:cNvSpPr>
          <p:nvPr/>
        </p:nvSpPr>
        <p:spPr bwMode="auto">
          <a:xfrm>
            <a:off x="7539289" y="1302474"/>
            <a:ext cx="2132315" cy="707886"/>
          </a:xfrm>
          <a:prstGeom prst="rect">
            <a:avLst/>
          </a:prstGeom>
          <a:noFill/>
          <a:ln w="9525">
            <a:noFill/>
            <a:miter lim="800000"/>
            <a:headEnd/>
            <a:tailEnd/>
          </a:ln>
        </p:spPr>
        <p:txBody>
          <a:bodyPr wrap="none">
            <a:spAutoFit/>
          </a:bodyPr>
          <a:lstStyle/>
          <a:p>
            <a:pPr algn="ctr" eaLnBrk="0" hangingPunct="0"/>
            <a:r>
              <a:rPr lang="en-US" sz="2000" dirty="0">
                <a:ea typeface="MS PGothic" charset="-128"/>
                <a:cs typeface="MS PGothic" charset="-128"/>
              </a:rPr>
              <a:t>Open Up Access</a:t>
            </a:r>
          </a:p>
          <a:p>
            <a:pPr algn="ctr" eaLnBrk="0" hangingPunct="0"/>
            <a:r>
              <a:rPr lang="en-US" sz="2000" b="0" dirty="0">
                <a:ea typeface="MS PGothic" charset="-128"/>
                <a:cs typeface="MS PGothic" charset="-128"/>
              </a:rPr>
              <a:t>(flexible)    </a:t>
            </a:r>
          </a:p>
        </p:txBody>
      </p:sp>
      <p:sp>
        <p:nvSpPr>
          <p:cNvPr id="49" name="Right Brace 48"/>
          <p:cNvSpPr/>
          <p:nvPr/>
        </p:nvSpPr>
        <p:spPr>
          <a:xfrm>
            <a:off x="9588523" y="5142737"/>
            <a:ext cx="253723" cy="1629476"/>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ea typeface="MS PGothic" charset="-128"/>
              <a:cs typeface="MS PGothic" charset="-128"/>
            </a:endParaRPr>
          </a:p>
        </p:txBody>
      </p:sp>
      <p:sp>
        <p:nvSpPr>
          <p:cNvPr id="50" name="TextBox 48"/>
          <p:cNvSpPr txBox="1">
            <a:spLocks noChangeArrowheads="1"/>
          </p:cNvSpPr>
          <p:nvPr/>
        </p:nvSpPr>
        <p:spPr bwMode="auto">
          <a:xfrm>
            <a:off x="9887797" y="5326977"/>
            <a:ext cx="1894872" cy="1323439"/>
          </a:xfrm>
          <a:prstGeom prst="rect">
            <a:avLst/>
          </a:prstGeom>
          <a:noFill/>
          <a:ln w="9525">
            <a:noFill/>
            <a:miter lim="800000"/>
            <a:headEnd/>
            <a:tailEnd/>
          </a:ln>
        </p:spPr>
        <p:txBody>
          <a:bodyPr wrap="square">
            <a:spAutoFit/>
          </a:bodyPr>
          <a:lstStyle/>
          <a:p>
            <a:r>
              <a:rPr lang="en-US" sz="2000" b="0" dirty="0">
                <a:ea typeface="MS PGothic" charset="-128"/>
                <a:cs typeface="MS PGothic" charset="-128"/>
              </a:rPr>
              <a:t>Who can set OWD, Role Hierarchy and Sharing?</a:t>
            </a:r>
          </a:p>
        </p:txBody>
      </p:sp>
      <p:cxnSp>
        <p:nvCxnSpPr>
          <p:cNvPr id="51" name="Straight Connector 50"/>
          <p:cNvCxnSpPr/>
          <p:nvPr/>
        </p:nvCxnSpPr>
        <p:spPr>
          <a:xfrm rot="5400000">
            <a:off x="2251173" y="2705947"/>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Tree>
    <p:custDataLst>
      <p:tags r:id="rId1"/>
    </p:custData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1" y="1027272"/>
            <a:ext cx="7690334" cy="4635062"/>
          </a:xfrm>
        </p:spPr>
        <p:txBody>
          <a:bodyPr/>
          <a:lstStyle/>
          <a:p>
            <a:pPr lvl="3"/>
            <a:r>
              <a:rPr lang="en-GB" dirty="0"/>
              <a:t>Restricting Logins</a:t>
            </a:r>
            <a:endParaRPr lang="en-US" dirty="0"/>
          </a:p>
          <a:p>
            <a:pPr lvl="3"/>
            <a:r>
              <a:rPr lang="en-GB" dirty="0"/>
              <a:t>Determining Object Access</a:t>
            </a:r>
            <a:endParaRPr lang="en-US" dirty="0"/>
          </a:p>
          <a:p>
            <a:pPr lvl="3"/>
            <a:r>
              <a:rPr lang="en-GB" dirty="0"/>
              <a:t>Setting Up Record Access</a:t>
            </a:r>
          </a:p>
          <a:p>
            <a:pPr lvl="3"/>
            <a:r>
              <a:rPr lang="en-GB" dirty="0"/>
              <a:t>Creating a Role Hierarchy</a:t>
            </a:r>
          </a:p>
          <a:p>
            <a:pPr lvl="3"/>
            <a:r>
              <a:rPr lang="en-GB" dirty="0"/>
              <a:t>Dealing with Record Access Exceptions</a:t>
            </a:r>
          </a:p>
          <a:p>
            <a:pPr lvl="1"/>
            <a:r>
              <a:rPr lang="en-GB" dirty="0"/>
              <a:t>Managing Field-Level Security</a:t>
            </a:r>
            <a:endParaRPr lang="en-US" dirty="0"/>
          </a:p>
        </p:txBody>
      </p:sp>
      <p:sp>
        <p:nvSpPr>
          <p:cNvPr id="10" name="Text Placeholder 9"/>
          <p:cNvSpPr>
            <a:spLocks noGrp="1"/>
          </p:cNvSpPr>
          <p:nvPr>
            <p:ph type="body" sz="quarter" idx="13"/>
          </p:nvPr>
        </p:nvSpPr>
        <p:spPr/>
        <p:txBody>
          <a:bodyPr/>
          <a:lstStyle/>
          <a:p>
            <a:r>
              <a:rPr lang="en-US" dirty="0"/>
              <a:t>Module 4: </a:t>
            </a:r>
            <a:r>
              <a:rPr lang="en-US" b="0" dirty="0">
                <a:latin typeface="Salesforce Sans Light" panose="020B0305020202020203" pitchFamily="34" charset="0"/>
              </a:rPr>
              <a:t>Security and Data Access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205</a:t>
            </a:fld>
            <a:endParaRPr lang="en-US" dirty="0"/>
          </a:p>
        </p:txBody>
      </p:sp>
    </p:spTree>
    <p:custDataLst>
      <p:tags r:id="rId1"/>
    </p:custDataLst>
    <p:extLst>
      <p:ext uri="{BB962C8B-B14F-4D97-AF65-F5344CB8AC3E}">
        <p14:creationId xmlns:p14="http://schemas.microsoft.com/office/powerpoint/2010/main" val="187982529"/>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55" name="Group 54"/>
          <p:cNvGrpSpPr/>
          <p:nvPr/>
        </p:nvGrpSpPr>
        <p:grpSpPr>
          <a:xfrm>
            <a:off x="2429939" y="4549166"/>
            <a:ext cx="7009879" cy="696702"/>
            <a:chOff x="2656055" y="3373218"/>
            <a:chExt cx="7009879" cy="295468"/>
          </a:xfrm>
        </p:grpSpPr>
        <p:cxnSp>
          <p:nvCxnSpPr>
            <p:cNvPr id="56" name="Elbow Connector 22"/>
            <p:cNvCxnSpPr/>
            <p:nvPr/>
          </p:nvCxnSpPr>
          <p:spPr bwMode="auto">
            <a:xfrm rot="5400000">
              <a:off x="4260792" y="1768483"/>
              <a:ext cx="295466" cy="350493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7" name="Elbow Connector 26"/>
            <p:cNvCxnSpPr/>
            <p:nvPr/>
          </p:nvCxnSpPr>
          <p:spPr bwMode="auto">
            <a:xfrm rot="5400000">
              <a:off x="5137027" y="2644718"/>
              <a:ext cx="295466" cy="1752469"/>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8" name="Elbow Connector 29"/>
            <p:cNvCxnSpPr/>
            <p:nvPr/>
          </p:nvCxnSpPr>
          <p:spPr bwMode="auto">
            <a:xfrm rot="16200000" flipH="1">
              <a:off x="6889496" y="2644716"/>
              <a:ext cx="295466" cy="175247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59" name="Elbow Connector 49"/>
            <p:cNvCxnSpPr/>
            <p:nvPr/>
          </p:nvCxnSpPr>
          <p:spPr bwMode="auto">
            <a:xfrm rot="16200000" flipH="1">
              <a:off x="7765731" y="1768481"/>
              <a:ext cx="295466" cy="3504940"/>
            </a:xfrm>
            <a:prstGeom prst="bentConnector3">
              <a:avLst>
                <a:gd name="adj1" fmla="val 50000"/>
              </a:avLst>
            </a:prstGeom>
            <a:solidFill>
              <a:schemeClr val="accent1"/>
            </a:solidFill>
            <a:ln w="25400" cap="flat" cmpd="sng" algn="ctr">
              <a:solidFill>
                <a:srgbClr val="0070C0"/>
              </a:solidFill>
              <a:prstDash val="solid"/>
              <a:round/>
              <a:headEnd type="none" w="lg" len="lg"/>
              <a:tailEnd type="none"/>
            </a:ln>
            <a:effectLst/>
          </p:spPr>
        </p:cxnSp>
        <p:cxnSp>
          <p:nvCxnSpPr>
            <p:cNvPr id="60" name="Straight Connector 59"/>
            <p:cNvCxnSpPr/>
            <p:nvPr/>
          </p:nvCxnSpPr>
          <p:spPr bwMode="auto">
            <a:xfrm>
              <a:off x="6160994" y="3373218"/>
              <a:ext cx="0" cy="295466"/>
            </a:xfrm>
            <a:prstGeom prst="line">
              <a:avLst/>
            </a:prstGeom>
            <a:solidFill>
              <a:schemeClr val="accent1"/>
            </a:solidFill>
            <a:ln w="25400" cap="flat" cmpd="sng" algn="ctr">
              <a:solidFill>
                <a:srgbClr val="0070C0"/>
              </a:solidFill>
              <a:prstDash val="solid"/>
              <a:round/>
              <a:headEnd type="none" w="lg" len="lg"/>
              <a:tailEnd type="none"/>
            </a:ln>
            <a:effectLst/>
          </p:spPr>
        </p:cxnSp>
      </p:grpSp>
      <p:sp>
        <p:nvSpPr>
          <p:cNvPr id="5" name="Content Placeholder 4"/>
          <p:cNvSpPr>
            <a:spLocks noGrp="1"/>
          </p:cNvSpPr>
          <p:nvPr>
            <p:ph idx="1"/>
          </p:nvPr>
        </p:nvSpPr>
        <p:spPr>
          <a:xfrm>
            <a:off x="128593" y="836614"/>
            <a:ext cx="4026802" cy="5935663"/>
          </a:xfrm>
        </p:spPr>
        <p:txBody>
          <a:bodyPr numCol="1" spcCol="365760"/>
          <a:lstStyle/>
          <a:p>
            <a:r>
              <a:rPr lang="en-GB" dirty="0"/>
              <a:t>Now that there are several groups of users with access to opportunities, Brent </a:t>
            </a:r>
            <a:r>
              <a:rPr lang="en-GB" dirty="0" err="1"/>
              <a:t>Bassi</a:t>
            </a:r>
            <a:r>
              <a:rPr lang="en-GB" dirty="0"/>
              <a:t> is concerned that sensitive financial information will be visible to unauthorized users.</a:t>
            </a:r>
          </a:p>
        </p:txBody>
      </p:sp>
      <p:sp>
        <p:nvSpPr>
          <p:cNvPr id="479233" name="Rectangle 2"/>
          <p:cNvSpPr>
            <a:spLocks noGrp="1" noChangeArrowheads="1"/>
          </p:cNvSpPr>
          <p:nvPr>
            <p:ph type="title"/>
          </p:nvPr>
        </p:nvSpPr>
        <p:spPr/>
        <p:txBody>
          <a:bodyPr/>
          <a:lstStyle/>
          <a:p>
            <a:r>
              <a:rPr lang="en-US" dirty="0"/>
              <a:t>Agenda Item 5: Managing Field-Level Security</a:t>
            </a:r>
          </a:p>
        </p:txBody>
      </p:sp>
      <p:sp>
        <p:nvSpPr>
          <p:cNvPr id="23" name="Content Placeholder 4"/>
          <p:cNvSpPr txBox="1">
            <a:spLocks/>
          </p:cNvSpPr>
          <p:nvPr/>
        </p:nvSpPr>
        <p:spPr bwMode="auto">
          <a:xfrm>
            <a:off x="4452258" y="891042"/>
            <a:ext cx="7177034" cy="3169329"/>
          </a:xfrm>
          <a:prstGeom prst="rect">
            <a:avLst/>
          </a:prstGeom>
          <a:noFill/>
          <a:ln w="9525">
            <a:noFill/>
            <a:miter lim="800000"/>
            <a:headEnd/>
            <a:tailEnd/>
          </a:ln>
        </p:spPr>
        <p:txBody>
          <a:bodyPr vert="horz" wrap="square" lIns="91424" tIns="45712" rIns="91424" bIns="45712" numCol="1" spcCol="365760"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en-GB" sz="2400" dirty="0">
                <a:latin typeface="Salesforce Sans" panose="020B0505020202020203" pitchFamily="34" charset="0"/>
              </a:rPr>
              <a:t>Purchase order and credit card information should be visible and editable for Accounts Receivable and Sales users only. </a:t>
            </a:r>
          </a:p>
          <a:p>
            <a:pPr lvl="1"/>
            <a:r>
              <a:rPr lang="en-GB" sz="2400" dirty="0">
                <a:latin typeface="Salesforce Sans" panose="020B0505020202020203" pitchFamily="34" charset="0"/>
              </a:rPr>
              <a:t>Sales order information should be visible to Accounts Receivable and Sales users only, but only editable by Accounts Receivable users.</a:t>
            </a:r>
            <a:endParaRPr lang="en-US" sz="2400" dirty="0">
              <a:latin typeface="Salesforce Sans" panose="020B0505020202020203" pitchFamily="34" charset="0"/>
            </a:endParaRPr>
          </a:p>
        </p:txBody>
      </p:sp>
      <p:grpSp>
        <p:nvGrpSpPr>
          <p:cNvPr id="25" name="Group 24"/>
          <p:cNvGrpSpPr/>
          <p:nvPr/>
        </p:nvGrpSpPr>
        <p:grpSpPr>
          <a:xfrm>
            <a:off x="3571906" y="5240492"/>
            <a:ext cx="1531929" cy="1500898"/>
            <a:chOff x="295835" y="1057835"/>
            <a:chExt cx="1586753" cy="1616315"/>
          </a:xfrm>
        </p:grpSpPr>
        <p:grpSp>
          <p:nvGrpSpPr>
            <p:cNvPr id="26" name="Group 25"/>
            <p:cNvGrpSpPr/>
            <p:nvPr/>
          </p:nvGrpSpPr>
          <p:grpSpPr>
            <a:xfrm>
              <a:off x="295835" y="1057835"/>
              <a:ext cx="1586753" cy="1613647"/>
              <a:chOff x="448235" y="3801035"/>
              <a:chExt cx="2166770" cy="1613647"/>
            </a:xfrm>
          </p:grpSpPr>
          <p:sp>
            <p:nvSpPr>
              <p:cNvPr id="28" name="Rounded Rectangle 2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400"/>
              </a:p>
            </p:txBody>
          </p:sp>
          <p:sp>
            <p:nvSpPr>
              <p:cNvPr id="29" name="Round Same Side Corner Rectangle 2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Allison Wheeler</a:t>
                </a:r>
              </a:p>
              <a:p>
                <a:pPr algn="ctr">
                  <a:spcBef>
                    <a:spcPts val="300"/>
                  </a:spcBef>
                </a:pPr>
                <a:r>
                  <a:rPr lang="en-US" sz="1200">
                    <a:latin typeface="Salesforce Sans" panose="020B0505020202020203" pitchFamily="34" charset="0"/>
                    <a:cs typeface="Arial" pitchFamily="34" charset="0"/>
                  </a:rPr>
                  <a:t>VP of Global </a:t>
                </a:r>
                <a:r>
                  <a:rPr lang="en-US" sz="1200" dirty="0">
                    <a:latin typeface="Salesforce Sans" panose="020B0505020202020203" pitchFamily="34" charset="0"/>
                    <a:cs typeface="Arial" pitchFamily="34" charset="0"/>
                  </a:rPr>
                  <a:t>Sales</a:t>
                </a:r>
              </a:p>
            </p:txBody>
          </p:sp>
        </p:grpSp>
        <p:pic>
          <p:nvPicPr>
            <p:cNvPr id="27" name="Picture 26"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479176"/>
              <a:ext cx="1204932" cy="1194974"/>
            </a:xfrm>
            <a:prstGeom prst="rect">
              <a:avLst/>
            </a:prstGeom>
            <a:noFill/>
            <a:ln>
              <a:noFill/>
            </a:ln>
          </p:spPr>
        </p:pic>
      </p:grpSp>
      <p:grpSp>
        <p:nvGrpSpPr>
          <p:cNvPr id="30" name="Group 29"/>
          <p:cNvGrpSpPr/>
          <p:nvPr/>
        </p:nvGrpSpPr>
        <p:grpSpPr>
          <a:xfrm>
            <a:off x="5254583" y="5240492"/>
            <a:ext cx="1389839" cy="1500691"/>
            <a:chOff x="7646895" y="1930671"/>
            <a:chExt cx="1497105" cy="1616092"/>
          </a:xfrm>
        </p:grpSpPr>
        <p:grpSp>
          <p:nvGrpSpPr>
            <p:cNvPr id="31" name="Group 30"/>
            <p:cNvGrpSpPr/>
            <p:nvPr/>
          </p:nvGrpSpPr>
          <p:grpSpPr>
            <a:xfrm>
              <a:off x="7646895" y="1930671"/>
              <a:ext cx="1497105" cy="1613647"/>
              <a:chOff x="448235" y="3801035"/>
              <a:chExt cx="2166770" cy="1613647"/>
            </a:xfrm>
          </p:grpSpPr>
          <p:sp>
            <p:nvSpPr>
              <p:cNvPr id="33" name="Rounded Rectangle 3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400"/>
              </a:p>
            </p:txBody>
          </p:sp>
          <p:sp>
            <p:nvSpPr>
              <p:cNvPr id="34"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Conner McCoy</a:t>
                </a:r>
              </a:p>
              <a:p>
                <a:pPr algn="ctr">
                  <a:spcBef>
                    <a:spcPts val="300"/>
                  </a:spcBef>
                </a:pPr>
                <a:r>
                  <a:rPr lang="en-US" sz="1200">
                    <a:latin typeface="Salesforce Sans" panose="020B0505020202020203" pitchFamily="34" charset="0"/>
                    <a:cs typeface="Arial" pitchFamily="34" charset="0"/>
                  </a:rPr>
                  <a:t>VP of Marketing</a:t>
                </a:r>
                <a:endParaRPr lang="en-US" sz="1200" dirty="0">
                  <a:latin typeface="Salesforce Sans" panose="020B0505020202020203" pitchFamily="34" charset="0"/>
                  <a:cs typeface="Arial" pitchFamily="34" charset="0"/>
                </a:endParaRPr>
              </a:p>
            </p:txBody>
          </p:sp>
        </p:grpSp>
        <p:pic>
          <p:nvPicPr>
            <p:cNvPr id="32" name="Picture 31"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grpSp>
        <p:nvGrpSpPr>
          <p:cNvPr id="35" name="Group 34"/>
          <p:cNvGrpSpPr/>
          <p:nvPr/>
        </p:nvGrpSpPr>
        <p:grpSpPr>
          <a:xfrm>
            <a:off x="6937260" y="5240492"/>
            <a:ext cx="1389839" cy="1506790"/>
            <a:chOff x="9486018" y="2018417"/>
            <a:chExt cx="1497105" cy="1622660"/>
          </a:xfrm>
        </p:grpSpPr>
        <p:grpSp>
          <p:nvGrpSpPr>
            <p:cNvPr id="36" name="Group 35"/>
            <p:cNvGrpSpPr/>
            <p:nvPr/>
          </p:nvGrpSpPr>
          <p:grpSpPr>
            <a:xfrm>
              <a:off x="9486018" y="2018417"/>
              <a:ext cx="1497105" cy="1613647"/>
              <a:chOff x="448235" y="3801035"/>
              <a:chExt cx="2166770" cy="1613647"/>
            </a:xfrm>
          </p:grpSpPr>
          <p:sp>
            <p:nvSpPr>
              <p:cNvPr id="38" name="Rounded Rectangle 3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400"/>
              </a:p>
            </p:txBody>
          </p:sp>
          <p:sp>
            <p:nvSpPr>
              <p:cNvPr id="39"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Noah Larkin</a:t>
                </a:r>
              </a:p>
              <a:p>
                <a:pPr algn="ctr">
                  <a:spcBef>
                    <a:spcPts val="300"/>
                  </a:spcBef>
                </a:pPr>
                <a:r>
                  <a:rPr lang="en-US" sz="1200" dirty="0">
                    <a:latin typeface="Salesforce Sans" panose="020B0505020202020203" pitchFamily="34" charset="0"/>
                    <a:cs typeface="Arial" pitchFamily="34" charset="0"/>
                  </a:rPr>
                  <a:t>VP of Services</a:t>
                </a:r>
              </a:p>
            </p:txBody>
          </p:sp>
        </p:grpSp>
        <p:pic>
          <p:nvPicPr>
            <p:cNvPr id="37" name="Picture 36"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449585"/>
              <a:ext cx="1316958" cy="1191492"/>
            </a:xfrm>
            <a:prstGeom prst="rect">
              <a:avLst/>
            </a:prstGeom>
            <a:noFill/>
            <a:ln>
              <a:noFill/>
            </a:ln>
          </p:spPr>
        </p:pic>
      </p:grpSp>
      <p:grpSp>
        <p:nvGrpSpPr>
          <p:cNvPr id="40" name="Group 39"/>
          <p:cNvGrpSpPr/>
          <p:nvPr/>
        </p:nvGrpSpPr>
        <p:grpSpPr>
          <a:xfrm>
            <a:off x="5233797" y="3584448"/>
            <a:ext cx="1391773" cy="1501052"/>
            <a:chOff x="3234088" y="2232500"/>
            <a:chExt cx="1498798" cy="1616481"/>
          </a:xfrm>
        </p:grpSpPr>
        <p:grpSp>
          <p:nvGrpSpPr>
            <p:cNvPr id="41" name="Group 40"/>
            <p:cNvGrpSpPr/>
            <p:nvPr/>
          </p:nvGrpSpPr>
          <p:grpSpPr>
            <a:xfrm>
              <a:off x="3236171" y="2232500"/>
              <a:ext cx="1496715" cy="1613647"/>
              <a:chOff x="448235" y="3801035"/>
              <a:chExt cx="2166770" cy="1613647"/>
            </a:xfrm>
          </p:grpSpPr>
          <p:sp>
            <p:nvSpPr>
              <p:cNvPr id="43" name="Rounded Rectangle 4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400"/>
              </a:p>
            </p:txBody>
          </p:sp>
          <p:sp>
            <p:nvSpPr>
              <p:cNvPr id="44" name="Round Same Side Corner Rectangle 4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John Wiseman</a:t>
                </a:r>
              </a:p>
              <a:p>
                <a:pPr algn="ctr">
                  <a:spcBef>
                    <a:spcPts val="300"/>
                  </a:spcBef>
                </a:pPr>
                <a:r>
                  <a:rPr lang="en-US" sz="1200" dirty="0">
                    <a:latin typeface="Salesforce Sans" panose="020B0505020202020203" pitchFamily="34" charset="0"/>
                    <a:cs typeface="Arial" pitchFamily="34" charset="0"/>
                  </a:rPr>
                  <a:t>CEO</a:t>
                </a:r>
              </a:p>
            </p:txBody>
          </p:sp>
        </p:grpSp>
        <p:pic>
          <p:nvPicPr>
            <p:cNvPr id="42" name="Picture 41"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45" name="Group 44"/>
          <p:cNvGrpSpPr/>
          <p:nvPr/>
        </p:nvGrpSpPr>
        <p:grpSpPr>
          <a:xfrm>
            <a:off x="1597840" y="5240492"/>
            <a:ext cx="1814062" cy="1519973"/>
            <a:chOff x="-1133856" y="2990008"/>
            <a:chExt cx="1810512" cy="1636857"/>
          </a:xfrm>
        </p:grpSpPr>
        <p:grpSp>
          <p:nvGrpSpPr>
            <p:cNvPr id="46" name="Group 45"/>
            <p:cNvGrpSpPr/>
            <p:nvPr/>
          </p:nvGrpSpPr>
          <p:grpSpPr>
            <a:xfrm>
              <a:off x="-911355" y="2990008"/>
              <a:ext cx="1496715" cy="1613647"/>
              <a:chOff x="448235" y="3801035"/>
              <a:chExt cx="2166770" cy="1613647"/>
            </a:xfrm>
          </p:grpSpPr>
          <p:sp>
            <p:nvSpPr>
              <p:cNvPr id="48" name="Rounded Rectangle 4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400"/>
              </a:p>
            </p:txBody>
          </p:sp>
          <p:sp>
            <p:nvSpPr>
              <p:cNvPr id="49" name="Round Same Side Corner Rectangle 4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Brent </a:t>
                </a:r>
                <a:r>
                  <a:rPr lang="en-US" sz="1400" b="1" dirty="0" err="1">
                    <a:solidFill>
                      <a:schemeClr val="bg1"/>
                    </a:solidFill>
                    <a:latin typeface="Salesforce Sans" panose="020B0505020202020203" pitchFamily="34" charset="0"/>
                    <a:cs typeface="Arial" pitchFamily="34" charset="0"/>
                  </a:rPr>
                  <a:t>Bassi</a:t>
                </a:r>
                <a:endParaRPr lang="en-US" sz="1400" b="1" dirty="0">
                  <a:solidFill>
                    <a:schemeClr val="bg1"/>
                  </a:solidFill>
                  <a:latin typeface="Salesforce Sans" panose="020B0505020202020203" pitchFamily="34" charset="0"/>
                  <a:cs typeface="Arial" pitchFamily="34" charset="0"/>
                </a:endParaRPr>
              </a:p>
              <a:p>
                <a:pPr algn="ctr">
                  <a:spcBef>
                    <a:spcPts val="300"/>
                  </a:spcBef>
                </a:pPr>
                <a:r>
                  <a:rPr lang="en-US" sz="1200">
                    <a:latin typeface="Salesforce Sans" panose="020B0505020202020203" pitchFamily="34" charset="0"/>
                    <a:cs typeface="Arial" pitchFamily="34" charset="0"/>
                  </a:rPr>
                  <a:t>VP of Finance</a:t>
                </a:r>
                <a:endParaRPr lang="en-US" sz="1200" dirty="0">
                  <a:latin typeface="Salesforce Sans" panose="020B0505020202020203" pitchFamily="34" charset="0"/>
                  <a:cs typeface="Arial" pitchFamily="34" charset="0"/>
                </a:endParaRPr>
              </a:p>
            </p:txBody>
          </p:sp>
        </p:grpSp>
        <p:pic>
          <p:nvPicPr>
            <p:cNvPr id="47" name="Picture 46"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401569"/>
              <a:ext cx="1810512" cy="1225296"/>
            </a:xfrm>
            <a:prstGeom prst="rect">
              <a:avLst/>
            </a:prstGeom>
            <a:noFill/>
            <a:ln w="6350">
              <a:noFill/>
            </a:ln>
            <a:effectLst/>
          </p:spPr>
        </p:pic>
      </p:grpSp>
      <p:grpSp>
        <p:nvGrpSpPr>
          <p:cNvPr id="50" name="Group 49"/>
          <p:cNvGrpSpPr/>
          <p:nvPr/>
        </p:nvGrpSpPr>
        <p:grpSpPr>
          <a:xfrm>
            <a:off x="8619936" y="5240492"/>
            <a:ext cx="1389839" cy="1516536"/>
            <a:chOff x="11823189" y="2410888"/>
            <a:chExt cx="1496715" cy="1633155"/>
          </a:xfrm>
        </p:grpSpPr>
        <p:grpSp>
          <p:nvGrpSpPr>
            <p:cNvPr id="51" name="Group 50"/>
            <p:cNvGrpSpPr/>
            <p:nvPr/>
          </p:nvGrpSpPr>
          <p:grpSpPr>
            <a:xfrm>
              <a:off x="11823189" y="2410888"/>
              <a:ext cx="1496715" cy="1613647"/>
              <a:chOff x="448235" y="3801035"/>
              <a:chExt cx="2166770" cy="1613647"/>
            </a:xfrm>
          </p:grpSpPr>
          <p:sp>
            <p:nvSpPr>
              <p:cNvPr id="53" name="Rounded Rectangle 5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400"/>
              </a:p>
            </p:txBody>
          </p:sp>
          <p:sp>
            <p:nvSpPr>
              <p:cNvPr id="54" name="Round Same Side Corner Rectangle 5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400" b="1" dirty="0">
                    <a:solidFill>
                      <a:schemeClr val="bg1"/>
                    </a:solidFill>
                    <a:latin typeface="Salesforce Sans" panose="020B0505020202020203" pitchFamily="34" charset="0"/>
                    <a:cs typeface="Arial" pitchFamily="34" charset="0"/>
                  </a:rPr>
                  <a:t>Ling Wu</a:t>
                </a:r>
              </a:p>
              <a:p>
                <a:pPr algn="ctr">
                  <a:spcBef>
                    <a:spcPts val="300"/>
                  </a:spcBef>
                </a:pPr>
                <a:r>
                  <a:rPr lang="en-US" sz="1200">
                    <a:latin typeface="Salesforce Sans" panose="020B0505020202020203" pitchFamily="34" charset="0"/>
                    <a:cs typeface="Arial" pitchFamily="34" charset="0"/>
                  </a:rPr>
                  <a:t>VP of Human </a:t>
                </a:r>
                <a:r>
                  <a:rPr lang="en-US" sz="1200" dirty="0">
                    <a:latin typeface="Salesforce Sans" panose="020B0505020202020203" pitchFamily="34" charset="0"/>
                    <a:cs typeface="Arial" pitchFamily="34" charset="0"/>
                  </a:rPr>
                  <a:t>Res.</a:t>
                </a:r>
              </a:p>
            </p:txBody>
          </p:sp>
        </p:grpSp>
        <p:pic>
          <p:nvPicPr>
            <p:cNvPr id="52" name="Picture 51"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2921697"/>
              <a:ext cx="1127179" cy="1122346"/>
            </a:xfrm>
            <a:prstGeom prst="rect">
              <a:avLst/>
            </a:prstGeom>
            <a:noFill/>
            <a:ln w="6350">
              <a:noFill/>
            </a:ln>
            <a:effectLst/>
          </p:spPr>
        </p:pic>
      </p:grpSp>
      <p:sp>
        <p:nvSpPr>
          <p:cNvPr id="2" name="Slide Number Placeholder 1"/>
          <p:cNvSpPr>
            <a:spLocks noGrp="1"/>
          </p:cNvSpPr>
          <p:nvPr>
            <p:ph type="sldNum" sz="quarter" idx="10"/>
          </p:nvPr>
        </p:nvSpPr>
        <p:spPr/>
        <p:txBody>
          <a:bodyPr/>
          <a:lstStyle/>
          <a:p>
            <a:fld id="{812A5277-1DB9-460F-9A21-B857ABB32666}" type="slidenum">
              <a:rPr lang="en-US" smtClean="0"/>
              <a:pPr/>
              <a:t>206</a:t>
            </a:fld>
            <a:endParaRPr lang="en-US" dirty="0"/>
          </a:p>
        </p:txBody>
      </p:sp>
    </p:spTree>
    <p:custDataLst>
      <p:tags r:id="rId1"/>
    </p:custData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Big Picture: </a:t>
            </a:r>
            <a:r>
              <a:rPr lang="en-US" dirty="0"/>
              <a:t>Setting Access to Fields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207</a:t>
            </a:fld>
            <a:endParaRPr lang="en-US" dirty="0"/>
          </a:p>
        </p:txBody>
      </p:sp>
      <p:sp>
        <p:nvSpPr>
          <p:cNvPr id="63" name="Rounded Rectangle 62"/>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2400" b="0" i="0" u="none" strike="noStrike" cap="none" normalizeH="0" baseline="0" dirty="0">
                <a:ln>
                  <a:noFill/>
                </a:ln>
                <a:solidFill>
                  <a:schemeClr val="bg1"/>
                </a:solidFill>
                <a:effectLst/>
              </a:rPr>
              <a:t>The </a:t>
            </a:r>
            <a:r>
              <a:rPr lang="en-US" sz="2400" dirty="0">
                <a:solidFill>
                  <a:schemeClr val="bg1"/>
                </a:solidFill>
              </a:rPr>
              <a:t>Organization (Login Access, IP Restrictions)</a:t>
            </a:r>
          </a:p>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7" name="Rounded Rectangle 6"/>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Object (Profile CRED)</a:t>
            </a:r>
            <a:endParaRPr lang="en-US" dirty="0">
              <a:solidFill>
                <a:schemeClr val="bg1"/>
              </a:solidFill>
            </a:endParaRPr>
          </a:p>
        </p:txBody>
      </p:sp>
      <p:sp>
        <p:nvSpPr>
          <p:cNvPr id="11" name="Rounded Rectangle 10"/>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Record </a:t>
            </a:r>
            <a:r>
              <a:rPr lang="en-GB" sz="2000" dirty="0">
                <a:solidFill>
                  <a:schemeClr val="bg1"/>
                </a:solidFill>
              </a:rPr>
              <a:t>(Role Hierarchy, Sharing)</a:t>
            </a:r>
            <a:endParaRPr lang="en-US" sz="2400" dirty="0">
              <a:solidFill>
                <a:schemeClr val="bg1"/>
              </a:solidFill>
            </a:endParaRPr>
          </a:p>
        </p:txBody>
      </p:sp>
      <p:sp>
        <p:nvSpPr>
          <p:cNvPr id="17" name="Rounded Rectangle 16"/>
          <p:cNvSpPr>
            <a:spLocks noChangeAspect="1"/>
          </p:cNvSpPr>
          <p:nvPr/>
        </p:nvSpPr>
        <p:spPr>
          <a:xfrm>
            <a:off x="1693817" y="1188720"/>
            <a:ext cx="9353005" cy="5156067"/>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16" name="Rounded Rectangle 15"/>
          <p:cNvSpPr>
            <a:spLocks noChangeAspect="1"/>
          </p:cNvSpPr>
          <p:nvPr/>
        </p:nvSpPr>
        <p:spPr>
          <a:xfrm>
            <a:off x="5487335" y="4019825"/>
            <a:ext cx="1844874" cy="509618"/>
          </a:xfrm>
          <a:prstGeom prst="roundRect">
            <a:avLst>
              <a:gd name="adj" fmla="val 4426"/>
            </a:avLst>
          </a:prstGeom>
          <a:solidFill>
            <a:schemeClr val="accent4">
              <a:lumMod val="40000"/>
              <a:lumOff val="6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3200" b="1" dirty="0">
                <a:solidFill>
                  <a:schemeClr val="accent4">
                    <a:lumMod val="75000"/>
                  </a:schemeClr>
                </a:solidFill>
              </a:rPr>
              <a:t>Field</a:t>
            </a:r>
            <a:endParaRPr lang="en-US" sz="2400" b="1" dirty="0">
              <a:solidFill>
                <a:schemeClr val="accent4">
                  <a:lumMod val="75000"/>
                </a:schemeClr>
              </a:solidFill>
            </a:endParaRPr>
          </a:p>
        </p:txBody>
      </p:sp>
    </p:spTree>
    <p:custDataLst>
      <p:tags r:id="rId1"/>
    </p:custData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a:xfrm>
            <a:off x="115712" y="843165"/>
            <a:ext cx="9128302" cy="5950440"/>
          </a:xfrm>
        </p:spPr>
        <p:txBody>
          <a:bodyPr>
            <a:normAutofit/>
          </a:bodyPr>
          <a:lstStyle/>
          <a:p>
            <a:pPr marL="0" indent="0">
              <a:buNone/>
            </a:pPr>
            <a:r>
              <a:rPr lang="en-US" dirty="0"/>
              <a:t>Field-level security lets you restrict what fields users can view and edit based on their profile. You can ensure that users can only access fields they need for their particular job function:</a:t>
            </a:r>
          </a:p>
          <a:p>
            <a:pPr lvl="2"/>
            <a:r>
              <a:rPr lang="en-US" dirty="0"/>
              <a:t>On record detail and edit pages.</a:t>
            </a:r>
          </a:p>
          <a:p>
            <a:pPr lvl="2"/>
            <a:r>
              <a:rPr lang="en-GB" dirty="0"/>
              <a:t>In related lists.</a:t>
            </a:r>
          </a:p>
          <a:p>
            <a:pPr lvl="2"/>
            <a:r>
              <a:rPr lang="en-GB" dirty="0"/>
              <a:t>In search results and reports.</a:t>
            </a:r>
          </a:p>
          <a:p>
            <a:pPr lvl="2"/>
            <a:r>
              <a:rPr lang="en-GB" dirty="0"/>
              <a:t>In list views.</a:t>
            </a:r>
          </a:p>
        </p:txBody>
      </p:sp>
      <p:sp>
        <p:nvSpPr>
          <p:cNvPr id="195585" name="Rectangle 4"/>
          <p:cNvSpPr>
            <a:spLocks noGrp="1" noChangeArrowheads="1"/>
          </p:cNvSpPr>
          <p:nvPr>
            <p:ph type="title"/>
          </p:nvPr>
        </p:nvSpPr>
        <p:spPr/>
        <p:txBody>
          <a:bodyPr/>
          <a:lstStyle/>
          <a:p>
            <a:r>
              <a:rPr lang="en-US" dirty="0"/>
              <a:t>What is Field-Level Security?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208</a:t>
            </a:fld>
            <a:endParaRPr lang="en-US" dirty="0"/>
          </a:p>
        </p:txBody>
      </p:sp>
      <p:sp>
        <p:nvSpPr>
          <p:cNvPr id="7" name="Rectangle 6"/>
          <p:cNvSpPr/>
          <p:nvPr/>
        </p:nvSpPr>
        <p:spPr bwMode="auto">
          <a:xfrm>
            <a:off x="0" y="5564777"/>
            <a:ext cx="12188825" cy="1293223"/>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cs typeface="Courier New" pitchFamily="49" charset="0"/>
              </a:rPr>
              <a:t>Remember: The most restrictive security settings always apply. For example, users with Edit access to a field will not be able to edit it </a:t>
            </a:r>
            <a:br>
              <a:rPr lang="en-US" sz="2400" dirty="0">
                <a:solidFill>
                  <a:schemeClr val="bg1"/>
                </a:solidFill>
                <a:cs typeface="Courier New" pitchFamily="49" charset="0"/>
              </a:rPr>
            </a:br>
            <a:r>
              <a:rPr lang="en-US" sz="2400" dirty="0">
                <a:solidFill>
                  <a:schemeClr val="bg1"/>
                </a:solidFill>
                <a:cs typeface="Courier New" pitchFamily="49" charset="0"/>
              </a:rPr>
              <a:t>if they don’t also have Edit access to the object. </a:t>
            </a:r>
          </a:p>
        </p:txBody>
      </p:sp>
      <p:sp>
        <p:nvSpPr>
          <p:cNvPr id="11" name="TextBox 10"/>
          <p:cNvSpPr txBox="1"/>
          <p:nvPr/>
        </p:nvSpPr>
        <p:spPr bwMode="white">
          <a:xfrm>
            <a:off x="27057" y="5835254"/>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480901" y="6087709"/>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p:txBody>
          <a:bodyPr>
            <a:normAutofit/>
          </a:bodyPr>
          <a:lstStyle/>
          <a:p>
            <a:pPr marL="0" indent="0">
              <a:buNone/>
            </a:pPr>
            <a:r>
              <a:rPr lang="en-US" dirty="0"/>
              <a:t>Access your field-level security settings through the field or the profile. To view access for all fields and profiles, use the field accessibility feature.</a:t>
            </a:r>
          </a:p>
        </p:txBody>
      </p:sp>
      <p:sp>
        <p:nvSpPr>
          <p:cNvPr id="195585" name="Rectangle 4"/>
          <p:cNvSpPr>
            <a:spLocks noGrp="1" noChangeArrowheads="1"/>
          </p:cNvSpPr>
          <p:nvPr>
            <p:ph type="title"/>
          </p:nvPr>
        </p:nvSpPr>
        <p:spPr/>
        <p:txBody>
          <a:bodyPr/>
          <a:lstStyle/>
          <a:p>
            <a:r>
              <a:rPr lang="en-US" dirty="0"/>
              <a:t>Viewing and Setting Field-Level Security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209</a:t>
            </a:fld>
            <a:endParaRPr lang="en-US" dirty="0"/>
          </a:p>
        </p:txBody>
      </p:sp>
      <p:pic>
        <p:nvPicPr>
          <p:cNvPr id="2051" name="Picture 3"/>
          <p:cNvPicPr>
            <a:picLocks noChangeAspect="1" noChangeArrowheads="1"/>
          </p:cNvPicPr>
          <p:nvPr/>
        </p:nvPicPr>
        <p:blipFill>
          <a:blip r:embed="rId4" cstate="print"/>
          <a:srcRect/>
          <a:stretch>
            <a:fillRect/>
          </a:stretch>
        </p:blipFill>
        <p:spPr bwMode="auto">
          <a:xfrm>
            <a:off x="1250657" y="2120213"/>
            <a:ext cx="3964048" cy="292195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TextBox 11"/>
          <p:cNvSpPr txBox="1"/>
          <p:nvPr/>
        </p:nvSpPr>
        <p:spPr>
          <a:xfrm>
            <a:off x="1613336" y="5234035"/>
            <a:ext cx="3263614" cy="830997"/>
          </a:xfrm>
          <a:prstGeom prst="rect">
            <a:avLst/>
          </a:prstGeom>
          <a:noFill/>
        </p:spPr>
        <p:txBody>
          <a:bodyPr wrap="square" rtlCol="0">
            <a:spAutoFit/>
          </a:bodyPr>
          <a:lstStyle/>
          <a:p>
            <a:pPr algn="ctr"/>
            <a:r>
              <a:rPr lang="en-GB" sz="2400" dirty="0">
                <a:solidFill>
                  <a:schemeClr val="tx2">
                    <a:lumMod val="75000"/>
                  </a:schemeClr>
                </a:solidFill>
              </a:rPr>
              <a:t>Set a field’s security for multiple profiles.</a:t>
            </a:r>
            <a:endParaRPr lang="en-US" sz="2400" dirty="0">
              <a:solidFill>
                <a:schemeClr val="tx2">
                  <a:lumMod val="75000"/>
                </a:schemeClr>
              </a:solidFill>
            </a:endParaRPr>
          </a:p>
        </p:txBody>
      </p:sp>
      <p:sp>
        <p:nvSpPr>
          <p:cNvPr id="13" name="TextBox 12"/>
          <p:cNvSpPr txBox="1"/>
          <p:nvPr/>
        </p:nvSpPr>
        <p:spPr>
          <a:xfrm>
            <a:off x="6505009" y="5310845"/>
            <a:ext cx="3540328" cy="830997"/>
          </a:xfrm>
          <a:prstGeom prst="rect">
            <a:avLst/>
          </a:prstGeom>
          <a:noFill/>
        </p:spPr>
        <p:txBody>
          <a:bodyPr wrap="square" rtlCol="0">
            <a:spAutoFit/>
          </a:bodyPr>
          <a:lstStyle/>
          <a:p>
            <a:pPr algn="ctr"/>
            <a:r>
              <a:rPr lang="en-GB" sz="2400" dirty="0">
                <a:solidFill>
                  <a:schemeClr val="tx2">
                    <a:lumMod val="75000"/>
                  </a:schemeClr>
                </a:solidFill>
              </a:rPr>
              <a:t>Set a profile’s access to multiple fields.</a:t>
            </a:r>
            <a:endParaRPr lang="en-US" sz="2400" dirty="0">
              <a:solidFill>
                <a:schemeClr val="tx2">
                  <a:lumMod val="75000"/>
                </a:schemeClr>
              </a:solidFill>
            </a:endParaRPr>
          </a:p>
        </p:txBody>
      </p:sp>
      <p:pic>
        <p:nvPicPr>
          <p:cNvPr id="640003" name="Picture 3"/>
          <p:cNvPicPr>
            <a:picLocks noChangeAspect="1" noChangeArrowheads="1"/>
          </p:cNvPicPr>
          <p:nvPr/>
        </p:nvPicPr>
        <p:blipFill>
          <a:blip r:embed="rId5" cstate="print"/>
          <a:srcRect r="21876"/>
          <a:stretch>
            <a:fillRect/>
          </a:stretch>
        </p:blipFill>
        <p:spPr bwMode="auto">
          <a:xfrm>
            <a:off x="6124957" y="1931205"/>
            <a:ext cx="4286140" cy="329996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0" y="6331956"/>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cs typeface="Courier New" pitchFamily="49" charset="0"/>
              </a:rPr>
              <a:t>Setup </a:t>
            </a:r>
            <a:r>
              <a:rPr lang="en-US" sz="2200" b="1">
                <a:solidFill>
                  <a:schemeClr val="bg1"/>
                </a:solidFill>
                <a:cs typeface="Courier New" pitchFamily="49" charset="0"/>
              </a:rPr>
              <a:t>| Settings </a:t>
            </a:r>
            <a:r>
              <a:rPr lang="en-US" sz="2200" b="1" dirty="0">
                <a:solidFill>
                  <a:schemeClr val="bg1"/>
                </a:solidFill>
                <a:cs typeface="Courier New" pitchFamily="49" charset="0"/>
              </a:rPr>
              <a:t>| Security | Field Accessibility</a:t>
            </a:r>
          </a:p>
        </p:txBody>
      </p:sp>
      <p:sp>
        <p:nvSpPr>
          <p:cNvPr id="15" name="TextBox 14"/>
          <p:cNvSpPr txBox="1"/>
          <p:nvPr/>
        </p:nvSpPr>
        <p:spPr bwMode="white">
          <a:xfrm>
            <a:off x="323691" y="6331956"/>
            <a:ext cx="1071564"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8" name="Freeform 202"/>
          <p:cNvSpPr>
            <a:spLocks noEditPoints="1"/>
          </p:cNvSpPr>
          <p:nvPr/>
        </p:nvSpPr>
        <p:spPr bwMode="auto">
          <a:xfrm flipH="1">
            <a:off x="235691" y="639544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Module 1: </a:t>
            </a:r>
          </a:p>
          <a:p>
            <a:r>
              <a:rPr lang="en-US" dirty="0"/>
              <a:t>Getting Around the App</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9896" y="2826976"/>
            <a:ext cx="930659" cy="8048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9073" r="61788"/>
          <a:stretch/>
        </p:blipFill>
        <p:spPr>
          <a:xfrm>
            <a:off x="1008548" y="449773"/>
            <a:ext cx="913017" cy="7024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82113" t="44788" r="-1252" b="9730"/>
          <a:stretch/>
        </p:blipFill>
        <p:spPr>
          <a:xfrm>
            <a:off x="697631" y="776560"/>
            <a:ext cx="1462473" cy="511757"/>
          </a:xfrm>
          <a:prstGeom prst="rect">
            <a:avLst/>
          </a:prstGeom>
        </p:spPr>
      </p:pic>
    </p:spTree>
    <p:custDataLst>
      <p:tags r:id="rId1"/>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185989"/>
            <a:ext cx="10352418" cy="3471862"/>
          </a:xfrm>
        </p:spPr>
        <p:txBody>
          <a:bodyPr numCol="2" spcCol="457200"/>
          <a:lstStyle/>
          <a:p>
            <a:r>
              <a:rPr lang="en-US" dirty="0"/>
              <a:t>Tasks: </a:t>
            </a:r>
          </a:p>
          <a:p>
            <a:pPr lvl="1"/>
            <a:r>
              <a:rPr lang="en-US" dirty="0"/>
              <a:t>Set field-level security on the following fields to be visible and editable for Sales and Accounts Receivable Users:</a:t>
            </a:r>
            <a:endParaRPr lang="en-GB" dirty="0"/>
          </a:p>
          <a:p>
            <a:pPr lvl="2"/>
            <a:r>
              <a:rPr lang="en-GB" dirty="0"/>
              <a:t>Purchase Order No.</a:t>
            </a:r>
          </a:p>
          <a:p>
            <a:pPr lvl="2"/>
            <a:r>
              <a:rPr lang="en-GB" dirty="0"/>
              <a:t>Credit Card No.</a:t>
            </a:r>
          </a:p>
          <a:p>
            <a:pPr lvl="2"/>
            <a:r>
              <a:rPr lang="en-GB" dirty="0"/>
              <a:t>CC Exp. Month</a:t>
            </a:r>
          </a:p>
          <a:p>
            <a:pPr lvl="2"/>
            <a:r>
              <a:rPr lang="en-GB" dirty="0"/>
              <a:t>CC Exp. Year</a:t>
            </a:r>
          </a:p>
          <a:p>
            <a:pPr lvl="1"/>
            <a:endParaRPr lang="en-US" dirty="0"/>
          </a:p>
          <a:p>
            <a:pPr lvl="1"/>
            <a:r>
              <a:rPr lang="en-US" dirty="0"/>
              <a:t>Set field-level security on the Sales Order No. field to be Editable for Accounts Receivable Users and Read Only for Sales Users.</a:t>
            </a:r>
            <a:endParaRPr lang="en-GB" dirty="0"/>
          </a:p>
        </p:txBody>
      </p:sp>
      <p:sp>
        <p:nvSpPr>
          <p:cNvPr id="2" name="Content Placeholder 1"/>
          <p:cNvSpPr>
            <a:spLocks noGrp="1"/>
          </p:cNvSpPr>
          <p:nvPr>
            <p:ph idx="11"/>
          </p:nvPr>
        </p:nvSpPr>
        <p:spPr>
          <a:xfrm>
            <a:off x="1" y="758825"/>
            <a:ext cx="12192000" cy="1312635"/>
          </a:xfrm>
        </p:spPr>
        <p:txBody>
          <a:bodyPr/>
          <a:lstStyle/>
          <a:p>
            <a:r>
              <a:rPr lang="en-US" dirty="0"/>
              <a:t>Goals: </a:t>
            </a:r>
          </a:p>
          <a:p>
            <a:pPr lvl="1"/>
            <a:r>
              <a:rPr lang="en-GB" dirty="0"/>
              <a:t>Brent </a:t>
            </a:r>
            <a:r>
              <a:rPr lang="en-GB" dirty="0" err="1"/>
              <a:t>Bassi</a:t>
            </a:r>
            <a:r>
              <a:rPr lang="en-GB" dirty="0"/>
              <a:t>, VP of Finance, wants to ensure that financial information on opportunities is only accessible to authorized users.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4-11: </a:t>
            </a:r>
            <a:r>
              <a:rPr lang="en-GB" dirty="0"/>
              <a:t>Set Opportunity Field-Level Security</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210</a:t>
            </a:fld>
            <a:endParaRPr lang="en-US" dirty="0"/>
          </a:p>
        </p:txBody>
      </p:sp>
    </p:spTree>
    <p:custDataLst>
      <p:tags r:id="rId1"/>
    </p:custData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700" spc="200" dirty="0"/>
              <a:t>The Big Picture: </a:t>
            </a:r>
            <a:r>
              <a:rPr lang="en-US" sz="2700" spc="200" dirty="0"/>
              <a:t>Setting Access at All Levels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211</a:t>
            </a:fld>
            <a:endParaRPr lang="en-US" dirty="0"/>
          </a:p>
        </p:txBody>
      </p:sp>
      <p:sp>
        <p:nvSpPr>
          <p:cNvPr id="15" name="Rounded Rectangle 14"/>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2400" b="0" i="0" u="none" strike="noStrike" cap="none" normalizeH="0" baseline="0" dirty="0">
                <a:ln>
                  <a:noFill/>
                </a:ln>
                <a:solidFill>
                  <a:schemeClr val="bg1"/>
                </a:solidFill>
                <a:effectLst/>
              </a:rPr>
              <a:t>The </a:t>
            </a:r>
            <a:r>
              <a:rPr lang="en-US" sz="2400" dirty="0">
                <a:solidFill>
                  <a:schemeClr val="bg1"/>
                </a:solidFill>
              </a:rPr>
              <a:t>Organization (Login Access, IP Restrictions)</a:t>
            </a:r>
          </a:p>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17" name="Rounded Rectangle 16"/>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Object (Profile CRED)</a:t>
            </a:r>
            <a:endParaRPr lang="en-US" dirty="0">
              <a:solidFill>
                <a:schemeClr val="bg1"/>
              </a:solidFill>
            </a:endParaRPr>
          </a:p>
        </p:txBody>
      </p:sp>
      <p:sp>
        <p:nvSpPr>
          <p:cNvPr id="18" name="Rounded Rectangle 17"/>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en-GB" sz="2400" dirty="0">
                <a:solidFill>
                  <a:schemeClr val="bg1"/>
                </a:solidFill>
              </a:rPr>
              <a:t>Record </a:t>
            </a:r>
            <a:r>
              <a:rPr lang="en-GB" sz="2000" dirty="0">
                <a:solidFill>
                  <a:schemeClr val="bg1"/>
                </a:solidFill>
              </a:rPr>
              <a:t>(Role Hierarchy, Sharing)</a:t>
            </a:r>
            <a:endParaRPr lang="en-US" sz="2400" dirty="0">
              <a:solidFill>
                <a:schemeClr val="bg1"/>
              </a:solidFill>
            </a:endParaRPr>
          </a:p>
        </p:txBody>
      </p:sp>
      <p:sp>
        <p:nvSpPr>
          <p:cNvPr id="20" name="Rounded Rectangle 19"/>
          <p:cNvSpPr>
            <a:spLocks noChangeAspect="1"/>
          </p:cNvSpPr>
          <p:nvPr/>
        </p:nvSpPr>
        <p:spPr>
          <a:xfrm>
            <a:off x="5487335" y="4019825"/>
            <a:ext cx="1844874" cy="509618"/>
          </a:xfrm>
          <a:prstGeom prst="roundRect">
            <a:avLst>
              <a:gd name="adj" fmla="val 4426"/>
            </a:avLst>
          </a:prstGeom>
          <a:solidFill>
            <a:schemeClr val="accent4">
              <a:lumMod val="40000"/>
              <a:lumOff val="6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solidFill>
                  <a:schemeClr val="bg1"/>
                </a:solidFill>
              </a:rPr>
              <a:t>Field (FLS)</a:t>
            </a:r>
            <a:endParaRPr lang="en-US" dirty="0">
              <a:solidFill>
                <a:schemeClr val="bg1"/>
              </a:solidFill>
            </a:endParaRPr>
          </a:p>
        </p:txBody>
      </p:sp>
    </p:spTree>
    <p:custDataLst>
      <p:tags r:id="rId1"/>
    </p:custData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p:cNvSpPr>
            <a:spLocks noGrp="1" noChangeArrowheads="1"/>
          </p:cNvSpPr>
          <p:nvPr>
            <p:ph idx="1"/>
          </p:nvPr>
        </p:nvSpPr>
        <p:spPr/>
        <p:txBody>
          <a:bodyPr numCol="2" spcCol="457200">
            <a:noAutofit/>
          </a:bodyPr>
          <a:lstStyle/>
          <a:p>
            <a:pPr marL="514350" indent="-514350">
              <a:buFont typeface="+mj-lt"/>
              <a:buAutoNum type="arabicPeriod"/>
            </a:pPr>
            <a:r>
              <a:rPr lang="en-US" sz="2300" dirty="0"/>
              <a:t>What does Salesforce authenticate before allowing a user to log in through the user interface?</a:t>
            </a:r>
          </a:p>
          <a:p>
            <a:pPr marL="514350" indent="-514350">
              <a:buFont typeface="+mj-lt"/>
              <a:buAutoNum type="arabicPeriod"/>
            </a:pPr>
            <a:r>
              <a:rPr lang="en-US" sz="2300" dirty="0"/>
              <a:t>What feature sets the default level </a:t>
            </a:r>
            <a:br>
              <a:rPr lang="en-US" sz="2300" dirty="0"/>
            </a:br>
            <a:r>
              <a:rPr lang="en-US" sz="2300" dirty="0"/>
              <a:t>of access users have to records they do not own, in each object? </a:t>
            </a:r>
          </a:p>
          <a:p>
            <a:pPr marL="514350" indent="-514350">
              <a:buFont typeface="+mj-lt"/>
              <a:buAutoNum type="arabicPeriod"/>
            </a:pPr>
            <a:r>
              <a:rPr lang="en-US" sz="2300" dirty="0"/>
              <a:t>At AW Computing, the organization-wide default for cases is set to Private. The management team wants several product specialists to assist with </a:t>
            </a:r>
            <a:br>
              <a:rPr lang="en-US" sz="2300" dirty="0"/>
            </a:br>
            <a:r>
              <a:rPr lang="en-US" sz="2300" dirty="0"/>
              <a:t>all cases that have been escalated. Only these product specialists need the ability to view and update all escalated cases. How can an administrator meet this requirement?</a:t>
            </a:r>
          </a:p>
          <a:p>
            <a:endParaRPr lang="en-US" sz="2300" dirty="0"/>
          </a:p>
          <a:p>
            <a:pPr marL="514350" indent="-514350">
              <a:buFont typeface="+mj-lt"/>
              <a:buAutoNum type="arabicPeriod" startAt="4"/>
            </a:pPr>
            <a:r>
              <a:rPr lang="en-US" sz="2300" dirty="0"/>
              <a:t>What does field-level security control?  </a:t>
            </a:r>
          </a:p>
          <a:p>
            <a:pPr marL="514350" indent="-514350">
              <a:buFont typeface="+mj-lt"/>
              <a:buAutoNum type="arabicPeriod" startAt="4"/>
            </a:pPr>
            <a:r>
              <a:rPr lang="en-US" sz="2300" dirty="0"/>
              <a:t>In AW Computing, product managers do not have access to opportunities. How can a system administrator grant them access to opportunities if the product managers are assisting with a specific deal? </a:t>
            </a:r>
          </a:p>
          <a:p>
            <a:pPr marL="514350" indent="-514350">
              <a:buFont typeface="+mj-lt"/>
              <a:buAutoNum type="arabicPeriod" startAt="4"/>
            </a:pPr>
            <a:r>
              <a:rPr lang="en-US" sz="2300" dirty="0"/>
              <a:t>How can the system administrator give the executive assistant the ability to view, edit, and transfer ownership of all records, but not allow her to delete the records?</a:t>
            </a:r>
          </a:p>
        </p:txBody>
      </p:sp>
      <p:sp>
        <p:nvSpPr>
          <p:cNvPr id="302081" name="Rectangle 2"/>
          <p:cNvSpPr>
            <a:spLocks noGrp="1" noChangeArrowheads="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212</a:t>
            </a:fld>
            <a:endParaRPr lang="en-US" dirty="0"/>
          </a:p>
        </p:txBody>
      </p:sp>
    </p:spTree>
    <p:custDataLst>
      <p:tags r:id="rId1"/>
    </p:custData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b="1" dirty="0"/>
              <a:t>Module 5: </a:t>
            </a:r>
          </a:p>
          <a:p>
            <a:r>
              <a:rPr lang="en-US" dirty="0"/>
              <a:t>Object Customizations</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8" y="2831012"/>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r="80861"/>
          <a:stretch/>
        </p:blipFill>
        <p:spPr>
          <a:xfrm>
            <a:off x="5774245" y="637841"/>
            <a:ext cx="708115" cy="544803"/>
          </a:xfrm>
          <a:prstGeom prst="rect">
            <a:avLst/>
          </a:prstGeom>
          <a:effectLst>
            <a:outerShdw blurRad="76200" dir="18900000" sy="23000" kx="-1200000" algn="bl" rotWithShape="0">
              <a:prstClr val="black">
                <a:alpha val="20000"/>
              </a:prstClr>
            </a:outerShdw>
          </a:effectLst>
        </p:spPr>
      </p:pic>
    </p:spTree>
    <p:custDataLst>
      <p:tags r:id="rId1"/>
    </p:custData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48508" y="1027275"/>
            <a:ext cx="9618211" cy="3875587"/>
          </a:xfrm>
        </p:spPr>
        <p:txBody>
          <a:bodyPr/>
          <a:lstStyle/>
          <a:p>
            <a:r>
              <a:rPr lang="en-US" dirty="0"/>
              <a:t>By the end of this module, you will be able to:</a:t>
            </a:r>
          </a:p>
          <a:p>
            <a:pPr marL="342900" lvl="1" indent="-342900">
              <a:buFont typeface="Wingdings" panose="05000000000000000000" pitchFamily="2" charset="2"/>
              <a:buChar char="§"/>
            </a:pPr>
            <a:r>
              <a:rPr lang="en-US" b="0" dirty="0"/>
              <a:t>List the characteristics of standard fields.</a:t>
            </a:r>
          </a:p>
          <a:p>
            <a:pPr marL="342900" lvl="1" indent="-342900">
              <a:buFont typeface="Wingdings" panose="05000000000000000000" pitchFamily="2" charset="2"/>
              <a:buChar char="§"/>
            </a:pPr>
            <a:r>
              <a:rPr lang="en-GB" b="0" dirty="0"/>
              <a:t>Create new custom fields to meet business requirements.</a:t>
            </a:r>
            <a:endParaRPr lang="en-US" b="0" dirty="0"/>
          </a:p>
          <a:p>
            <a:pPr marL="342900" lvl="1" indent="-342900">
              <a:buFont typeface="Wingdings" panose="05000000000000000000" pitchFamily="2" charset="2"/>
              <a:buChar char="§"/>
            </a:pPr>
            <a:r>
              <a:rPr lang="en-US" b="0" dirty="0"/>
              <a:t>Facilitate accurate data entry with formulas, picklists, </a:t>
            </a:r>
            <a:br>
              <a:rPr lang="en-US" b="0" dirty="0"/>
            </a:br>
            <a:r>
              <a:rPr lang="en-US" b="0" dirty="0"/>
              <a:t>and lookups.</a:t>
            </a:r>
          </a:p>
          <a:p>
            <a:pPr marL="342900" lvl="1" indent="-342900">
              <a:buFont typeface="Wingdings" panose="05000000000000000000" pitchFamily="2" charset="2"/>
              <a:buChar char="§"/>
            </a:pPr>
            <a:r>
              <a:rPr lang="en-GB" b="0" dirty="0"/>
              <a:t>Ensure users have access to the right fields with page layouts.</a:t>
            </a:r>
          </a:p>
          <a:p>
            <a:pPr marL="342900" lvl="1" indent="-342900">
              <a:buFont typeface="Wingdings" panose="05000000000000000000" pitchFamily="2" charset="2"/>
              <a:buChar char="§"/>
            </a:pPr>
            <a:r>
              <a:rPr lang="en-GB" b="0" dirty="0"/>
              <a:t>Manage multiple business scenarios with record types and business processes.</a:t>
            </a:r>
          </a:p>
          <a:p>
            <a:pPr marL="342900" lvl="1" indent="-342900">
              <a:buFont typeface="Wingdings" panose="05000000000000000000" pitchFamily="2" charset="2"/>
              <a:buChar char="§"/>
            </a:pPr>
            <a:r>
              <a:rPr lang="en-GB" b="0" dirty="0"/>
              <a:t>Maintain data quality with history tracking and data validation.</a:t>
            </a:r>
          </a:p>
          <a:p>
            <a:pPr lvl="1"/>
            <a:endParaRPr lang="en-US" dirty="0"/>
          </a:p>
          <a:p>
            <a:endParaRPr lang="en-IN" dirty="0"/>
          </a:p>
        </p:txBody>
      </p:sp>
      <p:sp>
        <p:nvSpPr>
          <p:cNvPr id="3" name="Title 2"/>
          <p:cNvSpPr>
            <a:spLocks noGrp="1"/>
          </p:cNvSpPr>
          <p:nvPr>
            <p:ph type="title"/>
          </p:nvPr>
        </p:nvSpPr>
        <p:spPr/>
        <p:txBody>
          <a:bodyPr/>
          <a:lstStyle/>
          <a:p>
            <a:r>
              <a:rPr lang="en-US" dirty="0"/>
              <a:t>Module Objectives</a:t>
            </a:r>
            <a:endParaRPr lang="en-IN" dirty="0"/>
          </a:p>
        </p:txBody>
      </p:sp>
      <p:sp>
        <p:nvSpPr>
          <p:cNvPr id="5" name="Text Placeholder 4"/>
          <p:cNvSpPr>
            <a:spLocks noGrp="1"/>
          </p:cNvSpPr>
          <p:nvPr>
            <p:ph type="body" sz="quarter" idx="12"/>
          </p:nvPr>
        </p:nvSpPr>
        <p:spPr/>
        <p:txBody>
          <a:bodyPr/>
          <a:lstStyle/>
          <a:p>
            <a:r>
              <a:rPr lang="en-US" dirty="0"/>
              <a:t>Module 5: </a:t>
            </a:r>
            <a:r>
              <a:rPr lang="en-US" b="0" dirty="0">
                <a:latin typeface="Salesforce Sans Light" panose="020B0305020202020203" pitchFamily="34" charset="0"/>
              </a:rPr>
              <a:t>Object Customizations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214</a:t>
            </a:fld>
            <a:endParaRPr lang="en-US" dirty="0"/>
          </a:p>
        </p:txBody>
      </p:sp>
    </p:spTree>
    <p:custDataLst>
      <p:tags r:id="rId1"/>
    </p:custDataLst>
    <p:extLst>
      <p:ext uri="{BB962C8B-B14F-4D97-AF65-F5344CB8AC3E}">
        <p14:creationId xmlns:p14="http://schemas.microsoft.com/office/powerpoint/2010/main" val="22630724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Intro and Agenda</a:t>
            </a:r>
            <a:endParaRPr lang="en-IN" dirty="0"/>
          </a:p>
        </p:txBody>
      </p:sp>
      <p:sp>
        <p:nvSpPr>
          <p:cNvPr id="4" name="Content Placeholder 3"/>
          <p:cNvSpPr>
            <a:spLocks noGrp="1"/>
          </p:cNvSpPr>
          <p:nvPr>
            <p:ph idx="1"/>
          </p:nvPr>
        </p:nvSpPr>
        <p:spPr/>
        <p:txBody>
          <a:bodyPr/>
          <a:lstStyle/>
          <a:p>
            <a:pPr lvl="2"/>
            <a:r>
              <a:rPr lang="en-GB" b="1" dirty="0">
                <a:latin typeface="Salesforce Sans" panose="020B0505020202020203" pitchFamily="34" charset="0"/>
              </a:rPr>
              <a:t>Administering Standard Fields</a:t>
            </a:r>
            <a:endParaRPr lang="en-US" b="1" dirty="0">
              <a:latin typeface="Salesforce Sans" panose="020B0505020202020203" pitchFamily="34" charset="0"/>
            </a:endParaRPr>
          </a:p>
          <a:p>
            <a:pPr lvl="1"/>
            <a:r>
              <a:rPr lang="en-GB" b="0" dirty="0">
                <a:latin typeface="Salesforce Sans Light" panose="020B0305020202020203" pitchFamily="34" charset="0"/>
              </a:rPr>
              <a:t>Creating New Custom Fields</a:t>
            </a:r>
            <a:endParaRPr lang="en-US" b="0" dirty="0">
              <a:latin typeface="Salesforce Sans Light" panose="020B0305020202020203" pitchFamily="34" charset="0"/>
            </a:endParaRPr>
          </a:p>
          <a:p>
            <a:pPr lvl="1"/>
            <a:r>
              <a:rPr lang="en-GB" b="0" dirty="0">
                <a:latin typeface="Salesforce Sans Light" panose="020B0305020202020203" pitchFamily="34" charset="0"/>
              </a:rPr>
              <a:t>Creating Selection Fields:               Picklists and Lookups</a:t>
            </a:r>
          </a:p>
          <a:p>
            <a:pPr lvl="1"/>
            <a:r>
              <a:rPr lang="en-GB" b="0" dirty="0">
                <a:latin typeface="Salesforce Sans Light" panose="020B0305020202020203" pitchFamily="34" charset="0"/>
              </a:rPr>
              <a:t>Creating Formula Fields</a:t>
            </a:r>
          </a:p>
          <a:p>
            <a:pPr lvl="1"/>
            <a:r>
              <a:rPr lang="en-GB" b="0" dirty="0">
                <a:latin typeface="Salesforce Sans Light" panose="020B0305020202020203" pitchFamily="34" charset="0"/>
              </a:rPr>
              <a:t>Working with Page Layouts</a:t>
            </a:r>
          </a:p>
          <a:p>
            <a:pPr lvl="1"/>
            <a:r>
              <a:rPr lang="en-GB" b="0" dirty="0">
                <a:latin typeface="Salesforce Sans Light" panose="020B0305020202020203" pitchFamily="34" charset="0"/>
              </a:rPr>
              <a:t>Working with Record Types and </a:t>
            </a:r>
            <a:br>
              <a:rPr lang="en-GB" b="0" dirty="0">
                <a:latin typeface="Salesforce Sans Light" panose="020B0305020202020203" pitchFamily="34" charset="0"/>
              </a:rPr>
            </a:br>
            <a:r>
              <a:rPr lang="en-GB" b="0" dirty="0">
                <a:latin typeface="Salesforce Sans Light" panose="020B0305020202020203" pitchFamily="34" charset="0"/>
              </a:rPr>
              <a:t>Business Processes</a:t>
            </a:r>
          </a:p>
          <a:p>
            <a:pPr lvl="1"/>
            <a:r>
              <a:rPr lang="en-GB" b="0" dirty="0">
                <a:latin typeface="Salesforce Sans Light" panose="020B0305020202020203" pitchFamily="34" charset="0"/>
              </a:rPr>
              <a:t>Maintaining Data Quality</a:t>
            </a:r>
            <a:endParaRPr lang="en-US" b="0" dirty="0">
              <a:latin typeface="Salesforce Sans Light" panose="020B0305020202020203" pitchFamily="34" charset="0"/>
            </a:endParaRP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sp>
        <p:nvSpPr>
          <p:cNvPr id="6" name="Text Placeholder 5"/>
          <p:cNvSpPr>
            <a:spLocks noGrp="1"/>
          </p:cNvSpPr>
          <p:nvPr>
            <p:ph type="body" sz="quarter" idx="11"/>
          </p:nvPr>
        </p:nvSpPr>
        <p:spPr/>
        <p:txBody>
          <a:bodyPr/>
          <a:lstStyle/>
          <a:p>
            <a:pPr marL="0" indent="0">
              <a:buNone/>
            </a:pPr>
            <a:r>
              <a:rPr lang="en-GB" b="0" dirty="0"/>
              <a:t>Our Salesforce environment has now been configured, and our users have been set up, assigned profiles, and given access to the records and fields they need to do their jobs.</a:t>
            </a:r>
          </a:p>
          <a:p>
            <a:pPr marL="0" indent="0">
              <a:buNone/>
            </a:pPr>
            <a:r>
              <a:rPr lang="en-GB" b="0" dirty="0"/>
              <a:t>Now we will look at customizing Salesforce to ensure users have the necessary fields to capture the business information they need.</a:t>
            </a:r>
            <a:endParaRPr lang="en-US" b="0" dirty="0"/>
          </a:p>
          <a:p>
            <a:endParaRPr lang="en-IN" b="0" dirty="0"/>
          </a:p>
        </p:txBody>
      </p:sp>
      <p:sp>
        <p:nvSpPr>
          <p:cNvPr id="7" name="Slide Number Placeholder 6"/>
          <p:cNvSpPr>
            <a:spLocks noGrp="1"/>
          </p:cNvSpPr>
          <p:nvPr>
            <p:ph type="sldNum" sz="quarter" idx="12"/>
          </p:nvPr>
        </p:nvSpPr>
        <p:spPr/>
        <p:txBody>
          <a:bodyPr/>
          <a:lstStyle/>
          <a:p>
            <a:fld id="{812A5277-1DB9-460F-9A21-B857ABB32666}" type="slidenum">
              <a:rPr lang="en-US" smtClean="0"/>
              <a:pPr/>
              <a:t>215</a:t>
            </a:fld>
            <a:endParaRPr lang="en-US" dirty="0"/>
          </a:p>
        </p:txBody>
      </p:sp>
    </p:spTree>
    <p:custDataLst>
      <p:tags r:id="rId1"/>
    </p:custDataLst>
    <p:extLst>
      <p:ext uri="{BB962C8B-B14F-4D97-AF65-F5344CB8AC3E}">
        <p14:creationId xmlns:p14="http://schemas.microsoft.com/office/powerpoint/2010/main" val="37503793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Administering Standard Fields</a:t>
            </a:r>
          </a:p>
        </p:txBody>
      </p:sp>
      <p:graphicFrame>
        <p:nvGraphicFramePr>
          <p:cNvPr id="6" name="Table 5"/>
          <p:cNvGraphicFramePr>
            <a:graphicFrameLocks noGrp="1"/>
          </p:cNvGraphicFramePr>
          <p:nvPr>
            <p:extLst>
              <p:ext uri="{D42A27DB-BD31-4B8C-83A1-F6EECF244321}">
                <p14:modId xmlns:p14="http://schemas.microsoft.com/office/powerpoint/2010/main" val="1419711507"/>
              </p:ext>
            </p:extLst>
          </p:nvPr>
        </p:nvGraphicFramePr>
        <p:xfrm>
          <a:off x="1711207" y="1089733"/>
          <a:ext cx="8926668" cy="57763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5h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My Sales Operations team uses the account Rating field for sales prospecting, but they are concerned that account owners are not capturing this information correctly because they don’t understand what it’s for. So, I have the following questions: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Can we change the name of the field to Prospect Rating?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Can we provide guidance on how to use it?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Can we add another value: Not Known?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 Can we restrict editing to just sales reps and sales ops?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Thanks for thinking proactively, Yuko.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rotWithShape="1">
          <a:blip r:embed="rId4"/>
          <a:srcRect l="1970" t="12280" r="78654" b="85404"/>
          <a:stretch/>
        </p:blipFill>
        <p:spPr>
          <a:xfrm>
            <a:off x="1775390" y="4310777"/>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193084"/>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5123571"/>
            <a:ext cx="297640" cy="288435"/>
          </a:xfrm>
          <a:prstGeom prst="rect">
            <a:avLst/>
          </a:prstGeom>
        </p:spPr>
      </p:pic>
      <p:pic>
        <p:nvPicPr>
          <p:cNvPr id="12" name="Picture 2" descr="C:\Users\joatham\Documents\CDev\Graphics\AW Computing employees\other AW employees\Yuko Ishikawa Sales Ops Director.jpg"/>
          <p:cNvPicPr>
            <a:picLocks noChangeAspect="1" noChangeArrowheads="1"/>
          </p:cNvPicPr>
          <p:nvPr/>
        </p:nvPicPr>
        <p:blipFill>
          <a:blip r:embed="rId5" cstate="print"/>
          <a:srcRect r="7419"/>
          <a:stretch>
            <a:fillRect/>
          </a:stretch>
        </p:blipFill>
        <p:spPr bwMode="auto">
          <a:xfrm>
            <a:off x="1739710" y="1134625"/>
            <a:ext cx="563216" cy="567193"/>
          </a:xfrm>
          <a:prstGeom prst="rect">
            <a:avLst/>
          </a:prstGeom>
          <a:solidFill>
            <a:schemeClr val="bg1"/>
          </a:solidFill>
          <a:ln w="19050">
            <a:solidFill>
              <a:schemeClr val="bg1">
                <a:lumMod val="85000"/>
              </a:schemeClr>
            </a:solidFill>
          </a:ln>
        </p:spPr>
      </p:pic>
      <p:pic>
        <p:nvPicPr>
          <p:cNvPr id="15" name="Picture 14" descr="AWheeler headshot.png"/>
          <p:cNvPicPr>
            <a:picLocks noChangeAspect="1"/>
          </p:cNvPicPr>
          <p:nvPr/>
        </p:nvPicPr>
        <p:blipFill>
          <a:blip r:embed="rId6" cstate="print"/>
          <a:srcRect l="12167" r="-3772" b="12284"/>
          <a:stretch>
            <a:fillRect/>
          </a:stretch>
        </p:blipFill>
        <p:spPr>
          <a:xfrm>
            <a:off x="1879094" y="5178408"/>
            <a:ext cx="423832" cy="422667"/>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216</a:t>
            </a:fld>
            <a:endParaRPr lang="en-US" dirty="0"/>
          </a:p>
        </p:txBody>
      </p:sp>
    </p:spTree>
    <p:custDataLst>
      <p:tags r:id="rId1"/>
    </p:custData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2" y="843165"/>
            <a:ext cx="4949584" cy="4174003"/>
          </a:xfrm>
        </p:spPr>
        <p:txBody>
          <a:bodyPr/>
          <a:lstStyle/>
          <a:p>
            <a:pPr>
              <a:lnSpc>
                <a:spcPct val="95000"/>
              </a:lnSpc>
              <a:spcBef>
                <a:spcPts val="600"/>
              </a:spcBef>
            </a:pPr>
            <a:r>
              <a:rPr lang="en-US" dirty="0"/>
              <a:t>All objects have a predefined set of fields to capture common business information. You cannot delete them, but you can use field-level security to hide them, or remove them from page layouts if they are not required.</a:t>
            </a:r>
          </a:p>
          <a:p>
            <a:pPr>
              <a:lnSpc>
                <a:spcPct val="95000"/>
              </a:lnSpc>
              <a:spcBef>
                <a:spcPts val="600"/>
              </a:spcBef>
            </a:pPr>
            <a:r>
              <a:rPr lang="en-GB" dirty="0"/>
              <a:t>Although they are predefined, you can customize several aspects of standard fields:</a:t>
            </a:r>
            <a:endParaRPr lang="en-US" dirty="0"/>
          </a:p>
        </p:txBody>
      </p:sp>
      <p:sp>
        <p:nvSpPr>
          <p:cNvPr id="130049" name="Rectangle 2"/>
          <p:cNvSpPr>
            <a:spLocks noGrp="1" noChangeArrowheads="1"/>
          </p:cNvSpPr>
          <p:nvPr>
            <p:ph type="title"/>
          </p:nvPr>
        </p:nvSpPr>
        <p:spPr/>
        <p:txBody>
          <a:bodyPr/>
          <a:lstStyle/>
          <a:p>
            <a:r>
              <a:rPr lang="en-US" dirty="0"/>
              <a:t>What are Standard Fields?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217</a:t>
            </a:fld>
            <a:endParaRPr lang="en-US" dirty="0"/>
          </a:p>
        </p:txBody>
      </p:sp>
      <p:sp>
        <p:nvSpPr>
          <p:cNvPr id="12" name="Rounded Rectangle 8"/>
          <p:cNvSpPr/>
          <p:nvPr/>
        </p:nvSpPr>
        <p:spPr bwMode="auto">
          <a:xfrm>
            <a:off x="5389459" y="1036318"/>
            <a:ext cx="6367548" cy="2778036"/>
          </a:xfrm>
          <a:prstGeom prst="roundRect">
            <a:avLst>
              <a:gd name="adj" fmla="val 10667"/>
            </a:avLst>
          </a:prstGeom>
          <a:solidFill>
            <a:schemeClr val="tx1">
              <a:lumMod val="10000"/>
              <a:lumOff val="9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latin typeface="Times New Roman" pitchFamily="18" charset="0"/>
            </a:endParaRPr>
          </a:p>
        </p:txBody>
      </p:sp>
      <p:pic>
        <p:nvPicPr>
          <p:cNvPr id="13" name="Picture 4"/>
          <p:cNvPicPr>
            <a:picLocks noChangeAspect="1" noChangeArrowheads="1"/>
          </p:cNvPicPr>
          <p:nvPr/>
        </p:nvPicPr>
        <p:blipFill>
          <a:blip r:embed="rId4" cstate="print"/>
          <a:srcRect b="24218"/>
          <a:stretch>
            <a:fillRect/>
          </a:stretch>
        </p:blipFill>
        <p:spPr bwMode="auto">
          <a:xfrm>
            <a:off x="5413571" y="4088675"/>
            <a:ext cx="6343436" cy="16872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aphicFrame>
        <p:nvGraphicFramePr>
          <p:cNvPr id="16" name="Table 15"/>
          <p:cNvGraphicFramePr>
            <a:graphicFrameLocks noGrp="1"/>
          </p:cNvGraphicFramePr>
          <p:nvPr>
            <p:extLst>
              <p:ext uri="{D42A27DB-BD31-4B8C-83A1-F6EECF244321}">
                <p14:modId xmlns:p14="http://schemas.microsoft.com/office/powerpoint/2010/main" val="2993828117"/>
              </p:ext>
            </p:extLst>
          </p:nvPr>
        </p:nvGraphicFramePr>
        <p:xfrm>
          <a:off x="5760720" y="1073331"/>
          <a:ext cx="5695406" cy="270662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5163">
                  <a:extLst>
                    <a:ext uri="{9D8B030D-6E8A-4147-A177-3AD203B41FA5}">
                      <a16:colId xmlns:a16="http://schemas.microsoft.com/office/drawing/2014/main" val="20000"/>
                    </a:ext>
                  </a:extLst>
                </a:gridCol>
                <a:gridCol w="2740243">
                  <a:extLst>
                    <a:ext uri="{9D8B030D-6E8A-4147-A177-3AD203B41FA5}">
                      <a16:colId xmlns:a16="http://schemas.microsoft.com/office/drawing/2014/main" val="20001"/>
                    </a:ext>
                  </a:extLst>
                </a:gridCol>
              </a:tblGrid>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Change the </a:t>
                      </a:r>
                      <a:br>
                        <a:rPr kumimoji="0" lang="en-US" sz="2400" b="0" i="0" u="none" strike="noStrike" kern="1200" cap="none" spc="0" normalizeH="0" baseline="0" noProof="0" dirty="0">
                          <a:ln>
                            <a:noFill/>
                          </a:ln>
                          <a:solidFill>
                            <a:srgbClr val="000000"/>
                          </a:solidFill>
                          <a:effectLst/>
                          <a:uLnTx/>
                          <a:uFillTx/>
                          <a:latin typeface="+mn-lt"/>
                          <a:ea typeface="+mn-ea"/>
                          <a:cs typeface="+mn-cs"/>
                        </a:rPr>
                      </a:br>
                      <a:r>
                        <a:rPr kumimoji="0" lang="en-US" sz="2400" b="0" i="0" u="none" strike="noStrike" kern="1200" cap="none" spc="0" normalizeH="0" baseline="0" noProof="0" dirty="0">
                          <a:ln>
                            <a:noFill/>
                          </a:ln>
                          <a:solidFill>
                            <a:srgbClr val="000000"/>
                          </a:solidFill>
                          <a:effectLst/>
                          <a:uLnTx/>
                          <a:uFillTx/>
                          <a:latin typeface="+mn-lt"/>
                          <a:ea typeface="+mn-ea"/>
                          <a:cs typeface="+mn-cs"/>
                        </a:rPr>
                        <a:t>field  label</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GB" sz="2400" b="0" i="0" u="none" strike="noStrike" kern="1200" cap="none" spc="0" normalizeH="0" baseline="0" noProof="0" dirty="0">
                          <a:ln>
                            <a:noFill/>
                          </a:ln>
                          <a:solidFill>
                            <a:srgbClr val="000000"/>
                          </a:solidFill>
                          <a:effectLst/>
                          <a:uLnTx/>
                          <a:uFillTx/>
                          <a:latin typeface="+mn-lt"/>
                          <a:ea typeface="+mn-ea"/>
                          <a:cs typeface="+mn-cs"/>
                        </a:rPr>
                        <a:t>Add or edit lookup filters</a:t>
                      </a: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GB" sz="2400" b="0" i="0" u="none" strike="noStrike" kern="1200" cap="none" spc="0" normalizeH="0" baseline="0" noProof="0" dirty="0">
                          <a:ln>
                            <a:noFill/>
                          </a:ln>
                          <a:solidFill>
                            <a:srgbClr val="000000"/>
                          </a:solidFill>
                          <a:effectLst/>
                          <a:uLnTx/>
                          <a:uFillTx/>
                          <a:latin typeface="+mn-lt"/>
                          <a:ea typeface="+mn-ea"/>
                          <a:cs typeface="+mn-cs"/>
                        </a:rPr>
                        <a:t>Add help </a:t>
                      </a:r>
                      <a:br>
                        <a:rPr kumimoji="0" lang="en-GB" sz="2400" b="0" i="0" u="none" strike="noStrike" kern="1200" cap="none" spc="0" normalizeH="0" baseline="0" noProof="0" dirty="0">
                          <a:ln>
                            <a:noFill/>
                          </a:ln>
                          <a:solidFill>
                            <a:srgbClr val="000000"/>
                          </a:solidFill>
                          <a:effectLst/>
                          <a:uLnTx/>
                          <a:uFillTx/>
                          <a:latin typeface="+mn-lt"/>
                          <a:ea typeface="+mn-ea"/>
                          <a:cs typeface="+mn-cs"/>
                        </a:rPr>
                      </a:br>
                      <a:r>
                        <a:rPr kumimoji="0" lang="en-GB" sz="2400" b="0" i="0" u="none" strike="noStrike" kern="1200" cap="none" spc="0" normalizeH="0" baseline="0" noProof="0" dirty="0">
                          <a:ln>
                            <a:noFill/>
                          </a:ln>
                          <a:solidFill>
                            <a:srgbClr val="000000"/>
                          </a:solidFill>
                          <a:effectLst/>
                          <a:uLnTx/>
                          <a:uFillTx/>
                          <a:latin typeface="+mn-lt"/>
                          <a:ea typeface="+mn-ea"/>
                          <a:cs typeface="+mn-cs"/>
                        </a:rPr>
                        <a:t>text</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Set field history tracking</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GB" sz="2400" b="0" i="0" u="none" strike="noStrike" kern="1200" cap="none" spc="0" normalizeH="0" baseline="0" noProof="0" dirty="0">
                          <a:ln>
                            <a:noFill/>
                          </a:ln>
                          <a:solidFill>
                            <a:srgbClr val="000000"/>
                          </a:solidFill>
                          <a:effectLst/>
                          <a:uLnTx/>
                          <a:uFillTx/>
                          <a:latin typeface="+mn-lt"/>
                          <a:ea typeface="+mn-ea"/>
                          <a:cs typeface="+mn-cs"/>
                        </a:rPr>
                        <a:t>Add or edit values in </a:t>
                      </a:r>
                      <a:r>
                        <a:rPr kumimoji="0" lang="en-GB" sz="2400" b="0" i="0" u="none" strike="noStrike" kern="1200" cap="none" spc="0" normalizeH="0" baseline="0" noProof="0" dirty="0" err="1">
                          <a:ln>
                            <a:noFill/>
                          </a:ln>
                          <a:solidFill>
                            <a:srgbClr val="000000"/>
                          </a:solidFill>
                          <a:effectLst/>
                          <a:uLnTx/>
                          <a:uFillTx/>
                          <a:latin typeface="+mn-lt"/>
                          <a:ea typeface="+mn-ea"/>
                          <a:cs typeface="+mn-cs"/>
                        </a:rPr>
                        <a:t>picklists</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Change the format of auto-number fields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7" name="Rectangle 16"/>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Fields &amp; Relationships</a:t>
            </a:r>
          </a:p>
        </p:txBody>
      </p:sp>
      <p:grpSp>
        <p:nvGrpSpPr>
          <p:cNvPr id="18" name="Group 17"/>
          <p:cNvGrpSpPr/>
          <p:nvPr/>
        </p:nvGrpSpPr>
        <p:grpSpPr>
          <a:xfrm>
            <a:off x="13447" y="6124870"/>
            <a:ext cx="1295063" cy="596373"/>
            <a:chOff x="13447" y="6124870"/>
            <a:chExt cx="1295063" cy="596373"/>
          </a:xfrm>
        </p:grpSpPr>
        <p:sp>
          <p:nvSpPr>
            <p:cNvPr id="19" name="TextBox 18"/>
            <p:cNvSpPr txBox="1"/>
            <p:nvPr/>
          </p:nvSpPr>
          <p:spPr bwMode="white">
            <a:xfrm>
              <a:off x="13447" y="6124870"/>
              <a:ext cx="1295063" cy="276999"/>
            </a:xfrm>
            <a:prstGeom prst="rect">
              <a:avLst/>
            </a:prstGeom>
            <a:noFill/>
            <a:ln>
              <a:noFill/>
            </a:ln>
          </p:spPr>
          <p:txBody>
            <a:bodyPr wrap="square" lIns="91424" tIns="45712" rIns="91424" bIns="4571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alesforce Sans" panose="020B0505020202020203" pitchFamily="34" charset="0"/>
                  <a:cs typeface="Arial" panose="020B0604020202020204" pitchFamily="34" charset="0"/>
                </a:rPr>
                <a:t>CLICK PATH:</a:t>
              </a:r>
            </a:p>
          </p:txBody>
        </p:sp>
        <p:sp>
          <p:nvSpPr>
            <p:cNvPr id="20" name="Freeform 202"/>
            <p:cNvSpPr>
              <a:spLocks noEditPoints="1"/>
            </p:cNvSpPr>
            <p:nvPr/>
          </p:nvSpPr>
          <p:spPr bwMode="auto">
            <a:xfrm flipH="1">
              <a:off x="463452" y="639974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ysClr val="windowText" lastClr="000000"/>
                </a:solidFill>
                <a:effectLst/>
                <a:uLnTx/>
                <a:uFillTx/>
              </a:endParaRPr>
            </a:p>
          </p:txBody>
        </p:sp>
      </p:grpSp>
    </p:spTree>
    <p:custDataLst>
      <p:tags r:id="rId1"/>
    </p:custDataLst>
    <p:extLst>
      <p:ext uri="{BB962C8B-B14F-4D97-AF65-F5344CB8AC3E}">
        <p14:creationId xmlns:p14="http://schemas.microsoft.com/office/powerpoint/2010/main" val="1182222157"/>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2" y="843165"/>
            <a:ext cx="11807584" cy="1522453"/>
          </a:xfrm>
        </p:spPr>
        <p:txBody>
          <a:bodyPr/>
          <a:lstStyle/>
          <a:p>
            <a:pPr>
              <a:spcBef>
                <a:spcPts val="300"/>
              </a:spcBef>
            </a:pPr>
            <a:r>
              <a:rPr lang="en-US" dirty="0"/>
              <a:t>Change standard field labels to:</a:t>
            </a:r>
          </a:p>
          <a:p>
            <a:pPr marL="342900" lvl="1" indent="-342900">
              <a:spcBef>
                <a:spcPts val="300"/>
              </a:spcBef>
              <a:buFont typeface="Wingdings" panose="05000000000000000000" pitchFamily="2" charset="2"/>
              <a:buChar char="§"/>
            </a:pPr>
            <a:r>
              <a:rPr lang="en-US" dirty="0"/>
              <a:t>Tailor Salesforce to your organization’s specific business requirements.</a:t>
            </a:r>
          </a:p>
          <a:p>
            <a:pPr marL="342900" lvl="1" indent="-342900">
              <a:spcBef>
                <a:spcPts val="300"/>
              </a:spcBef>
              <a:buFont typeface="Wingdings" panose="05000000000000000000" pitchFamily="2" charset="2"/>
              <a:buChar char="§"/>
            </a:pPr>
            <a:r>
              <a:rPr lang="en-GB" dirty="0"/>
              <a:t>Make the purpose of a field clearer to users.</a:t>
            </a:r>
            <a:endParaRPr lang="en-US" dirty="0"/>
          </a:p>
        </p:txBody>
      </p:sp>
      <p:sp>
        <p:nvSpPr>
          <p:cNvPr id="130049" name="Rectangle 2"/>
          <p:cNvSpPr>
            <a:spLocks noGrp="1" noChangeArrowheads="1"/>
          </p:cNvSpPr>
          <p:nvPr>
            <p:ph type="title"/>
          </p:nvPr>
        </p:nvSpPr>
        <p:spPr/>
        <p:txBody>
          <a:bodyPr/>
          <a:lstStyle/>
          <a:p>
            <a:r>
              <a:rPr lang="en-US" dirty="0"/>
              <a:t>Changing Standard Field Labels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218</a:t>
            </a:fld>
            <a:endParaRPr lang="en-US" dirty="0"/>
          </a:p>
        </p:txBody>
      </p:sp>
      <p:grpSp>
        <p:nvGrpSpPr>
          <p:cNvPr id="18" name="Group 17"/>
          <p:cNvGrpSpPr/>
          <p:nvPr/>
        </p:nvGrpSpPr>
        <p:grpSpPr>
          <a:xfrm>
            <a:off x="565910" y="2343080"/>
            <a:ext cx="3266103" cy="3232081"/>
            <a:chOff x="469654" y="2411874"/>
            <a:chExt cx="3266103" cy="3232081"/>
          </a:xfrm>
        </p:grpSpPr>
        <p:pic>
          <p:nvPicPr>
            <p:cNvPr id="19" name="Picture 6"/>
            <p:cNvPicPr>
              <a:picLocks noChangeAspect="1" noChangeArrowheads="1"/>
            </p:cNvPicPr>
            <p:nvPr/>
          </p:nvPicPr>
          <p:blipFill>
            <a:blip r:embed="rId4" cstate="print"/>
            <a:srcRect/>
            <a:stretch>
              <a:fillRect/>
            </a:stretch>
          </p:blipFill>
          <p:spPr bwMode="auto">
            <a:xfrm>
              <a:off x="469654" y="2411874"/>
              <a:ext cx="3266103" cy="323208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Rectangle 22"/>
            <p:cNvSpPr/>
            <p:nvPr/>
          </p:nvSpPr>
          <p:spPr bwMode="auto">
            <a:xfrm>
              <a:off x="643619" y="4816609"/>
              <a:ext cx="426501" cy="224474"/>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grpSp>
      <p:grpSp>
        <p:nvGrpSpPr>
          <p:cNvPr id="24" name="Group 23"/>
          <p:cNvGrpSpPr/>
          <p:nvPr/>
        </p:nvGrpSpPr>
        <p:grpSpPr>
          <a:xfrm>
            <a:off x="4305099" y="2343080"/>
            <a:ext cx="3867157" cy="3232081"/>
            <a:chOff x="4298713" y="2613905"/>
            <a:chExt cx="3867157" cy="3277444"/>
          </a:xfrm>
        </p:grpSpPr>
        <p:pic>
          <p:nvPicPr>
            <p:cNvPr id="25" name="Picture 7"/>
            <p:cNvPicPr>
              <a:picLocks noChangeAspect="1" noChangeArrowheads="1"/>
            </p:cNvPicPr>
            <p:nvPr/>
          </p:nvPicPr>
          <p:blipFill>
            <a:blip r:embed="rId5" cstate="print"/>
            <a:srcRect/>
            <a:stretch>
              <a:fillRect/>
            </a:stretch>
          </p:blipFill>
          <p:spPr bwMode="auto">
            <a:xfrm>
              <a:off x="4298713" y="2613905"/>
              <a:ext cx="3867157" cy="327744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6" name="Rectangle 25"/>
            <p:cNvSpPr/>
            <p:nvPr/>
          </p:nvSpPr>
          <p:spPr bwMode="auto">
            <a:xfrm>
              <a:off x="6961960" y="4479898"/>
              <a:ext cx="505067" cy="325488"/>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grpSp>
      <p:grpSp>
        <p:nvGrpSpPr>
          <p:cNvPr id="27" name="Group 26"/>
          <p:cNvGrpSpPr/>
          <p:nvPr/>
        </p:nvGrpSpPr>
        <p:grpSpPr>
          <a:xfrm>
            <a:off x="8669410" y="2343080"/>
            <a:ext cx="2989188" cy="2950817"/>
            <a:chOff x="8885981" y="2849599"/>
            <a:chExt cx="2755655" cy="2676390"/>
          </a:xfrm>
        </p:grpSpPr>
        <p:pic>
          <p:nvPicPr>
            <p:cNvPr id="28" name="Picture 5"/>
            <p:cNvPicPr>
              <a:picLocks noChangeAspect="1" noChangeArrowheads="1"/>
            </p:cNvPicPr>
            <p:nvPr/>
          </p:nvPicPr>
          <p:blipFill>
            <a:blip r:embed="rId6" cstate="print"/>
            <a:srcRect/>
            <a:stretch>
              <a:fillRect/>
            </a:stretch>
          </p:blipFill>
          <p:spPr bwMode="auto">
            <a:xfrm>
              <a:off x="8885981" y="2849599"/>
              <a:ext cx="2744434" cy="267639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9" name="Rectangle 28"/>
            <p:cNvSpPr/>
            <p:nvPr/>
          </p:nvSpPr>
          <p:spPr bwMode="auto">
            <a:xfrm>
              <a:off x="8891824" y="3963606"/>
              <a:ext cx="2749812" cy="359159"/>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grpSp>
      <p:sp>
        <p:nvSpPr>
          <p:cNvPr id="30" name="Rectangle 29"/>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User Interface | Rename Tabs and Labels</a:t>
            </a:r>
          </a:p>
        </p:txBody>
      </p:sp>
      <p:grpSp>
        <p:nvGrpSpPr>
          <p:cNvPr id="31" name="Group 30"/>
          <p:cNvGrpSpPr/>
          <p:nvPr/>
        </p:nvGrpSpPr>
        <p:grpSpPr>
          <a:xfrm>
            <a:off x="13447" y="6124870"/>
            <a:ext cx="1295063" cy="596373"/>
            <a:chOff x="13447" y="6124870"/>
            <a:chExt cx="1295063" cy="596373"/>
          </a:xfrm>
        </p:grpSpPr>
        <p:sp>
          <p:nvSpPr>
            <p:cNvPr id="32" name="TextBox 31"/>
            <p:cNvSpPr txBox="1"/>
            <p:nvPr/>
          </p:nvSpPr>
          <p:spPr bwMode="white">
            <a:xfrm>
              <a:off x="13447" y="6124870"/>
              <a:ext cx="1295063" cy="276999"/>
            </a:xfrm>
            <a:prstGeom prst="rect">
              <a:avLst/>
            </a:prstGeom>
            <a:noFill/>
            <a:ln>
              <a:noFill/>
            </a:ln>
          </p:spPr>
          <p:txBody>
            <a:bodyPr wrap="square" lIns="91424" tIns="45712" rIns="91424" bIns="4571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alesforce Sans" panose="020B0505020202020203" pitchFamily="34" charset="0"/>
                  <a:cs typeface="Arial" panose="020B0604020202020204" pitchFamily="34" charset="0"/>
                </a:rPr>
                <a:t>CLICK PATH:</a:t>
              </a:r>
            </a:p>
          </p:txBody>
        </p:sp>
        <p:sp>
          <p:nvSpPr>
            <p:cNvPr id="33" name="Freeform 202"/>
            <p:cNvSpPr>
              <a:spLocks noEditPoints="1"/>
            </p:cNvSpPr>
            <p:nvPr/>
          </p:nvSpPr>
          <p:spPr bwMode="auto">
            <a:xfrm flipH="1">
              <a:off x="463452" y="639974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ysClr val="windowText" lastClr="000000"/>
                </a:solidFill>
                <a:effectLst/>
                <a:uLnTx/>
                <a:uFillTx/>
              </a:endParaRPr>
            </a:p>
          </p:txBody>
        </p:sp>
      </p:grpSp>
    </p:spTree>
    <p:custDataLst>
      <p:tags r:id="rId1"/>
    </p:custDataLst>
    <p:extLst>
      <p:ext uri="{BB962C8B-B14F-4D97-AF65-F5344CB8AC3E}">
        <p14:creationId xmlns:p14="http://schemas.microsoft.com/office/powerpoint/2010/main" val="395639459"/>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 y="6026400"/>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Fields | </a:t>
            </a:r>
            <a:r>
              <a:rPr lang="en-US" sz="2200" b="1" i="1" dirty="0">
                <a:solidFill>
                  <a:schemeClr val="bg1"/>
                </a:solidFill>
              </a:rPr>
              <a:t>Name of Field </a:t>
            </a:r>
            <a:r>
              <a:rPr lang="en-US" sz="2200" b="1" dirty="0">
                <a:solidFill>
                  <a:schemeClr val="bg1"/>
                </a:solidFill>
              </a:rPr>
              <a:t>| Edit</a:t>
            </a:r>
          </a:p>
        </p:txBody>
      </p:sp>
      <p:sp>
        <p:nvSpPr>
          <p:cNvPr id="130050" name="Rectangle 3"/>
          <p:cNvSpPr>
            <a:spLocks noGrp="1" noChangeArrowheads="1"/>
          </p:cNvSpPr>
          <p:nvPr>
            <p:ph idx="1"/>
          </p:nvPr>
        </p:nvSpPr>
        <p:spPr>
          <a:xfrm>
            <a:off x="115711" y="843165"/>
            <a:ext cx="9276645" cy="5019584"/>
          </a:xfrm>
        </p:spPr>
        <p:txBody>
          <a:bodyPr/>
          <a:lstStyle/>
          <a:p>
            <a:r>
              <a:rPr lang="en-US" dirty="0"/>
              <a:t>Field-level help allows you to provide information about the purpose and function of a field for your users. The text will be available on any detail or edit page where the field appears.</a:t>
            </a:r>
          </a:p>
        </p:txBody>
      </p:sp>
      <p:sp>
        <p:nvSpPr>
          <p:cNvPr id="130049" name="Rectangle 2"/>
          <p:cNvSpPr>
            <a:spLocks noGrp="1" noChangeArrowheads="1"/>
          </p:cNvSpPr>
          <p:nvPr>
            <p:ph type="title"/>
          </p:nvPr>
        </p:nvSpPr>
        <p:spPr/>
        <p:txBody>
          <a:bodyPr/>
          <a:lstStyle/>
          <a:p>
            <a:r>
              <a:rPr lang="en-US" dirty="0"/>
              <a:t>Adding Help Text to a Standard Field</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219</a:t>
            </a:fld>
            <a:endParaRPr lang="en-US" dirty="0"/>
          </a:p>
        </p:txBody>
      </p:sp>
      <p:pic>
        <p:nvPicPr>
          <p:cNvPr id="3076" name="Picture 4"/>
          <p:cNvPicPr>
            <a:picLocks noChangeAspect="1" noChangeArrowheads="1"/>
          </p:cNvPicPr>
          <p:nvPr/>
        </p:nvPicPr>
        <p:blipFill>
          <a:blip r:embed="rId4" cstate="print"/>
          <a:srcRect/>
          <a:stretch>
            <a:fillRect/>
          </a:stretch>
        </p:blipFill>
        <p:spPr bwMode="auto">
          <a:xfrm>
            <a:off x="697142" y="2364795"/>
            <a:ext cx="5037369" cy="34755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TextBox 14"/>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6"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233" y="2513133"/>
            <a:ext cx="6174562" cy="3327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8" name="Rounded Rectangle 17"/>
          <p:cNvSpPr/>
          <p:nvPr/>
        </p:nvSpPr>
        <p:spPr>
          <a:xfrm>
            <a:off x="9033514" y="1868835"/>
            <a:ext cx="2932774" cy="919401"/>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lnSpc>
                <a:spcPct val="90000"/>
              </a:lnSpc>
            </a:pPr>
            <a:r>
              <a:rPr lang="en-US" sz="2000" dirty="0">
                <a:solidFill>
                  <a:schemeClr val="bg1"/>
                </a:solidFill>
                <a:cs typeface="Arial" pitchFamily="34" charset="0"/>
              </a:rPr>
              <a:t>Users see help text when they mouse over an information icon.</a:t>
            </a:r>
            <a:endParaRPr lang="en-US" sz="2000" dirty="0">
              <a:solidFill>
                <a:schemeClr val="bg1"/>
              </a:solidFill>
              <a:latin typeface="Times New Roman" pitchFamily="18" charset="0"/>
            </a:endParaRPr>
          </a:p>
        </p:txBody>
      </p:sp>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Objectives</a:t>
            </a:r>
          </a:p>
        </p:txBody>
      </p:sp>
      <p:sp>
        <p:nvSpPr>
          <p:cNvPr id="6" name="Content Placeholder 5"/>
          <p:cNvSpPr>
            <a:spLocks noGrp="1"/>
          </p:cNvSpPr>
          <p:nvPr>
            <p:ph idx="1"/>
          </p:nvPr>
        </p:nvSpPr>
        <p:spPr>
          <a:xfrm>
            <a:off x="853591" y="1027272"/>
            <a:ext cx="7346512" cy="4635062"/>
          </a:xfrm>
        </p:spPr>
        <p:txBody>
          <a:bodyPr/>
          <a:lstStyle/>
          <a:p>
            <a:pPr lvl="0">
              <a:buNone/>
            </a:pPr>
            <a:r>
              <a:rPr lang="en-US" dirty="0"/>
              <a:t>By the end of this module, you will be able to:</a:t>
            </a:r>
          </a:p>
          <a:p>
            <a:pPr lvl="1"/>
            <a:r>
              <a:rPr lang="en-US" b="0" dirty="0"/>
              <a:t>Describe the architecture of a Salesforce organization.</a:t>
            </a:r>
          </a:p>
          <a:p>
            <a:pPr lvl="1"/>
            <a:r>
              <a:rPr lang="en-US" b="0" dirty="0"/>
              <a:t>Understand essential Salesforce terminology.</a:t>
            </a:r>
          </a:p>
          <a:p>
            <a:pPr lvl="1"/>
            <a:r>
              <a:rPr lang="en-US" b="0" dirty="0"/>
              <a:t>Navigate efficiently in Salesforce.</a:t>
            </a:r>
          </a:p>
          <a:p>
            <a:pPr lvl="1"/>
            <a:r>
              <a:rPr lang="en-US" b="0" dirty="0"/>
              <a:t>Quickly find answers to Salesforce-related questions in the Help &amp; Training portal.</a:t>
            </a:r>
          </a:p>
        </p:txBody>
      </p:sp>
      <p:sp>
        <p:nvSpPr>
          <p:cNvPr id="4" name="Text Placeholder 3"/>
          <p:cNvSpPr>
            <a:spLocks noGrp="1"/>
          </p:cNvSpPr>
          <p:nvPr>
            <p:ph type="body" sz="quarter" idx="13"/>
          </p:nvPr>
        </p:nvSpPr>
        <p:spPr/>
        <p:txBody>
          <a:bodyPr/>
          <a:lstStyle/>
          <a:p>
            <a:r>
              <a:rPr lang="en-US" dirty="0"/>
              <a:t>Module 1: </a:t>
            </a:r>
            <a:r>
              <a:rPr lang="en-US" b="0" dirty="0">
                <a:latin typeface="Salesforce Sans Light" panose="020B0305020202020203" pitchFamily="34" charset="0"/>
              </a:rPr>
              <a:t>Getting Around the App</a:t>
            </a:r>
          </a:p>
        </p:txBody>
      </p:sp>
      <p:sp>
        <p:nvSpPr>
          <p:cNvPr id="2" name="Slide Number Placeholder 1"/>
          <p:cNvSpPr>
            <a:spLocks noGrp="1"/>
          </p:cNvSpPr>
          <p:nvPr>
            <p:ph type="sldNum" sz="quarter" idx="12"/>
          </p:nvPr>
        </p:nvSpPr>
        <p:spPr/>
        <p:txBody>
          <a:bodyPr/>
          <a:lstStyle/>
          <a:p>
            <a:fld id="{812A5277-1DB9-460F-9A21-B857ABB32666}" type="slidenum">
              <a:rPr lang="en-US" smtClean="0"/>
              <a:pPr/>
              <a:t>22</a:t>
            </a:fld>
            <a:endParaRPr lang="en-US" dirty="0"/>
          </a:p>
        </p:txBody>
      </p:sp>
    </p:spTree>
    <p:custDataLst>
      <p:tags r:id="rId1"/>
    </p:custDataLst>
    <p:extLst>
      <p:ext uri="{BB962C8B-B14F-4D97-AF65-F5344CB8AC3E}">
        <p14:creationId xmlns:p14="http://schemas.microsoft.com/office/powerpoint/2010/main" val="6133581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 y="5959340"/>
            <a:ext cx="12192001" cy="912319"/>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Fields | </a:t>
            </a:r>
            <a:r>
              <a:rPr lang="en-US" sz="2200" b="1" i="1" dirty="0">
                <a:solidFill>
                  <a:schemeClr val="bg1"/>
                </a:solidFill>
              </a:rPr>
              <a:t>Name of Field |</a:t>
            </a:r>
            <a:r>
              <a:rPr lang="en-US" sz="2200" b="1" dirty="0">
                <a:solidFill>
                  <a:schemeClr val="bg1"/>
                </a:solidFill>
              </a:rPr>
              <a:t> Edit</a:t>
            </a:r>
          </a:p>
        </p:txBody>
      </p:sp>
      <p:sp>
        <p:nvSpPr>
          <p:cNvPr id="130050" name="Rectangle 3"/>
          <p:cNvSpPr>
            <a:spLocks noGrp="1" noChangeArrowheads="1"/>
          </p:cNvSpPr>
          <p:nvPr>
            <p:ph idx="1"/>
          </p:nvPr>
        </p:nvSpPr>
        <p:spPr>
          <a:xfrm>
            <a:off x="115711" y="843165"/>
            <a:ext cx="11941175" cy="5116175"/>
          </a:xfrm>
        </p:spPr>
        <p:txBody>
          <a:bodyPr/>
          <a:lstStyle/>
          <a:p>
            <a:r>
              <a:rPr lang="en-US" dirty="0"/>
              <a:t>Standard picklist fields contain predefined values, which you can add to, remove, and reorder.</a:t>
            </a:r>
          </a:p>
        </p:txBody>
      </p:sp>
      <p:sp>
        <p:nvSpPr>
          <p:cNvPr id="130049" name="Rectangle 2"/>
          <p:cNvSpPr>
            <a:spLocks noGrp="1" noChangeArrowheads="1"/>
          </p:cNvSpPr>
          <p:nvPr>
            <p:ph type="title"/>
          </p:nvPr>
        </p:nvSpPr>
        <p:spPr/>
        <p:txBody>
          <a:bodyPr/>
          <a:lstStyle/>
          <a:p>
            <a:r>
              <a:rPr lang="en-US" dirty="0"/>
              <a:t>Editing Values in Standard Picklist Fields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220</a:t>
            </a:fld>
            <a:endParaRPr lang="en-US" dirty="0"/>
          </a:p>
        </p:txBody>
      </p:sp>
      <p:sp>
        <p:nvSpPr>
          <p:cNvPr id="15" name="TextBox 14"/>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6"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97" y="1738197"/>
            <a:ext cx="9746944" cy="18133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ounded Rectangle 11"/>
          <p:cNvSpPr/>
          <p:nvPr/>
        </p:nvSpPr>
        <p:spPr bwMode="auto">
          <a:xfrm>
            <a:off x="3430114" y="1899458"/>
            <a:ext cx="498370" cy="238352"/>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4" name="Picture 3"/>
          <p:cNvPicPr>
            <a:picLocks noChangeAspect="1" noChangeArrowheads="1"/>
          </p:cNvPicPr>
          <p:nvPr/>
        </p:nvPicPr>
        <p:blipFill>
          <a:blip r:embed="rId5" cstate="print"/>
          <a:srcRect/>
          <a:stretch>
            <a:fillRect/>
          </a:stretch>
        </p:blipFill>
        <p:spPr bwMode="auto">
          <a:xfrm>
            <a:off x="5612853" y="2851830"/>
            <a:ext cx="6280742" cy="290079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619022"/>
            <a:ext cx="11955462" cy="4170507"/>
          </a:xfrm>
        </p:spPr>
        <p:txBody>
          <a:bodyPr/>
          <a:lstStyle/>
          <a:p>
            <a:r>
              <a:rPr lang="en-US" dirty="0"/>
              <a:t>Tasks: </a:t>
            </a:r>
          </a:p>
          <a:p>
            <a:pPr lvl="1"/>
            <a:r>
              <a:rPr lang="en-GB" dirty="0"/>
              <a:t>Change the label of the account Rating field to </a:t>
            </a:r>
            <a:r>
              <a:rPr lang="en-GB" dirty="0">
                <a:latin typeface="Courier New" panose="02070309020205020404" pitchFamily="49" charset="0"/>
                <a:cs typeface="Courier New" panose="02070309020205020404" pitchFamily="49" charset="0"/>
              </a:rPr>
              <a:t>Prospect Rating</a:t>
            </a:r>
            <a:r>
              <a:rPr lang="en-GB" dirty="0"/>
              <a:t>.</a:t>
            </a:r>
          </a:p>
          <a:p>
            <a:pPr lvl="1"/>
            <a:r>
              <a:rPr lang="en-GB" dirty="0"/>
              <a:t>Add help text to the field.</a:t>
            </a:r>
          </a:p>
          <a:p>
            <a:pPr lvl="1"/>
            <a:r>
              <a:rPr lang="en-GB" dirty="0"/>
              <a:t>Add a new value, </a:t>
            </a:r>
            <a:r>
              <a:rPr lang="en-GB" dirty="0">
                <a:latin typeface="Courier New" panose="02070309020205020404" pitchFamily="49" charset="0"/>
                <a:cs typeface="Courier New" panose="02070309020205020404" pitchFamily="49" charset="0"/>
              </a:rPr>
              <a:t>Not Known</a:t>
            </a:r>
            <a:r>
              <a:rPr lang="en-GB" dirty="0"/>
              <a:t>, to the field.</a:t>
            </a:r>
          </a:p>
          <a:p>
            <a:pPr lvl="1"/>
            <a:r>
              <a:rPr lang="en-GB" dirty="0"/>
              <a:t>Modify the field-level security to make the field editable to sales users only.</a:t>
            </a:r>
          </a:p>
          <a:p>
            <a:pPr lvl="1"/>
            <a:r>
              <a:rPr lang="en-GB" dirty="0"/>
              <a:t>View an account record to see the changes made to the field.</a:t>
            </a:r>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GB" dirty="0"/>
              <a:t>Sales Operations would like to modify the standard account Rating field </a:t>
            </a:r>
            <a:br>
              <a:rPr lang="en-GB" dirty="0"/>
            </a:br>
            <a:r>
              <a:rPr lang="en-GB" dirty="0"/>
              <a:t>to help sales users understand how they should be using the field, and to </a:t>
            </a:r>
            <a:br>
              <a:rPr lang="en-GB" dirty="0"/>
            </a:br>
            <a:r>
              <a:rPr lang="en-GB" dirty="0"/>
              <a:t>promote data quality.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5-1: Administer Standard Fields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221</a:t>
            </a:fld>
            <a:endParaRPr lang="en-US" dirty="0"/>
          </a:p>
        </p:txBody>
      </p:sp>
    </p:spTree>
    <p:custDataLst>
      <p:tags r:id="rId1"/>
    </p:custData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7664767" cy="4635062"/>
          </a:xfrm>
        </p:spPr>
        <p:txBody>
          <a:bodyPr>
            <a:normAutofit/>
          </a:bodyPr>
          <a:lstStyle/>
          <a:p>
            <a:pPr lvl="1"/>
            <a:r>
              <a:rPr lang="en-GB" b="0" dirty="0">
                <a:solidFill>
                  <a:srgbClr val="AEBE89"/>
                </a:solidFill>
                <a:latin typeface="Salesforce Sans Thin" panose="020B0205020202020203" pitchFamily="34" charset="0"/>
              </a:rPr>
              <a:t>Administering Standard Fields</a:t>
            </a:r>
            <a:endParaRPr lang="en-US" b="0" dirty="0">
              <a:solidFill>
                <a:srgbClr val="AEBE89"/>
              </a:solidFill>
              <a:latin typeface="Salesforce Sans Thin" panose="020B0205020202020203" pitchFamily="34" charset="0"/>
            </a:endParaRPr>
          </a:p>
          <a:p>
            <a:pPr lvl="2"/>
            <a:r>
              <a:rPr lang="en-GB" b="1" dirty="0">
                <a:latin typeface="Salesforce Sans" panose="020B0505020202020203" pitchFamily="34" charset="0"/>
              </a:rPr>
              <a:t>Creating New Custom Fields</a:t>
            </a:r>
            <a:endParaRPr lang="en-US" b="1" dirty="0">
              <a:latin typeface="Salesforce Sans" panose="020B0505020202020203" pitchFamily="34" charset="0"/>
            </a:endParaRPr>
          </a:p>
          <a:p>
            <a:pPr lvl="1"/>
            <a:r>
              <a:rPr lang="en-GB" b="0" dirty="0">
                <a:latin typeface="Salesforce Sans Light" panose="020B0305020202020203" pitchFamily="34" charset="0"/>
              </a:rPr>
              <a:t>Creating Selection Fields:                                       Picklists and Lookups</a:t>
            </a:r>
          </a:p>
          <a:p>
            <a:pPr lvl="1"/>
            <a:r>
              <a:rPr lang="en-GB" b="0" dirty="0">
                <a:latin typeface="Salesforce Sans Light" panose="020B0305020202020203" pitchFamily="34" charset="0"/>
              </a:rPr>
              <a:t>Creating Formula Fields</a:t>
            </a:r>
          </a:p>
          <a:p>
            <a:pPr lvl="1"/>
            <a:r>
              <a:rPr lang="en-GB" b="0" dirty="0">
                <a:latin typeface="Salesforce Sans Light" panose="020B0305020202020203" pitchFamily="34" charset="0"/>
              </a:rPr>
              <a:t>Working with Page Layouts</a:t>
            </a:r>
          </a:p>
          <a:p>
            <a:pPr lvl="1"/>
            <a:r>
              <a:rPr lang="en-GB" b="0" dirty="0">
                <a:latin typeface="Salesforce Sans Light" panose="020B0305020202020203" pitchFamily="34" charset="0"/>
              </a:rPr>
              <a:t>Working with Record Types and                             Business Processes</a:t>
            </a:r>
          </a:p>
          <a:p>
            <a:pPr lvl="1"/>
            <a:r>
              <a:rPr lang="en-GB" b="0" dirty="0">
                <a:latin typeface="Salesforce Sans Light" panose="020B0305020202020203" pitchFamily="34" charset="0"/>
              </a:rPr>
              <a:t>Maintaining Data Quality</a:t>
            </a: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222</a:t>
            </a:fld>
            <a:endParaRPr lang="en-US" dirty="0"/>
          </a:p>
        </p:txBody>
      </p:sp>
    </p:spTree>
    <p:custDataLst>
      <p:tags r:id="rId1"/>
    </p:custDataLst>
    <p:extLst>
      <p:ext uri="{BB962C8B-B14F-4D97-AF65-F5344CB8AC3E}">
        <p14:creationId xmlns:p14="http://schemas.microsoft.com/office/powerpoint/2010/main" val="4251476758"/>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Creating Custom Fields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84654204"/>
              </p:ext>
            </p:extLst>
          </p:nvPr>
        </p:nvGraphicFramePr>
        <p:xfrm>
          <a:off x="1711207" y="1089733"/>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My Support teams need to be able to track which customers have a support plan and when it expires. Could we create some new fields on the account object so that account owners can capture this information when customers sign up for a support plan?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Cara Ng</a:t>
                      </a:r>
                      <a:r>
                        <a:rPr lang="en-GB" sz="1600" b="0" dirty="0">
                          <a:solidFill>
                            <a:schemeClr val="tx1"/>
                          </a:solidFill>
                          <a:latin typeface="Salesforce Sans" panose="020B0505020202020203" pitchFamily="34" charset="0"/>
                          <a:ea typeface="Segoe UI" pitchFamily="34" charset="0"/>
                          <a:cs typeface="Segoe UI" pitchFamily="34" charset="0"/>
                        </a:rPr>
                        <a:t>, and </a:t>
                      </a: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Robin Kramer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Digging through support entitlements seems to take a</a:t>
                      </a:r>
                      <a:r>
                        <a:rPr lang="en-GB" sz="1800" b="0" baseline="0" dirty="0">
                          <a:solidFill>
                            <a:schemeClr val="tx1"/>
                          </a:solidFill>
                          <a:latin typeface="Salesforce Sans" panose="020B0505020202020203" pitchFamily="34" charset="0"/>
                          <a:ea typeface="Segoe UI" pitchFamily="34" charset="0"/>
                          <a:cs typeface="Segoe UI" pitchFamily="34" charset="0"/>
                        </a:rPr>
                        <a:t> lot of time when you have a frustrated customer on the phone. Thanks, Noah!</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rotWithShape="1">
          <a:blip r:embed="rId4"/>
          <a:srcRect l="1970" t="12280" r="78654" b="85404"/>
          <a:stretch/>
        </p:blipFill>
        <p:spPr>
          <a:xfrm>
            <a:off x="1707413" y="3245848"/>
            <a:ext cx="3280454" cy="277523"/>
          </a:xfrm>
          <a:prstGeom prst="rect">
            <a:avLst/>
          </a:prstGeom>
        </p:spPr>
      </p:pic>
      <p:pic>
        <p:nvPicPr>
          <p:cNvPr id="9" name="Picture 8"/>
          <p:cNvPicPr>
            <a:picLocks noChangeAspect="1"/>
          </p:cNvPicPr>
          <p:nvPr/>
        </p:nvPicPr>
        <p:blipFill rotWithShape="1">
          <a:blip r:embed="rId4"/>
          <a:srcRect l="96090" t="2041" r="2152" b="95552"/>
          <a:stretch/>
        </p:blipFill>
        <p:spPr>
          <a:xfrm>
            <a:off x="10245058" y="1193084"/>
            <a:ext cx="297640" cy="288435"/>
          </a:xfrm>
          <a:prstGeom prst="rect">
            <a:avLst/>
          </a:prstGeom>
        </p:spPr>
      </p:pic>
      <p:pic>
        <p:nvPicPr>
          <p:cNvPr id="10" name="Picture 9"/>
          <p:cNvPicPr>
            <a:picLocks noChangeAspect="1"/>
          </p:cNvPicPr>
          <p:nvPr/>
        </p:nvPicPr>
        <p:blipFill rotWithShape="1">
          <a:blip r:embed="rId4"/>
          <a:srcRect l="95812" t="16466" r="2430" b="81127"/>
          <a:stretch/>
        </p:blipFill>
        <p:spPr>
          <a:xfrm>
            <a:off x="10166352" y="4101677"/>
            <a:ext cx="297640" cy="288435"/>
          </a:xfrm>
          <a:prstGeom prst="rect">
            <a:avLst/>
          </a:prstGeom>
        </p:spPr>
      </p:pic>
      <p:pic>
        <p:nvPicPr>
          <p:cNvPr id="11" name="Picture 10"/>
          <p:cNvPicPr>
            <a:picLocks noChangeAspect="1"/>
          </p:cNvPicPr>
          <p:nvPr/>
        </p:nvPicPr>
        <p:blipFill rotWithShape="1">
          <a:blip r:embed="rId5"/>
          <a:srcRect l="5937" t="6188" r="9143" b="3506"/>
          <a:stretch/>
        </p:blipFill>
        <p:spPr>
          <a:xfrm>
            <a:off x="1897796" y="4094980"/>
            <a:ext cx="409154" cy="411480"/>
          </a:xfrm>
          <a:prstGeom prst="ellipse">
            <a:avLst/>
          </a:prstGeom>
        </p:spPr>
      </p:pic>
      <p:pic>
        <p:nvPicPr>
          <p:cNvPr id="13" name="Picture 12" descr="NLarkin headshot.png"/>
          <p:cNvPicPr>
            <a:picLocks noChangeAspect="1"/>
          </p:cNvPicPr>
          <p:nvPr/>
        </p:nvPicPr>
        <p:blipFill>
          <a:blip r:embed="rId6" cstate="print"/>
          <a:srcRect l="3327" r="4243" b="14125"/>
          <a:stretch>
            <a:fillRect/>
          </a:stretch>
        </p:blipFill>
        <p:spPr>
          <a:xfrm>
            <a:off x="1740455" y="1160287"/>
            <a:ext cx="553795" cy="553184"/>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223</a:t>
            </a:fld>
            <a:endParaRPr lang="en-US" dirty="0"/>
          </a:p>
        </p:txBody>
      </p:sp>
    </p:spTree>
    <p:custDataLst>
      <p:tags r:id="rId1"/>
    </p:custData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cs typeface="Courier New" pitchFamily="49" charset="0"/>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Creating custom fields</a:t>
            </a:r>
            <a:endParaRPr kumimoji="0" lang="en-US" sz="2400" b="0" i="0" u="none" strike="noStrike" kern="0" cap="none" spc="0" normalizeH="0" baseline="0" noProof="0" dirty="0">
              <a:ln>
                <a:noFill/>
              </a:ln>
              <a:solidFill>
                <a:schemeClr val="bg1"/>
              </a:solidFill>
              <a:effectLst/>
              <a:uLnTx/>
              <a:uFillTx/>
              <a:cs typeface="Courier New" pitchFamily="49" charset="0"/>
            </a:endParaRPr>
          </a:p>
        </p:txBody>
      </p:sp>
      <p:sp>
        <p:nvSpPr>
          <p:cNvPr id="130050" name="Rectangle 3"/>
          <p:cNvSpPr>
            <a:spLocks noGrp="1" noChangeArrowheads="1"/>
          </p:cNvSpPr>
          <p:nvPr>
            <p:ph idx="1"/>
          </p:nvPr>
        </p:nvSpPr>
        <p:spPr>
          <a:xfrm>
            <a:off x="115712" y="843165"/>
            <a:ext cx="4389382" cy="5950440"/>
          </a:xfrm>
        </p:spPr>
        <p:txBody>
          <a:bodyPr/>
          <a:lstStyle/>
          <a:p>
            <a:r>
              <a:rPr lang="en-US" dirty="0"/>
              <a:t>Custom fields are new fields that you create on any standard or custom object </a:t>
            </a:r>
            <a:br>
              <a:rPr lang="en-US" dirty="0"/>
            </a:br>
            <a:r>
              <a:rPr lang="en-US" dirty="0"/>
              <a:t>to capture additional information required for </a:t>
            </a:r>
            <a:br>
              <a:rPr lang="en-US" dirty="0"/>
            </a:br>
            <a:r>
              <a:rPr lang="en-US" dirty="0"/>
              <a:t>your business.</a:t>
            </a:r>
          </a:p>
          <a:p>
            <a:r>
              <a:rPr lang="en-GB" dirty="0"/>
              <a:t>Because custom fields are</a:t>
            </a:r>
            <a:br>
              <a:rPr lang="en-GB" dirty="0"/>
            </a:br>
            <a:r>
              <a:rPr lang="en-GB" dirty="0"/>
              <a:t>not built in, you can:</a:t>
            </a:r>
            <a:endParaRPr lang="en-US" dirty="0"/>
          </a:p>
          <a:p>
            <a:pPr marL="342900" lvl="1" indent="-342900">
              <a:buFont typeface="Wingdings" panose="05000000000000000000" pitchFamily="2" charset="2"/>
              <a:buChar char="§"/>
            </a:pPr>
            <a:r>
              <a:rPr lang="en-US" dirty="0"/>
              <a:t>Customize them further</a:t>
            </a:r>
          </a:p>
          <a:p>
            <a:pPr lvl="1"/>
            <a:r>
              <a:rPr lang="en-US" dirty="0"/>
              <a:t>     at a later time.</a:t>
            </a:r>
          </a:p>
          <a:p>
            <a:pPr marL="342900" lvl="1" indent="-342900">
              <a:buFont typeface="Wingdings" panose="05000000000000000000" pitchFamily="2" charset="2"/>
              <a:buChar char="§"/>
            </a:pPr>
            <a:r>
              <a:rPr lang="en-GB" dirty="0"/>
              <a:t>Delete them.</a:t>
            </a:r>
            <a:endParaRPr lang="en-US" dirty="0"/>
          </a:p>
        </p:txBody>
      </p:sp>
      <p:sp>
        <p:nvSpPr>
          <p:cNvPr id="130049" name="Rectangle 2"/>
          <p:cNvSpPr>
            <a:spLocks noGrp="1" noChangeArrowheads="1"/>
          </p:cNvSpPr>
          <p:nvPr>
            <p:ph type="title"/>
          </p:nvPr>
        </p:nvSpPr>
        <p:spPr/>
        <p:txBody>
          <a:bodyPr/>
          <a:lstStyle/>
          <a:p>
            <a:r>
              <a:rPr lang="en-US" dirty="0"/>
              <a:t>What are Custom Fields?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224</a:t>
            </a:fld>
            <a:endParaRPr lang="en-US" dirty="0"/>
          </a:p>
        </p:txBody>
      </p:sp>
      <p:sp>
        <p:nvSpPr>
          <p:cNvPr id="9" name="TextBox 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189" y="940112"/>
            <a:ext cx="7275904" cy="45239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4970744"/>
            <a:ext cx="12192001" cy="1900915"/>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a:defRPr/>
            </a:pPr>
            <a:r>
              <a:rPr lang="en-GB" sz="2400" dirty="0">
                <a:solidFill>
                  <a:schemeClr val="bg1"/>
                </a:solidFill>
              </a:rPr>
              <a:t>You must switch to Salesforce Classic in order to access the Recycle Bin, where you can see Deleted Fields (or records) and Undelete them.</a:t>
            </a:r>
          </a:p>
          <a:p>
            <a:pPr>
              <a:defRPr/>
            </a:pPr>
            <a:endParaRPr lang="en-US" sz="240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Notes on changing custom field types</a:t>
            </a:r>
            <a:r>
              <a:rPr kumimoji="0" lang="en-US" sz="2400" b="0" i="0" u="none" strike="noStrike" kern="0" cap="none" spc="0" normalizeH="0" baseline="0" noProof="0" dirty="0">
                <a:ln>
                  <a:noFill/>
                </a:ln>
                <a:solidFill>
                  <a:schemeClr val="bg1"/>
                </a:solidFill>
                <a:effectLst/>
                <a:uLnTx/>
                <a:uFillTx/>
                <a:cs typeface="Courier New" pitchFamily="49" charset="0"/>
              </a:rPr>
              <a:t>;</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 Managing deleted custom fields</a:t>
            </a:r>
          </a:p>
        </p:txBody>
      </p:sp>
      <p:sp>
        <p:nvSpPr>
          <p:cNvPr id="130050" name="Rectangle 3"/>
          <p:cNvSpPr>
            <a:spLocks noGrp="1" noChangeArrowheads="1"/>
          </p:cNvSpPr>
          <p:nvPr>
            <p:ph idx="1"/>
          </p:nvPr>
        </p:nvSpPr>
        <p:spPr>
          <a:xfrm>
            <a:off x="115709" y="843165"/>
            <a:ext cx="6012948" cy="3548213"/>
          </a:xfrm>
        </p:spPr>
        <p:txBody>
          <a:bodyPr>
            <a:noAutofit/>
          </a:bodyPr>
          <a:lstStyle/>
          <a:p>
            <a:r>
              <a:rPr lang="en-US" sz="2100" dirty="0"/>
              <a:t>In most situations, changing the data type of a custom field will result in the field’s data being lost. List views based on the field will be deleted, and assignment and escalation rules may be affected. For this reason, you should only modify fields with no data, or consider using new fields.</a:t>
            </a:r>
          </a:p>
          <a:p>
            <a:r>
              <a:rPr lang="en-GB" sz="2100" dirty="0"/>
              <a:t>Deleting a field will also result in data loss. As a precaution, Salesforce stores deleted fields and their data for a maximum of 15 days, during which you can undelete or permanently erase them.</a:t>
            </a:r>
            <a:endParaRPr lang="en-US" sz="2100" dirty="0"/>
          </a:p>
        </p:txBody>
      </p:sp>
      <p:sp>
        <p:nvSpPr>
          <p:cNvPr id="130049" name="Rectangle 2"/>
          <p:cNvSpPr>
            <a:spLocks noGrp="1" noChangeArrowheads="1"/>
          </p:cNvSpPr>
          <p:nvPr>
            <p:ph type="title"/>
          </p:nvPr>
        </p:nvSpPr>
        <p:spPr/>
        <p:txBody>
          <a:bodyPr/>
          <a:lstStyle/>
          <a:p>
            <a:r>
              <a:rPr lang="en-US" dirty="0"/>
              <a:t>Data Loss When Editing and Deleting Custom Fields</a:t>
            </a:r>
          </a:p>
        </p:txBody>
      </p:sp>
      <p:sp>
        <p:nvSpPr>
          <p:cNvPr id="2" name="Slide Number Placeholder 1"/>
          <p:cNvSpPr>
            <a:spLocks noGrp="1"/>
          </p:cNvSpPr>
          <p:nvPr>
            <p:ph type="sldNum" sz="quarter" idx="11"/>
          </p:nvPr>
        </p:nvSpPr>
        <p:spPr/>
        <p:txBody>
          <a:bodyPr/>
          <a:lstStyle/>
          <a:p>
            <a:fld id="{812A5277-1DB9-460F-9A21-B857ABB32666}" type="slidenum">
              <a:rPr lang="en-US" smtClean="0"/>
              <a:pPr/>
              <a:t>225</a:t>
            </a:fld>
            <a:endParaRPr lang="en-US" dirty="0"/>
          </a:p>
        </p:txBody>
      </p:sp>
      <p:grpSp>
        <p:nvGrpSpPr>
          <p:cNvPr id="6" name="Group 5"/>
          <p:cNvGrpSpPr/>
          <p:nvPr/>
        </p:nvGrpSpPr>
        <p:grpSpPr>
          <a:xfrm>
            <a:off x="6554252" y="955204"/>
            <a:ext cx="5398565" cy="3594016"/>
            <a:chOff x="7388328" y="1592825"/>
            <a:chExt cx="4564489" cy="3038742"/>
          </a:xfrm>
        </p:grpSpPr>
        <p:grpSp>
          <p:nvGrpSpPr>
            <p:cNvPr id="4" name="Group 3"/>
            <p:cNvGrpSpPr/>
            <p:nvPr/>
          </p:nvGrpSpPr>
          <p:grpSpPr>
            <a:xfrm>
              <a:off x="7388328" y="1592825"/>
              <a:ext cx="4564489" cy="1611659"/>
              <a:chOff x="485024" y="3626964"/>
              <a:chExt cx="3857625" cy="1362075"/>
            </a:xfrm>
          </p:grpSpPr>
          <p:pic>
            <p:nvPicPr>
              <p:cNvPr id="1026" name="Picture 2"/>
              <p:cNvPicPr>
                <a:picLocks noChangeAspect="1" noChangeArrowheads="1"/>
              </p:cNvPicPr>
              <p:nvPr/>
            </p:nvPicPr>
            <p:blipFill>
              <a:blip r:embed="rId4" cstate="print"/>
              <a:srcRect/>
              <a:stretch>
                <a:fillRect/>
              </a:stretch>
            </p:blipFill>
            <p:spPr bwMode="auto">
              <a:xfrm>
                <a:off x="485024" y="3626964"/>
                <a:ext cx="3857625" cy="13620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ectangle 12"/>
              <p:cNvSpPr/>
              <p:nvPr/>
            </p:nvSpPr>
            <p:spPr bwMode="auto">
              <a:xfrm>
                <a:off x="1207209" y="4725137"/>
                <a:ext cx="1036948" cy="21681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nvGrpSpPr>
            <p:cNvPr id="3" name="Group 2"/>
            <p:cNvGrpSpPr/>
            <p:nvPr/>
          </p:nvGrpSpPr>
          <p:grpSpPr>
            <a:xfrm>
              <a:off x="7393191" y="3560884"/>
              <a:ext cx="4508139" cy="1070683"/>
              <a:chOff x="4581214" y="3312387"/>
              <a:chExt cx="3810000" cy="904875"/>
            </a:xfrm>
          </p:grpSpPr>
          <p:pic>
            <p:nvPicPr>
              <p:cNvPr id="1027" name="Picture 3"/>
              <p:cNvPicPr>
                <a:picLocks noChangeAspect="1" noChangeArrowheads="1"/>
              </p:cNvPicPr>
              <p:nvPr/>
            </p:nvPicPr>
            <p:blipFill>
              <a:blip r:embed="rId5" cstate="print"/>
              <a:srcRect/>
              <a:stretch>
                <a:fillRect/>
              </a:stretch>
            </p:blipFill>
            <p:spPr bwMode="auto">
              <a:xfrm>
                <a:off x="4581214" y="3312387"/>
                <a:ext cx="3810000" cy="904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ectangle 13"/>
              <p:cNvSpPr/>
              <p:nvPr/>
            </p:nvSpPr>
            <p:spPr bwMode="auto">
              <a:xfrm>
                <a:off x="4629139" y="3929792"/>
                <a:ext cx="1008668" cy="25452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sp>
        <p:nvSpPr>
          <p:cNvPr id="18" name="TextBox 17"/>
          <p:cNvSpPr txBox="1"/>
          <p:nvPr/>
        </p:nvSpPr>
        <p:spPr bwMode="white">
          <a:xfrm>
            <a:off x="18060" y="5566196"/>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9" name="Freeform 343"/>
          <p:cNvSpPr>
            <a:spLocks noEditPoints="1"/>
          </p:cNvSpPr>
          <p:nvPr/>
        </p:nvSpPr>
        <p:spPr bwMode="auto">
          <a:xfrm>
            <a:off x="471904" y="5818651"/>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45931">
            <a:off x="10432126" y="2516897"/>
            <a:ext cx="1274400" cy="1274400"/>
          </a:xfrm>
          <a:prstGeom prst="rect">
            <a:avLst/>
          </a:prstGeom>
        </p:spPr>
      </p:pic>
    </p:spTree>
    <p:custDataLst>
      <p:tags r:id="rId1"/>
    </p:custData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Fields &amp; Relationships | New </a:t>
            </a:r>
          </a:p>
        </p:txBody>
      </p:sp>
      <p:sp>
        <p:nvSpPr>
          <p:cNvPr id="130050" name="Rectangle 3"/>
          <p:cNvSpPr>
            <a:spLocks noGrp="1" noChangeArrowheads="1"/>
          </p:cNvSpPr>
          <p:nvPr>
            <p:ph idx="1"/>
          </p:nvPr>
        </p:nvSpPr>
        <p:spPr>
          <a:xfrm>
            <a:off x="115711" y="843165"/>
            <a:ext cx="11941175" cy="5077501"/>
          </a:xfrm>
        </p:spPr>
        <p:txBody>
          <a:bodyPr>
            <a:normAutofit/>
          </a:bodyPr>
          <a:lstStyle/>
          <a:p>
            <a:r>
              <a:rPr lang="en-US" dirty="0"/>
              <a:t>Create custom fields using the four-step new custom field wizard. The information you need to provide at each step will differ depending on the type of field you are creating. Formula, roll-up summary, and lookup fields have additional steps.</a:t>
            </a:r>
          </a:p>
        </p:txBody>
      </p:sp>
      <p:sp>
        <p:nvSpPr>
          <p:cNvPr id="130049" name="Rectangle 2"/>
          <p:cNvSpPr>
            <a:spLocks noGrp="1" noChangeArrowheads="1"/>
          </p:cNvSpPr>
          <p:nvPr>
            <p:ph type="title"/>
          </p:nvPr>
        </p:nvSpPr>
        <p:spPr/>
        <p:txBody>
          <a:bodyPr/>
          <a:lstStyle/>
          <a:p>
            <a:r>
              <a:rPr lang="en-US" dirty="0"/>
              <a:t>Creating a New Custom Field in Four Easy Steps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226</a:t>
            </a:fld>
            <a:endParaRPr lang="en-US" dirty="0"/>
          </a:p>
        </p:txBody>
      </p:sp>
      <p:sp>
        <p:nvSpPr>
          <p:cNvPr id="41" name="TextBox 40"/>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42"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2" name="Group 1"/>
          <p:cNvGrpSpPr/>
          <p:nvPr/>
        </p:nvGrpSpPr>
        <p:grpSpPr>
          <a:xfrm>
            <a:off x="461000" y="2742923"/>
            <a:ext cx="11181063" cy="2574144"/>
            <a:chOff x="461000" y="2758965"/>
            <a:chExt cx="11181063" cy="2574144"/>
          </a:xfrm>
        </p:grpSpPr>
        <p:sp>
          <p:nvSpPr>
            <p:cNvPr id="19" name="Freeform 36"/>
            <p:cNvSpPr/>
            <p:nvPr/>
          </p:nvSpPr>
          <p:spPr>
            <a:xfrm>
              <a:off x="8252698" y="2808260"/>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20" name="Freeform 37"/>
            <p:cNvSpPr/>
            <p:nvPr/>
          </p:nvSpPr>
          <p:spPr>
            <a:xfrm>
              <a:off x="9295422" y="2793377"/>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GB" sz="2000" b="1" i="0" u="none" strike="noStrike" kern="0" cap="none" spc="0" normalizeH="0" baseline="0" noProof="0" dirty="0">
                  <a:ln>
                    <a:noFill/>
                  </a:ln>
                  <a:solidFill>
                    <a:schemeClr val="bg1"/>
                  </a:solidFill>
                  <a:effectLst/>
                  <a:uLnTx/>
                  <a:uFillTx/>
                </a:rPr>
                <a:t>Add to Page Layouts</a:t>
              </a:r>
            </a:p>
          </p:txBody>
        </p:sp>
        <p:sp>
          <p:nvSpPr>
            <p:cNvPr id="21" name="Freeform 38"/>
            <p:cNvSpPr/>
            <p:nvPr/>
          </p:nvSpPr>
          <p:spPr>
            <a:xfrm>
              <a:off x="9296792" y="3486465"/>
              <a:ext cx="2345271" cy="184664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On which page layout(s) will field appear?</a:t>
              </a:r>
              <a:endParaRPr kumimoji="0" lang="en-US" sz="2000" b="0" i="0" u="none" strike="noStrike" kern="0" cap="none" spc="0" normalizeH="0" baseline="0" noProof="0" dirty="0">
                <a:ln>
                  <a:noFill/>
                </a:ln>
                <a:solidFill>
                  <a:sysClr val="windowText" lastClr="000000"/>
                </a:solidFill>
                <a:effectLst/>
                <a:uLnTx/>
                <a:uFillTx/>
              </a:endParaRPr>
            </a:p>
          </p:txBody>
        </p:sp>
        <p:sp>
          <p:nvSpPr>
            <p:cNvPr id="22" name="Freeform 28"/>
            <p:cNvSpPr/>
            <p:nvPr/>
          </p:nvSpPr>
          <p:spPr>
            <a:xfrm>
              <a:off x="5279469" y="2773848"/>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23" name="Freeform 29"/>
            <p:cNvSpPr/>
            <p:nvPr/>
          </p:nvSpPr>
          <p:spPr>
            <a:xfrm>
              <a:off x="2388071" y="2773848"/>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24" name="Freeform 30"/>
            <p:cNvSpPr/>
            <p:nvPr/>
          </p:nvSpPr>
          <p:spPr>
            <a:xfrm>
              <a:off x="461000"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GB" sz="2000" b="1" i="0" u="none" strike="noStrike" kern="0" cap="none" spc="0" normalizeH="0" baseline="0" noProof="0" dirty="0">
                  <a:ln>
                    <a:noFill/>
                  </a:ln>
                  <a:solidFill>
                    <a:schemeClr val="bg1"/>
                  </a:solidFill>
                  <a:effectLst/>
                  <a:uLnTx/>
                  <a:uFillTx/>
                </a:rPr>
                <a:t>Select Data Type</a:t>
              </a:r>
            </a:p>
          </p:txBody>
        </p:sp>
        <p:sp>
          <p:nvSpPr>
            <p:cNvPr id="25" name="Freeform 31"/>
            <p:cNvSpPr/>
            <p:nvPr/>
          </p:nvSpPr>
          <p:spPr>
            <a:xfrm>
              <a:off x="462351" y="3452053"/>
              <a:ext cx="2345271" cy="184664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en-US" sz="2000" b="0" i="0" u="none" strike="noStrike" kern="0" cap="none" spc="0" normalizeH="0" baseline="0" noProof="0" dirty="0">
                  <a:ln>
                    <a:noFill/>
                  </a:ln>
                  <a:solidFill>
                    <a:sysClr val="windowText" lastClr="000000"/>
                  </a:solidFill>
                  <a:effectLst/>
                  <a:uLnTx/>
                  <a:uFillTx/>
                </a:rPr>
                <a:t>Currency</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en-US" sz="2000" b="0" i="0" u="none" strike="noStrike" kern="0" cap="none" spc="0" normalizeH="0" baseline="0" noProof="0" dirty="0">
                  <a:ln>
                    <a:noFill/>
                  </a:ln>
                  <a:solidFill>
                    <a:sysClr val="windowText" lastClr="000000"/>
                  </a:solidFill>
                  <a:effectLst/>
                  <a:uLnTx/>
                  <a:uFillTx/>
                </a:rPr>
                <a:t>Date</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en-US" sz="2000" b="0" i="0" u="none" strike="noStrike" kern="0" cap="none" spc="0" normalizeH="0" baseline="0" noProof="0" dirty="0">
                  <a:ln>
                    <a:noFill/>
                  </a:ln>
                  <a:solidFill>
                    <a:sysClr val="windowText" lastClr="000000"/>
                  </a:solidFill>
                  <a:effectLst/>
                  <a:uLnTx/>
                  <a:uFillTx/>
                </a:rPr>
                <a:t>Checkbox</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en-US" sz="2000" b="0" i="0" u="none" strike="noStrike" kern="0" cap="none" spc="0" normalizeH="0" baseline="0" noProof="0" dirty="0" err="1">
                  <a:ln>
                    <a:noFill/>
                  </a:ln>
                  <a:solidFill>
                    <a:sysClr val="windowText" lastClr="000000"/>
                  </a:solidFill>
                  <a:effectLst/>
                  <a:uLnTx/>
                  <a:uFillTx/>
                </a:rPr>
                <a:t>Picklist</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en-US" sz="2000" b="0" i="0" u="none" strike="noStrike" kern="0" cap="none" spc="0" normalizeH="0" baseline="0" noProof="0" dirty="0">
                  <a:ln>
                    <a:noFill/>
                  </a:ln>
                  <a:solidFill>
                    <a:sysClr val="windowText" lastClr="000000"/>
                  </a:solidFill>
                  <a:effectLst/>
                  <a:uLnTx/>
                  <a:uFillTx/>
                </a:rPr>
                <a:t>Text, etc.</a:t>
              </a:r>
            </a:p>
          </p:txBody>
        </p:sp>
        <p:sp>
          <p:nvSpPr>
            <p:cNvPr id="26" name="Freeform 32"/>
            <p:cNvSpPr/>
            <p:nvPr/>
          </p:nvSpPr>
          <p:spPr>
            <a:xfrm>
              <a:off x="3399332"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GB" sz="2000" b="1" i="0" u="none" strike="noStrike" kern="0" cap="none" spc="0" normalizeH="0" baseline="0" noProof="0" dirty="0">
                  <a:ln>
                    <a:noFill/>
                  </a:ln>
                  <a:solidFill>
                    <a:schemeClr val="bg1"/>
                  </a:solidFill>
                  <a:effectLst/>
                  <a:uLnTx/>
                  <a:uFillTx/>
                </a:rPr>
                <a:t>Enter Details</a:t>
              </a:r>
            </a:p>
          </p:txBody>
        </p:sp>
        <p:sp>
          <p:nvSpPr>
            <p:cNvPr id="27" name="Freeform 33"/>
            <p:cNvSpPr/>
            <p:nvPr/>
          </p:nvSpPr>
          <p:spPr>
            <a:xfrm>
              <a:off x="3400694" y="3452053"/>
              <a:ext cx="2345271" cy="184664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Label</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Length</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err="1">
                  <a:ln>
                    <a:noFill/>
                  </a:ln>
                  <a:solidFill>
                    <a:sysClr val="windowText" lastClr="000000"/>
                  </a:solidFill>
                  <a:effectLst/>
                  <a:uLnTx/>
                  <a:uFillTx/>
                </a:rPr>
                <a:t>Picklist</a:t>
              </a:r>
              <a:r>
                <a:rPr kumimoji="0" lang="en-GB" sz="2000" b="0" i="0" u="none" strike="noStrike" kern="0" cap="none" spc="0" normalizeH="0" baseline="0" noProof="0" dirty="0">
                  <a:ln>
                    <a:noFill/>
                  </a:ln>
                  <a:solidFill>
                    <a:sysClr val="windowText" lastClr="000000"/>
                  </a:solidFill>
                  <a:effectLst/>
                  <a:uLnTx/>
                  <a:uFillTx/>
                </a:rPr>
                <a:t> values</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Description</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Help text</a:t>
              </a:r>
              <a:endParaRPr kumimoji="0" lang="en-US" sz="2000" b="0" i="0" u="none" strike="noStrike" kern="0" cap="none" spc="0" normalizeH="0" baseline="0" noProof="0" dirty="0">
                <a:ln>
                  <a:noFill/>
                </a:ln>
                <a:solidFill>
                  <a:sysClr val="windowText" lastClr="000000"/>
                </a:solidFill>
                <a:effectLst/>
                <a:uLnTx/>
                <a:uFillTx/>
              </a:endParaRPr>
            </a:p>
          </p:txBody>
        </p:sp>
        <p:sp>
          <p:nvSpPr>
            <p:cNvPr id="28" name="Freeform 34"/>
            <p:cNvSpPr/>
            <p:nvPr/>
          </p:nvSpPr>
          <p:spPr>
            <a:xfrm>
              <a:off x="6340825"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GB" sz="2000" b="1" i="0" u="none" strike="noStrike" kern="0" cap="none" spc="0" normalizeH="0" baseline="0" noProof="0" dirty="0">
                  <a:ln>
                    <a:noFill/>
                  </a:ln>
                  <a:solidFill>
                    <a:schemeClr val="bg1"/>
                  </a:solidFill>
                  <a:effectLst/>
                  <a:uLnTx/>
                  <a:uFillTx/>
                </a:rPr>
                <a:t>Set Field-Level Security</a:t>
              </a:r>
            </a:p>
          </p:txBody>
        </p:sp>
        <p:sp>
          <p:nvSpPr>
            <p:cNvPr id="43" name="Freeform 35"/>
            <p:cNvSpPr/>
            <p:nvPr/>
          </p:nvSpPr>
          <p:spPr>
            <a:xfrm>
              <a:off x="6342195" y="3452053"/>
              <a:ext cx="2345271" cy="184664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a:ln>
                    <a:noFill/>
                  </a:ln>
                  <a:solidFill>
                    <a:sysClr val="windowText" lastClr="000000"/>
                  </a:solidFill>
                  <a:effectLst/>
                  <a:uLnTx/>
                  <a:uFillTx/>
                </a:rPr>
                <a:t>Visibility by profile</a:t>
              </a:r>
              <a:endParaRPr kumimoji="0" lang="en-US" sz="2000" b="0" i="0" u="none" strike="noStrike" kern="0" cap="none" spc="0" normalizeH="0" baseline="0" noProof="0" dirty="0">
                <a:ln>
                  <a:noFill/>
                </a:ln>
                <a:solidFill>
                  <a:sysClr val="windowText" lastClr="000000"/>
                </a:solidFill>
                <a:effectLst/>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en-GB" sz="2000" b="0" i="0" u="none" strike="noStrike" kern="0" cap="none" spc="0" normalizeH="0" baseline="0" noProof="0" dirty="0" err="1">
                  <a:ln>
                    <a:noFill/>
                  </a:ln>
                  <a:solidFill>
                    <a:sysClr val="windowText" lastClr="000000"/>
                  </a:solidFill>
                  <a:effectLst/>
                  <a:uLnTx/>
                  <a:uFillTx/>
                </a:rPr>
                <a:t>Editability</a:t>
              </a:r>
              <a:r>
                <a:rPr kumimoji="0" lang="en-GB" sz="2000" b="0" i="0" u="none" strike="noStrike" kern="0" cap="none" spc="0" normalizeH="0" baseline="0" noProof="0" dirty="0">
                  <a:ln>
                    <a:noFill/>
                  </a:ln>
                  <a:solidFill>
                    <a:sysClr val="windowText" lastClr="000000"/>
                  </a:solidFill>
                  <a:effectLst/>
                  <a:uLnTx/>
                  <a:uFillTx/>
                </a:rPr>
                <a:t> by profile</a:t>
              </a:r>
              <a:endParaRPr kumimoji="0" lang="en-US" sz="2000" b="0" i="0" u="none" strike="noStrike" kern="0" cap="none" spc="0" normalizeH="0" baseline="0" noProof="0" dirty="0">
                <a:ln>
                  <a:noFill/>
                </a:ln>
                <a:solidFill>
                  <a:sysClr val="windowText" lastClr="000000"/>
                </a:solidFill>
                <a:effectLst/>
                <a:uLnTx/>
                <a:uFillTx/>
              </a:endParaRPr>
            </a:p>
          </p:txBody>
        </p:sp>
      </p:grpSp>
    </p:spTree>
    <p:custDataLst>
      <p:tags r:id="rId1"/>
    </p:custData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212622"/>
            <a:ext cx="8645876" cy="4576907"/>
          </a:xfrm>
        </p:spPr>
        <p:txBody>
          <a:bodyPr/>
          <a:lstStyle/>
          <a:p>
            <a:r>
              <a:rPr lang="en-US" dirty="0"/>
              <a:t>Tasks: </a:t>
            </a:r>
          </a:p>
          <a:p>
            <a:pPr lvl="1"/>
            <a:r>
              <a:rPr lang="en-GB" dirty="0"/>
              <a:t>Create a custom checkbox field called </a:t>
            </a:r>
            <a:r>
              <a:rPr lang="en-GB" dirty="0">
                <a:latin typeface="Courier New" panose="02070309020205020404" pitchFamily="49" charset="0"/>
                <a:cs typeface="Courier New" panose="02070309020205020404" pitchFamily="49" charset="0"/>
              </a:rPr>
              <a:t>Has Support Plan</a:t>
            </a:r>
            <a:r>
              <a:rPr lang="en-GB" dirty="0"/>
              <a:t>, editable by Sales and Support users only.</a:t>
            </a:r>
          </a:p>
          <a:p>
            <a:pPr lvl="1"/>
            <a:r>
              <a:rPr lang="en-GB" dirty="0"/>
              <a:t>Create a custom date field called </a:t>
            </a:r>
            <a:r>
              <a:rPr lang="en-GB" dirty="0">
                <a:latin typeface="Courier New" panose="02070309020205020404" pitchFamily="49" charset="0"/>
                <a:cs typeface="Courier New" panose="02070309020205020404" pitchFamily="49" charset="0"/>
              </a:rPr>
              <a:t>Support Plan Expiration Date</a:t>
            </a:r>
            <a:r>
              <a:rPr lang="en-GB" dirty="0"/>
              <a:t>, editable by Sales and Support </a:t>
            </a:r>
            <a:br>
              <a:rPr lang="en-GB" dirty="0"/>
            </a:br>
            <a:r>
              <a:rPr lang="en-GB" dirty="0"/>
              <a:t>users only.</a:t>
            </a:r>
          </a:p>
          <a:p>
            <a:pPr lvl="1"/>
            <a:r>
              <a:rPr lang="en-GB" dirty="0"/>
              <a:t>Edit an account record to test the new fields.</a:t>
            </a:r>
            <a:endParaRPr lang="en-US" dirty="0"/>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GB" dirty="0"/>
              <a:t>Noah Larkin, VP of Services, would like to be able to track which customers have </a:t>
            </a:r>
            <a:br>
              <a:rPr lang="en-GB" dirty="0"/>
            </a:br>
            <a:r>
              <a:rPr lang="en-GB" dirty="0"/>
              <a:t>a support plan and the expiration date of the support plan.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5-2: Create Custom Fields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227</a:t>
            </a:fld>
            <a:endParaRPr lang="en-US" dirty="0"/>
          </a:p>
        </p:txBody>
      </p:sp>
    </p:spTree>
    <p:custDataLst>
      <p:tags r:id="rId1"/>
    </p:custData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1" y="1027272"/>
            <a:ext cx="5329495" cy="4635062"/>
          </a:xfrm>
        </p:spPr>
        <p:txBody>
          <a:bodyPr>
            <a:normAutofit/>
          </a:bodyPr>
          <a:lstStyle/>
          <a:p>
            <a:pPr lvl="1"/>
            <a:r>
              <a:rPr lang="en-GB" b="0" dirty="0">
                <a:solidFill>
                  <a:srgbClr val="AEBE89"/>
                </a:solidFill>
                <a:latin typeface="Salesforce Sans Thin" panose="020B0205020202020203" pitchFamily="34" charset="0"/>
              </a:rPr>
              <a:t>Administering Standard Fields</a:t>
            </a:r>
            <a:endParaRPr lang="en-US" b="0" dirty="0">
              <a:solidFill>
                <a:srgbClr val="AEBE89"/>
              </a:solidFill>
              <a:latin typeface="Salesforce Sans Thin" panose="020B0205020202020203" pitchFamily="34" charset="0"/>
            </a:endParaRPr>
          </a:p>
          <a:p>
            <a:pPr lvl="1"/>
            <a:r>
              <a:rPr lang="en-GB" b="0" dirty="0">
                <a:solidFill>
                  <a:srgbClr val="AEBE89"/>
                </a:solidFill>
                <a:latin typeface="Salesforce Sans Thin" panose="020B0205020202020203" pitchFamily="34" charset="0"/>
              </a:rPr>
              <a:t>Creating New Custom Fields</a:t>
            </a:r>
            <a:endParaRPr lang="en-US" b="0" dirty="0">
              <a:solidFill>
                <a:srgbClr val="AEBE89"/>
              </a:solidFill>
              <a:latin typeface="Salesforce Sans Thin" panose="020B0205020202020203" pitchFamily="34" charset="0"/>
            </a:endParaRPr>
          </a:p>
          <a:p>
            <a:pPr lvl="2"/>
            <a:r>
              <a:rPr lang="en-GB" b="1" dirty="0">
                <a:latin typeface="Salesforce Sans" panose="020B0505020202020203" pitchFamily="34" charset="0"/>
              </a:rPr>
              <a:t>Creating Selection Fields: Picklists and Lookups</a:t>
            </a:r>
          </a:p>
          <a:p>
            <a:pPr lvl="1"/>
            <a:r>
              <a:rPr lang="en-GB" b="0" dirty="0">
                <a:latin typeface="Salesforce Sans Light" panose="020B0305020202020203" pitchFamily="34" charset="0"/>
              </a:rPr>
              <a:t>Creating Formula Fields</a:t>
            </a:r>
          </a:p>
          <a:p>
            <a:pPr lvl="1"/>
            <a:r>
              <a:rPr lang="en-GB" b="0" dirty="0">
                <a:latin typeface="Salesforce Sans Light" panose="020B0305020202020203" pitchFamily="34" charset="0"/>
              </a:rPr>
              <a:t>Working with Page Layouts</a:t>
            </a:r>
          </a:p>
          <a:p>
            <a:pPr lvl="1"/>
            <a:r>
              <a:rPr lang="en-GB" b="0" dirty="0">
                <a:latin typeface="Salesforce Sans Light" panose="020B0305020202020203" pitchFamily="34" charset="0"/>
              </a:rPr>
              <a:t>Working with Record Types and Business Processes</a:t>
            </a:r>
          </a:p>
          <a:p>
            <a:pPr lvl="1"/>
            <a:r>
              <a:rPr lang="en-GB" b="0" dirty="0">
                <a:latin typeface="Salesforce Sans Light" panose="020B0305020202020203" pitchFamily="34" charset="0"/>
              </a:rPr>
              <a:t>Maintaining Data Quality</a:t>
            </a:r>
          </a:p>
          <a:p>
            <a:pPr lvl="0">
              <a:buNone/>
            </a:pPr>
            <a:endParaRPr lang="en-US" dirty="0"/>
          </a:p>
          <a:p>
            <a:pPr marL="227013" lvl="1" indent="-227013">
              <a:buNone/>
            </a:pPr>
            <a:endParaRPr lang="en-US" dirty="0"/>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228</a:t>
            </a:fld>
            <a:endParaRPr lang="en-US" dirty="0"/>
          </a:p>
        </p:txBody>
      </p:sp>
    </p:spTree>
    <p:custDataLst>
      <p:tags r:id="rId1"/>
    </p:custDataLst>
    <p:extLst>
      <p:ext uri="{BB962C8B-B14F-4D97-AF65-F5344CB8AC3E}">
        <p14:creationId xmlns:p14="http://schemas.microsoft.com/office/powerpoint/2010/main" val="4230330380"/>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Story: Working with Picklists</a:t>
            </a:r>
          </a:p>
        </p:txBody>
      </p:sp>
      <p:graphicFrame>
        <p:nvGraphicFramePr>
          <p:cNvPr id="13" name="Table 12"/>
          <p:cNvGraphicFramePr>
            <a:graphicFrameLocks noGrp="1"/>
          </p:cNvGraphicFramePr>
          <p:nvPr>
            <p:extLst>
              <p:ext uri="{D42A27DB-BD31-4B8C-83A1-F6EECF244321}">
                <p14:modId xmlns:p14="http://schemas.microsoft.com/office/powerpoint/2010/main" val="3309140540"/>
              </p:ext>
            </p:extLst>
          </p:nvPr>
        </p:nvGraphicFramePr>
        <p:xfrm>
          <a:off x="282122" y="965210"/>
          <a:ext cx="5102678" cy="5458168"/>
        </p:xfrm>
        <a:graphic>
          <a:graphicData uri="http://schemas.openxmlformats.org/drawingml/2006/table">
            <a:tbl>
              <a:tblPr firstRow="1" bandRow="1">
                <a:tableStyleId>{5C22544A-7EE6-4342-B048-85BDC9FD1C3A}</a:tableStyleId>
              </a:tblPr>
              <a:tblGrid>
                <a:gridCol w="4871277">
                  <a:extLst>
                    <a:ext uri="{9D8B030D-6E8A-4147-A177-3AD203B41FA5}">
                      <a16:colId xmlns:a16="http://schemas.microsoft.com/office/drawing/2014/main" val="20000"/>
                    </a:ext>
                  </a:extLst>
                </a:gridCol>
                <a:gridCol w="231401">
                  <a:extLst>
                    <a:ext uri="{9D8B030D-6E8A-4147-A177-3AD203B41FA5}">
                      <a16:colId xmlns:a16="http://schemas.microsoft.com/office/drawing/2014/main" val="20001"/>
                    </a:ext>
                  </a:extLst>
                </a:gridCol>
              </a:tblGrid>
              <a:tr h="9610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5h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010922">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My Sales Operations team categorizes customer accounts by region (US, EMEA, LATAM, APAC, Canada), and then by zone within each region. Could we have new fields to capture this information on each account?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APAC: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East Asia, Oceania, Southeast Asia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EMEA: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Africa, Europe, Middle East, UK + Ireland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LATAM: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Caribbean, Central America, South America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US: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Midwest US,</a:t>
                      </a:r>
                      <a:r>
                        <a:rPr lang="en-GB" sz="1800" b="0" kern="1200" baseline="0" dirty="0">
                          <a:solidFill>
                            <a:schemeClr val="tx1"/>
                          </a:solidFill>
                          <a:latin typeface="Salesforce Sans" panose="020B0505020202020203" pitchFamily="34" charset="0"/>
                          <a:ea typeface="Segoe UI" pitchFamily="34" charset="0"/>
                          <a:cs typeface="Segoe UI" pitchFamily="34" charset="0"/>
                        </a:rPr>
                        <a:t> </a:t>
                      </a:r>
                      <a:r>
                        <a:rPr lang="en-GB" sz="1800" b="0" kern="1200" dirty="0">
                          <a:solidFill>
                            <a:schemeClr val="tx1"/>
                          </a:solidFill>
                          <a:latin typeface="Salesforce Sans" panose="020B0505020202020203" pitchFamily="34" charset="0"/>
                          <a:ea typeface="Segoe UI" pitchFamily="34" charset="0"/>
                          <a:cs typeface="Segoe UI" pitchFamily="34" charset="0"/>
                        </a:rPr>
                        <a:t>Northeast US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86172">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7 views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14" name="Picture 13"/>
          <p:cNvPicPr>
            <a:picLocks noChangeAspect="1"/>
          </p:cNvPicPr>
          <p:nvPr/>
        </p:nvPicPr>
        <p:blipFill rotWithShape="1">
          <a:blip r:embed="rId4"/>
          <a:srcRect l="1970" t="12280" r="78654" b="85404"/>
          <a:stretch/>
        </p:blipFill>
        <p:spPr>
          <a:xfrm>
            <a:off x="385979" y="6009523"/>
            <a:ext cx="2647901" cy="224010"/>
          </a:xfrm>
          <a:prstGeom prst="rect">
            <a:avLst/>
          </a:prstGeom>
        </p:spPr>
      </p:pic>
      <p:pic>
        <p:nvPicPr>
          <p:cNvPr id="15" name="Picture 14"/>
          <p:cNvPicPr>
            <a:picLocks noChangeAspect="1"/>
          </p:cNvPicPr>
          <p:nvPr/>
        </p:nvPicPr>
        <p:blipFill rotWithShape="1">
          <a:blip r:embed="rId4"/>
          <a:srcRect l="96090" t="2041" r="2152" b="95552"/>
          <a:stretch/>
        </p:blipFill>
        <p:spPr>
          <a:xfrm>
            <a:off x="5078757" y="1112802"/>
            <a:ext cx="312169" cy="288435"/>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330945049"/>
              </p:ext>
            </p:extLst>
          </p:nvPr>
        </p:nvGraphicFramePr>
        <p:xfrm>
          <a:off x="5983674" y="1728862"/>
          <a:ext cx="5835793" cy="3703320"/>
        </p:xfrm>
        <a:graphic>
          <a:graphicData uri="http://schemas.openxmlformats.org/drawingml/2006/table">
            <a:tbl>
              <a:tblPr firstRow="1" bandRow="1">
                <a:tableStyleId>{5C22544A-7EE6-4342-B048-85BDC9FD1C3A}</a:tableStyleId>
              </a:tblPr>
              <a:tblGrid>
                <a:gridCol w="5571147">
                  <a:extLst>
                    <a:ext uri="{9D8B030D-6E8A-4147-A177-3AD203B41FA5}">
                      <a16:colId xmlns:a16="http://schemas.microsoft.com/office/drawing/2014/main" val="20000"/>
                    </a:ext>
                  </a:extLst>
                </a:gridCol>
                <a:gridCol w="264646">
                  <a:extLst>
                    <a:ext uri="{9D8B030D-6E8A-4147-A177-3AD203B41FA5}">
                      <a16:colId xmlns:a16="http://schemas.microsoft.com/office/drawing/2014/main" val="20001"/>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John Wiseman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For reporting purposes, it would be useful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to know the reasons why opportunities have been won or lost. Could we create a new opportunity field to allow sales reps to record this? Possible reasons would be: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Lost : Competitor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Lost : Price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Lost : Product Features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Lost : Project Abandoned</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2" name="Picture 2" descr="C:\Users\joatham\Documents\CDev\Graphics\AW Computing employees\other AW employees\Yuko Ishikawa Sales Ops Director.jpg"/>
          <p:cNvPicPr>
            <a:picLocks noChangeAspect="1" noChangeArrowheads="1"/>
          </p:cNvPicPr>
          <p:nvPr/>
        </p:nvPicPr>
        <p:blipFill>
          <a:blip r:embed="rId5" cstate="print"/>
          <a:srcRect r="7419"/>
          <a:stretch>
            <a:fillRect/>
          </a:stretch>
        </p:blipFill>
        <p:spPr bwMode="auto">
          <a:xfrm>
            <a:off x="385979" y="1061966"/>
            <a:ext cx="535565" cy="539346"/>
          </a:xfrm>
          <a:prstGeom prst="rect">
            <a:avLst/>
          </a:prstGeom>
          <a:solidFill>
            <a:schemeClr val="bg1"/>
          </a:solidFill>
          <a:ln w="19050">
            <a:solidFill>
              <a:schemeClr val="bg1">
                <a:lumMod val="85000"/>
              </a:schemeClr>
            </a:solidFill>
          </a:ln>
        </p:spPr>
      </p:pic>
      <p:pic>
        <p:nvPicPr>
          <p:cNvPr id="20" name="Picture: Allison Wheeler" descr="AWheeler headshot.png"/>
          <p:cNvPicPr>
            <a:picLocks noChangeAspect="1"/>
          </p:cNvPicPr>
          <p:nvPr/>
        </p:nvPicPr>
        <p:blipFill>
          <a:blip r:embed="rId6" cstate="print"/>
          <a:srcRect l="12167" r="-3772" b="12284"/>
          <a:stretch>
            <a:fillRect/>
          </a:stretch>
        </p:blipFill>
        <p:spPr>
          <a:xfrm>
            <a:off x="6112407" y="2214744"/>
            <a:ext cx="455081" cy="490066"/>
          </a:xfrm>
          <a:prstGeom prst="rect">
            <a:avLst/>
          </a:prstGeom>
          <a:solidFill>
            <a:schemeClr val="bg1"/>
          </a:solidFill>
          <a:ln w="19050">
            <a:solidFill>
              <a:schemeClr val="bg1">
                <a:lumMod val="85000"/>
              </a:schemeClr>
            </a:solidFill>
          </a:ln>
        </p:spPr>
      </p:pic>
      <p:pic>
        <p:nvPicPr>
          <p:cNvPr id="16" name="Picture 15"/>
          <p:cNvPicPr>
            <a:picLocks noChangeAspect="1"/>
          </p:cNvPicPr>
          <p:nvPr/>
        </p:nvPicPr>
        <p:blipFill rotWithShape="1">
          <a:blip r:embed="rId4"/>
          <a:srcRect l="95812" t="16466" r="2430" b="81127"/>
          <a:stretch/>
        </p:blipFill>
        <p:spPr>
          <a:xfrm>
            <a:off x="11446182" y="2126281"/>
            <a:ext cx="312169" cy="288435"/>
          </a:xfrm>
          <a:prstGeom prst="rect">
            <a:avLst/>
          </a:prstGeom>
        </p:spPr>
      </p:pic>
      <p:sp>
        <p:nvSpPr>
          <p:cNvPr id="2" name="Slide Number Placeholder 1"/>
          <p:cNvSpPr>
            <a:spLocks noGrp="1"/>
          </p:cNvSpPr>
          <p:nvPr>
            <p:ph type="sldNum" sz="quarter" idx="10"/>
          </p:nvPr>
        </p:nvSpPr>
        <p:spPr/>
        <p:txBody>
          <a:bodyPr/>
          <a:lstStyle/>
          <a:p>
            <a:fld id="{812A5277-1DB9-460F-9A21-B857ABB32666}" type="slidenum">
              <a:rPr lang="en-US" smtClean="0"/>
              <a:pPr/>
              <a:t>229</a:t>
            </a:fld>
            <a:endParaRPr lang="en-US" dirty="0"/>
          </a:p>
        </p:txBody>
      </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Intro and Agenda</a:t>
            </a:r>
          </a:p>
        </p:txBody>
      </p:sp>
      <p:sp>
        <p:nvSpPr>
          <p:cNvPr id="7" name="Content Placeholder 6"/>
          <p:cNvSpPr>
            <a:spLocks noGrp="1"/>
          </p:cNvSpPr>
          <p:nvPr>
            <p:ph idx="1"/>
          </p:nvPr>
        </p:nvSpPr>
        <p:spPr/>
        <p:txBody>
          <a:bodyPr/>
          <a:lstStyle/>
          <a:p>
            <a:pPr lvl="1"/>
            <a:r>
              <a:rPr lang="en-US" dirty="0"/>
              <a:t>Data Model and Navigation</a:t>
            </a:r>
          </a:p>
          <a:p>
            <a:pPr lvl="2"/>
            <a:r>
              <a:rPr lang="en-US" dirty="0"/>
              <a:t>Lightning Transition</a:t>
            </a:r>
          </a:p>
          <a:p>
            <a:pPr lvl="2"/>
            <a:r>
              <a:rPr lang="en-US" dirty="0"/>
              <a:t>Help &amp; Training</a:t>
            </a:r>
          </a:p>
        </p:txBody>
      </p:sp>
      <p:sp>
        <p:nvSpPr>
          <p:cNvPr id="12" name="Text Placeholder 11"/>
          <p:cNvSpPr>
            <a:spLocks noGrp="1"/>
          </p:cNvSpPr>
          <p:nvPr>
            <p:ph type="body" sz="quarter" idx="13"/>
          </p:nvPr>
        </p:nvSpPr>
        <p:spPr/>
        <p:txBody>
          <a:bodyPr/>
          <a:lstStyle/>
          <a:p>
            <a:r>
              <a:rPr lang="en-US" dirty="0"/>
              <a:t>Module 1: </a:t>
            </a:r>
            <a:r>
              <a:rPr lang="en-US" b="0" dirty="0">
                <a:latin typeface="Salesforce Sans Light" panose="020B0305020202020203" pitchFamily="34" charset="0"/>
              </a:rPr>
              <a:t>Getting Around the App</a:t>
            </a:r>
          </a:p>
        </p:txBody>
      </p:sp>
      <p:sp>
        <p:nvSpPr>
          <p:cNvPr id="4" name="Text Placeholder 3"/>
          <p:cNvSpPr>
            <a:spLocks noGrp="1"/>
          </p:cNvSpPr>
          <p:nvPr>
            <p:ph type="body" sz="quarter" idx="11"/>
          </p:nvPr>
        </p:nvSpPr>
        <p:spPr>
          <a:xfrm>
            <a:off x="6299306" y="1259090"/>
            <a:ext cx="5696751" cy="5601252"/>
          </a:xfrm>
        </p:spPr>
        <p:txBody>
          <a:bodyPr/>
          <a:lstStyle/>
          <a:p>
            <a:r>
              <a:rPr lang="en-US" b="0" dirty="0"/>
              <a:t>You’ve just accepted a new job as administrator at AW Computing. You’ve logged in and updated your Chatter profile. Next, we’ll review how to navigate the Salesforce User Interface (UI) and work with the Help &amp; Training portal.</a:t>
            </a:r>
          </a:p>
          <a:p>
            <a:endParaRPr lang="en-US"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23</a:t>
            </a:fld>
            <a:endParaRPr lang="en-US" dirty="0"/>
          </a:p>
        </p:txBody>
      </p:sp>
    </p:spTree>
    <p:custDataLst>
      <p:tags r:id="rId1"/>
    </p:custDataLst>
    <p:extLst>
      <p:ext uri="{BB962C8B-B14F-4D97-AF65-F5344CB8AC3E}">
        <p14:creationId xmlns:p14="http://schemas.microsoft.com/office/powerpoint/2010/main" val="17800305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p:txBody>
          <a:bodyPr>
            <a:normAutofit/>
          </a:bodyPr>
          <a:lstStyle/>
          <a:p>
            <a:r>
              <a:rPr lang="en-US" dirty="0"/>
              <a:t>Picklists are fields that allow users to select either single or multiple values from a predefined list during data entry.  You can use them to:</a:t>
            </a:r>
          </a:p>
          <a:p>
            <a:pPr lvl="1"/>
            <a:r>
              <a:rPr lang="en-US" dirty="0"/>
              <a:t>Speed up data entry.</a:t>
            </a:r>
          </a:p>
          <a:p>
            <a:pPr lvl="1"/>
            <a:r>
              <a:rPr lang="en-GB" dirty="0"/>
              <a:t>Maintain data quality by allowing </a:t>
            </a:r>
            <a:br>
              <a:rPr lang="en-GB" dirty="0"/>
            </a:br>
            <a:r>
              <a:rPr lang="en-GB" dirty="0"/>
              <a:t>only permissible values.</a:t>
            </a:r>
          </a:p>
          <a:p>
            <a:pPr lvl="1"/>
            <a:r>
              <a:rPr lang="en-GB" dirty="0"/>
              <a:t>Facilitate searching, reporting, </a:t>
            </a:r>
            <a:br>
              <a:rPr lang="en-GB" dirty="0"/>
            </a:br>
            <a:r>
              <a:rPr lang="en-GB" dirty="0"/>
              <a:t>and filtering.</a:t>
            </a:r>
            <a:endParaRPr lang="en-US" dirty="0"/>
          </a:p>
        </p:txBody>
      </p:sp>
      <p:sp>
        <p:nvSpPr>
          <p:cNvPr id="130049" name="Rectangle 2"/>
          <p:cNvSpPr>
            <a:spLocks noGrp="1" noChangeArrowheads="1"/>
          </p:cNvSpPr>
          <p:nvPr>
            <p:ph type="title"/>
          </p:nvPr>
        </p:nvSpPr>
        <p:spPr/>
        <p:txBody>
          <a:bodyPr/>
          <a:lstStyle/>
          <a:p>
            <a:r>
              <a:rPr lang="en-US" dirty="0"/>
              <a:t>What are </a:t>
            </a:r>
            <a:r>
              <a:rPr lang="en-US" dirty="0" err="1"/>
              <a:t>Picklists</a:t>
            </a:r>
            <a:r>
              <a:rPr lang="en-US" dirty="0"/>
              <a:t>?</a:t>
            </a:r>
          </a:p>
        </p:txBody>
      </p:sp>
      <p:sp>
        <p:nvSpPr>
          <p:cNvPr id="6" name="Slide Number Placeholder 5"/>
          <p:cNvSpPr>
            <a:spLocks noGrp="1"/>
          </p:cNvSpPr>
          <p:nvPr>
            <p:ph type="sldNum" sz="quarter" idx="11"/>
          </p:nvPr>
        </p:nvSpPr>
        <p:spPr/>
        <p:txBody>
          <a:bodyPr/>
          <a:lstStyle/>
          <a:p>
            <a:fld id="{812A5277-1DB9-460F-9A21-B857ABB32666}" type="slidenum">
              <a:rPr lang="en-US" smtClean="0"/>
              <a:pPr/>
              <a:t>230</a:t>
            </a:fld>
            <a:endParaRPr lang="en-US" dirty="0"/>
          </a:p>
        </p:txBody>
      </p:sp>
      <p:grpSp>
        <p:nvGrpSpPr>
          <p:cNvPr id="4" name="Group 3"/>
          <p:cNvGrpSpPr/>
          <p:nvPr/>
        </p:nvGrpSpPr>
        <p:grpSpPr>
          <a:xfrm>
            <a:off x="2785814" y="5334931"/>
            <a:ext cx="7843131" cy="1397118"/>
            <a:chOff x="8076386" y="5174109"/>
            <a:chExt cx="7406566" cy="1475062"/>
          </a:xfrm>
        </p:grpSpPr>
        <p:sp>
          <p:nvSpPr>
            <p:cNvPr id="14" name="TextBox 13"/>
            <p:cNvSpPr txBox="1"/>
            <p:nvPr/>
          </p:nvSpPr>
          <p:spPr>
            <a:xfrm>
              <a:off x="13883242" y="5174109"/>
              <a:ext cx="1599710" cy="422432"/>
            </a:xfrm>
            <a:prstGeom prst="rect">
              <a:avLst/>
            </a:prstGeom>
            <a:noFill/>
          </p:spPr>
          <p:txBody>
            <a:bodyPr wrap="square" rtlCol="0">
              <a:spAutoFit/>
            </a:bodyPr>
            <a:lstStyle/>
            <a:p>
              <a:pPr algn="ctr"/>
              <a:r>
                <a:rPr lang="en-GB" sz="2000" dirty="0">
                  <a:solidFill>
                    <a:schemeClr val="tx2">
                      <a:lumMod val="75000"/>
                    </a:schemeClr>
                  </a:solidFill>
                </a:rPr>
                <a:t>Picklist</a:t>
              </a:r>
              <a:endParaRPr lang="en-US" sz="2000" dirty="0">
                <a:solidFill>
                  <a:schemeClr val="tx2">
                    <a:lumMod val="75000"/>
                  </a:schemeClr>
                </a:solidFill>
              </a:endParaRPr>
            </a:p>
          </p:txBody>
        </p:sp>
        <p:sp>
          <p:nvSpPr>
            <p:cNvPr id="15" name="TextBox 14"/>
            <p:cNvSpPr txBox="1"/>
            <p:nvPr/>
          </p:nvSpPr>
          <p:spPr>
            <a:xfrm>
              <a:off x="8076386" y="6226739"/>
              <a:ext cx="4904990" cy="422432"/>
            </a:xfrm>
            <a:prstGeom prst="rect">
              <a:avLst/>
            </a:prstGeom>
            <a:noFill/>
          </p:spPr>
          <p:txBody>
            <a:bodyPr wrap="square" rtlCol="0">
              <a:spAutoFit/>
            </a:bodyPr>
            <a:lstStyle/>
            <a:p>
              <a:pPr algn="ctr"/>
              <a:r>
                <a:rPr lang="en-GB" sz="2000" dirty="0">
                  <a:solidFill>
                    <a:schemeClr val="tx2">
                      <a:lumMod val="75000"/>
                    </a:schemeClr>
                  </a:solidFill>
                </a:rPr>
                <a:t>Picklist (Multi-Select)</a:t>
              </a:r>
              <a:endParaRPr lang="en-US" sz="2000" dirty="0">
                <a:solidFill>
                  <a:schemeClr val="tx2">
                    <a:lumMod val="75000"/>
                  </a:schemeClr>
                </a:solidFill>
              </a:endParaRPr>
            </a:p>
          </p:txBody>
        </p:sp>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1" b="-721"/>
          <a:stretch/>
        </p:blipFill>
        <p:spPr>
          <a:xfrm>
            <a:off x="7183089" y="839958"/>
            <a:ext cx="4875486" cy="445238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6432"/>
          <a:stretch/>
        </p:blipFill>
        <p:spPr>
          <a:xfrm>
            <a:off x="3215814" y="4347529"/>
            <a:ext cx="4334108" cy="192024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Objects and Fields | Picklist Value Sets | New </a:t>
            </a:r>
          </a:p>
        </p:txBody>
      </p:sp>
      <p:sp>
        <p:nvSpPr>
          <p:cNvPr id="2" name="Content Placeholder 1"/>
          <p:cNvSpPr>
            <a:spLocks noGrp="1"/>
          </p:cNvSpPr>
          <p:nvPr>
            <p:ph idx="1"/>
          </p:nvPr>
        </p:nvSpPr>
        <p:spPr>
          <a:xfrm>
            <a:off x="115710" y="843165"/>
            <a:ext cx="5466944" cy="5950440"/>
          </a:xfrm>
        </p:spPr>
        <p:txBody>
          <a:bodyPr/>
          <a:lstStyle/>
          <a:p>
            <a:pPr marL="342900" indent="-342900">
              <a:buFont typeface="Wingdings" panose="05000000000000000000" pitchFamily="2" charset="2"/>
              <a:buChar char="§"/>
            </a:pPr>
            <a:r>
              <a:rPr lang="en-US" dirty="0"/>
              <a:t>Global Picklist Values allow you to share picklist values across objects </a:t>
            </a:r>
            <a:br>
              <a:rPr lang="en-US" dirty="0"/>
            </a:br>
            <a:r>
              <a:rPr lang="en-US" dirty="0"/>
              <a:t>and custom picklist fields.</a:t>
            </a:r>
          </a:p>
          <a:p>
            <a:pPr marL="342900" indent="-342900">
              <a:buFont typeface="Wingdings" panose="05000000000000000000" pitchFamily="2" charset="2"/>
              <a:buChar char="§"/>
            </a:pPr>
            <a:r>
              <a:rPr lang="en-US" dirty="0"/>
              <a:t>Picklist values are restricted on the objects. They can only be edited from the global setting.</a:t>
            </a:r>
          </a:p>
        </p:txBody>
      </p:sp>
      <p:pic>
        <p:nvPicPr>
          <p:cNvPr id="1026" name="Picture 2"/>
          <p:cNvPicPr>
            <a:picLocks noGrp="1" noChangeAspect="1" noChangeArrowheads="1"/>
          </p:cNvPicPr>
          <p:nvPr>
            <p:ph idx="10"/>
          </p:nvPr>
        </p:nvPicPr>
        <p:blipFill>
          <a:blip r:embed="rId4">
            <a:extLst>
              <a:ext uri="{28A0092B-C50C-407E-A947-70E740481C1C}">
                <a14:useLocalDpi xmlns:a14="http://schemas.microsoft.com/office/drawing/2010/main" val="0"/>
              </a:ext>
            </a:extLst>
          </a:blip>
          <a:stretch>
            <a:fillRect/>
          </a:stretch>
        </p:blipFill>
        <p:spPr bwMode="auto">
          <a:xfrm>
            <a:off x="6094412" y="1057082"/>
            <a:ext cx="5924550" cy="414209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itle 2"/>
          <p:cNvSpPr>
            <a:spLocks noGrp="1"/>
          </p:cNvSpPr>
          <p:nvPr>
            <p:ph type="title"/>
          </p:nvPr>
        </p:nvSpPr>
        <p:spPr/>
        <p:txBody>
          <a:bodyPr/>
          <a:lstStyle/>
          <a:p>
            <a:r>
              <a:rPr lang="en-US" dirty="0"/>
              <a:t>Global Picklists</a:t>
            </a:r>
          </a:p>
        </p:txBody>
      </p:sp>
      <p:sp>
        <p:nvSpPr>
          <p:cNvPr id="4" name="Slide Number Placeholder 3"/>
          <p:cNvSpPr>
            <a:spLocks noGrp="1"/>
          </p:cNvSpPr>
          <p:nvPr>
            <p:ph type="sldNum" sz="quarter" idx="11"/>
          </p:nvPr>
        </p:nvSpPr>
        <p:spPr/>
        <p:txBody>
          <a:bodyPr/>
          <a:lstStyle/>
          <a:p>
            <a:fld id="{812A5277-1DB9-460F-9A21-B857ABB32666}" type="slidenum">
              <a:rPr lang="en-US" smtClean="0"/>
              <a:pPr/>
              <a:t>231</a:t>
            </a:fld>
            <a:endParaRPr lang="en-US" dirty="0"/>
          </a:p>
        </p:txBody>
      </p:sp>
      <p:sp>
        <p:nvSpPr>
          <p:cNvPr id="8" name="TextBox 7"/>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Arial" panose="020B0604020202020204" pitchFamily="34" charset="0"/>
                <a:cs typeface="Arial" panose="020B0604020202020204" pitchFamily="34" charset="0"/>
              </a:rPr>
              <a:t>CLICK PATH:</a:t>
            </a:r>
          </a:p>
        </p:txBody>
      </p:sp>
      <p:sp>
        <p:nvSpPr>
          <p:cNvPr id="10"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extLst>
      <p:ext uri="{BB962C8B-B14F-4D97-AF65-F5344CB8AC3E}">
        <p14:creationId xmlns:p14="http://schemas.microsoft.com/office/powerpoint/2010/main" val="39374332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4026310" y="2711659"/>
            <a:ext cx="978261" cy="460102"/>
            <a:chOff x="1594163" y="405141"/>
            <a:chExt cx="444587" cy="344414"/>
          </a:xfrm>
          <a:effectLst/>
        </p:grpSpPr>
        <p:sp>
          <p:nvSpPr>
            <p:cNvPr id="11" name="Right Arrow 10"/>
            <p:cNvSpPr/>
            <p:nvPr/>
          </p:nvSpPr>
          <p:spPr>
            <a:xfrm>
              <a:off x="1594163" y="405141"/>
              <a:ext cx="444587" cy="344414"/>
            </a:xfrm>
            <a:prstGeom prst="rightArrow">
              <a:avLst>
                <a:gd name="adj1" fmla="val 60000"/>
                <a:gd name="adj2" fmla="val 50000"/>
              </a:avLst>
            </a:pr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2" name="Right Arrow 4"/>
            <p:cNvSpPr/>
            <p:nvPr/>
          </p:nvSpPr>
          <p:spPr>
            <a:xfrm>
              <a:off x="1594163" y="474024"/>
              <a:ext cx="341263" cy="206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p:txBody>
        </p:sp>
      </p:grpSp>
      <p:sp>
        <p:nvSpPr>
          <p:cNvPr id="130050" name="Rectangle 3"/>
          <p:cNvSpPr>
            <a:spLocks noGrp="1" noChangeArrowheads="1"/>
          </p:cNvSpPr>
          <p:nvPr>
            <p:ph idx="1"/>
          </p:nvPr>
        </p:nvSpPr>
        <p:spPr>
          <a:xfrm>
            <a:off x="115712" y="843165"/>
            <a:ext cx="7154884" cy="5950440"/>
          </a:xfrm>
        </p:spPr>
        <p:txBody>
          <a:bodyPr>
            <a:normAutofit/>
          </a:bodyPr>
          <a:lstStyle/>
          <a:p>
            <a:r>
              <a:rPr lang="en-US" dirty="0"/>
              <a:t>You can link two picklists together to create a controlling-dependent relationship. Users select a value in a controlling picklist, which filters the values available in a second, dependent picklist.</a:t>
            </a:r>
          </a:p>
        </p:txBody>
      </p:sp>
      <p:sp>
        <p:nvSpPr>
          <p:cNvPr id="130049" name="Rectangle 2"/>
          <p:cNvSpPr>
            <a:spLocks noGrp="1" noChangeArrowheads="1"/>
          </p:cNvSpPr>
          <p:nvPr>
            <p:ph type="title"/>
          </p:nvPr>
        </p:nvSpPr>
        <p:spPr/>
        <p:txBody>
          <a:bodyPr/>
          <a:lstStyle/>
          <a:p>
            <a:r>
              <a:rPr lang="en-US" dirty="0"/>
              <a:t>Dependent Picklists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232</a:t>
            </a:fld>
            <a:endParaRPr lang="en-US" dirty="0"/>
          </a:p>
        </p:txBody>
      </p:sp>
      <p:sp>
        <p:nvSpPr>
          <p:cNvPr id="14" name="TextBox 13"/>
          <p:cNvSpPr txBox="1"/>
          <p:nvPr/>
        </p:nvSpPr>
        <p:spPr>
          <a:xfrm>
            <a:off x="8336330" y="5054331"/>
            <a:ext cx="3125690" cy="400110"/>
          </a:xfrm>
          <a:prstGeom prst="rect">
            <a:avLst/>
          </a:prstGeom>
          <a:noFill/>
        </p:spPr>
        <p:txBody>
          <a:bodyPr wrap="square" rtlCol="0">
            <a:spAutoFit/>
          </a:bodyPr>
          <a:lstStyle/>
          <a:p>
            <a:pPr algn="ctr"/>
            <a:r>
              <a:rPr lang="en-GB" sz="2000" dirty="0">
                <a:solidFill>
                  <a:schemeClr val="tx2">
                    <a:lumMod val="75000"/>
                  </a:schemeClr>
                </a:solidFill>
              </a:rPr>
              <a:t>Dependent Picklist </a:t>
            </a:r>
            <a:endParaRPr lang="en-US" sz="2000" dirty="0">
              <a:solidFill>
                <a:schemeClr val="tx2">
                  <a:lumMod val="75000"/>
                </a:schemeClr>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6928"/>
          <a:stretch/>
        </p:blipFill>
        <p:spPr>
          <a:xfrm>
            <a:off x="7732731" y="843165"/>
            <a:ext cx="4332888" cy="417110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TextBox 12"/>
          <p:cNvSpPr txBox="1"/>
          <p:nvPr/>
        </p:nvSpPr>
        <p:spPr>
          <a:xfrm>
            <a:off x="4364698" y="6298036"/>
            <a:ext cx="2856114" cy="400110"/>
          </a:xfrm>
          <a:prstGeom prst="rect">
            <a:avLst/>
          </a:prstGeom>
          <a:noFill/>
        </p:spPr>
        <p:txBody>
          <a:bodyPr wrap="square" rtlCol="0">
            <a:spAutoFit/>
          </a:bodyPr>
          <a:lstStyle/>
          <a:p>
            <a:pPr algn="ctr"/>
            <a:r>
              <a:rPr lang="en-GB" sz="2000" dirty="0">
                <a:solidFill>
                  <a:schemeClr val="tx2">
                    <a:lumMod val="75000"/>
                  </a:schemeClr>
                </a:solidFill>
              </a:rPr>
              <a:t>Controlling Picklist</a:t>
            </a:r>
            <a:endParaRPr lang="en-US" sz="2000" dirty="0">
              <a:solidFill>
                <a:schemeClr val="tx2">
                  <a:lumMod val="75000"/>
                </a:schemeClr>
              </a:solidFill>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r="8569"/>
          <a:stretch/>
        </p:blipFill>
        <p:spPr>
          <a:xfrm>
            <a:off x="3552490" y="2555542"/>
            <a:ext cx="4250973" cy="365047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39"/>
          <p:cNvGraphicFramePr>
            <a:graphicFrameLocks noGrp="1"/>
          </p:cNvGraphicFramePr>
          <p:nvPr>
            <p:extLst>
              <p:ext uri="{D42A27DB-BD31-4B8C-83A1-F6EECF244321}">
                <p14:modId xmlns:p14="http://schemas.microsoft.com/office/powerpoint/2010/main" val="3937063989"/>
              </p:ext>
            </p:extLst>
          </p:nvPr>
        </p:nvGraphicFramePr>
        <p:xfrm>
          <a:off x="589881" y="2307820"/>
          <a:ext cx="11008559" cy="2889822"/>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499875">
                  <a:extLst>
                    <a:ext uri="{9D8B030D-6E8A-4147-A177-3AD203B41FA5}">
                      <a16:colId xmlns:a16="http://schemas.microsoft.com/office/drawing/2014/main" val="20000"/>
                    </a:ext>
                  </a:extLst>
                </a:gridCol>
                <a:gridCol w="2875602">
                  <a:extLst>
                    <a:ext uri="{9D8B030D-6E8A-4147-A177-3AD203B41FA5}">
                      <a16:colId xmlns:a16="http://schemas.microsoft.com/office/drawing/2014/main" val="20001"/>
                    </a:ext>
                  </a:extLst>
                </a:gridCol>
                <a:gridCol w="2633082">
                  <a:extLst>
                    <a:ext uri="{9D8B030D-6E8A-4147-A177-3AD203B41FA5}">
                      <a16:colId xmlns:a16="http://schemas.microsoft.com/office/drawing/2014/main" val="20002"/>
                    </a:ext>
                  </a:extLst>
                </a:gridCol>
              </a:tblGrid>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Field Type</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Controlling</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Dependent</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extLst>
                  <a:ext uri="{0D108BD9-81ED-4DB2-BD59-A6C34878D82A}">
                    <a16:rowId xmlns:a16="http://schemas.microsoft.com/office/drawing/2014/main" val="10000"/>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Standard Picklist</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No</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val="10001"/>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Custom Picklist</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val="10002"/>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Custom Multi-Select Picklist</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No</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val="10003"/>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Standard Checkbox</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No</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val="10004"/>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Custom Checkbox</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Yes</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u="none" strike="noStrike" cap="none" normalizeH="0" baseline="0" dirty="0">
                          <a:ln>
                            <a:noFill/>
                          </a:ln>
                          <a:effectLst/>
                        </a:rPr>
                        <a:t>No</a:t>
                      </a:r>
                      <a:endParaRPr kumimoji="0" lang="en-US" sz="20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val="10005"/>
                  </a:ext>
                </a:extLst>
              </a:tr>
            </a:tbl>
          </a:graphicData>
        </a:graphic>
      </p:graphicFrame>
      <p:sp>
        <p:nvSpPr>
          <p:cNvPr id="10" name="Rectangle 9"/>
          <p:cNvSpPr/>
          <p:nvPr/>
        </p:nvSpPr>
        <p:spPr bwMode="auto">
          <a:xfrm>
            <a:off x="-1" y="6040059"/>
            <a:ext cx="12192001"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Dependent Picklist Considerations</a:t>
            </a:r>
          </a:p>
        </p:txBody>
      </p:sp>
      <p:sp>
        <p:nvSpPr>
          <p:cNvPr id="140290" name="Rectangle 41"/>
          <p:cNvSpPr>
            <a:spLocks noGrp="1" noChangeArrowheads="1"/>
          </p:cNvSpPr>
          <p:nvPr>
            <p:ph idx="1"/>
          </p:nvPr>
        </p:nvSpPr>
        <p:spPr/>
        <p:txBody>
          <a:bodyPr/>
          <a:lstStyle/>
          <a:p>
            <a:pPr marL="236538" indent="-236538">
              <a:buFont typeface="Wingdings" pitchFamily="2" charset="2"/>
              <a:buChar char="§"/>
            </a:pPr>
            <a:r>
              <a:rPr lang="en-US" dirty="0"/>
              <a:t>Dependent picklists give you the ability to create multi-level dependencies.</a:t>
            </a:r>
          </a:p>
          <a:p>
            <a:pPr marL="236538" indent="-236538">
              <a:buFont typeface="Wingdings" pitchFamily="2" charset="2"/>
              <a:buChar char="§"/>
            </a:pPr>
            <a:r>
              <a:rPr lang="en-US" dirty="0"/>
              <a:t>Supported field types are as follows:</a:t>
            </a:r>
          </a:p>
        </p:txBody>
      </p:sp>
      <p:sp>
        <p:nvSpPr>
          <p:cNvPr id="140289" name="Rectangle 2"/>
          <p:cNvSpPr>
            <a:spLocks noGrp="1" noChangeArrowheads="1"/>
          </p:cNvSpPr>
          <p:nvPr>
            <p:ph type="title"/>
          </p:nvPr>
        </p:nvSpPr>
        <p:spPr/>
        <p:txBody>
          <a:bodyPr/>
          <a:lstStyle/>
          <a:p>
            <a:r>
              <a:rPr lang="en-US" dirty="0"/>
              <a:t>Dependent Picklists: Things to Know</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233</a:t>
            </a:fld>
            <a:endParaRPr lang="en-US" dirty="0"/>
          </a:p>
        </p:txBody>
      </p:sp>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167467"/>
            <a:ext cx="11955462" cy="3725333"/>
          </a:xfrm>
        </p:spPr>
        <p:txBody>
          <a:bodyPr numCol="2" spcCol="548640">
            <a:normAutofit/>
          </a:bodyPr>
          <a:lstStyle/>
          <a:p>
            <a:r>
              <a:rPr lang="en-US" dirty="0"/>
              <a:t>Tasks: </a:t>
            </a:r>
          </a:p>
          <a:p>
            <a:pPr marL="457200" indent="-457200">
              <a:buFont typeface="+mj-lt"/>
              <a:buAutoNum type="arabicPeriod"/>
            </a:pPr>
            <a:r>
              <a:rPr lang="en-GB" sz="2400" b="0" dirty="0"/>
              <a:t>Copy the required Region and Zone values from Yuko Ishikawa’s Chatter post.</a:t>
            </a:r>
          </a:p>
          <a:p>
            <a:pPr marL="457200" indent="-457200">
              <a:buFont typeface="+mj-lt"/>
              <a:buAutoNum type="arabicPeriod"/>
            </a:pPr>
            <a:r>
              <a:rPr lang="en-GB" b="0" dirty="0"/>
              <a:t>Create a global picklist value called Region.</a:t>
            </a:r>
            <a:endParaRPr lang="en-GB" sz="2400" b="0" dirty="0"/>
          </a:p>
          <a:p>
            <a:pPr marL="457200" indent="-457200">
              <a:buFont typeface="+mj-lt"/>
              <a:buAutoNum type="arabicPeriod"/>
            </a:pPr>
            <a:r>
              <a:rPr lang="en-GB" sz="2400" b="0" dirty="0"/>
              <a:t>Create a picklist field called Region on the lead and account objects using the global values.</a:t>
            </a:r>
          </a:p>
          <a:p>
            <a:pPr marL="457200" indent="-457200">
              <a:buFont typeface="+mj-lt"/>
              <a:buAutoNum type="arabicPeriod"/>
            </a:pPr>
            <a:endParaRPr lang="en-GB" sz="2400" b="0" dirty="0"/>
          </a:p>
          <a:p>
            <a:pPr marL="457200" indent="-457200">
              <a:buFont typeface="+mj-lt"/>
              <a:buAutoNum type="arabicPeriod"/>
            </a:pPr>
            <a:r>
              <a:rPr lang="en-GB" sz="2400" b="0" dirty="0"/>
              <a:t>Create a picklist field called Zone on the account object.</a:t>
            </a:r>
          </a:p>
          <a:p>
            <a:pPr marL="457200" indent="-457200">
              <a:buFont typeface="+mj-lt"/>
              <a:buAutoNum type="arabicPeriod"/>
            </a:pPr>
            <a:r>
              <a:rPr lang="en-GB" sz="2400" b="0" dirty="0"/>
              <a:t>Create a dependency between these two picklists so that when a region is selected, only respective zones are available in the Zone field.</a:t>
            </a:r>
          </a:p>
          <a:p>
            <a:pPr marL="457200" indent="-457200">
              <a:buFont typeface="+mj-lt"/>
              <a:buAutoNum type="arabicPeriod"/>
            </a:pPr>
            <a:r>
              <a:rPr lang="en-GB" sz="2400" b="0" dirty="0"/>
              <a:t>Edit the ABC Labs account to test the new fields.</a:t>
            </a:r>
            <a:endParaRPr lang="en-US" sz="2400" dirty="0"/>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GB" dirty="0"/>
              <a:t>Sales Operations divide AW Computing’s sales territory into regions and zones. They would like to be able to identify each account record by its region and zone. </a:t>
            </a:r>
          </a:p>
        </p:txBody>
      </p:sp>
      <p:sp>
        <p:nvSpPr>
          <p:cNvPr id="6" name="Content Placeholder 5"/>
          <p:cNvSpPr>
            <a:spLocks noGrp="1"/>
          </p:cNvSpPr>
          <p:nvPr>
            <p:ph idx="10"/>
          </p:nvPr>
        </p:nvSpPr>
        <p:spPr/>
        <p:txBody>
          <a:bodyPr/>
          <a:lstStyle/>
          <a:p>
            <a:r>
              <a:rPr lang="en-US" dirty="0"/>
              <a:t>10 min</a:t>
            </a:r>
          </a:p>
        </p:txBody>
      </p:sp>
      <p:sp>
        <p:nvSpPr>
          <p:cNvPr id="3" name="Text Placeholder 2"/>
          <p:cNvSpPr>
            <a:spLocks noGrp="1"/>
          </p:cNvSpPr>
          <p:nvPr>
            <p:ph type="body" sz="quarter" idx="12"/>
          </p:nvPr>
        </p:nvSpPr>
        <p:spPr/>
        <p:txBody>
          <a:bodyPr/>
          <a:lstStyle/>
          <a:p>
            <a:r>
              <a:rPr lang="en-US" dirty="0"/>
              <a:t>JOIN ME</a:t>
            </a:r>
          </a:p>
        </p:txBody>
      </p:sp>
      <p:sp>
        <p:nvSpPr>
          <p:cNvPr id="103425" name="Rectangle 2"/>
          <p:cNvSpPr>
            <a:spLocks noGrp="1" noChangeArrowheads="1"/>
          </p:cNvSpPr>
          <p:nvPr>
            <p:ph type="title"/>
          </p:nvPr>
        </p:nvSpPr>
        <p:spPr/>
        <p:txBody>
          <a:bodyPr/>
          <a:lstStyle/>
          <a:p>
            <a:r>
              <a:rPr lang="en-US" dirty="0"/>
              <a:t>5-3: Create Picklists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234</a:t>
            </a:fld>
            <a:endParaRPr lang="en-US" dirty="0"/>
          </a:p>
        </p:txBody>
      </p:sp>
    </p:spTree>
    <p:custDataLst>
      <p:tags r:id="rId1"/>
    </p:custDataLst>
    <p:extLst>
      <p:ext uri="{BB962C8B-B14F-4D97-AF65-F5344CB8AC3E}">
        <p14:creationId xmlns:p14="http://schemas.microsoft.com/office/powerpoint/2010/main" val="277719249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846439"/>
            <a:ext cx="9221609" cy="3943090"/>
          </a:xfrm>
        </p:spPr>
        <p:txBody>
          <a:bodyPr/>
          <a:lstStyle/>
          <a:p>
            <a:r>
              <a:rPr lang="en-US" dirty="0"/>
              <a:t>Tasks: </a:t>
            </a:r>
          </a:p>
          <a:p>
            <a:pPr lvl="1"/>
            <a:r>
              <a:rPr lang="en-GB" dirty="0"/>
              <a:t>Copy the required Close Reason values from Allison Wheeler’s Chatter post.</a:t>
            </a:r>
          </a:p>
          <a:p>
            <a:pPr lvl="1"/>
            <a:r>
              <a:rPr lang="en-GB" dirty="0"/>
              <a:t>Create a multi-select </a:t>
            </a:r>
            <a:r>
              <a:rPr lang="en-GB" dirty="0" err="1"/>
              <a:t>picklist</a:t>
            </a:r>
            <a:r>
              <a:rPr lang="en-GB" dirty="0"/>
              <a:t> field called </a:t>
            </a:r>
            <a:r>
              <a:rPr lang="en-GB" dirty="0">
                <a:latin typeface="Courier New" panose="02070309020205020404" pitchFamily="49" charset="0"/>
                <a:cs typeface="Courier New" panose="02070309020205020404" pitchFamily="49" charset="0"/>
              </a:rPr>
              <a:t>Close Reason</a:t>
            </a:r>
            <a:r>
              <a:rPr lang="en-GB" dirty="0"/>
              <a:t>, editable by Sales users only.</a:t>
            </a:r>
          </a:p>
          <a:p>
            <a:pPr lvl="1"/>
            <a:r>
              <a:rPr lang="en-GB" dirty="0"/>
              <a:t>Create a dependency between the Stage field and the new Close Reason field. (Note: Not all stage values will have a dependent Close Reason.)</a:t>
            </a:r>
          </a:p>
          <a:p>
            <a:pPr lvl="1"/>
            <a:r>
              <a:rPr lang="en-US" dirty="0"/>
              <a:t>Edit the ABC – 10 Laptops opportunity to test the new field.</a:t>
            </a:r>
          </a:p>
          <a:p>
            <a:endParaRPr lang="en-US" dirty="0"/>
          </a:p>
        </p:txBody>
      </p:sp>
      <p:sp>
        <p:nvSpPr>
          <p:cNvPr id="2" name="Content Placeholder 1"/>
          <p:cNvSpPr>
            <a:spLocks noGrp="1"/>
          </p:cNvSpPr>
          <p:nvPr>
            <p:ph idx="11"/>
          </p:nvPr>
        </p:nvSpPr>
        <p:spPr>
          <a:xfrm>
            <a:off x="1" y="758825"/>
            <a:ext cx="12192000" cy="2051298"/>
          </a:xfrm>
        </p:spPr>
        <p:txBody>
          <a:bodyPr/>
          <a:lstStyle/>
          <a:p>
            <a:r>
              <a:rPr lang="en-US" dirty="0"/>
              <a:t>Goal: </a:t>
            </a:r>
          </a:p>
          <a:p>
            <a:pPr lvl="1"/>
            <a:r>
              <a:rPr lang="en-GB" dirty="0"/>
              <a:t>Allison Wheeler, VP of Global Sales, would like to track the reasons why opportunities are being won or lost. She wants to ensure that users can only </a:t>
            </a:r>
            <a:br>
              <a:rPr lang="en-GB" dirty="0"/>
            </a:br>
            <a:r>
              <a:rPr lang="en-GB" dirty="0"/>
              <a:t>select the appropriate reasons, and only when the opportunity is at Closed </a:t>
            </a:r>
            <a:br>
              <a:rPr lang="en-GB" dirty="0"/>
            </a:br>
            <a:r>
              <a:rPr lang="en-GB" dirty="0"/>
              <a:t>Won or Closed Lost.</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03425" name="Rectangle 2"/>
          <p:cNvSpPr>
            <a:spLocks noGrp="1" noChangeArrowheads="1"/>
          </p:cNvSpPr>
          <p:nvPr>
            <p:ph type="title"/>
          </p:nvPr>
        </p:nvSpPr>
        <p:spPr/>
        <p:txBody>
          <a:bodyPr/>
          <a:lstStyle/>
          <a:p>
            <a:r>
              <a:rPr lang="en-US"/>
              <a:t>5-4: Create a Close Reason Picklist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235</a:t>
            </a:fld>
            <a:endParaRPr lang="en-US" dirty="0"/>
          </a:p>
        </p:txBody>
      </p:sp>
    </p:spTree>
    <p:custDataLst>
      <p:tags r:id="rId1"/>
    </p:custData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Working with Lookups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494803053"/>
              </p:ext>
            </p:extLst>
          </p:nvPr>
        </p:nvGraphicFramePr>
        <p:xfrm>
          <a:off x="1101606" y="1048634"/>
          <a:ext cx="10130273" cy="5227732"/>
        </p:xfrm>
        <a:graphic>
          <a:graphicData uri="http://schemas.openxmlformats.org/drawingml/2006/table">
            <a:tbl>
              <a:tblPr firstRow="1" bandRow="1">
                <a:tableStyleId>{5C22544A-7EE6-4342-B048-85BDC9FD1C3A}</a:tableStyleId>
              </a:tblPr>
              <a:tblGrid>
                <a:gridCol w="9670877">
                  <a:extLst>
                    <a:ext uri="{9D8B030D-6E8A-4147-A177-3AD203B41FA5}">
                      <a16:colId xmlns:a16="http://schemas.microsoft.com/office/drawing/2014/main" val="20000"/>
                    </a:ext>
                  </a:extLst>
                </a:gridCol>
                <a:gridCol w="459396">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I have a couple of requests: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1. Support reps that are away from the office designate a backup support rep to handle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cases for them. We’d like to be able to capture the name of the backup rep on cases.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2. New cases should always be associated to an account record and a contact record. However, support reps sometimes mistakenly select a contact from an unrelated account.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Is there any way of preventing this?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Ling Wu </a:t>
                      </a:r>
                      <a:r>
                        <a:rPr lang="en-GB" sz="1600" b="0" dirty="0">
                          <a:solidFill>
                            <a:schemeClr val="tx1"/>
                          </a:solidFill>
                          <a:latin typeface="Salesforce Sans" panose="020B0505020202020203" pitchFamily="34" charset="0"/>
                          <a:ea typeface="Segoe UI" pitchFamily="34" charset="0"/>
                          <a:cs typeface="Segoe UI" pitchFamily="34" charset="0"/>
                        </a:rPr>
                        <a:t>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Perhaps unrelated, but we’ve started an employee referral scheme, whereby employees can refer leads to marketing. Marketing would like to be able to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capture this employee information on the lead record. </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097813" y="3742712"/>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565098" y="115198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565098" y="4572114"/>
            <a:ext cx="297640" cy="288435"/>
          </a:xfrm>
          <a:prstGeom prst="rect">
            <a:avLst/>
          </a:prstGeom>
        </p:spPr>
      </p:pic>
      <p:pic>
        <p:nvPicPr>
          <p:cNvPr id="14" name="Picture 13" descr="NLarkin headshot.png"/>
          <p:cNvPicPr>
            <a:picLocks noChangeAspect="1"/>
          </p:cNvPicPr>
          <p:nvPr/>
        </p:nvPicPr>
        <p:blipFill>
          <a:blip r:embed="rId5" cstate="print"/>
          <a:srcRect l="3327" r="4243" b="14125"/>
          <a:stretch>
            <a:fillRect/>
          </a:stretch>
        </p:blipFill>
        <p:spPr>
          <a:xfrm>
            <a:off x="1139486" y="1096545"/>
            <a:ext cx="594833" cy="594177"/>
          </a:xfrm>
          <a:prstGeom prst="rect">
            <a:avLst/>
          </a:prstGeom>
          <a:solidFill>
            <a:schemeClr val="bg1"/>
          </a:solidFill>
          <a:ln w="19050">
            <a:solidFill>
              <a:schemeClr val="bg1">
                <a:lumMod val="85000"/>
              </a:schemeClr>
            </a:solidFill>
          </a:ln>
        </p:spPr>
      </p:pic>
      <p:pic>
        <p:nvPicPr>
          <p:cNvPr id="17" name="Picture 16" descr="CMcCoy headshot.png"/>
          <p:cNvPicPr>
            <a:picLocks noChangeAspect="1"/>
          </p:cNvPicPr>
          <p:nvPr/>
        </p:nvPicPr>
        <p:blipFill>
          <a:blip r:embed="rId6" cstate="print"/>
          <a:srcRect t="-534" r="7914" b="15280"/>
          <a:stretch>
            <a:fillRect/>
          </a:stretch>
        </p:blipFill>
        <p:spPr>
          <a:xfrm>
            <a:off x="1191651" y="4604753"/>
            <a:ext cx="542668" cy="543547"/>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236</a:t>
            </a:fld>
            <a:endParaRPr lang="en-US" dirty="0"/>
          </a:p>
        </p:txBody>
      </p:sp>
    </p:spTree>
    <p:custDataLst>
      <p:tags r:id="rId1"/>
    </p:custData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1" y="843165"/>
            <a:ext cx="10351009" cy="5950440"/>
          </a:xfrm>
        </p:spPr>
        <p:txBody>
          <a:bodyPr>
            <a:normAutofit/>
          </a:bodyPr>
          <a:lstStyle/>
          <a:p>
            <a:r>
              <a:rPr lang="en-US" b="1" dirty="0"/>
              <a:t>Lookups</a:t>
            </a:r>
            <a:r>
              <a:rPr lang="en-US" dirty="0"/>
              <a:t> are fields that allow users to select a record from another object, including the User object, during data entry. This way, they can link two records together to create a parent-child relationship. </a:t>
            </a:r>
          </a:p>
        </p:txBody>
      </p:sp>
      <p:sp>
        <p:nvSpPr>
          <p:cNvPr id="130049" name="Rectangle 2"/>
          <p:cNvSpPr>
            <a:spLocks noGrp="1" noChangeArrowheads="1"/>
          </p:cNvSpPr>
          <p:nvPr>
            <p:ph type="title"/>
          </p:nvPr>
        </p:nvSpPr>
        <p:spPr/>
        <p:txBody>
          <a:bodyPr/>
          <a:lstStyle/>
          <a:p>
            <a:r>
              <a:rPr lang="en-US" dirty="0"/>
              <a:t>What are Lookups?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237</a:t>
            </a:fld>
            <a:endParaRPr lang="en-US" dirty="0"/>
          </a:p>
        </p:txBody>
      </p:sp>
      <p:sp>
        <p:nvSpPr>
          <p:cNvPr id="14" name="TextBox 13"/>
          <p:cNvSpPr txBox="1"/>
          <p:nvPr/>
        </p:nvSpPr>
        <p:spPr>
          <a:xfrm>
            <a:off x="6640599" y="3492352"/>
            <a:ext cx="3681924" cy="1569660"/>
          </a:xfrm>
          <a:prstGeom prst="rect">
            <a:avLst/>
          </a:prstGeom>
          <a:noFill/>
        </p:spPr>
        <p:txBody>
          <a:bodyPr wrap="square" rtlCol="0">
            <a:spAutoFit/>
          </a:bodyPr>
          <a:lstStyle/>
          <a:p>
            <a:r>
              <a:rPr lang="en-GB" sz="2400" dirty="0"/>
              <a:t>The user clicks inside the </a:t>
            </a:r>
            <a:r>
              <a:rPr lang="en-GB" sz="2400" b="1" dirty="0"/>
              <a:t>search box</a:t>
            </a:r>
            <a:r>
              <a:rPr lang="en-GB" sz="2400" dirty="0"/>
              <a:t> to select from a list of records on the target object.</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760" y="2642715"/>
            <a:ext cx="3803642" cy="363826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0" y="843165"/>
            <a:ext cx="3686270" cy="5950440"/>
          </a:xfrm>
        </p:spPr>
        <p:txBody>
          <a:bodyPr/>
          <a:lstStyle/>
          <a:p>
            <a:pPr marL="0" indent="0">
              <a:buNone/>
            </a:pPr>
            <a:r>
              <a:rPr lang="en-GB" dirty="0"/>
              <a:t>Use a lookup filter to limit the records available in the lookup. </a:t>
            </a:r>
          </a:p>
          <a:p>
            <a:pPr marL="0" indent="0">
              <a:buNone/>
            </a:pPr>
            <a:r>
              <a:rPr lang="en-GB" dirty="0"/>
              <a:t>A Lookup Filter can reference:</a:t>
            </a:r>
          </a:p>
          <a:p>
            <a:pPr marL="238125" lvl="1" indent="-238125"/>
            <a:r>
              <a:rPr lang="en-GB" sz="2200" dirty="0"/>
              <a:t>Other fields on the same record (source).</a:t>
            </a:r>
          </a:p>
          <a:p>
            <a:pPr marL="238125" lvl="1" indent="-238125"/>
            <a:r>
              <a:rPr lang="en-GB" sz="2200" dirty="0"/>
              <a:t>Fields on the records </a:t>
            </a:r>
            <a:br>
              <a:rPr lang="en-GB" sz="2200" dirty="0"/>
            </a:br>
            <a:r>
              <a:rPr lang="en-GB" sz="2200" dirty="0"/>
              <a:t>of the lookup object (target).</a:t>
            </a:r>
          </a:p>
          <a:p>
            <a:pPr marL="238125" lvl="1" indent="-238125"/>
            <a:r>
              <a:rPr lang="en-GB" sz="2200" dirty="0"/>
              <a:t>Fields on the user's record, profile, and role.</a:t>
            </a:r>
          </a:p>
          <a:p>
            <a:pPr marL="238125" lvl="1" indent="-238125"/>
            <a:r>
              <a:rPr lang="en-GB" sz="2200" dirty="0"/>
              <a:t>Fields on records directly related to the target object.</a:t>
            </a:r>
            <a:endParaRPr lang="en-US" sz="2200" dirty="0"/>
          </a:p>
        </p:txBody>
      </p:sp>
      <p:sp>
        <p:nvSpPr>
          <p:cNvPr id="150530" name="Rectangle 3"/>
          <p:cNvSpPr>
            <a:spLocks noGrp="1" noChangeArrowheads="1"/>
          </p:cNvSpPr>
          <p:nvPr>
            <p:ph type="title"/>
          </p:nvPr>
        </p:nvSpPr>
        <p:spPr/>
        <p:txBody>
          <a:bodyPr lIns="86744" tIns="43372" rIns="86744" bIns="43372"/>
          <a:lstStyle/>
          <a:p>
            <a:pPr eaLnBrk="1" hangingPunct="1"/>
            <a:r>
              <a:rPr lang="en-US" dirty="0"/>
              <a:t>Lookup Filters </a:t>
            </a:r>
          </a:p>
        </p:txBody>
      </p:sp>
      <p:sp>
        <p:nvSpPr>
          <p:cNvPr id="2" name="Slide Number Placeholder 1"/>
          <p:cNvSpPr>
            <a:spLocks noGrp="1"/>
          </p:cNvSpPr>
          <p:nvPr>
            <p:ph type="sldNum" sz="quarter" idx="11"/>
          </p:nvPr>
        </p:nvSpPr>
        <p:spPr/>
        <p:txBody>
          <a:bodyPr/>
          <a:lstStyle/>
          <a:p>
            <a:fld id="{812A5277-1DB9-460F-9A21-B857ABB32666}" type="slidenum">
              <a:rPr lang="en-US" smtClean="0"/>
              <a:pPr/>
              <a:t>238</a:t>
            </a:fld>
            <a:endParaRPr lang="en-US" dirty="0"/>
          </a:p>
        </p:txBody>
      </p:sp>
      <p:pic>
        <p:nvPicPr>
          <p:cNvPr id="3075" name="Picture 3"/>
          <p:cNvPicPr>
            <a:picLocks noChangeAspect="1" noChangeArrowheads="1"/>
          </p:cNvPicPr>
          <p:nvPr/>
        </p:nvPicPr>
        <p:blipFill>
          <a:blip r:embed="rId4" cstate="print"/>
          <a:srcRect/>
          <a:stretch>
            <a:fillRect/>
          </a:stretch>
        </p:blipFill>
        <p:spPr bwMode="auto">
          <a:xfrm>
            <a:off x="4145428" y="1561984"/>
            <a:ext cx="7853068" cy="410501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GB" dirty="0"/>
              <a:t>Use a lookup filter that references another field on the same object to create a dependent lookup. For example, add a lookup filter to the case Contact field (dependent) so that it only displays contacts related to the account selected in </a:t>
            </a:r>
            <a:br>
              <a:rPr lang="en-GB" dirty="0"/>
            </a:br>
            <a:r>
              <a:rPr lang="en-GB" dirty="0"/>
              <a:t>the case Account Name field (controlling):</a:t>
            </a:r>
          </a:p>
          <a:p>
            <a:endParaRPr lang="en-GB" dirty="0"/>
          </a:p>
          <a:p>
            <a:endParaRPr lang="en-GB" dirty="0"/>
          </a:p>
          <a:p>
            <a:r>
              <a:rPr lang="en-GB" dirty="0">
                <a:solidFill>
                  <a:srgbClr val="000000"/>
                </a:solidFill>
              </a:rPr>
              <a:t>When users change the value in the controlling field, they will see an error message if the dependent lookup value no longer meets the filter criteria.</a:t>
            </a:r>
            <a:endParaRPr lang="en-US" dirty="0">
              <a:solidFill>
                <a:srgbClr val="000000"/>
              </a:solidFill>
            </a:endParaRPr>
          </a:p>
          <a:p>
            <a:endParaRPr lang="en-US" dirty="0"/>
          </a:p>
        </p:txBody>
      </p:sp>
      <p:sp>
        <p:nvSpPr>
          <p:cNvPr id="150530" name="Rectangle 3"/>
          <p:cNvSpPr>
            <a:spLocks noGrp="1" noChangeArrowheads="1"/>
          </p:cNvSpPr>
          <p:nvPr>
            <p:ph type="title"/>
          </p:nvPr>
        </p:nvSpPr>
        <p:spPr/>
        <p:txBody>
          <a:bodyPr lIns="86744" tIns="43372" rIns="86744" bIns="43372"/>
          <a:lstStyle/>
          <a:p>
            <a:pPr eaLnBrk="1" hangingPunct="1"/>
            <a:r>
              <a:rPr lang="en-US" dirty="0"/>
              <a:t>Dependent Lookups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239</a:t>
            </a:fld>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24" y="2412837"/>
            <a:ext cx="11263839" cy="79392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stretch>
            <a:fillRect/>
          </a:stretch>
        </p:blipFill>
        <p:spPr>
          <a:xfrm>
            <a:off x="227224" y="4115209"/>
            <a:ext cx="4409530" cy="264424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593" y="836614"/>
            <a:ext cx="6439356" cy="5935663"/>
          </a:xfrm>
        </p:spPr>
        <p:txBody>
          <a:bodyPr/>
          <a:lstStyle/>
          <a:p>
            <a:r>
              <a:rPr lang="en-GB" dirty="0"/>
              <a:t>You’re excited to dive into your new job, but first you need to become familiar with Salesforce: What are the main objects and how do they relate to each other? You’ve been told that the initial implementation was done six months ago by a consultant. Did the consultant create any new objects?</a:t>
            </a:r>
            <a:endParaRPr lang="en-US" dirty="0"/>
          </a:p>
          <a:p>
            <a:endParaRPr lang="en-US" dirty="0"/>
          </a:p>
        </p:txBody>
      </p:sp>
      <p:sp>
        <p:nvSpPr>
          <p:cNvPr id="2" name="Title 1"/>
          <p:cNvSpPr>
            <a:spLocks noGrp="1"/>
          </p:cNvSpPr>
          <p:nvPr>
            <p:ph type="title"/>
          </p:nvPr>
        </p:nvSpPr>
        <p:spPr/>
        <p:txBody>
          <a:bodyPr/>
          <a:lstStyle/>
          <a:p>
            <a:r>
              <a:rPr lang="en-GB" dirty="0"/>
              <a:t>Getting Around Your Salesforce Organization</a:t>
            </a:r>
            <a:endParaRPr lang="en-US" dirty="0"/>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5356" y="3906758"/>
            <a:ext cx="1477456" cy="1477455"/>
          </a:xfrm>
          <a:prstGeom prst="rect">
            <a:avLst/>
          </a:prstGeom>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9625" y="2765617"/>
            <a:ext cx="948918" cy="948918"/>
          </a:xfrm>
          <a:prstGeom prst="rect">
            <a:avLst/>
          </a:prstGeom>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0064" y="1093801"/>
            <a:ext cx="1481328" cy="1481328"/>
          </a:xfrm>
          <a:prstGeom prst="rect">
            <a:avLst/>
          </a:prstGeom>
          <a:effec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9886" y="3882708"/>
            <a:ext cx="1501505" cy="1501505"/>
          </a:xfrm>
          <a:prstGeom prst="rect">
            <a:avLst/>
          </a:prstGeom>
          <a:effec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79894" y="2765617"/>
            <a:ext cx="926603" cy="926603"/>
          </a:xfrm>
          <a:prstGeom prst="rect">
            <a:avLst/>
          </a:prstGeom>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5072" y="1395511"/>
            <a:ext cx="919332" cy="919331"/>
          </a:xfrm>
          <a:prstGeom prst="rect">
            <a:avLst/>
          </a:prstGeom>
          <a:effectLst/>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9818" y="1092033"/>
            <a:ext cx="1482994" cy="1482994"/>
          </a:xfrm>
          <a:prstGeom prst="rect">
            <a:avLst/>
          </a:prstGeom>
          <a:effectLst/>
        </p:spPr>
      </p:pic>
      <p:sp>
        <p:nvSpPr>
          <p:cNvPr id="20" name="Rectangle 19"/>
          <p:cNvSpPr/>
          <p:nvPr/>
        </p:nvSpPr>
        <p:spPr bwMode="auto">
          <a:xfrm>
            <a:off x="0" y="5581973"/>
            <a:ext cx="12188825" cy="1292662"/>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latin typeface="Salesforce Sans" panose="020B0505020202020203" pitchFamily="34" charset="0"/>
              </a:rPr>
              <a:t>Organization (Org): A deployment of Salesforce that has a defined </a:t>
            </a:r>
            <a:br>
              <a:rPr lang="en-US" sz="2400" dirty="0">
                <a:solidFill>
                  <a:schemeClr val="bg1"/>
                </a:solidFill>
                <a:latin typeface="Salesforce Sans" panose="020B0505020202020203" pitchFamily="34" charset="0"/>
              </a:rPr>
            </a:br>
            <a:r>
              <a:rPr lang="en-US" sz="2400" dirty="0">
                <a:solidFill>
                  <a:schemeClr val="bg1"/>
                </a:solidFill>
                <a:latin typeface="Salesforce Sans" panose="020B0505020202020203" pitchFamily="34" charset="0"/>
              </a:rPr>
              <a:t>set of licensed users. Your organization includes all of your data and applications, and is separate from all other organizations.</a:t>
            </a:r>
          </a:p>
        </p:txBody>
      </p:sp>
      <p:sp>
        <p:nvSpPr>
          <p:cNvPr id="21" name="TextBox 20"/>
          <p:cNvSpPr txBox="1"/>
          <p:nvPr/>
        </p:nvSpPr>
        <p:spPr bwMode="white">
          <a:xfrm>
            <a:off x="29496" y="5852064"/>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DEFINITION:</a:t>
            </a:r>
          </a:p>
        </p:txBody>
      </p:sp>
      <p:grpSp>
        <p:nvGrpSpPr>
          <p:cNvPr id="22" name="Group 4"/>
          <p:cNvGrpSpPr>
            <a:grpSpLocks noChangeAspect="1"/>
          </p:cNvGrpSpPr>
          <p:nvPr/>
        </p:nvGrpSpPr>
        <p:grpSpPr bwMode="auto">
          <a:xfrm>
            <a:off x="466059" y="6156848"/>
            <a:ext cx="422275" cy="328613"/>
            <a:chOff x="275" y="1308"/>
            <a:chExt cx="266" cy="207"/>
          </a:xfrm>
        </p:grpSpPr>
        <p:sp>
          <p:nvSpPr>
            <p:cNvPr id="2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97801" y="4182183"/>
            <a:ext cx="926603" cy="926603"/>
          </a:xfrm>
          <a:prstGeom prst="rect">
            <a:avLst/>
          </a:prstGeom>
          <a:effectLst/>
        </p:spPr>
      </p:pic>
      <p:sp>
        <p:nvSpPr>
          <p:cNvPr id="6" name="Slide Number Placeholder 5"/>
          <p:cNvSpPr>
            <a:spLocks noGrp="1"/>
          </p:cNvSpPr>
          <p:nvPr>
            <p:ph type="sldNum" sz="quarter" idx="10"/>
          </p:nvPr>
        </p:nvSpPr>
        <p:spPr/>
        <p:txBody>
          <a:bodyPr/>
          <a:lstStyle/>
          <a:p>
            <a:fld id="{812A5277-1DB9-460F-9A21-B857ABB32666}" type="slidenum">
              <a:rPr lang="en-US" smtClean="0"/>
              <a:pPr/>
              <a:t>24</a:t>
            </a:fld>
            <a:endParaRPr lang="en-US" dirty="0"/>
          </a:p>
        </p:txBody>
      </p:sp>
    </p:spTree>
    <p:custDataLst>
      <p:tags r:id="rId1"/>
    </p:custDataLst>
    <p:extLst>
      <p:ext uri="{BB962C8B-B14F-4D97-AF65-F5344CB8AC3E}">
        <p14:creationId xmlns:p14="http://schemas.microsoft.com/office/powerpoint/2010/main" val="10628866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73867"/>
            <a:ext cx="11955462" cy="3488266"/>
          </a:xfrm>
        </p:spPr>
        <p:txBody>
          <a:bodyPr numCol="2" spcCol="457200"/>
          <a:lstStyle/>
          <a:p>
            <a:r>
              <a:rPr lang="en-US" dirty="0"/>
              <a:t>Tasks: </a:t>
            </a:r>
          </a:p>
          <a:p>
            <a:pPr lvl="1"/>
            <a:r>
              <a:rPr lang="en-GB" dirty="0"/>
              <a:t>Create a new Backup Agent field that looks up to the User object, editable by Support users only.</a:t>
            </a:r>
          </a:p>
          <a:p>
            <a:pPr lvl="1"/>
            <a:r>
              <a:rPr lang="en-GB" dirty="0"/>
              <a:t>Add a filter to the lookup to ensure that only users assigned to the Support User profile can be selected.</a:t>
            </a:r>
          </a:p>
          <a:p>
            <a:pPr lvl="1"/>
            <a:endParaRPr lang="en-GB" dirty="0"/>
          </a:p>
          <a:p>
            <a:pPr lvl="1"/>
            <a:r>
              <a:rPr lang="en-GB" dirty="0"/>
              <a:t>Add a filter to the case Contact Name field so that users can only select contacts related to the account selected in the case Account Name field.</a:t>
            </a:r>
          </a:p>
          <a:p>
            <a:pPr lvl="1"/>
            <a:r>
              <a:rPr lang="en-GB" dirty="0"/>
              <a:t>Create a new case to test the lookups. Test both non-Support </a:t>
            </a:r>
            <a:br>
              <a:rPr lang="en-GB" dirty="0"/>
            </a:br>
            <a:r>
              <a:rPr lang="en-GB" dirty="0"/>
              <a:t>and Support users. </a:t>
            </a:r>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GB" dirty="0"/>
              <a:t>Noah Larkin, VP of Services, would like reps to be able to capture the name of the backup rep on their cases when they are away from the office. He also wants to ensure that new cases can only be associated to contacts from the same account. </a:t>
            </a:r>
          </a:p>
        </p:txBody>
      </p:sp>
      <p:sp>
        <p:nvSpPr>
          <p:cNvPr id="7" name="Content Placeholder 6"/>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5-5: Create and Filter Lookups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240</a:t>
            </a:fld>
            <a:endParaRPr lang="en-US" dirty="0"/>
          </a:p>
        </p:txBody>
      </p:sp>
    </p:spTree>
    <p:custDataLst>
      <p:tags r:id="rId1"/>
    </p:custData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619022"/>
            <a:ext cx="8205609" cy="4170507"/>
          </a:xfrm>
        </p:spPr>
        <p:txBody>
          <a:bodyPr/>
          <a:lstStyle/>
          <a:p>
            <a:r>
              <a:rPr lang="en-US" dirty="0"/>
              <a:t>Tasks: </a:t>
            </a:r>
          </a:p>
          <a:p>
            <a:pPr lvl="1"/>
            <a:r>
              <a:rPr lang="en-US" dirty="0"/>
              <a:t>Create a new </a:t>
            </a:r>
            <a:r>
              <a:rPr lang="en-US" dirty="0">
                <a:latin typeface="Courier New" panose="02070309020205020404" pitchFamily="49" charset="0"/>
                <a:cs typeface="Courier New" panose="02070309020205020404" pitchFamily="49" charset="0"/>
              </a:rPr>
              <a:t>Employee Referral </a:t>
            </a:r>
            <a:r>
              <a:rPr lang="en-US" dirty="0"/>
              <a:t>field that looks up to the User object.</a:t>
            </a:r>
          </a:p>
          <a:p>
            <a:pPr lvl="1"/>
            <a:r>
              <a:rPr lang="en-US" dirty="0"/>
              <a:t>Add a filter to the lookup to ensure that all users, except for those with the VAR User profile, can be selected.</a:t>
            </a:r>
          </a:p>
          <a:p>
            <a:pPr lvl="1"/>
            <a:r>
              <a:rPr lang="en-US" dirty="0"/>
              <a:t>Test the lookup on Jon </a:t>
            </a:r>
            <a:r>
              <a:rPr lang="en-US" dirty="0" err="1"/>
              <a:t>Airaudi’s</a:t>
            </a:r>
            <a:r>
              <a:rPr lang="en-US" dirty="0"/>
              <a:t> lead record by entering a VAR User, </a:t>
            </a:r>
            <a:r>
              <a:rPr lang="en-US" dirty="0">
                <a:latin typeface="Courier New" panose="02070309020205020404" pitchFamily="49" charset="0"/>
                <a:cs typeface="Courier New" panose="02070309020205020404" pitchFamily="49" charset="0"/>
              </a:rPr>
              <a:t>Maria </a:t>
            </a:r>
            <a:r>
              <a:rPr lang="en-US" dirty="0" err="1">
                <a:latin typeface="Courier New" panose="02070309020205020404" pitchFamily="49" charset="0"/>
                <a:cs typeface="Courier New" panose="02070309020205020404" pitchFamily="49" charset="0"/>
              </a:rPr>
              <a:t>Bolzani</a:t>
            </a:r>
            <a:r>
              <a:rPr lang="en-US" dirty="0"/>
              <a:t>, in the Employee Referral field.</a:t>
            </a:r>
          </a:p>
          <a:p>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GB" dirty="0"/>
              <a:t>Conner McCoy, VP of Marketing, has initiated an employee referral scheme, whereby employees can refer leads to marketing. He would like to be able to capture this employee information on the lead record.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03425" name="Rectangle 2"/>
          <p:cNvSpPr>
            <a:spLocks noGrp="1" noChangeArrowheads="1"/>
          </p:cNvSpPr>
          <p:nvPr>
            <p:ph type="title"/>
          </p:nvPr>
        </p:nvSpPr>
        <p:spPr/>
        <p:txBody>
          <a:bodyPr/>
          <a:lstStyle/>
          <a:p>
            <a:r>
              <a:rPr lang="en-US"/>
              <a:t>5-6: Create Lookups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241</a:t>
            </a:fld>
            <a:endParaRPr lang="en-US" dirty="0"/>
          </a:p>
        </p:txBody>
      </p:sp>
    </p:spTree>
    <p:custDataLst>
      <p:tags r:id="rId1"/>
    </p:custData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5760000" cy="4635062"/>
          </a:xfrm>
        </p:spPr>
        <p:txBody>
          <a:bodyPr>
            <a:normAutofit/>
          </a:bodyPr>
          <a:lstStyle/>
          <a:p>
            <a:pPr lvl="1">
              <a:spcBef>
                <a:spcPts val="1800"/>
              </a:spcBef>
            </a:pPr>
            <a:r>
              <a:rPr lang="en-GB" b="0" dirty="0">
                <a:solidFill>
                  <a:srgbClr val="AEBE89"/>
                </a:solidFill>
                <a:latin typeface="Salesforce Sans Thin" panose="020B0205020202020203" pitchFamily="34" charset="0"/>
              </a:rPr>
              <a:t>Administering Standard Fields</a:t>
            </a:r>
          </a:p>
          <a:p>
            <a:pPr lvl="1">
              <a:spcBef>
                <a:spcPts val="1800"/>
              </a:spcBef>
            </a:pPr>
            <a:r>
              <a:rPr lang="en-GB" b="0" dirty="0">
                <a:solidFill>
                  <a:srgbClr val="AEBE89"/>
                </a:solidFill>
                <a:latin typeface="Salesforce Sans Thin" panose="020B0205020202020203" pitchFamily="34" charset="0"/>
              </a:rPr>
              <a:t>Creating New Custom Fields</a:t>
            </a:r>
          </a:p>
          <a:p>
            <a:pPr lvl="1">
              <a:spcBef>
                <a:spcPts val="1800"/>
              </a:spcBef>
            </a:pPr>
            <a:r>
              <a:rPr lang="en-US" b="0" dirty="0">
                <a:solidFill>
                  <a:srgbClr val="AEBE89"/>
                </a:solidFill>
                <a:latin typeface="Salesforce Sans Thin" panose="020B0205020202020203" pitchFamily="34" charset="0"/>
              </a:rPr>
              <a:t>Creating Selection Fields:              Picklists and Lookups</a:t>
            </a:r>
            <a:endParaRPr lang="en-GB" b="0" dirty="0">
              <a:solidFill>
                <a:srgbClr val="AEBE89"/>
              </a:solidFill>
              <a:latin typeface="Salesforce Sans Thin" panose="020B0205020202020203" pitchFamily="34" charset="0"/>
            </a:endParaRPr>
          </a:p>
          <a:p>
            <a:pPr lvl="2"/>
            <a:r>
              <a:rPr lang="en-GB" b="1" dirty="0">
                <a:latin typeface="Salesforce Sans" panose="020B0505020202020203" pitchFamily="34" charset="0"/>
              </a:rPr>
              <a:t>Creating Formula Fields</a:t>
            </a:r>
          </a:p>
          <a:p>
            <a:pPr lvl="1"/>
            <a:r>
              <a:rPr lang="en-GB" b="0" dirty="0">
                <a:latin typeface="Salesforce Sans Light" panose="020B0305020202020203" pitchFamily="34" charset="0"/>
              </a:rPr>
              <a:t>Working with Page Layouts</a:t>
            </a:r>
          </a:p>
          <a:p>
            <a:pPr lvl="1"/>
            <a:r>
              <a:rPr lang="en-US" b="0" dirty="0">
                <a:latin typeface="Salesforce Sans Light" panose="020B0305020202020203" pitchFamily="34" charset="0"/>
              </a:rPr>
              <a:t>Working with Record Types and Business Processes</a:t>
            </a:r>
          </a:p>
          <a:p>
            <a:pPr lvl="1"/>
            <a:r>
              <a:rPr lang="en-GB" b="0" dirty="0">
                <a:latin typeface="Salesforce Sans Light" panose="020B0305020202020203" pitchFamily="34" charset="0"/>
              </a:rPr>
              <a:t>Maintaining Data Quality</a:t>
            </a: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242</a:t>
            </a:fld>
            <a:endParaRPr lang="en-US" dirty="0"/>
          </a:p>
        </p:txBody>
      </p:sp>
    </p:spTree>
    <p:custDataLst>
      <p:tags r:id="rId1"/>
    </p:custDataLst>
    <p:extLst>
      <p:ext uri="{BB962C8B-B14F-4D97-AF65-F5344CB8AC3E}">
        <p14:creationId xmlns:p14="http://schemas.microsoft.com/office/powerpoint/2010/main" val="1413704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Creating Custom Formula Fields</a:t>
            </a:r>
          </a:p>
        </p:txBody>
      </p:sp>
      <p:graphicFrame>
        <p:nvGraphicFramePr>
          <p:cNvPr id="6" name="Table 5"/>
          <p:cNvGraphicFramePr>
            <a:graphicFrameLocks noGrp="1"/>
          </p:cNvGraphicFramePr>
          <p:nvPr>
            <p:extLst>
              <p:ext uri="{D42A27DB-BD31-4B8C-83A1-F6EECF244321}">
                <p14:modId xmlns:p14="http://schemas.microsoft.com/office/powerpoint/2010/main" val="1135577559"/>
              </p:ext>
            </p:extLst>
          </p:nvPr>
        </p:nvGraphicFramePr>
        <p:xfrm>
          <a:off x="1203843" y="893219"/>
          <a:ext cx="9657833" cy="5502052"/>
        </p:xfrm>
        <a:graphic>
          <a:graphicData uri="http://schemas.openxmlformats.org/drawingml/2006/table">
            <a:tbl>
              <a:tblPr firstRow="1" bandRow="1">
                <a:tableStyleId>{5C22544A-7EE6-4342-B048-85BDC9FD1C3A}</a:tableStyleId>
              </a:tblPr>
              <a:tblGrid>
                <a:gridCol w="9219862">
                  <a:extLst>
                    <a:ext uri="{9D8B030D-6E8A-4147-A177-3AD203B41FA5}">
                      <a16:colId xmlns:a16="http://schemas.microsoft.com/office/drawing/2014/main" val="20000"/>
                    </a:ext>
                  </a:extLst>
                </a:gridCol>
                <a:gridCol w="437971">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I have some requests for additional information on opportunities: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1. Sales reps receive 10 percent commission on their won opportunities. Could we display this for sales and executive users?</a:t>
                      </a:r>
                    </a:p>
                    <a:p>
                      <a:r>
                        <a:rPr lang="en-GB" sz="1800" b="0" kern="1200" dirty="0">
                          <a:solidFill>
                            <a:schemeClr val="tx1"/>
                          </a:solidFill>
                          <a:latin typeface="Salesforce Sans" panose="020B0505020202020203" pitchFamily="34" charset="0"/>
                          <a:ea typeface="Segoe UI" pitchFamily="34" charset="0"/>
                          <a:cs typeface="Segoe UI" pitchFamily="34" charset="0"/>
                        </a:rPr>
                        <a:t>2. I’d like the region and zone of the account displayed on the opportunity for all to see.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3. When a discount has been applied to an opportunity, could we display what the discounted amount will be? This would really enhance pipeline accuracy.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rgbClr val="0070C0"/>
                          </a:solidFill>
                          <a:latin typeface="Salesforce Sans" panose="020B0505020202020203" pitchFamily="34" charset="0"/>
                          <a:ea typeface="Segoe UI" pitchFamily="34" charset="0"/>
                          <a:cs typeface="Segoe UI" pitchFamily="34" charset="0"/>
                        </a:rPr>
                        <a:t>@Yuko Ishikawa</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3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Brent </a:t>
                      </a:r>
                      <a:r>
                        <a:rPr lang="en-GB" sz="1600" b="0" dirty="0" err="1">
                          <a:solidFill>
                            <a:srgbClr val="0070C0"/>
                          </a:solidFill>
                          <a:latin typeface="Salesforce Sans" panose="020B0505020202020203" pitchFamily="34" charset="0"/>
                          <a:ea typeface="Segoe UI" pitchFamily="34" charset="0"/>
                          <a:cs typeface="Segoe UI" pitchFamily="34" charset="0"/>
                        </a:rPr>
                        <a:t>Bassi</a:t>
                      </a:r>
                      <a:r>
                        <a:rPr lang="en-GB" sz="1600" b="0" dirty="0">
                          <a:solidFill>
                            <a:srgbClr val="0070C0"/>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The region</a:t>
                      </a:r>
                      <a:r>
                        <a:rPr lang="en-GB" sz="1800" b="0" baseline="0" dirty="0">
                          <a:solidFill>
                            <a:schemeClr val="tx1"/>
                          </a:solidFill>
                          <a:latin typeface="Salesforce Sans" panose="020B0505020202020203" pitchFamily="34" charset="0"/>
                          <a:ea typeface="Segoe UI" pitchFamily="34" charset="0"/>
                          <a:cs typeface="Segoe UI" pitchFamily="34" charset="0"/>
                        </a:rPr>
                        <a:t> and zone information is especially important for international sales teams. Thanks for thinking of us!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rotWithShape="1">
          <a:blip r:embed="rId4"/>
          <a:srcRect l="1970" t="12280" r="78654" b="85404"/>
          <a:stretch/>
        </p:blipFill>
        <p:spPr>
          <a:xfrm>
            <a:off x="1191924" y="4112251"/>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432362" y="979332"/>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432362" y="4952385"/>
            <a:ext cx="297640" cy="288435"/>
          </a:xfrm>
          <a:prstGeom prst="rect">
            <a:avLst/>
          </a:prstGeom>
        </p:spPr>
      </p:pic>
      <p:pic>
        <p:nvPicPr>
          <p:cNvPr id="13" name="Picture 12"/>
          <p:cNvPicPr>
            <a:picLocks noChangeAspect="1"/>
          </p:cNvPicPr>
          <p:nvPr/>
        </p:nvPicPr>
        <p:blipFill rotWithShape="1">
          <a:blip r:embed="rId5"/>
          <a:srcRect l="5937" t="6188" r="9143" b="3506"/>
          <a:stretch/>
        </p:blipFill>
        <p:spPr>
          <a:xfrm>
            <a:off x="1347039" y="4968153"/>
            <a:ext cx="409154" cy="411480"/>
          </a:xfrm>
          <a:prstGeom prst="ellipse">
            <a:avLst/>
          </a:prstGeom>
        </p:spPr>
      </p:pic>
      <p:pic>
        <p:nvPicPr>
          <p:cNvPr id="12" name="Picture: Allison Wheeler" descr="AWheeler headshot.png"/>
          <p:cNvPicPr>
            <a:picLocks noChangeAspect="1"/>
          </p:cNvPicPr>
          <p:nvPr/>
        </p:nvPicPr>
        <p:blipFill>
          <a:blip r:embed="rId6" cstate="print"/>
          <a:srcRect l="12167" r="-3772" b="12284"/>
          <a:stretch>
            <a:fillRect/>
          </a:stretch>
        </p:blipFill>
        <p:spPr>
          <a:xfrm>
            <a:off x="1249649" y="979332"/>
            <a:ext cx="565834" cy="564132"/>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243</a:t>
            </a:fld>
            <a:endParaRPr lang="en-US" dirty="0"/>
          </a:p>
        </p:txBody>
      </p:sp>
    </p:spTree>
    <p:custDataLst>
      <p:tags r:id="rId1"/>
    </p:custDataLst>
    <p:extLst>
      <p:ext uri="{BB962C8B-B14F-4D97-AF65-F5344CB8AC3E}">
        <p14:creationId xmlns:p14="http://schemas.microsoft.com/office/powerpoint/2010/main" val="1721640770"/>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6029239"/>
            <a:ext cx="12188825"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Search for: </a:t>
            </a:r>
            <a:r>
              <a:rPr kumimoji="0" lang="en-US" sz="2400" b="0" i="0" u="none" strike="noStrike" kern="0" cap="none" spc="0" normalizeH="0" baseline="0" noProof="0" dirty="0">
                <a:ln>
                  <a:noFill/>
                </a:ln>
                <a:solidFill>
                  <a:srgbClr val="FFFFFF"/>
                </a:solidFill>
                <a:effectLst/>
                <a:uLnTx/>
                <a:uFillTx/>
                <a:latin typeface="Courier New" pitchFamily="49" charset="0"/>
                <a:cs typeface="Courier New" pitchFamily="49" charset="0"/>
              </a:rPr>
              <a:t>Tips on Building Formulas</a:t>
            </a:r>
          </a:p>
        </p:txBody>
      </p:sp>
      <p:sp>
        <p:nvSpPr>
          <p:cNvPr id="7" name="Content Placeholder 6"/>
          <p:cNvSpPr>
            <a:spLocks noGrp="1"/>
          </p:cNvSpPr>
          <p:nvPr>
            <p:ph idx="1"/>
          </p:nvPr>
        </p:nvSpPr>
        <p:spPr>
          <a:xfrm>
            <a:off x="115711" y="843165"/>
            <a:ext cx="5731727" cy="5950440"/>
          </a:xfrm>
        </p:spPr>
        <p:txBody>
          <a:bodyPr>
            <a:noAutofit/>
          </a:bodyPr>
          <a:lstStyle/>
          <a:p>
            <a:pPr marL="0" lvl="0" indent="0">
              <a:buNone/>
            </a:pPr>
            <a:r>
              <a:rPr lang="en-GB" dirty="0"/>
              <a:t>Custom formula fields allow you to define calculations that reference other fields to display new numeric, text, date, or checkbox values specific to your business requirements. Formula fields:</a:t>
            </a:r>
          </a:p>
          <a:p>
            <a:pPr lvl="2">
              <a:defRPr/>
            </a:pPr>
            <a:r>
              <a:rPr lang="en-GB" sz="2100" dirty="0"/>
              <a:t>Are Read Only, and do not display on record edit pages.</a:t>
            </a:r>
          </a:p>
          <a:p>
            <a:pPr lvl="2">
              <a:defRPr/>
            </a:pPr>
            <a:r>
              <a:rPr lang="en-GB" sz="2100" dirty="0"/>
              <a:t>Can reference fields on the same object, or a parent or lookup object.</a:t>
            </a:r>
          </a:p>
          <a:p>
            <a:pPr lvl="2">
              <a:defRPr/>
            </a:pPr>
            <a:r>
              <a:rPr lang="en-GB" sz="2100" dirty="0"/>
              <a:t>Cannot reference encrypted, description, or custom long text area fields. </a:t>
            </a:r>
          </a:p>
          <a:p>
            <a:pPr lvl="2">
              <a:defRPr/>
            </a:pPr>
            <a:r>
              <a:rPr lang="en-GB" sz="2100" dirty="0"/>
              <a:t>Are not searchable, or available for lead conversion or the weekly export service.</a:t>
            </a:r>
          </a:p>
          <a:p>
            <a:pPr marL="0" indent="0">
              <a:buNone/>
            </a:pPr>
            <a:br>
              <a:rPr lang="en-GB" sz="2100" dirty="0"/>
            </a:br>
            <a:br>
              <a:rPr lang="en-GB" sz="2200" dirty="0"/>
            </a:br>
            <a:br>
              <a:rPr lang="en-GB" sz="2200" dirty="0"/>
            </a:br>
            <a:br>
              <a:rPr lang="en-GB" sz="2200" dirty="0"/>
            </a:br>
            <a:br>
              <a:rPr lang="en-GB" sz="2200" dirty="0"/>
            </a:br>
            <a:endParaRPr lang="en-US" sz="2200" dirty="0"/>
          </a:p>
        </p:txBody>
      </p:sp>
      <p:sp>
        <p:nvSpPr>
          <p:cNvPr id="6" name="Title 5"/>
          <p:cNvSpPr>
            <a:spLocks noGrp="1"/>
          </p:cNvSpPr>
          <p:nvPr>
            <p:ph type="title"/>
          </p:nvPr>
        </p:nvSpPr>
        <p:spPr/>
        <p:txBody>
          <a:bodyPr/>
          <a:lstStyle/>
          <a:p>
            <a:r>
              <a:rPr lang="en-GB" dirty="0"/>
              <a:t>What are Custom Formula Fields?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244</a:t>
            </a:fld>
            <a:endParaRPr lang="en-US" dirty="0"/>
          </a:p>
        </p:txBody>
      </p:sp>
      <p:grpSp>
        <p:nvGrpSpPr>
          <p:cNvPr id="2" name="Group 1"/>
          <p:cNvGrpSpPr/>
          <p:nvPr/>
        </p:nvGrpSpPr>
        <p:grpSpPr>
          <a:xfrm>
            <a:off x="5847439" y="2674881"/>
            <a:ext cx="3533226" cy="1497905"/>
            <a:chOff x="1624317" y="3026834"/>
            <a:chExt cx="2943225" cy="1247775"/>
          </a:xfrm>
        </p:grpSpPr>
        <p:pic>
          <p:nvPicPr>
            <p:cNvPr id="1026" name="Picture 2"/>
            <p:cNvPicPr>
              <a:picLocks noChangeAspect="1" noChangeArrowheads="1"/>
            </p:cNvPicPr>
            <p:nvPr/>
          </p:nvPicPr>
          <p:blipFill>
            <a:blip r:embed="rId4" cstate="print"/>
            <a:srcRect/>
            <a:stretch>
              <a:fillRect/>
            </a:stretch>
          </p:blipFill>
          <p:spPr bwMode="auto">
            <a:xfrm>
              <a:off x="1624317" y="3026834"/>
              <a:ext cx="2943225" cy="12477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bwMode="auto">
            <a:xfrm>
              <a:off x="1693849" y="3784394"/>
              <a:ext cx="1615440" cy="40640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
        <p:nvSpPr>
          <p:cNvPr id="14" name="TextBox 13"/>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5"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 r="42023"/>
          <a:stretch/>
        </p:blipFill>
        <p:spPr>
          <a:xfrm>
            <a:off x="9586422" y="843165"/>
            <a:ext cx="2468880" cy="468166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6" name="Rectangle 15"/>
          <p:cNvSpPr/>
          <p:nvPr/>
        </p:nvSpPr>
        <p:spPr bwMode="auto">
          <a:xfrm>
            <a:off x="9679259" y="5134534"/>
            <a:ext cx="904815" cy="23162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pPr marL="0" lvl="0" indent="0">
              <a:buNone/>
            </a:pPr>
            <a:r>
              <a:rPr lang="en-GB" dirty="0"/>
              <a:t>You can define a formula through an additional step in the custom field wizard.</a:t>
            </a:r>
            <a:endParaRPr lang="en-GB" sz="1800" dirty="0"/>
          </a:p>
          <a:p>
            <a:pPr marL="0" indent="0">
              <a:buNone/>
            </a:pPr>
            <a:br>
              <a:rPr lang="en-GB" sz="1600" dirty="0"/>
            </a:br>
            <a:br>
              <a:rPr lang="en-GB" sz="1600" dirty="0"/>
            </a:br>
            <a:br>
              <a:rPr lang="en-GB" sz="1600" dirty="0"/>
            </a:br>
            <a:br>
              <a:rPr lang="en-GB" sz="1600" dirty="0"/>
            </a:br>
            <a:br>
              <a:rPr lang="en-GB" sz="1600" dirty="0"/>
            </a:br>
            <a:endParaRPr lang="en-US" sz="1600" dirty="0"/>
          </a:p>
        </p:txBody>
      </p:sp>
      <p:sp>
        <p:nvSpPr>
          <p:cNvPr id="6" name="Title 5"/>
          <p:cNvSpPr>
            <a:spLocks noGrp="1"/>
          </p:cNvSpPr>
          <p:nvPr>
            <p:ph type="title"/>
          </p:nvPr>
        </p:nvSpPr>
        <p:spPr/>
        <p:txBody>
          <a:bodyPr/>
          <a:lstStyle/>
          <a:p>
            <a:r>
              <a:rPr lang="en-GB" dirty="0"/>
              <a:t>Defining a Formula</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245</a:t>
            </a:fld>
            <a:endParaRPr lang="en-US" dirty="0"/>
          </a:p>
        </p:txBody>
      </p:sp>
      <p:pic>
        <p:nvPicPr>
          <p:cNvPr id="2051" name="Picture 3"/>
          <p:cNvPicPr>
            <a:picLocks noChangeAspect="1" noChangeArrowheads="1"/>
          </p:cNvPicPr>
          <p:nvPr/>
        </p:nvPicPr>
        <p:blipFill>
          <a:blip r:embed="rId4" cstate="print"/>
          <a:srcRect/>
          <a:stretch>
            <a:fillRect/>
          </a:stretch>
        </p:blipFill>
        <p:spPr bwMode="auto">
          <a:xfrm>
            <a:off x="1396002" y="1888354"/>
            <a:ext cx="4124325" cy="1657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 name="Group 14"/>
          <p:cNvGrpSpPr/>
          <p:nvPr/>
        </p:nvGrpSpPr>
        <p:grpSpPr>
          <a:xfrm>
            <a:off x="1396002" y="4038483"/>
            <a:ext cx="4667250" cy="2483168"/>
            <a:chOff x="247015" y="3821430"/>
            <a:chExt cx="4667250" cy="2483168"/>
          </a:xfrm>
        </p:grpSpPr>
        <p:pic>
          <p:nvPicPr>
            <p:cNvPr id="2052" name="Picture 4"/>
            <p:cNvPicPr>
              <a:picLocks noChangeAspect="1" noChangeArrowheads="1"/>
            </p:cNvPicPr>
            <p:nvPr/>
          </p:nvPicPr>
          <p:blipFill>
            <a:blip r:embed="rId5" cstate="print"/>
            <a:srcRect/>
            <a:stretch>
              <a:fillRect/>
            </a:stretch>
          </p:blipFill>
          <p:spPr bwMode="auto">
            <a:xfrm>
              <a:off x="247015" y="3821430"/>
              <a:ext cx="4667250" cy="20193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6" cstate="print"/>
            <a:srcRect/>
            <a:stretch>
              <a:fillRect/>
            </a:stretch>
          </p:blipFill>
          <p:spPr bwMode="auto">
            <a:xfrm>
              <a:off x="609600" y="4942523"/>
              <a:ext cx="3352800" cy="13620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
        <p:nvSpPr>
          <p:cNvPr id="16" name="TextBox 15"/>
          <p:cNvSpPr txBox="1"/>
          <p:nvPr/>
        </p:nvSpPr>
        <p:spPr>
          <a:xfrm>
            <a:off x="5757704" y="1977272"/>
            <a:ext cx="4003168" cy="1569660"/>
          </a:xfrm>
          <a:prstGeom prst="rect">
            <a:avLst/>
          </a:prstGeom>
          <a:noFill/>
        </p:spPr>
        <p:txBody>
          <a:bodyPr wrap="square" rtlCol="0">
            <a:spAutoFit/>
          </a:bodyPr>
          <a:lstStyle/>
          <a:p>
            <a:r>
              <a:rPr lang="en-GB" sz="2400" b="0" dirty="0"/>
              <a:t>Use the Simple Formula tab for basic calculations involving numerical fields from the same object.</a:t>
            </a:r>
            <a:endParaRPr lang="en-US" sz="2400" b="0" dirty="0"/>
          </a:p>
        </p:txBody>
      </p:sp>
      <p:sp>
        <p:nvSpPr>
          <p:cNvPr id="17" name="TextBox 16"/>
          <p:cNvSpPr txBox="1"/>
          <p:nvPr/>
        </p:nvSpPr>
        <p:spPr>
          <a:xfrm>
            <a:off x="6333415" y="4068500"/>
            <a:ext cx="4607305" cy="1938992"/>
          </a:xfrm>
          <a:prstGeom prst="rect">
            <a:avLst/>
          </a:prstGeom>
          <a:noFill/>
        </p:spPr>
        <p:txBody>
          <a:bodyPr wrap="square" rtlCol="0">
            <a:spAutoFit/>
          </a:bodyPr>
          <a:lstStyle/>
          <a:p>
            <a:r>
              <a:rPr lang="en-GB" sz="2400" b="0" dirty="0"/>
              <a:t>Use the Advanced Formula tab for more complex calculations involving functions, non-numerical fields, or fields from parent objects.</a:t>
            </a:r>
            <a:endParaRPr lang="en-US" sz="2400" b="0" dirty="0"/>
          </a:p>
        </p:txBody>
      </p:sp>
      <p:sp>
        <p:nvSpPr>
          <p:cNvPr id="18" name="Rectangle 17"/>
          <p:cNvSpPr/>
          <p:nvPr/>
        </p:nvSpPr>
        <p:spPr bwMode="auto">
          <a:xfrm>
            <a:off x="1462844" y="1892916"/>
            <a:ext cx="1020278" cy="29464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9" name="Rectangle 18"/>
          <p:cNvSpPr/>
          <p:nvPr/>
        </p:nvSpPr>
        <p:spPr bwMode="auto">
          <a:xfrm>
            <a:off x="2452642" y="4042360"/>
            <a:ext cx="1198880" cy="27432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026400"/>
            <a:ext cx="12188825" cy="8316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alesforce Sans" panose="020B0505020202020203" pitchFamily="34" charset="0"/>
                <a:cs typeface="Arial" pitchFamily="34" charset="0"/>
              </a:rPr>
              <a:t>Use cross-object formulas to avoid duplicating data.</a:t>
            </a:r>
          </a:p>
        </p:txBody>
      </p:sp>
      <p:sp>
        <p:nvSpPr>
          <p:cNvPr id="7" name="Content Placeholder 6"/>
          <p:cNvSpPr>
            <a:spLocks noGrp="1"/>
          </p:cNvSpPr>
          <p:nvPr>
            <p:ph idx="1"/>
          </p:nvPr>
        </p:nvSpPr>
        <p:spPr>
          <a:xfrm>
            <a:off x="115711" y="843165"/>
            <a:ext cx="6452535" cy="5950440"/>
          </a:xfrm>
        </p:spPr>
        <p:txBody>
          <a:bodyPr>
            <a:noAutofit/>
          </a:bodyPr>
          <a:lstStyle/>
          <a:p>
            <a:pPr marL="0" lvl="0" indent="0">
              <a:buNone/>
            </a:pPr>
            <a:r>
              <a:rPr lang="en-GB" dirty="0"/>
              <a:t>A cross-object formula references fields from </a:t>
            </a:r>
            <a:r>
              <a:rPr lang="en-US" altLang="ja-JP" dirty="0"/>
              <a:t>parent objects. Use the Insert Field browser on the Advanced Formula tab to access fields from up to 10 parent levels.</a:t>
            </a:r>
            <a:endParaRPr lang="en-GB" dirty="0"/>
          </a:p>
          <a:p>
            <a:pPr marL="0" indent="0">
              <a:buNone/>
            </a:pPr>
            <a:br>
              <a:rPr lang="en-GB" sz="1600" dirty="0"/>
            </a:br>
            <a:br>
              <a:rPr lang="en-GB" sz="1600" dirty="0"/>
            </a:br>
            <a:br>
              <a:rPr lang="en-GB" sz="1600" dirty="0"/>
            </a:br>
            <a:br>
              <a:rPr lang="en-GB" sz="1600" dirty="0"/>
            </a:br>
            <a:br>
              <a:rPr lang="en-GB" sz="1600" dirty="0"/>
            </a:br>
            <a:endParaRPr lang="en-US" sz="1600" dirty="0"/>
          </a:p>
        </p:txBody>
      </p:sp>
      <p:sp>
        <p:nvSpPr>
          <p:cNvPr id="6" name="Title 5"/>
          <p:cNvSpPr>
            <a:spLocks noGrp="1"/>
          </p:cNvSpPr>
          <p:nvPr>
            <p:ph type="title"/>
          </p:nvPr>
        </p:nvSpPr>
        <p:spPr/>
        <p:txBody>
          <a:bodyPr/>
          <a:lstStyle/>
          <a:p>
            <a:r>
              <a:rPr lang="en-GB" dirty="0"/>
              <a:t>Cross-Object Formulas</a:t>
            </a:r>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246</a:t>
            </a:fld>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0" y="2895299"/>
            <a:ext cx="6454742" cy="175450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9" name="TextBox 1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20"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5929" y="1032969"/>
            <a:ext cx="3124152" cy="445191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8758912" y="4812030"/>
            <a:ext cx="1646223" cy="59282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18781"/>
          <a:stretch/>
        </p:blipFill>
        <p:spPr>
          <a:xfrm>
            <a:off x="6542288" y="1807228"/>
            <a:ext cx="2103120" cy="370205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6" name="Rectangle 15"/>
          <p:cNvSpPr/>
          <p:nvPr/>
        </p:nvSpPr>
        <p:spPr bwMode="auto">
          <a:xfrm>
            <a:off x="6591216" y="4274820"/>
            <a:ext cx="1072566" cy="123445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562578"/>
            <a:ext cx="7844365" cy="4226951"/>
          </a:xfrm>
        </p:spPr>
        <p:txBody>
          <a:bodyPr/>
          <a:lstStyle/>
          <a:p>
            <a:r>
              <a:rPr lang="en-GB" dirty="0"/>
              <a:t>Tasks:</a:t>
            </a:r>
            <a:endParaRPr lang="en-US" dirty="0"/>
          </a:p>
          <a:p>
            <a:pPr lvl="1"/>
            <a:r>
              <a:rPr lang="en-US" dirty="0"/>
              <a:t>Create a custom formula field on the Opportunity object that calculates 10 percent.</a:t>
            </a:r>
          </a:p>
          <a:p>
            <a:pPr lvl="1"/>
            <a:r>
              <a:rPr lang="en-US" dirty="0"/>
              <a:t>Modify the formula so that the commission is only calculated when an opportunity is Closed Won.</a:t>
            </a:r>
          </a:p>
          <a:p>
            <a:pPr lvl="1"/>
            <a:r>
              <a:rPr lang="en-US" dirty="0"/>
              <a:t>Create a custom formula field on the Opportunity object that displays the region and zone information from the account record.</a:t>
            </a:r>
          </a:p>
          <a:p>
            <a:pPr lvl="1"/>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Goals:</a:t>
            </a:r>
          </a:p>
          <a:p>
            <a:pPr lvl="1"/>
            <a:r>
              <a:rPr lang="en-US" dirty="0"/>
              <a:t>Allison Wheeler, VP of Global Sales, would like to display commission on won opportunities. She would also like </a:t>
            </a:r>
            <a:r>
              <a:rPr lang="en-GB" dirty="0"/>
              <a:t>Sales Operations to be able to view the </a:t>
            </a:r>
            <a:br>
              <a:rPr lang="en-GB" dirty="0"/>
            </a:br>
            <a:r>
              <a:rPr lang="en-GB" dirty="0"/>
              <a:t>account region and zone information at the opportunity level. </a:t>
            </a:r>
          </a:p>
        </p:txBody>
      </p:sp>
      <p:sp>
        <p:nvSpPr>
          <p:cNvPr id="7" name="Content Placeholder 6"/>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58721" name="Rectangle 2"/>
          <p:cNvSpPr>
            <a:spLocks noGrp="1" noChangeArrowheads="1"/>
          </p:cNvSpPr>
          <p:nvPr>
            <p:ph type="title"/>
          </p:nvPr>
        </p:nvSpPr>
        <p:spPr/>
        <p:txBody>
          <a:bodyPr/>
          <a:lstStyle/>
          <a:p>
            <a:r>
              <a:rPr lang="en-US"/>
              <a:t>5-7: Create Custom Formula Fields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247</a:t>
            </a:fld>
            <a:endParaRPr lang="en-US" dirty="0"/>
          </a:p>
        </p:txBody>
      </p:sp>
    </p:spTree>
    <p:custDataLst>
      <p:tags r:id="rId1"/>
    </p:custData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idx="1"/>
          </p:nvPr>
        </p:nvSpPr>
        <p:spPr>
          <a:xfrm>
            <a:off x="114302" y="2551289"/>
            <a:ext cx="9548987" cy="4238240"/>
          </a:xfrm>
        </p:spPr>
        <p:txBody>
          <a:bodyPr/>
          <a:lstStyle/>
          <a:p>
            <a:r>
              <a:rPr lang="en-US" dirty="0"/>
              <a:t>Tasks:</a:t>
            </a:r>
          </a:p>
          <a:p>
            <a:pPr lvl="1"/>
            <a:r>
              <a:rPr lang="en-US" dirty="0"/>
              <a:t>Create a formula field called </a:t>
            </a:r>
            <a:r>
              <a:rPr lang="en-US" dirty="0">
                <a:latin typeface="Courier New" panose="02070309020205020404" pitchFamily="49" charset="0"/>
                <a:cs typeface="Courier New" panose="02070309020205020404" pitchFamily="49" charset="0"/>
              </a:rPr>
              <a:t>Amount After Discount </a:t>
            </a:r>
            <a:br>
              <a:rPr lang="en-US" dirty="0">
                <a:latin typeface="Courier New" panose="02070309020205020404" pitchFamily="49" charset="0"/>
                <a:cs typeface="Courier New" panose="02070309020205020404" pitchFamily="49" charset="0"/>
              </a:rPr>
            </a:br>
            <a:r>
              <a:rPr lang="en-US" dirty="0"/>
              <a:t>to calculate the amount after the discount has been applied. </a:t>
            </a:r>
            <a:br>
              <a:rPr lang="en-US" dirty="0"/>
            </a:br>
            <a:r>
              <a:rPr lang="en-US" dirty="0"/>
              <a:t>A custom percent field called</a:t>
            </a:r>
            <a:r>
              <a:rPr lang="en-US" dirty="0">
                <a:latin typeface="Courier New" panose="02070309020205020404" pitchFamily="49" charset="0"/>
                <a:cs typeface="Courier New" panose="02070309020205020404" pitchFamily="49" charset="0"/>
              </a:rPr>
              <a:t> Discount Percentage </a:t>
            </a:r>
            <a:r>
              <a:rPr lang="en-US" dirty="0"/>
              <a:t>has already been created.</a:t>
            </a:r>
          </a:p>
          <a:p>
            <a:pPr lvl="1"/>
            <a:r>
              <a:rPr lang="en-GB" dirty="0"/>
              <a:t>Test the new field on an opportunity.</a:t>
            </a:r>
            <a:endParaRPr lang="en-US" dirty="0"/>
          </a:p>
          <a:p>
            <a:pPr lvl="1"/>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a:t>
            </a:r>
          </a:p>
          <a:p>
            <a:pPr lvl="1"/>
            <a:r>
              <a:rPr lang="en-US" dirty="0"/>
              <a:t>Sales reps at AW Computing sometimes apply discounts on opportunities. </a:t>
            </a:r>
            <a:br>
              <a:rPr lang="en-US" dirty="0"/>
            </a:br>
            <a:r>
              <a:rPr lang="en-US" dirty="0"/>
              <a:t>Allison Wheeler, VP of Global Sales, would like to see the discounted amount </a:t>
            </a:r>
            <a:br>
              <a:rPr lang="en-US" dirty="0"/>
            </a:br>
            <a:r>
              <a:rPr lang="en-US" dirty="0"/>
              <a:t>on each opportunity to enhance pipeline accuracy.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60769" name="Rectangle 2"/>
          <p:cNvSpPr>
            <a:spLocks noGrp="1" noChangeArrowheads="1"/>
          </p:cNvSpPr>
          <p:nvPr>
            <p:ph type="title"/>
          </p:nvPr>
        </p:nvSpPr>
        <p:spPr/>
        <p:txBody>
          <a:bodyPr/>
          <a:lstStyle/>
          <a:p>
            <a:r>
              <a:rPr lang="en-US"/>
              <a:t>5-8: Create a Custom Formula Field</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248</a:t>
            </a:fld>
            <a:endParaRPr lang="en-US" dirty="0"/>
          </a:p>
        </p:txBody>
      </p:sp>
    </p:spTree>
    <p:custDataLst>
      <p:tags r:id="rId1"/>
    </p:custData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5760000" cy="4635062"/>
          </a:xfrm>
        </p:spPr>
        <p:txBody>
          <a:bodyPr>
            <a:normAutofit/>
          </a:bodyPr>
          <a:lstStyle/>
          <a:p>
            <a:pPr lvl="1">
              <a:spcBef>
                <a:spcPts val="1800"/>
              </a:spcBef>
            </a:pPr>
            <a:r>
              <a:rPr lang="en-GB" b="0" dirty="0">
                <a:solidFill>
                  <a:srgbClr val="AEBE89"/>
                </a:solidFill>
                <a:latin typeface="Salesforce Sans Thin" panose="020B0205020202020203" pitchFamily="34" charset="0"/>
              </a:rPr>
              <a:t>Administering Standard Fields</a:t>
            </a:r>
          </a:p>
          <a:p>
            <a:pPr lvl="1">
              <a:spcBef>
                <a:spcPts val="1800"/>
              </a:spcBef>
            </a:pPr>
            <a:r>
              <a:rPr lang="en-GB" b="0" dirty="0">
                <a:solidFill>
                  <a:srgbClr val="AEBE89"/>
                </a:solidFill>
                <a:latin typeface="Salesforce Sans Thin" panose="020B0205020202020203" pitchFamily="34" charset="0"/>
              </a:rPr>
              <a:t>Creating New Custom Fields</a:t>
            </a:r>
          </a:p>
          <a:p>
            <a:pPr lvl="1">
              <a:spcBef>
                <a:spcPts val="1800"/>
              </a:spcBef>
            </a:pPr>
            <a:r>
              <a:rPr lang="en-US" b="0" dirty="0">
                <a:solidFill>
                  <a:srgbClr val="AEBE89"/>
                </a:solidFill>
                <a:latin typeface="Salesforce Sans Thin" panose="020B0205020202020203" pitchFamily="34" charset="0"/>
              </a:rPr>
              <a:t>Creating Selection Fields:               Picklists and Lookups</a:t>
            </a:r>
            <a:endParaRPr lang="en-GB" b="0" dirty="0">
              <a:solidFill>
                <a:srgbClr val="AEBE89"/>
              </a:solidFill>
              <a:latin typeface="Salesforce Sans Thin" panose="020B0205020202020203" pitchFamily="34" charset="0"/>
            </a:endParaRPr>
          </a:p>
          <a:p>
            <a:pPr lvl="2"/>
            <a:r>
              <a:rPr lang="en-GB" dirty="0">
                <a:solidFill>
                  <a:srgbClr val="AEBE89"/>
                </a:solidFill>
                <a:latin typeface="Salesforce Sans Thin" panose="020B0205020202020203" pitchFamily="34" charset="0"/>
              </a:rPr>
              <a:t>Creating Formula Fields</a:t>
            </a:r>
          </a:p>
          <a:p>
            <a:pPr lvl="1"/>
            <a:r>
              <a:rPr lang="en-GB" dirty="0"/>
              <a:t>Working with Page Layouts</a:t>
            </a:r>
          </a:p>
          <a:p>
            <a:pPr lvl="1"/>
            <a:r>
              <a:rPr lang="en-US" b="0" dirty="0">
                <a:latin typeface="Salesforce Sans Light" panose="020B0305020202020203" pitchFamily="34" charset="0"/>
              </a:rPr>
              <a:t>Working with Record Types and Business Processes</a:t>
            </a:r>
          </a:p>
          <a:p>
            <a:pPr lvl="1"/>
            <a:r>
              <a:rPr lang="en-GB" b="0" dirty="0">
                <a:latin typeface="Salesforce Sans Light" panose="020B0305020202020203" pitchFamily="34" charset="0"/>
              </a:rPr>
              <a:t>Maintaining Data Quality</a:t>
            </a: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249</a:t>
            </a:fld>
            <a:endParaRPr lang="en-US" dirty="0"/>
          </a:p>
        </p:txBody>
      </p:sp>
    </p:spTree>
    <p:custDataLst>
      <p:tags r:id="rId1"/>
    </p:custDataLst>
    <p:extLst>
      <p:ext uri="{BB962C8B-B14F-4D97-AF65-F5344CB8AC3E}">
        <p14:creationId xmlns:p14="http://schemas.microsoft.com/office/powerpoint/2010/main" val="355693786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rotWithShape="1">
          <a:blip r:embed="rId4">
            <a:extLst>
              <a:ext uri="{28A0092B-C50C-407E-A947-70E740481C1C}">
                <a14:useLocalDpi xmlns:a14="http://schemas.microsoft.com/office/drawing/2010/main" val="0"/>
              </a:ext>
            </a:extLst>
          </a:blip>
          <a:srcRect l="1004"/>
          <a:stretch/>
        </p:blipFill>
        <p:spPr>
          <a:xfrm>
            <a:off x="1956509" y="3022961"/>
            <a:ext cx="9930692" cy="3073418"/>
          </a:xfr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a:t>What is an Object in Salesforce?</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solidFill>
                  <a:srgbClr val="FFFFFF"/>
                </a:solidFill>
              </a:rPr>
              <a:pPr/>
              <a:t>25</a:t>
            </a:fld>
            <a:endParaRPr lang="en-US" dirty="0">
              <a:solidFill>
                <a:srgbClr val="FFFFFF"/>
              </a:solidFill>
            </a:endParaRPr>
          </a:p>
        </p:txBody>
      </p:sp>
      <p:sp>
        <p:nvSpPr>
          <p:cNvPr id="15" name="Rectangle 14"/>
          <p:cNvSpPr/>
          <p:nvPr/>
        </p:nvSpPr>
        <p:spPr bwMode="auto">
          <a:xfrm>
            <a:off x="1943809" y="3599486"/>
            <a:ext cx="9930691" cy="247328"/>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16" name="Rectangle 15"/>
          <p:cNvSpPr/>
          <p:nvPr/>
        </p:nvSpPr>
        <p:spPr bwMode="auto">
          <a:xfrm>
            <a:off x="3870190" y="3022961"/>
            <a:ext cx="2873808" cy="3073417"/>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17" name="Rectangle 16"/>
          <p:cNvSpPr/>
          <p:nvPr/>
        </p:nvSpPr>
        <p:spPr bwMode="auto">
          <a:xfrm>
            <a:off x="1956509" y="3001553"/>
            <a:ext cx="9930691" cy="309311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18" name="Flowchart: Alternate Process 17"/>
          <p:cNvSpPr/>
          <p:nvPr/>
        </p:nvSpPr>
        <p:spPr>
          <a:xfrm>
            <a:off x="1956509" y="1452886"/>
            <a:ext cx="1408170" cy="1162129"/>
          </a:xfrm>
          <a:prstGeom prst="flowChartAlternateProcess">
            <a:avLst/>
          </a:prstGeom>
          <a:solidFill>
            <a:srgbClr val="FF000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dirty="0">
                <a:solidFill>
                  <a:srgbClr val="FFFFFF"/>
                </a:solidFill>
                <a:cs typeface="Arial" pitchFamily="34" charset="0"/>
              </a:rPr>
              <a:t>An object is a table of data.</a:t>
            </a:r>
          </a:p>
        </p:txBody>
      </p:sp>
      <p:sp>
        <p:nvSpPr>
          <p:cNvPr id="25" name="Flowchart: Alternate Process 24"/>
          <p:cNvSpPr/>
          <p:nvPr/>
        </p:nvSpPr>
        <p:spPr>
          <a:xfrm>
            <a:off x="255910" y="3142085"/>
            <a:ext cx="1304684" cy="1162129"/>
          </a:xfrm>
          <a:prstGeom prst="flowChartAlternateProcess">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dirty="0">
                <a:solidFill>
                  <a:srgbClr val="FFFFFF"/>
                </a:solidFill>
                <a:cs typeface="Arial" pitchFamily="34" charset="0"/>
              </a:rPr>
              <a:t>Records are rows.</a:t>
            </a:r>
          </a:p>
        </p:txBody>
      </p:sp>
      <p:sp>
        <p:nvSpPr>
          <p:cNvPr id="26" name="Flowchart: Alternate Process 25"/>
          <p:cNvSpPr/>
          <p:nvPr/>
        </p:nvSpPr>
        <p:spPr>
          <a:xfrm>
            <a:off x="4641109" y="1452887"/>
            <a:ext cx="1408170" cy="1162129"/>
          </a:xfrm>
          <a:prstGeom prst="flowChartAlternateProcess">
            <a:avLst/>
          </a:prstGeom>
          <a:solidFill>
            <a:schemeClr val="accent3"/>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dirty="0">
                <a:solidFill>
                  <a:srgbClr val="FFFFFF"/>
                </a:solidFill>
                <a:cs typeface="Arial" pitchFamily="34" charset="0"/>
              </a:rPr>
              <a:t>Fields are columns.</a:t>
            </a:r>
          </a:p>
        </p:txBody>
      </p:sp>
      <p:cxnSp>
        <p:nvCxnSpPr>
          <p:cNvPr id="27" name="Straight Connector 26"/>
          <p:cNvCxnSpPr/>
          <p:nvPr/>
        </p:nvCxnSpPr>
        <p:spPr bwMode="auto">
          <a:xfrm>
            <a:off x="5307094" y="2391045"/>
            <a:ext cx="0" cy="456400"/>
          </a:xfrm>
          <a:prstGeom prst="line">
            <a:avLst/>
          </a:prstGeom>
          <a:solidFill>
            <a:srgbClr val="FF0000"/>
          </a:solidFill>
          <a:ln w="38100" cap="flat" cmpd="sng" algn="ctr">
            <a:solidFill>
              <a:srgbClr val="008675"/>
            </a:solidFill>
            <a:prstDash val="solid"/>
            <a:round/>
            <a:headEnd type="none" w="med" len="med"/>
            <a:tailEnd type="oval" w="lg" len="lg"/>
          </a:ln>
          <a:effectLst/>
        </p:spPr>
      </p:cxnSp>
      <p:cxnSp>
        <p:nvCxnSpPr>
          <p:cNvPr id="29" name="Straight Connector 28"/>
          <p:cNvCxnSpPr/>
          <p:nvPr/>
        </p:nvCxnSpPr>
        <p:spPr bwMode="auto">
          <a:xfrm>
            <a:off x="1243094" y="3727559"/>
            <a:ext cx="573006" cy="6241"/>
          </a:xfrm>
          <a:prstGeom prst="line">
            <a:avLst/>
          </a:prstGeom>
          <a:solidFill>
            <a:srgbClr val="FF0000"/>
          </a:solidFill>
          <a:ln w="38100" cap="flat" cmpd="sng" algn="ctr">
            <a:solidFill>
              <a:schemeClr val="accent1"/>
            </a:solidFill>
            <a:prstDash val="solid"/>
            <a:round/>
            <a:headEnd type="none" w="med" len="med"/>
            <a:tailEnd type="oval" w="lg" len="lg"/>
          </a:ln>
          <a:effectLst/>
        </p:spPr>
      </p:cxnSp>
      <p:cxnSp>
        <p:nvCxnSpPr>
          <p:cNvPr id="32" name="Straight Connector 31"/>
          <p:cNvCxnSpPr/>
          <p:nvPr/>
        </p:nvCxnSpPr>
        <p:spPr bwMode="auto">
          <a:xfrm>
            <a:off x="2233694" y="2391045"/>
            <a:ext cx="0" cy="456400"/>
          </a:xfrm>
          <a:prstGeom prst="line">
            <a:avLst/>
          </a:prstGeom>
          <a:solidFill>
            <a:srgbClr val="FF0000"/>
          </a:solidFill>
          <a:ln w="38100" cap="flat" cmpd="sng" algn="ctr">
            <a:solidFill>
              <a:srgbClr val="FF0000"/>
            </a:solidFill>
            <a:prstDash val="solid"/>
            <a:round/>
            <a:headEnd type="none" w="med" len="med"/>
            <a:tailEnd type="oval" w="lg" len="lg"/>
          </a:ln>
          <a:effectLst/>
        </p:spPr>
      </p:cxnSp>
    </p:spTree>
    <p:custDataLst>
      <p:tags r:id="rId1"/>
    </p:custDataLst>
    <p:extLst>
      <p:ext uri="{BB962C8B-B14F-4D97-AF65-F5344CB8AC3E}">
        <p14:creationId xmlns:p14="http://schemas.microsoft.com/office/powerpoint/2010/main" val="162934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6"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Page Layouts</a:t>
            </a:r>
          </a:p>
        </p:txBody>
      </p:sp>
      <p:graphicFrame>
        <p:nvGraphicFramePr>
          <p:cNvPr id="10" name="Table 9"/>
          <p:cNvGraphicFramePr>
            <a:graphicFrameLocks noGrp="1"/>
          </p:cNvGraphicFramePr>
          <p:nvPr>
            <p:extLst>
              <p:ext uri="{D42A27DB-BD31-4B8C-83A1-F6EECF244321}">
                <p14:modId xmlns:p14="http://schemas.microsoft.com/office/powerpoint/2010/main" val="4090957547"/>
              </p:ext>
            </p:extLst>
          </p:nvPr>
        </p:nvGraphicFramePr>
        <p:xfrm>
          <a:off x="1537324" y="1614307"/>
          <a:ext cx="8926668" cy="44276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I’m concerned that the new account fields appear together in the top section of account record detail pages. Can we organize them into different sections to make it easier to find the right information?</a:t>
                      </a: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Ling Wu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240" rtl="0" eaLnBrk="1" fontAlgn="auto" latinLnBrk="0" hangingPunct="1">
                        <a:lnSpc>
                          <a:spcPct val="100000"/>
                        </a:lnSpc>
                        <a:spcBef>
                          <a:spcPts val="0"/>
                        </a:spcBef>
                        <a:spcAft>
                          <a:spcPts val="0"/>
                        </a:spcAft>
                        <a:buClrTx/>
                        <a:buSzTx/>
                        <a:buFontTx/>
                        <a:buNone/>
                        <a:tabLst/>
                        <a:defRPr/>
                      </a:pP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Our Consulting team uses accounts to record details of consulting partners. However, some standard fields and the new custom account fields we have created are not applicable to partner accounts. Is there any way of hiding these fields on partner accounts?</a:t>
                      </a:r>
                      <a:endParaRPr lang="en-GB" sz="1800" b="0" kern="1200" baseline="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25m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2" name="Picture 11"/>
          <p:cNvPicPr>
            <a:picLocks noChangeAspect="1"/>
          </p:cNvPicPr>
          <p:nvPr/>
        </p:nvPicPr>
        <p:blipFill rotWithShape="1">
          <a:blip r:embed="rId4"/>
          <a:srcRect l="1970" t="12280" r="78654" b="85404"/>
          <a:stretch/>
        </p:blipFill>
        <p:spPr>
          <a:xfrm>
            <a:off x="1537324" y="3499422"/>
            <a:ext cx="3280454" cy="277523"/>
          </a:xfrm>
          <a:prstGeom prst="rect">
            <a:avLst/>
          </a:prstGeom>
        </p:spPr>
      </p:pic>
      <p:pic>
        <p:nvPicPr>
          <p:cNvPr id="13" name="Picture 12"/>
          <p:cNvPicPr>
            <a:picLocks noChangeAspect="1"/>
          </p:cNvPicPr>
          <p:nvPr/>
        </p:nvPicPr>
        <p:blipFill rotWithShape="1">
          <a:blip r:embed="rId4"/>
          <a:srcRect l="96090" t="2041" r="2152" b="95552"/>
          <a:stretch/>
        </p:blipFill>
        <p:spPr>
          <a:xfrm>
            <a:off x="10071175" y="1717659"/>
            <a:ext cx="297640" cy="288435"/>
          </a:xfrm>
          <a:prstGeom prst="rect">
            <a:avLst/>
          </a:prstGeom>
        </p:spPr>
      </p:pic>
      <p:pic>
        <p:nvPicPr>
          <p:cNvPr id="14" name="Picture 13"/>
          <p:cNvPicPr>
            <a:picLocks noChangeAspect="1"/>
          </p:cNvPicPr>
          <p:nvPr/>
        </p:nvPicPr>
        <p:blipFill rotWithShape="1">
          <a:blip r:embed="rId4"/>
          <a:srcRect l="95812" t="16466" r="2430" b="81127"/>
          <a:stretch/>
        </p:blipFill>
        <p:spPr>
          <a:xfrm>
            <a:off x="10071175" y="4352746"/>
            <a:ext cx="297640" cy="288435"/>
          </a:xfrm>
          <a:prstGeom prst="rect">
            <a:avLst/>
          </a:prstGeom>
        </p:spPr>
      </p:pic>
      <p:pic>
        <p:nvPicPr>
          <p:cNvPr id="15" name="Picture: Allison Wheeler" descr="AWheeler headshot.png"/>
          <p:cNvPicPr>
            <a:picLocks noChangeAspect="1"/>
          </p:cNvPicPr>
          <p:nvPr/>
        </p:nvPicPr>
        <p:blipFill>
          <a:blip r:embed="rId5" cstate="print"/>
          <a:srcRect l="12167" r="-3772" b="12284"/>
          <a:stretch>
            <a:fillRect/>
          </a:stretch>
        </p:blipFill>
        <p:spPr>
          <a:xfrm>
            <a:off x="1594583" y="1712242"/>
            <a:ext cx="564781" cy="563082"/>
          </a:xfrm>
          <a:prstGeom prst="rect">
            <a:avLst/>
          </a:prstGeom>
          <a:solidFill>
            <a:schemeClr val="bg1"/>
          </a:solidFill>
          <a:ln w="19050">
            <a:solidFill>
              <a:schemeClr val="bg1">
                <a:lumMod val="85000"/>
              </a:schemeClr>
            </a:solidFill>
          </a:ln>
        </p:spPr>
      </p:pic>
      <p:pic>
        <p:nvPicPr>
          <p:cNvPr id="17" name="Picture 16" descr="NLarkin headshot.png"/>
          <p:cNvPicPr>
            <a:picLocks noChangeAspect="1"/>
          </p:cNvPicPr>
          <p:nvPr/>
        </p:nvPicPr>
        <p:blipFill>
          <a:blip r:embed="rId6" cstate="print"/>
          <a:srcRect l="3327" r="4243" b="14125"/>
          <a:stretch>
            <a:fillRect/>
          </a:stretch>
        </p:blipFill>
        <p:spPr>
          <a:xfrm>
            <a:off x="1810995" y="4267070"/>
            <a:ext cx="348369" cy="347985"/>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250</a:t>
            </a:fld>
            <a:endParaRPr lang="en-US" dirty="0"/>
          </a:p>
        </p:txBody>
      </p:sp>
    </p:spTree>
    <p:custDataLst>
      <p:tags r:id="rId1"/>
    </p:custData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2" y="843165"/>
            <a:ext cx="6099280" cy="5950440"/>
          </a:xfrm>
        </p:spPr>
        <p:txBody>
          <a:bodyPr>
            <a:normAutofit/>
          </a:bodyPr>
          <a:lstStyle/>
          <a:p>
            <a:r>
              <a:rPr lang="en-GB" sz="2000" dirty="0"/>
              <a:t>A </a:t>
            </a:r>
            <a:r>
              <a:rPr lang="en-GB" sz="2000" b="1" dirty="0"/>
              <a:t>page layout </a:t>
            </a:r>
            <a:r>
              <a:rPr lang="en-GB" sz="2000" dirty="0"/>
              <a:t>controls the fields, sections, related lists, and buttons that appear when users view or edit a record. You can modify an object’s default page layout or create a new one.</a:t>
            </a:r>
          </a:p>
        </p:txBody>
      </p:sp>
      <p:sp>
        <p:nvSpPr>
          <p:cNvPr id="164865" name="Title 7"/>
          <p:cNvSpPr>
            <a:spLocks noGrp="1"/>
          </p:cNvSpPr>
          <p:nvPr>
            <p:ph type="title"/>
          </p:nvPr>
        </p:nvSpPr>
        <p:spPr/>
        <p:txBody>
          <a:bodyPr/>
          <a:lstStyle/>
          <a:p>
            <a:r>
              <a:rPr lang="en-US" dirty="0"/>
              <a:t>What is a Page Layout?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251</a:t>
            </a:fld>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666" r="10745" b="-1334"/>
          <a:stretch/>
        </p:blipFill>
        <p:spPr>
          <a:xfrm>
            <a:off x="6214991" y="891540"/>
            <a:ext cx="5857103" cy="54178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ounded Rectangle 10"/>
          <p:cNvSpPr/>
          <p:nvPr/>
        </p:nvSpPr>
        <p:spPr bwMode="auto">
          <a:xfrm>
            <a:off x="7432833" y="3041280"/>
            <a:ext cx="4325298" cy="775013"/>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Fields: Add, remove, and move; make Read Only or required.</a:t>
            </a:r>
            <a:endParaRPr kumimoji="0" lang="en-US" sz="2000" i="0" u="none" strike="noStrike" cap="none" normalizeH="0" baseline="0" dirty="0">
              <a:ln>
                <a:noFill/>
              </a:ln>
              <a:solidFill>
                <a:schemeClr val="bg1"/>
              </a:solidFill>
              <a:effectLst/>
              <a:latin typeface="Times New Roman" pitchFamily="18" charset="0"/>
            </a:endParaRPr>
          </a:p>
        </p:txBody>
      </p:sp>
      <p:sp>
        <p:nvSpPr>
          <p:cNvPr id="12" name="Rounded Rectangle 11"/>
          <p:cNvSpPr/>
          <p:nvPr/>
        </p:nvSpPr>
        <p:spPr bwMode="auto">
          <a:xfrm>
            <a:off x="7456273" y="6158758"/>
            <a:ext cx="3809620" cy="474144"/>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Sections:  Create and move.</a:t>
            </a:r>
            <a:endParaRPr kumimoji="0" lang="en-US" sz="2000" i="0" u="none" strike="noStrike" cap="none" normalizeH="0" baseline="0" dirty="0">
              <a:ln>
                <a:noFill/>
              </a:ln>
              <a:solidFill>
                <a:schemeClr val="bg1"/>
              </a:solidFill>
              <a:effectLst/>
              <a:latin typeface="Times New Roman" pitchFamily="18" charset="0"/>
            </a:endParaRP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986" t="1" r="7233" b="2457"/>
          <a:stretch/>
        </p:blipFill>
        <p:spPr>
          <a:xfrm>
            <a:off x="0" y="2286000"/>
            <a:ext cx="6126480" cy="45720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ounded Rectangle 13"/>
          <p:cNvSpPr/>
          <p:nvPr/>
        </p:nvSpPr>
        <p:spPr bwMode="auto">
          <a:xfrm>
            <a:off x="860180" y="5795330"/>
            <a:ext cx="5266300" cy="769959"/>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Related Lists: Add, remove, and move, change columns, sort records. </a:t>
            </a:r>
            <a:endParaRPr kumimoji="0" lang="en-US" sz="2000" i="0" u="none" strike="noStrike" cap="none" normalizeH="0" baseline="0" dirty="0">
              <a:ln>
                <a:noFill/>
              </a:ln>
              <a:solidFill>
                <a:schemeClr val="bg1"/>
              </a:solidFill>
              <a:effectLst/>
              <a:latin typeface="Times New Roman" pitchFamily="18" charset="0"/>
            </a:endParaRPr>
          </a:p>
        </p:txBody>
      </p:sp>
    </p:spTree>
    <p:custDataLst>
      <p:tags r:id="rId1"/>
    </p:custData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6005913"/>
            <a:ext cx="12188825" cy="861774"/>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Page Layouts</a:t>
            </a:r>
          </a:p>
        </p:txBody>
      </p:sp>
      <p:grpSp>
        <p:nvGrpSpPr>
          <p:cNvPr id="24" name="Group 23"/>
          <p:cNvGrpSpPr/>
          <p:nvPr/>
        </p:nvGrpSpPr>
        <p:grpSpPr>
          <a:xfrm>
            <a:off x="2075657" y="1249588"/>
            <a:ext cx="8561950" cy="4130617"/>
            <a:chOff x="457200" y="1752600"/>
            <a:chExt cx="8077200" cy="4130617"/>
          </a:xfrm>
        </p:grpSpPr>
        <p:grpSp>
          <p:nvGrpSpPr>
            <p:cNvPr id="2" name="Group 23"/>
            <p:cNvGrpSpPr/>
            <p:nvPr/>
          </p:nvGrpSpPr>
          <p:grpSpPr>
            <a:xfrm>
              <a:off x="457200" y="1752600"/>
              <a:ext cx="8077200" cy="4130617"/>
              <a:chOff x="457200" y="1752600"/>
              <a:chExt cx="8077200" cy="4130617"/>
            </a:xfrm>
          </p:grpSpPr>
          <p:pic>
            <p:nvPicPr>
              <p:cNvPr id="1026" name="Picture 2"/>
              <p:cNvPicPr>
                <a:picLocks noChangeAspect="1" noChangeArrowheads="1"/>
              </p:cNvPicPr>
              <p:nvPr/>
            </p:nvPicPr>
            <p:blipFill>
              <a:blip r:embed="rId4" cstate="print"/>
              <a:srcRect/>
              <a:stretch>
                <a:fillRect/>
              </a:stretch>
            </p:blipFill>
            <p:spPr bwMode="auto">
              <a:xfrm>
                <a:off x="457201" y="1752600"/>
                <a:ext cx="7772400" cy="244009"/>
              </a:xfrm>
              <a:prstGeom prst="rect">
                <a:avLst/>
              </a:prstGeom>
              <a:noFill/>
              <a:ln w="9525">
                <a:noFill/>
                <a:miter lim="800000"/>
                <a:headEnd/>
                <a:tailEnd/>
              </a:ln>
            </p:spPr>
          </p:pic>
          <p:grpSp>
            <p:nvGrpSpPr>
              <p:cNvPr id="3" name="Group 21"/>
              <p:cNvGrpSpPr/>
              <p:nvPr/>
            </p:nvGrpSpPr>
            <p:grpSpPr>
              <a:xfrm>
                <a:off x="457200" y="2057400"/>
                <a:ext cx="8077200" cy="3825817"/>
                <a:chOff x="1447800" y="1630499"/>
                <a:chExt cx="6174688" cy="2627035"/>
              </a:xfrm>
              <a:effectLst>
                <a:outerShdw blurRad="50800" dist="38100" dir="2700000" algn="tl" rotWithShape="0">
                  <a:prstClr val="black">
                    <a:alpha val="40000"/>
                  </a:prstClr>
                </a:outerShdw>
              </a:effectLst>
            </p:grpSpPr>
            <p:pic>
              <p:nvPicPr>
                <p:cNvPr id="1027" name="Picture 3"/>
                <p:cNvPicPr>
                  <a:picLocks noChangeAspect="1" noChangeArrowheads="1"/>
                </p:cNvPicPr>
                <p:nvPr/>
              </p:nvPicPr>
              <p:blipFill>
                <a:blip r:embed="rId5" cstate="print"/>
                <a:stretch>
                  <a:fillRect/>
                </a:stretch>
              </p:blipFill>
              <p:spPr bwMode="auto">
                <a:xfrm>
                  <a:off x="1447800" y="2651106"/>
                  <a:ext cx="6162328" cy="981659"/>
                </a:xfrm>
                <a:prstGeom prst="rect">
                  <a:avLst/>
                </a:prstGeom>
                <a:noFill/>
                <a:ln w="6350">
                  <a:solidFill>
                    <a:schemeClr val="bg1">
                      <a:lumMod val="75000"/>
                    </a:schemeClr>
                  </a:solidFill>
                  <a:miter lim="800000"/>
                  <a:headEnd/>
                  <a:tailEnd/>
                </a:ln>
                <a:effectLst/>
              </p:spPr>
            </p:pic>
            <p:pic>
              <p:nvPicPr>
                <p:cNvPr id="1028" name="Picture 4"/>
                <p:cNvPicPr>
                  <a:picLocks noChangeAspect="1" noChangeArrowheads="1"/>
                </p:cNvPicPr>
                <p:nvPr/>
              </p:nvPicPr>
              <p:blipFill>
                <a:blip r:embed="rId6" cstate="print"/>
                <a:stretch>
                  <a:fillRect/>
                </a:stretch>
              </p:blipFill>
              <p:spPr bwMode="auto">
                <a:xfrm>
                  <a:off x="1450288" y="3635942"/>
                  <a:ext cx="6164597" cy="621592"/>
                </a:xfrm>
                <a:prstGeom prst="rect">
                  <a:avLst/>
                </a:prstGeom>
                <a:noFill/>
                <a:ln w="6350">
                  <a:solidFill>
                    <a:schemeClr val="bg1">
                      <a:lumMod val="75000"/>
                    </a:schemeClr>
                  </a:solidFill>
                  <a:miter lim="800000"/>
                  <a:headEnd/>
                  <a:tailEnd/>
                </a:ln>
                <a:effectLst/>
              </p:spPr>
            </p:pic>
            <p:pic>
              <p:nvPicPr>
                <p:cNvPr id="6146" name="Picture 2"/>
                <p:cNvPicPr>
                  <a:picLocks noChangeAspect="1" noChangeArrowheads="1"/>
                </p:cNvPicPr>
                <p:nvPr/>
              </p:nvPicPr>
              <p:blipFill>
                <a:blip r:embed="rId7" cstate="print"/>
                <a:stretch>
                  <a:fillRect/>
                </a:stretch>
              </p:blipFill>
              <p:spPr bwMode="auto">
                <a:xfrm>
                  <a:off x="1447800" y="1630499"/>
                  <a:ext cx="6174688" cy="1046171"/>
                </a:xfrm>
                <a:prstGeom prst="rect">
                  <a:avLst/>
                </a:prstGeom>
                <a:noFill/>
                <a:ln w="9525">
                  <a:noFill/>
                  <a:miter lim="800000"/>
                  <a:headEnd/>
                  <a:tailEnd/>
                </a:ln>
              </p:spPr>
            </p:pic>
          </p:grpSp>
        </p:grpSp>
        <p:pic>
          <p:nvPicPr>
            <p:cNvPr id="6" name="Picture 2"/>
            <p:cNvPicPr>
              <a:picLocks noChangeAspect="1" noChangeArrowheads="1"/>
            </p:cNvPicPr>
            <p:nvPr/>
          </p:nvPicPr>
          <p:blipFill>
            <a:blip r:embed="rId8" cstate="print"/>
            <a:srcRect/>
            <a:stretch>
              <a:fillRect/>
            </a:stretch>
          </p:blipFill>
          <p:spPr bwMode="auto">
            <a:xfrm>
              <a:off x="541405" y="3386714"/>
              <a:ext cx="679810" cy="110666"/>
            </a:xfrm>
            <a:prstGeom prst="rect">
              <a:avLst/>
            </a:prstGeom>
            <a:noFill/>
            <a:ln w="9525">
              <a:noFill/>
              <a:miter lim="800000"/>
              <a:headEnd/>
              <a:tailEnd/>
            </a:ln>
          </p:spPr>
        </p:pic>
      </p:grpSp>
      <p:sp>
        <p:nvSpPr>
          <p:cNvPr id="164865" name="Title 7"/>
          <p:cNvSpPr>
            <a:spLocks noGrp="1"/>
          </p:cNvSpPr>
          <p:nvPr>
            <p:ph type="title"/>
          </p:nvPr>
        </p:nvSpPr>
        <p:spPr/>
        <p:txBody>
          <a:bodyPr/>
          <a:lstStyle/>
          <a:p>
            <a:r>
              <a:rPr lang="en-US" dirty="0"/>
              <a:t>The Page Layout Editor</a:t>
            </a:r>
          </a:p>
        </p:txBody>
      </p:sp>
      <p:sp>
        <p:nvSpPr>
          <p:cNvPr id="8" name="Slide Number Placeholder 7"/>
          <p:cNvSpPr>
            <a:spLocks noGrp="1"/>
          </p:cNvSpPr>
          <p:nvPr>
            <p:ph type="sldNum" sz="quarter" idx="10"/>
          </p:nvPr>
        </p:nvSpPr>
        <p:spPr/>
        <p:txBody>
          <a:bodyPr/>
          <a:lstStyle/>
          <a:p>
            <a:fld id="{812A5277-1DB9-460F-9A21-B857ABB32666}" type="slidenum">
              <a:rPr lang="en-US" smtClean="0"/>
              <a:pPr/>
              <a:t>252</a:t>
            </a:fld>
            <a:endParaRPr lang="en-US" dirty="0"/>
          </a:p>
        </p:txBody>
      </p:sp>
      <p:sp>
        <p:nvSpPr>
          <p:cNvPr id="14" name="Rounded Rectangle 13"/>
          <p:cNvSpPr/>
          <p:nvPr/>
        </p:nvSpPr>
        <p:spPr bwMode="auto">
          <a:xfrm>
            <a:off x="6989895" y="1157269"/>
            <a:ext cx="3741496" cy="726449"/>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cs typeface="Arial" pitchFamily="34" charset="0"/>
              </a:rPr>
              <a:t>Drag items from or to here to add or remove.</a:t>
            </a:r>
            <a:endParaRPr lang="en-US" sz="2800" dirty="0">
              <a:solidFill>
                <a:schemeClr val="bg1"/>
              </a:solidFill>
              <a:latin typeface="Times New Roman" pitchFamily="18" charset="0"/>
            </a:endParaRPr>
          </a:p>
        </p:txBody>
      </p:sp>
      <p:grpSp>
        <p:nvGrpSpPr>
          <p:cNvPr id="4" name="Group 21"/>
          <p:cNvGrpSpPr/>
          <p:nvPr/>
        </p:nvGrpSpPr>
        <p:grpSpPr>
          <a:xfrm>
            <a:off x="7751854" y="3113939"/>
            <a:ext cx="3403045" cy="726449"/>
            <a:chOff x="532923" y="4122892"/>
            <a:chExt cx="3614095" cy="697583"/>
          </a:xfrm>
          <a:solidFill>
            <a:srgbClr val="008675"/>
          </a:solidFill>
        </p:grpSpPr>
        <p:sp>
          <p:nvSpPr>
            <p:cNvPr id="20" name="Rounded Rectangular Callout 19"/>
            <p:cNvSpPr/>
            <p:nvPr/>
          </p:nvSpPr>
          <p:spPr bwMode="auto">
            <a:xfrm>
              <a:off x="532923" y="4122892"/>
              <a:ext cx="3614095" cy="697583"/>
            </a:xfrm>
            <a:prstGeom prst="wedgeRoundRectCallout">
              <a:avLst>
                <a:gd name="adj1" fmla="val 22024"/>
                <a:gd name="adj2" fmla="val 66555"/>
                <a:gd name="adj3" fmla="val 16667"/>
              </a:avLst>
            </a:prstGeom>
            <a:grp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cs typeface="Arial" pitchFamily="34" charset="0"/>
                </a:rPr>
                <a:t>Double-click items or click</a:t>
              </a:r>
              <a:br>
                <a:rPr lang="en-US" sz="2000" dirty="0">
                  <a:solidFill>
                    <a:schemeClr val="bg1"/>
                  </a:solidFill>
                  <a:cs typeface="Arial" pitchFamily="34" charset="0"/>
                </a:rPr>
              </a:br>
              <a:r>
                <a:rPr lang="en-US" sz="2000" dirty="0">
                  <a:solidFill>
                    <a:schemeClr val="bg1"/>
                  </a:solidFill>
                  <a:cs typeface="Arial" pitchFamily="34" charset="0"/>
                </a:rPr>
                <a:t> to edit properties.</a:t>
              </a:r>
              <a:endParaRPr lang="en-US" sz="2800" dirty="0">
                <a:solidFill>
                  <a:schemeClr val="bg1"/>
                </a:solidFill>
                <a:latin typeface="Times New Roman" pitchFamily="18" charset="0"/>
              </a:endParaRPr>
            </a:p>
          </p:txBody>
        </p:sp>
        <p:pic>
          <p:nvPicPr>
            <p:cNvPr id="1030" name="Picture 6"/>
            <p:cNvPicPr>
              <a:picLocks noChangeAspect="1" noChangeArrowheads="1"/>
            </p:cNvPicPr>
            <p:nvPr/>
          </p:nvPicPr>
          <p:blipFill rotWithShape="1">
            <a:blip r:embed="rId9" cstate="print">
              <a:clrChange>
                <a:clrFrom>
                  <a:srgbClr val="B2E5FF"/>
                </a:clrFrom>
                <a:clrTo>
                  <a:srgbClr val="B2E5FF">
                    <a:alpha val="0"/>
                  </a:srgbClr>
                </a:clrTo>
              </a:clrChange>
            </a:blip>
            <a:srcRect l="-7162" t="-2902" r="-23772" b="-17595"/>
            <a:stretch/>
          </p:blipFill>
          <p:spPr bwMode="auto">
            <a:xfrm>
              <a:off x="694638" y="4480959"/>
              <a:ext cx="331033" cy="304651"/>
            </a:xfrm>
            <a:prstGeom prst="ellipse">
              <a:avLst/>
            </a:prstGeom>
            <a:grpFill/>
            <a:ln w="9525">
              <a:solidFill>
                <a:srgbClr val="008675"/>
              </a:solidFill>
              <a:miter lim="800000"/>
              <a:headEnd/>
              <a:tailEnd/>
            </a:ln>
          </p:spPr>
        </p:pic>
      </p:grpSp>
      <p:grpSp>
        <p:nvGrpSpPr>
          <p:cNvPr id="5" name="Group 18"/>
          <p:cNvGrpSpPr/>
          <p:nvPr/>
        </p:nvGrpSpPr>
        <p:grpSpPr>
          <a:xfrm>
            <a:off x="1726233" y="3214562"/>
            <a:ext cx="4058020" cy="727300"/>
            <a:chOff x="1187832" y="4024097"/>
            <a:chExt cx="3793213" cy="698400"/>
          </a:xfrm>
          <a:solidFill>
            <a:srgbClr val="008675"/>
          </a:solidFill>
        </p:grpSpPr>
        <p:sp>
          <p:nvSpPr>
            <p:cNvPr id="22" name="Rounded Rectangle 21"/>
            <p:cNvSpPr/>
            <p:nvPr/>
          </p:nvSpPr>
          <p:spPr bwMode="auto">
            <a:xfrm>
              <a:off x="1187832" y="4024097"/>
              <a:ext cx="3793213" cy="698400"/>
            </a:xfrm>
            <a:prstGeom prst="roundRect">
              <a:avLst/>
            </a:prstGeom>
            <a:grp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Hover over items, then click to drag when you see </a:t>
              </a:r>
              <a:endParaRPr kumimoji="0" lang="en-US" sz="2800" i="0" u="none" strike="noStrike" cap="none" normalizeH="0" baseline="0" dirty="0">
                <a:ln>
                  <a:noFill/>
                </a:ln>
                <a:solidFill>
                  <a:schemeClr val="bg1"/>
                </a:solidFill>
                <a:effectLst/>
                <a:latin typeface="Times New Roman" pitchFamily="18" charset="0"/>
              </a:endParaRPr>
            </a:p>
          </p:txBody>
        </p:sp>
        <p:pic>
          <p:nvPicPr>
            <p:cNvPr id="23" name="Picture 5"/>
            <p:cNvPicPr>
              <a:picLocks noChangeAspect="1" noChangeArrowheads="1"/>
            </p:cNvPicPr>
            <p:nvPr/>
          </p:nvPicPr>
          <p:blipFill rotWithShape="1">
            <a:blip r:embed="rId10" cstate="print"/>
            <a:srcRect l="-13364" t="-16850" r="-13364" b="-16850"/>
            <a:stretch/>
          </p:blipFill>
          <p:spPr bwMode="auto">
            <a:xfrm>
              <a:off x="4236636" y="4385253"/>
              <a:ext cx="295129" cy="301339"/>
            </a:xfrm>
            <a:prstGeom prst="ellipse">
              <a:avLst/>
            </a:prstGeom>
            <a:grpFill/>
            <a:ln w="9525">
              <a:solidFill>
                <a:srgbClr val="008675"/>
              </a:solidFill>
              <a:miter lim="800000"/>
              <a:headEnd/>
              <a:tailEnd/>
            </a:ln>
          </p:spPr>
        </p:pic>
      </p:grpSp>
      <p:sp>
        <p:nvSpPr>
          <p:cNvPr id="27" name="TextBox 26"/>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8"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2" y="843165"/>
            <a:ext cx="4593134" cy="5950440"/>
          </a:xfrm>
        </p:spPr>
        <p:txBody>
          <a:bodyPr>
            <a:normAutofit/>
          </a:bodyPr>
          <a:lstStyle/>
          <a:p>
            <a:r>
              <a:rPr lang="en-GB" dirty="0"/>
              <a:t>To ensure that users see the correct page layouts, assign page layouts to user profiles.</a:t>
            </a:r>
            <a:endParaRPr lang="en-US" dirty="0"/>
          </a:p>
        </p:txBody>
      </p:sp>
      <p:sp>
        <p:nvSpPr>
          <p:cNvPr id="164865" name="Title 7"/>
          <p:cNvSpPr>
            <a:spLocks noGrp="1"/>
          </p:cNvSpPr>
          <p:nvPr>
            <p:ph type="title"/>
          </p:nvPr>
        </p:nvSpPr>
        <p:spPr/>
        <p:txBody>
          <a:bodyPr/>
          <a:lstStyle/>
          <a:p>
            <a:r>
              <a:rPr lang="en-US" dirty="0"/>
              <a:t>Assigning a Page Layout to a Profile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253</a:t>
            </a:fld>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88" b="36689"/>
          <a:stretch/>
        </p:blipFill>
        <p:spPr>
          <a:xfrm>
            <a:off x="4724887" y="810062"/>
            <a:ext cx="6929941" cy="146304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ounded Rectangle 14"/>
          <p:cNvSpPr/>
          <p:nvPr/>
        </p:nvSpPr>
        <p:spPr bwMode="auto">
          <a:xfrm>
            <a:off x="9735129" y="998120"/>
            <a:ext cx="1675334" cy="359192"/>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007" y="2645549"/>
            <a:ext cx="4990839" cy="421245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3256" r="14151" b="2291"/>
          <a:stretch/>
        </p:blipFill>
        <p:spPr>
          <a:xfrm>
            <a:off x="277748" y="2686502"/>
            <a:ext cx="4531110" cy="417149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ounded Rectangle 33"/>
          <p:cNvSpPr/>
          <p:nvPr/>
        </p:nvSpPr>
        <p:spPr bwMode="auto">
          <a:xfrm>
            <a:off x="2470129" y="2731215"/>
            <a:ext cx="2700227"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accent1">
                    <a:lumMod val="25000"/>
                  </a:schemeClr>
                </a:solidFill>
                <a:effectLst/>
                <a:uLnTx/>
                <a:uFillTx/>
                <a:cs typeface="Arial" pitchFamily="34" charset="0"/>
              </a:rPr>
              <a:t>Sales User</a:t>
            </a:r>
            <a:endParaRPr kumimoji="0" lang="en-US" sz="2400" b="1" i="0" u="none" strike="noStrike" kern="0" cap="none" spc="0" normalizeH="0" baseline="0" noProof="0" dirty="0">
              <a:ln>
                <a:noFill/>
              </a:ln>
              <a:solidFill>
                <a:schemeClr val="accent1">
                  <a:lumMod val="25000"/>
                </a:schemeClr>
              </a:solidFill>
              <a:effectLst/>
              <a:uLnTx/>
              <a:uFillTx/>
              <a:latin typeface="Salesforce Sans" panose="020B0505020202020203" pitchFamily="34" charset="0"/>
              <a:cs typeface="Arial" pitchFamily="34" charset="0"/>
            </a:endParaRP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7065" r="20309"/>
          <a:stretch/>
        </p:blipFill>
        <p:spPr>
          <a:xfrm>
            <a:off x="4738558" y="2494071"/>
            <a:ext cx="774700" cy="1095219"/>
          </a:xfrm>
          <a:prstGeom prst="rect">
            <a:avLst/>
          </a:prstGeom>
        </p:spPr>
      </p:pic>
      <p:sp>
        <p:nvSpPr>
          <p:cNvPr id="16" name="Rounded Rectangle 34"/>
          <p:cNvSpPr/>
          <p:nvPr/>
        </p:nvSpPr>
        <p:spPr bwMode="auto">
          <a:xfrm>
            <a:off x="8954601" y="2683823"/>
            <a:ext cx="2700227"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25000"/>
                  </a:schemeClr>
                </a:solidFill>
                <a:effectLst/>
                <a:uLnTx/>
                <a:uFillTx/>
                <a:latin typeface="Salesforce Sans" panose="020B0505020202020203" pitchFamily="34" charset="0"/>
                <a:cs typeface="Arial" pitchFamily="34" charset="0"/>
              </a:rPr>
              <a:t>Consulting User</a:t>
            </a:r>
          </a:p>
        </p:txBody>
      </p: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956" r="54273"/>
          <a:stretch/>
        </p:blipFill>
        <p:spPr>
          <a:xfrm>
            <a:off x="11218122" y="2446679"/>
            <a:ext cx="779606" cy="1095219"/>
          </a:xfrm>
          <a:prstGeom prst="rect">
            <a:avLst/>
          </a:prstGeom>
        </p:spPr>
      </p:pic>
    </p:spTree>
    <p:custDataLst>
      <p:tags r:id="rId1"/>
    </p:custData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201333"/>
            <a:ext cx="10473487" cy="4219230"/>
          </a:xfrm>
        </p:spPr>
        <p:txBody>
          <a:bodyPr/>
          <a:lstStyle/>
          <a:p>
            <a:r>
              <a:rPr lang="en-GB" dirty="0"/>
              <a:t>Tasks:</a:t>
            </a:r>
            <a:endParaRPr lang="en-US" dirty="0"/>
          </a:p>
          <a:p>
            <a:pPr lvl="1"/>
            <a:r>
              <a:rPr lang="en-US" dirty="0"/>
              <a:t>Modify the default account page layout to display sales region and support plan information in separate sections.</a:t>
            </a:r>
          </a:p>
          <a:p>
            <a:pPr lvl="1"/>
            <a:r>
              <a:rPr lang="en-GB" dirty="0"/>
              <a:t>Make the Rating field required.</a:t>
            </a:r>
            <a:endParaRPr lang="en-US" dirty="0"/>
          </a:p>
          <a:p>
            <a:pPr lvl="1"/>
            <a:r>
              <a:rPr lang="en-US" dirty="0"/>
              <a:t>Add the Mobile and Do Not Call columns to the Contacts related list.</a:t>
            </a:r>
          </a:p>
          <a:p>
            <a:pPr lvl="1"/>
            <a:r>
              <a:rPr lang="en-GB" dirty="0"/>
              <a:t>Move the Opportunities related list to the top.</a:t>
            </a:r>
          </a:p>
          <a:p>
            <a:pPr lvl="1"/>
            <a:r>
              <a:rPr lang="en-GB" dirty="0"/>
              <a:t>Preview the layout and save it as </a:t>
            </a:r>
            <a:r>
              <a:rPr lang="en-GB" dirty="0">
                <a:latin typeface="Courier New" panose="02070309020205020404" pitchFamily="49" charset="0"/>
                <a:cs typeface="Courier New" panose="02070309020205020404" pitchFamily="49" charset="0"/>
              </a:rPr>
              <a:t>Customer Account Layout</a:t>
            </a:r>
            <a:r>
              <a:rPr lang="en-GB" dirty="0"/>
              <a:t>.</a:t>
            </a:r>
          </a:p>
          <a:p>
            <a:pPr lvl="1"/>
            <a:r>
              <a:rPr lang="en-GB" dirty="0"/>
              <a:t>Assign the layout to profiles and test it.</a:t>
            </a:r>
            <a:endParaRPr lang="en-US" dirty="0"/>
          </a:p>
        </p:txBody>
      </p:sp>
      <p:sp>
        <p:nvSpPr>
          <p:cNvPr id="2" name="Content Placeholder 1"/>
          <p:cNvSpPr>
            <a:spLocks noGrp="1"/>
          </p:cNvSpPr>
          <p:nvPr>
            <p:ph idx="11"/>
          </p:nvPr>
        </p:nvSpPr>
        <p:spPr>
          <a:xfrm>
            <a:off x="1" y="758826"/>
            <a:ext cx="12192000" cy="1312635"/>
          </a:xfrm>
        </p:spPr>
        <p:txBody>
          <a:bodyPr/>
          <a:lstStyle/>
          <a:p>
            <a:r>
              <a:rPr lang="en-US" dirty="0"/>
              <a:t>Goal:</a:t>
            </a:r>
          </a:p>
          <a:p>
            <a:pPr lvl="1"/>
            <a:r>
              <a:rPr lang="en-GB" dirty="0"/>
              <a:t>Allison Wheeler, VP of Global Sales, would like a new page layout for customer accounts to better organize the display of fields and related lists.  </a:t>
            </a:r>
            <a:endParaRPr lang="en-US" dirty="0"/>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58721" name="Rectangle 2"/>
          <p:cNvSpPr>
            <a:spLocks noGrp="1" noChangeArrowheads="1"/>
          </p:cNvSpPr>
          <p:nvPr>
            <p:ph type="title"/>
          </p:nvPr>
        </p:nvSpPr>
        <p:spPr/>
        <p:txBody>
          <a:bodyPr/>
          <a:lstStyle/>
          <a:p>
            <a:r>
              <a:rPr lang="en-US"/>
              <a:t>5-9: Create a Customer Account Page Layout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254</a:t>
            </a:fld>
            <a:endParaRPr lang="en-US" dirty="0"/>
          </a:p>
        </p:txBody>
      </p:sp>
    </p:spTree>
    <p:custDataLst>
      <p:tags r:id="rId1"/>
    </p:custData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idx="1"/>
          </p:nvPr>
        </p:nvSpPr>
        <p:spPr>
          <a:xfrm>
            <a:off x="114302" y="2562579"/>
            <a:ext cx="11955462" cy="3352800"/>
          </a:xfrm>
        </p:spPr>
        <p:txBody>
          <a:bodyPr numCol="2" spcCol="548640"/>
          <a:lstStyle/>
          <a:p>
            <a:r>
              <a:rPr lang="en-US" dirty="0"/>
              <a:t>Tasks:</a:t>
            </a:r>
          </a:p>
          <a:p>
            <a:pPr lvl="1"/>
            <a:r>
              <a:rPr lang="en-US" dirty="0"/>
              <a:t>Create a new account layout called </a:t>
            </a:r>
            <a:r>
              <a:rPr lang="en-US" dirty="0">
                <a:latin typeface="Courier New" panose="02070309020205020404" pitchFamily="49" charset="0"/>
                <a:cs typeface="Courier New" panose="02070309020205020404" pitchFamily="49" charset="0"/>
              </a:rPr>
              <a:t>Partner Account Layout </a:t>
            </a:r>
            <a:r>
              <a:rPr lang="en-US" dirty="0"/>
              <a:t>by cloning the default account layout.</a:t>
            </a:r>
          </a:p>
          <a:p>
            <a:pPr lvl="1"/>
            <a:r>
              <a:rPr lang="en-GB" dirty="0"/>
              <a:t>Remove the Rating, Region, Zone, Has Support Plan, Support Plan Expiration Date, and Support Level fields.</a:t>
            </a:r>
          </a:p>
          <a:p>
            <a:pPr lvl="1"/>
            <a:endParaRPr lang="en-US" dirty="0"/>
          </a:p>
          <a:p>
            <a:pPr lvl="1"/>
            <a:r>
              <a:rPr lang="en-US" dirty="0"/>
              <a:t>Add the Mobile column to the Contacts related list.</a:t>
            </a:r>
          </a:p>
          <a:p>
            <a:pPr lvl="1"/>
            <a:r>
              <a:rPr lang="en-GB" dirty="0"/>
              <a:t>Remove the Opportunities </a:t>
            </a:r>
            <a:br>
              <a:rPr lang="en-GB" dirty="0"/>
            </a:br>
            <a:r>
              <a:rPr lang="en-GB" dirty="0"/>
              <a:t>related list.</a:t>
            </a:r>
          </a:p>
          <a:p>
            <a:pPr lvl="1"/>
            <a:r>
              <a:rPr lang="en-US" dirty="0"/>
              <a:t>Preview the layout and save it.</a:t>
            </a:r>
          </a:p>
          <a:p>
            <a:pPr lvl="1"/>
            <a:r>
              <a:rPr lang="en-GB" dirty="0"/>
              <a:t>Assign the layout to the Consulting User profile.</a:t>
            </a:r>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a:t>
            </a:r>
          </a:p>
          <a:p>
            <a:pPr lvl="1"/>
            <a:r>
              <a:rPr lang="en-GB" dirty="0"/>
              <a:t>Noah Larkin, VP of Services, would like a new page layout for consulting users </a:t>
            </a:r>
            <a:br>
              <a:rPr lang="en-GB" dirty="0"/>
            </a:br>
            <a:r>
              <a:rPr lang="en-GB" dirty="0"/>
              <a:t>for when they are working with partner accounts. He would like all sales-related information removed.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60769" name="Rectangle 2"/>
          <p:cNvSpPr>
            <a:spLocks noGrp="1" noChangeArrowheads="1"/>
          </p:cNvSpPr>
          <p:nvPr>
            <p:ph type="title"/>
          </p:nvPr>
        </p:nvSpPr>
        <p:spPr/>
        <p:txBody>
          <a:bodyPr/>
          <a:lstStyle/>
          <a:p>
            <a:r>
              <a:rPr lang="en-US"/>
              <a:t>5-10: Create a Partner Account Page Layout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255</a:t>
            </a:fld>
            <a:endParaRPr lang="en-US" dirty="0"/>
          </a:p>
        </p:txBody>
      </p:sp>
    </p:spTree>
    <p:custDataLst>
      <p:tags r:id="rId1"/>
    </p:custData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5760000" cy="4635062"/>
          </a:xfrm>
        </p:spPr>
        <p:txBody>
          <a:bodyPr>
            <a:normAutofit/>
          </a:bodyPr>
          <a:lstStyle/>
          <a:p>
            <a:pPr lvl="1">
              <a:spcBef>
                <a:spcPts val="1800"/>
              </a:spcBef>
            </a:pPr>
            <a:r>
              <a:rPr lang="en-GB" b="0" dirty="0">
                <a:solidFill>
                  <a:srgbClr val="AEBE89"/>
                </a:solidFill>
                <a:latin typeface="Salesforce Sans Thin" panose="020B0205020202020203" pitchFamily="34" charset="0"/>
              </a:rPr>
              <a:t>Administering Standard Fields</a:t>
            </a:r>
          </a:p>
          <a:p>
            <a:pPr lvl="1">
              <a:spcBef>
                <a:spcPts val="1800"/>
              </a:spcBef>
            </a:pPr>
            <a:r>
              <a:rPr lang="en-GB" b="0" dirty="0">
                <a:solidFill>
                  <a:srgbClr val="AEBE89"/>
                </a:solidFill>
                <a:latin typeface="Salesforce Sans Thin" panose="020B0205020202020203" pitchFamily="34" charset="0"/>
              </a:rPr>
              <a:t>Creating New Custom Fields</a:t>
            </a:r>
          </a:p>
          <a:p>
            <a:pPr lvl="1">
              <a:spcBef>
                <a:spcPts val="1800"/>
              </a:spcBef>
            </a:pPr>
            <a:r>
              <a:rPr lang="en-US" b="0" dirty="0">
                <a:solidFill>
                  <a:srgbClr val="AEBE89"/>
                </a:solidFill>
                <a:latin typeface="Salesforce Sans Thin" panose="020B0205020202020203" pitchFamily="34" charset="0"/>
              </a:rPr>
              <a:t>Creating Selection Fields:               Picklists and Lookups</a:t>
            </a:r>
            <a:endParaRPr lang="en-GB" b="0" dirty="0">
              <a:solidFill>
                <a:srgbClr val="AEBE89"/>
              </a:solidFill>
              <a:latin typeface="Salesforce Sans Thin" panose="020B0205020202020203" pitchFamily="34" charset="0"/>
            </a:endParaRPr>
          </a:p>
          <a:p>
            <a:pPr lvl="2"/>
            <a:r>
              <a:rPr lang="en-GB" dirty="0">
                <a:solidFill>
                  <a:srgbClr val="AEBE89"/>
                </a:solidFill>
                <a:latin typeface="Salesforce Sans Thin" panose="020B0205020202020203" pitchFamily="34" charset="0"/>
              </a:rPr>
              <a:t>Creating Formula Fields</a:t>
            </a:r>
          </a:p>
          <a:p>
            <a:pPr lvl="2"/>
            <a:r>
              <a:rPr lang="en-GB" dirty="0">
                <a:solidFill>
                  <a:srgbClr val="AEBE89"/>
                </a:solidFill>
                <a:latin typeface="Salesforce Sans Thin" panose="020B0205020202020203" pitchFamily="34" charset="0"/>
              </a:rPr>
              <a:t>Working with Page Layouts</a:t>
            </a:r>
          </a:p>
          <a:p>
            <a:pPr lvl="1"/>
            <a:r>
              <a:rPr lang="en-US" dirty="0"/>
              <a:t>Working with Record Types and Business Processes</a:t>
            </a:r>
          </a:p>
          <a:p>
            <a:pPr lvl="1"/>
            <a:r>
              <a:rPr lang="en-GB" b="0" dirty="0">
                <a:latin typeface="Salesforce Sans Light" panose="020B0305020202020203" pitchFamily="34" charset="0"/>
              </a:rPr>
              <a:t>Maintaining Data Quality</a:t>
            </a: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256</a:t>
            </a:fld>
            <a:endParaRPr lang="en-US" dirty="0"/>
          </a:p>
        </p:txBody>
      </p:sp>
    </p:spTree>
    <p:custDataLst>
      <p:tags r:id="rId1"/>
    </p:custDataLst>
    <p:extLst>
      <p:ext uri="{BB962C8B-B14F-4D97-AF65-F5344CB8AC3E}">
        <p14:creationId xmlns:p14="http://schemas.microsoft.com/office/powerpoint/2010/main" val="305438169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Page Layouts and Record Types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9710859"/>
              </p:ext>
            </p:extLst>
          </p:nvPr>
        </p:nvGraphicFramePr>
        <p:xfrm>
          <a:off x="1537324" y="1181173"/>
          <a:ext cx="8926668" cy="51464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Our Consulting Team is very happy with the new partner account layout, but they have a couple of issues: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-When viewing customer accounts, they still see the partner account layout.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-The Consulting Team uses partners for consulting or training. When creating new partner accounts, users have to scroll through a long list of values in the Industry field, just to select either Consulting or Education.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Connor McCoy</a:t>
                      </a:r>
                      <a:r>
                        <a:rPr lang="en-GB" sz="1600" b="0" baseline="0" dirty="0">
                          <a:solidFill>
                            <a:srgbClr val="0070C0"/>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As well as selling directly to businesses, sales users sometimes sell to individual consumers. Would it be possible to have two different types of opportunity records to reflect these different types of sales?</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45m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2" name="Picture 11"/>
          <p:cNvPicPr>
            <a:picLocks noChangeAspect="1"/>
          </p:cNvPicPr>
          <p:nvPr/>
        </p:nvPicPr>
        <p:blipFill rotWithShape="1">
          <a:blip r:embed="rId4"/>
          <a:srcRect l="1970" t="12280" r="78654" b="85404"/>
          <a:stretch/>
        </p:blipFill>
        <p:spPr>
          <a:xfrm>
            <a:off x="1537324" y="3843528"/>
            <a:ext cx="3280454" cy="277523"/>
          </a:xfrm>
          <a:prstGeom prst="rect">
            <a:avLst/>
          </a:prstGeom>
        </p:spPr>
      </p:pic>
      <p:pic>
        <p:nvPicPr>
          <p:cNvPr id="13" name="Picture 12"/>
          <p:cNvPicPr>
            <a:picLocks noChangeAspect="1"/>
          </p:cNvPicPr>
          <p:nvPr/>
        </p:nvPicPr>
        <p:blipFill rotWithShape="1">
          <a:blip r:embed="rId4"/>
          <a:srcRect l="96090" t="2041" r="2152" b="95552"/>
          <a:stretch/>
        </p:blipFill>
        <p:spPr>
          <a:xfrm>
            <a:off x="10071175" y="1284525"/>
            <a:ext cx="297640" cy="288435"/>
          </a:xfrm>
          <a:prstGeom prst="rect">
            <a:avLst/>
          </a:prstGeom>
        </p:spPr>
      </p:pic>
      <p:pic>
        <p:nvPicPr>
          <p:cNvPr id="14" name="Picture 13"/>
          <p:cNvPicPr>
            <a:picLocks noChangeAspect="1"/>
          </p:cNvPicPr>
          <p:nvPr/>
        </p:nvPicPr>
        <p:blipFill rotWithShape="1">
          <a:blip r:embed="rId4"/>
          <a:srcRect l="95812" t="16466" r="2430" b="81127"/>
          <a:stretch/>
        </p:blipFill>
        <p:spPr>
          <a:xfrm>
            <a:off x="10071175" y="3919612"/>
            <a:ext cx="297640" cy="288435"/>
          </a:xfrm>
          <a:prstGeom prst="rect">
            <a:avLst/>
          </a:prstGeom>
        </p:spPr>
      </p:pic>
      <p:pic>
        <p:nvPicPr>
          <p:cNvPr id="11" name="Picture 10" descr="NLarkin headshot.png"/>
          <p:cNvPicPr>
            <a:picLocks noChangeAspect="1"/>
          </p:cNvPicPr>
          <p:nvPr/>
        </p:nvPicPr>
        <p:blipFill>
          <a:blip r:embed="rId5" cstate="print"/>
          <a:srcRect l="3327" r="4243" b="14125"/>
          <a:stretch>
            <a:fillRect/>
          </a:stretch>
        </p:blipFill>
        <p:spPr>
          <a:xfrm>
            <a:off x="1628281" y="1234743"/>
            <a:ext cx="552355" cy="551746"/>
          </a:xfrm>
          <a:prstGeom prst="rect">
            <a:avLst/>
          </a:prstGeom>
          <a:solidFill>
            <a:schemeClr val="bg1"/>
          </a:solidFill>
          <a:ln w="19050">
            <a:solidFill>
              <a:schemeClr val="bg1">
                <a:lumMod val="85000"/>
              </a:schemeClr>
            </a:solidFill>
          </a:ln>
        </p:spPr>
      </p:pic>
      <p:pic>
        <p:nvPicPr>
          <p:cNvPr id="15" name="Picture: Allison Wheeler" descr="AWheeler headshot.png"/>
          <p:cNvPicPr>
            <a:picLocks noChangeAspect="1"/>
          </p:cNvPicPr>
          <p:nvPr/>
        </p:nvPicPr>
        <p:blipFill>
          <a:blip r:embed="rId6" cstate="print"/>
          <a:srcRect l="12167" r="-3772" b="12284"/>
          <a:stretch>
            <a:fillRect/>
          </a:stretch>
        </p:blipFill>
        <p:spPr>
          <a:xfrm>
            <a:off x="1737241" y="4625430"/>
            <a:ext cx="429692" cy="428400"/>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257</a:t>
            </a:fld>
            <a:endParaRPr lang="en-US" dirty="0"/>
          </a:p>
        </p:txBody>
      </p:sp>
    </p:spTree>
    <p:custDataLst>
      <p:tags r:id="rId1"/>
    </p:custData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GB" b="1" dirty="0"/>
              <a:t>Record types </a:t>
            </a:r>
            <a:r>
              <a:rPr lang="en-GB" dirty="0"/>
              <a:t>allow you to offer users different page layouts and picklist values for different business scenarios, based on their profiles. Each object has a default master record type, but you can create new ones.</a:t>
            </a:r>
            <a:endParaRPr lang="en-US" dirty="0"/>
          </a:p>
        </p:txBody>
      </p:sp>
      <p:sp>
        <p:nvSpPr>
          <p:cNvPr id="164865" name="Title 7"/>
          <p:cNvSpPr>
            <a:spLocks noGrp="1"/>
          </p:cNvSpPr>
          <p:nvPr>
            <p:ph type="title"/>
          </p:nvPr>
        </p:nvSpPr>
        <p:spPr/>
        <p:txBody>
          <a:bodyPr/>
          <a:lstStyle/>
          <a:p>
            <a:r>
              <a:rPr lang="en-US" dirty="0"/>
              <a:t>What is a Record Type?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258</a:t>
            </a:fld>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6194"/>
          <a:stretch/>
        </p:blipFill>
        <p:spPr>
          <a:xfrm>
            <a:off x="217888" y="2042159"/>
            <a:ext cx="3940553" cy="41148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48" t="1" r="2026" b="6046"/>
          <a:stretch/>
        </p:blipFill>
        <p:spPr>
          <a:xfrm>
            <a:off x="6199453" y="2042159"/>
            <a:ext cx="4114800" cy="420624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5" name="TextBox 34"/>
          <p:cNvSpPr txBox="1"/>
          <p:nvPr/>
        </p:nvSpPr>
        <p:spPr>
          <a:xfrm>
            <a:off x="6794132" y="6309350"/>
            <a:ext cx="3069914" cy="400110"/>
          </a:xfrm>
          <a:prstGeom prst="rect">
            <a:avLst/>
          </a:prstGeom>
          <a:noFill/>
        </p:spPr>
        <p:txBody>
          <a:bodyPr wrap="square" rtlCol="0">
            <a:spAutoFit/>
          </a:bodyPr>
          <a:lstStyle/>
          <a:p>
            <a:pPr algn="ctr"/>
            <a:r>
              <a:rPr lang="en-GB" sz="2000" dirty="0"/>
              <a:t>Partner Record Type</a:t>
            </a:r>
            <a:endParaRPr lang="en-US" sz="2000" dirty="0"/>
          </a:p>
        </p:txBody>
      </p:sp>
      <p:sp>
        <p:nvSpPr>
          <p:cNvPr id="40" name="TextBox 39"/>
          <p:cNvSpPr txBox="1"/>
          <p:nvPr/>
        </p:nvSpPr>
        <p:spPr>
          <a:xfrm>
            <a:off x="355894" y="6236855"/>
            <a:ext cx="3553774" cy="400110"/>
          </a:xfrm>
          <a:prstGeom prst="rect">
            <a:avLst/>
          </a:prstGeom>
          <a:noFill/>
        </p:spPr>
        <p:txBody>
          <a:bodyPr wrap="square" rtlCol="0">
            <a:spAutoFit/>
          </a:bodyPr>
          <a:lstStyle/>
          <a:p>
            <a:pPr algn="ctr"/>
            <a:r>
              <a:rPr lang="en-GB" sz="2000" dirty="0"/>
              <a:t>Customer Record Type</a:t>
            </a:r>
            <a:endParaRPr lang="en-US" sz="2000" dirty="0"/>
          </a:p>
        </p:txBody>
      </p:sp>
      <p:sp>
        <p:nvSpPr>
          <p:cNvPr id="13" name="Rounded Rectangle 26"/>
          <p:cNvSpPr/>
          <p:nvPr/>
        </p:nvSpPr>
        <p:spPr bwMode="auto">
          <a:xfrm>
            <a:off x="2944351" y="4213648"/>
            <a:ext cx="2632533" cy="738116"/>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accent1">
                    <a:lumMod val="25000"/>
                  </a:schemeClr>
                </a:solidFill>
                <a:effectLst/>
                <a:uLnTx/>
                <a:uFillTx/>
                <a:cs typeface="Arial" pitchFamily="34" charset="0"/>
              </a:rPr>
              <a:t>Sales User</a:t>
            </a:r>
            <a:endParaRPr kumimoji="0" lang="en-US" sz="2400" b="1" i="0" u="none" strike="noStrike" kern="0" cap="none" spc="0" normalizeH="0" baseline="0" noProof="0" dirty="0">
              <a:ln>
                <a:noFill/>
              </a:ln>
              <a:solidFill>
                <a:schemeClr val="accent1">
                  <a:lumMod val="25000"/>
                </a:schemeClr>
              </a:solidFill>
              <a:effectLst/>
              <a:uLnTx/>
              <a:uFillTx/>
              <a:latin typeface="Salesforce Sans" panose="020B0505020202020203" pitchFamily="34" charset="0"/>
              <a:cs typeface="Arial" pitchFamily="34" charset="0"/>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57065" r="20309"/>
          <a:stretch/>
        </p:blipFill>
        <p:spPr>
          <a:xfrm>
            <a:off x="5175553" y="4076163"/>
            <a:ext cx="774700" cy="1095219"/>
          </a:xfrm>
          <a:prstGeom prst="rect">
            <a:avLst/>
          </a:prstGeom>
        </p:spPr>
      </p:pic>
      <p:sp>
        <p:nvSpPr>
          <p:cNvPr id="15" name="Rounded Rectangle 27"/>
          <p:cNvSpPr/>
          <p:nvPr/>
        </p:nvSpPr>
        <p:spPr bwMode="auto">
          <a:xfrm>
            <a:off x="8692358" y="5201583"/>
            <a:ext cx="2632533" cy="738116"/>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25000"/>
                  </a:schemeClr>
                </a:solidFill>
                <a:effectLst/>
                <a:uLnTx/>
                <a:uFillTx/>
                <a:latin typeface="Salesforce Sans" panose="020B0505020202020203" pitchFamily="34" charset="0"/>
                <a:cs typeface="Arial" pitchFamily="34" charset="0"/>
              </a:rPr>
              <a:t>Consulting User</a:t>
            </a:r>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2956" r="54273"/>
          <a:stretch/>
        </p:blipFill>
        <p:spPr>
          <a:xfrm>
            <a:off x="10921107" y="5061740"/>
            <a:ext cx="779606" cy="1095219"/>
          </a:xfrm>
          <a:prstGeom prst="rect">
            <a:avLst/>
          </a:prstGeom>
        </p:spPr>
      </p:pic>
    </p:spTree>
    <p:custDataLst>
      <p:tags r:id="rId1"/>
    </p:custData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6005913"/>
            <a:ext cx="12188825" cy="861774"/>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Record Types</a:t>
            </a:r>
          </a:p>
        </p:txBody>
      </p:sp>
      <p:sp>
        <p:nvSpPr>
          <p:cNvPr id="7" name="Content Placeholder 6"/>
          <p:cNvSpPr>
            <a:spLocks noGrp="1"/>
          </p:cNvSpPr>
          <p:nvPr>
            <p:ph idx="1"/>
          </p:nvPr>
        </p:nvSpPr>
        <p:spPr>
          <a:xfrm>
            <a:off x="115711" y="843165"/>
            <a:ext cx="11941175" cy="4884617"/>
          </a:xfrm>
        </p:spPr>
        <p:txBody>
          <a:bodyPr>
            <a:normAutofit/>
          </a:bodyPr>
          <a:lstStyle/>
          <a:p>
            <a:r>
              <a:rPr lang="en-GB" dirty="0"/>
              <a:t>You can create a new record type in a few simple steps. Start by creating the page layouts that users will see when working with a particular record type, and check that picklists have all the required values.</a:t>
            </a:r>
            <a:endParaRPr lang="en-US" dirty="0"/>
          </a:p>
        </p:txBody>
      </p:sp>
      <p:sp>
        <p:nvSpPr>
          <p:cNvPr id="164865" name="Title 7"/>
          <p:cNvSpPr>
            <a:spLocks noGrp="1"/>
          </p:cNvSpPr>
          <p:nvPr>
            <p:ph type="title"/>
          </p:nvPr>
        </p:nvSpPr>
        <p:spPr/>
        <p:txBody>
          <a:bodyPr/>
          <a:lstStyle/>
          <a:p>
            <a:r>
              <a:rPr lang="en-US" dirty="0"/>
              <a:t>Creating a Record Type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259</a:t>
            </a:fld>
            <a:endParaRPr lang="en-US" dirty="0"/>
          </a:p>
        </p:txBody>
      </p:sp>
      <p:sp>
        <p:nvSpPr>
          <p:cNvPr id="27" name="TextBox 26"/>
          <p:cNvSpPr txBox="1"/>
          <p:nvPr/>
        </p:nvSpPr>
        <p:spPr bwMode="white">
          <a:xfrm>
            <a:off x="11430" y="608654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8" name="Freeform 202"/>
          <p:cNvSpPr>
            <a:spLocks noEditPoints="1"/>
          </p:cNvSpPr>
          <p:nvPr/>
        </p:nvSpPr>
        <p:spPr bwMode="auto">
          <a:xfrm flipH="1">
            <a:off x="461435" y="636142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22" name="Rectangle 21"/>
          <p:cNvSpPr/>
          <p:nvPr/>
        </p:nvSpPr>
        <p:spPr bwMode="auto">
          <a:xfrm>
            <a:off x="3293320" y="2386304"/>
            <a:ext cx="8582450" cy="2648540"/>
          </a:xfrm>
          <a:prstGeom prst="rect">
            <a:avLst/>
          </a:prstGeom>
          <a:noFill/>
          <a:ln w="38100" algn="ctr">
            <a:solidFill>
              <a:srgbClr val="99CCFF"/>
            </a:solidFill>
            <a:prstDash val="dash"/>
            <a:round/>
            <a:headEnd/>
            <a:tailEnd/>
          </a:ln>
        </p:spPr>
        <p:txBody>
          <a:bodyPr rtlCol="0" anchor="ctr"/>
          <a:lstStyle/>
          <a:p>
            <a:pPr algn="ctr">
              <a:lnSpc>
                <a:spcPct val="90000"/>
              </a:lnSpc>
            </a:pPr>
            <a:endParaRPr lang="en-US" dirty="0">
              <a:ea typeface="MS PGothic" charset="-128"/>
              <a:cs typeface="MS PGothic" charset="-128"/>
            </a:endParaRPr>
          </a:p>
        </p:txBody>
      </p:sp>
      <p:sp>
        <p:nvSpPr>
          <p:cNvPr id="29" name="Freeform 28"/>
          <p:cNvSpPr/>
          <p:nvPr/>
        </p:nvSpPr>
        <p:spPr>
          <a:xfrm>
            <a:off x="8269142" y="2553394"/>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0" name="Freeform 29"/>
          <p:cNvSpPr/>
          <p:nvPr/>
        </p:nvSpPr>
        <p:spPr>
          <a:xfrm>
            <a:off x="9347962" y="2538511"/>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000" b="1" dirty="0">
                <a:solidFill>
                  <a:schemeClr val="bg1"/>
                </a:solidFill>
              </a:rPr>
              <a:t>Edit </a:t>
            </a:r>
            <a:r>
              <a:rPr lang="en-GB" sz="2000" b="1" dirty="0" err="1">
                <a:solidFill>
                  <a:schemeClr val="bg1"/>
                </a:solidFill>
              </a:rPr>
              <a:t>Picklists</a:t>
            </a:r>
            <a:endParaRPr lang="en-GB" sz="2000" b="1" dirty="0">
              <a:solidFill>
                <a:schemeClr val="bg1"/>
              </a:solidFill>
            </a:endParaRPr>
          </a:p>
        </p:txBody>
      </p:sp>
      <p:sp>
        <p:nvSpPr>
          <p:cNvPr id="31" name="Freeform 30"/>
          <p:cNvSpPr/>
          <p:nvPr/>
        </p:nvSpPr>
        <p:spPr>
          <a:xfrm>
            <a:off x="9349332" y="3231599"/>
            <a:ext cx="2345271" cy="165649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en-GB" sz="2000" dirty="0"/>
              <a:t>Select picklist  values</a:t>
            </a:r>
            <a:endParaRPr lang="en-US" sz="2000" dirty="0"/>
          </a:p>
        </p:txBody>
      </p:sp>
      <p:sp>
        <p:nvSpPr>
          <p:cNvPr id="32" name="Freeform 31"/>
          <p:cNvSpPr/>
          <p:nvPr/>
        </p:nvSpPr>
        <p:spPr>
          <a:xfrm>
            <a:off x="5344041" y="251898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3" name="Freeform 32"/>
          <p:cNvSpPr/>
          <p:nvPr/>
        </p:nvSpPr>
        <p:spPr>
          <a:xfrm>
            <a:off x="2234871" y="251898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4" name="Freeform 33"/>
          <p:cNvSpPr/>
          <p:nvPr/>
        </p:nvSpPr>
        <p:spPr>
          <a:xfrm>
            <a:off x="307800"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000" b="1" dirty="0">
                <a:solidFill>
                  <a:schemeClr val="bg1"/>
                </a:solidFill>
              </a:rPr>
              <a:t>Preparation</a:t>
            </a:r>
          </a:p>
        </p:txBody>
      </p:sp>
      <p:sp>
        <p:nvSpPr>
          <p:cNvPr id="35" name="Freeform 34"/>
          <p:cNvSpPr/>
          <p:nvPr/>
        </p:nvSpPr>
        <p:spPr>
          <a:xfrm>
            <a:off x="309151" y="3197187"/>
            <a:ext cx="2345271" cy="169709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en-GB" sz="2000" dirty="0"/>
              <a:t>Create page layout(s)</a:t>
            </a:r>
            <a:endParaRPr lang="en-US" sz="2000" dirty="0"/>
          </a:p>
          <a:p>
            <a:pPr marL="234950" lvl="1" indent="-234950" defTabSz="622300">
              <a:lnSpc>
                <a:spcPct val="90000"/>
              </a:lnSpc>
              <a:spcBef>
                <a:spcPct val="0"/>
              </a:spcBef>
              <a:spcAft>
                <a:spcPct val="15000"/>
              </a:spcAft>
              <a:buFont typeface="Wingdings" pitchFamily="2" charset="2"/>
              <a:buChar char="§"/>
            </a:pPr>
            <a:r>
              <a:rPr lang="en-GB" sz="2000" dirty="0"/>
              <a:t>Ensure picklist values are complete</a:t>
            </a:r>
            <a:endParaRPr lang="en-US" sz="2000" dirty="0"/>
          </a:p>
        </p:txBody>
      </p:sp>
      <p:sp>
        <p:nvSpPr>
          <p:cNvPr id="36" name="Freeform 35"/>
          <p:cNvSpPr/>
          <p:nvPr/>
        </p:nvSpPr>
        <p:spPr>
          <a:xfrm>
            <a:off x="3451872"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US" sz="2000" b="1" dirty="0">
                <a:solidFill>
                  <a:schemeClr val="bg1"/>
                </a:solidFill>
              </a:rPr>
              <a:t>Create Record Type: Step 1</a:t>
            </a:r>
          </a:p>
        </p:txBody>
      </p:sp>
      <p:sp>
        <p:nvSpPr>
          <p:cNvPr id="37" name="Freeform 36"/>
          <p:cNvSpPr/>
          <p:nvPr/>
        </p:nvSpPr>
        <p:spPr>
          <a:xfrm>
            <a:off x="3453234" y="3197187"/>
            <a:ext cx="2345271" cy="169709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en-GB" sz="2000" dirty="0"/>
              <a:t>Name</a:t>
            </a:r>
            <a:endParaRPr lang="en-US" sz="2000" dirty="0"/>
          </a:p>
          <a:p>
            <a:pPr marL="280988" lvl="1" indent="-280988" defTabSz="622300">
              <a:lnSpc>
                <a:spcPct val="90000"/>
              </a:lnSpc>
              <a:spcBef>
                <a:spcPct val="0"/>
              </a:spcBef>
              <a:spcAft>
                <a:spcPct val="15000"/>
              </a:spcAft>
              <a:buFont typeface="Wingdings" pitchFamily="2" charset="2"/>
              <a:buChar char="§"/>
            </a:pPr>
            <a:r>
              <a:rPr lang="en-GB" sz="2000" dirty="0"/>
              <a:t>Description</a:t>
            </a:r>
            <a:endParaRPr lang="en-US" sz="2000" dirty="0"/>
          </a:p>
          <a:p>
            <a:pPr marL="280988" lvl="1" indent="-280988" defTabSz="622300">
              <a:lnSpc>
                <a:spcPct val="90000"/>
              </a:lnSpc>
              <a:spcBef>
                <a:spcPct val="0"/>
              </a:spcBef>
              <a:spcAft>
                <a:spcPct val="15000"/>
              </a:spcAft>
              <a:buFont typeface="Wingdings" pitchFamily="2" charset="2"/>
              <a:buChar char="§"/>
            </a:pPr>
            <a:r>
              <a:rPr lang="en-GB" sz="2000" dirty="0"/>
              <a:t>Enable for profiles</a:t>
            </a:r>
            <a:endParaRPr lang="en-US" sz="2000" dirty="0"/>
          </a:p>
        </p:txBody>
      </p:sp>
      <p:sp>
        <p:nvSpPr>
          <p:cNvPr id="38" name="Freeform 37"/>
          <p:cNvSpPr/>
          <p:nvPr/>
        </p:nvSpPr>
        <p:spPr>
          <a:xfrm>
            <a:off x="6393365"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US" sz="2000" b="1" dirty="0">
                <a:solidFill>
                  <a:schemeClr val="bg1"/>
                </a:solidFill>
              </a:rPr>
              <a:t>Create Record Type: Step 2</a:t>
            </a:r>
          </a:p>
        </p:txBody>
      </p:sp>
      <p:sp>
        <p:nvSpPr>
          <p:cNvPr id="39" name="Freeform 38"/>
          <p:cNvSpPr/>
          <p:nvPr/>
        </p:nvSpPr>
        <p:spPr>
          <a:xfrm>
            <a:off x="6394735" y="3197187"/>
            <a:ext cx="2345271" cy="169709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en-GB" sz="2000" dirty="0"/>
              <a:t>Select page layout for </a:t>
            </a:r>
            <a:br>
              <a:rPr lang="en-GB" sz="2000" dirty="0"/>
            </a:br>
            <a:r>
              <a:rPr lang="en-GB" sz="2000" dirty="0"/>
              <a:t>each profile</a:t>
            </a:r>
            <a:endParaRPr lang="en-US" sz="2000" dirty="0"/>
          </a:p>
        </p:txBody>
      </p:sp>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700" dirty="0"/>
              <a:t>Define the Standard Salesforce Objects and Build the Salesforce Schema </a:t>
            </a:r>
          </a:p>
        </p:txBody>
      </p:sp>
      <p:sp>
        <p:nvSpPr>
          <p:cNvPr id="40" name="Rectangle 39"/>
          <p:cNvSpPr/>
          <p:nvPr/>
        </p:nvSpPr>
        <p:spPr bwMode="auto">
          <a:xfrm>
            <a:off x="1546121"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41" name="Rectangle 40"/>
          <p:cNvSpPr/>
          <p:nvPr/>
        </p:nvSpPr>
        <p:spPr bwMode="auto">
          <a:xfrm>
            <a:off x="1552395" y="2497249"/>
            <a:ext cx="2822529" cy="715536"/>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42" name="Rectangle 41"/>
          <p:cNvSpPr/>
          <p:nvPr/>
        </p:nvSpPr>
        <p:spPr bwMode="auto">
          <a:xfrm>
            <a:off x="4489407"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43" name="Rectangle 42"/>
          <p:cNvSpPr/>
          <p:nvPr/>
        </p:nvSpPr>
        <p:spPr bwMode="auto">
          <a:xfrm>
            <a:off x="4495681" y="2497249"/>
            <a:ext cx="2822529" cy="715536"/>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44" name="Content Placeholder 1"/>
          <p:cNvSpPr>
            <a:spLocks noGrp="1"/>
          </p:cNvSpPr>
          <p:nvPr>
            <p:ph idx="1"/>
          </p:nvPr>
        </p:nvSpPr>
        <p:spPr>
          <a:xfrm>
            <a:off x="128593" y="836615"/>
            <a:ext cx="7224707" cy="845628"/>
          </a:xfrm>
        </p:spPr>
        <p:txBody>
          <a:bodyPr/>
          <a:lstStyle/>
          <a:p>
            <a:r>
              <a:rPr lang="en-US" dirty="0"/>
              <a:t>Work within your group with the cards provided to come up with a definition of each object, then draft a schematic of the Salesforce data model.</a:t>
            </a:r>
          </a:p>
          <a:p>
            <a:endParaRPr lang="en-US" dirty="0"/>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6068" y="2563002"/>
            <a:ext cx="582357" cy="582358"/>
          </a:xfrm>
          <a:prstGeom prst="rect">
            <a:avLst/>
          </a:prstGeom>
          <a:effectLst/>
        </p:spPr>
      </p:pic>
      <p:sp>
        <p:nvSpPr>
          <p:cNvPr id="46" name="TextBox 45"/>
          <p:cNvSpPr txBox="1"/>
          <p:nvPr/>
        </p:nvSpPr>
        <p:spPr>
          <a:xfrm>
            <a:off x="5379982" y="2622171"/>
            <a:ext cx="1696298" cy="461665"/>
          </a:xfrm>
          <a:prstGeom prst="rect">
            <a:avLst/>
          </a:prstGeom>
          <a:noFill/>
        </p:spPr>
        <p:txBody>
          <a:bodyPr wrap="none" rtlCol="0" anchor="ctr">
            <a:spAutoFit/>
          </a:bodyPr>
          <a:lstStyle/>
          <a:p>
            <a:r>
              <a:rPr lang="en-US" sz="2400" b="1" dirty="0"/>
              <a:t>Campaign</a:t>
            </a:r>
            <a:endParaRPr lang="en-US" sz="2000" b="1" dirty="0"/>
          </a:p>
        </p:txBody>
      </p:sp>
      <p:sp>
        <p:nvSpPr>
          <p:cNvPr id="47" name="Rectangle 46"/>
          <p:cNvSpPr/>
          <p:nvPr/>
        </p:nvSpPr>
        <p:spPr bwMode="auto">
          <a:xfrm>
            <a:off x="7475527"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48" name="TextBox 47"/>
          <p:cNvSpPr txBox="1"/>
          <p:nvPr/>
        </p:nvSpPr>
        <p:spPr>
          <a:xfrm>
            <a:off x="8212140" y="3659626"/>
            <a:ext cx="2010487" cy="461665"/>
          </a:xfrm>
          <a:prstGeom prst="rect">
            <a:avLst/>
          </a:prstGeom>
          <a:noFill/>
        </p:spPr>
        <p:txBody>
          <a:bodyPr wrap="none" rtlCol="0">
            <a:spAutoFit/>
          </a:bodyPr>
          <a:lstStyle/>
          <a:p>
            <a:r>
              <a:rPr lang="en-US" sz="2400" b="1" dirty="0"/>
              <a:t>Opportunity</a:t>
            </a:r>
          </a:p>
        </p:txBody>
      </p:sp>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957" y="3572907"/>
            <a:ext cx="577118" cy="577118"/>
          </a:xfrm>
          <a:prstGeom prst="rect">
            <a:avLst/>
          </a:prstGeom>
          <a:effectLst/>
        </p:spPr>
      </p:pic>
      <p:sp>
        <p:nvSpPr>
          <p:cNvPr id="50" name="TextBox 49"/>
          <p:cNvSpPr txBox="1"/>
          <p:nvPr/>
        </p:nvSpPr>
        <p:spPr>
          <a:xfrm>
            <a:off x="5379982" y="3658946"/>
            <a:ext cx="893193" cy="461665"/>
          </a:xfrm>
          <a:prstGeom prst="rect">
            <a:avLst/>
          </a:prstGeom>
          <a:noFill/>
        </p:spPr>
        <p:txBody>
          <a:bodyPr wrap="none" rtlCol="0">
            <a:spAutoFit/>
          </a:bodyPr>
          <a:lstStyle/>
          <a:p>
            <a:r>
              <a:rPr lang="en-US" sz="2400" b="1" dirty="0"/>
              <a:t>Lead</a:t>
            </a:r>
            <a:endParaRPr lang="en-US" sz="2800" b="1" dirty="0"/>
          </a:p>
        </p:txBody>
      </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9631" y="3568244"/>
            <a:ext cx="595231" cy="595230"/>
          </a:xfrm>
          <a:prstGeom prst="rect">
            <a:avLst/>
          </a:prstGeom>
          <a:effectLst/>
        </p:spPr>
      </p:pic>
      <p:grpSp>
        <p:nvGrpSpPr>
          <p:cNvPr id="52" name="Group 51"/>
          <p:cNvGrpSpPr/>
          <p:nvPr/>
        </p:nvGrpSpPr>
        <p:grpSpPr>
          <a:xfrm>
            <a:off x="1935813" y="2560552"/>
            <a:ext cx="2055692" cy="580673"/>
            <a:chOff x="2612356" y="2560552"/>
            <a:chExt cx="2055692" cy="580673"/>
          </a:xfrm>
        </p:grpSpPr>
        <p:sp>
          <p:nvSpPr>
            <p:cNvPr id="53" name="TextBox 52"/>
            <p:cNvSpPr txBox="1"/>
            <p:nvPr/>
          </p:nvSpPr>
          <p:spPr>
            <a:xfrm>
              <a:off x="3258688" y="2631636"/>
              <a:ext cx="1409360" cy="461665"/>
            </a:xfrm>
            <a:prstGeom prst="rect">
              <a:avLst/>
            </a:prstGeom>
            <a:noFill/>
          </p:spPr>
          <p:txBody>
            <a:bodyPr wrap="none" rtlCol="0">
              <a:spAutoFit/>
            </a:bodyPr>
            <a:lstStyle/>
            <a:p>
              <a:r>
                <a:rPr lang="en-US" sz="2400" b="1" dirty="0"/>
                <a:t>Account</a:t>
              </a:r>
              <a:endParaRPr lang="en-US" sz="2000" b="1" dirty="0"/>
            </a:p>
          </p:txBody>
        </p:sp>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12356" y="2560552"/>
              <a:ext cx="580673" cy="580673"/>
            </a:xfrm>
            <a:prstGeom prst="rect">
              <a:avLst/>
            </a:prstGeom>
            <a:effectLst/>
          </p:spPr>
        </p:pic>
      </p:grpSp>
      <p:grpSp>
        <p:nvGrpSpPr>
          <p:cNvPr id="55" name="Group 54"/>
          <p:cNvGrpSpPr/>
          <p:nvPr/>
        </p:nvGrpSpPr>
        <p:grpSpPr>
          <a:xfrm>
            <a:off x="1986581" y="3585251"/>
            <a:ext cx="1954156" cy="573430"/>
            <a:chOff x="2619910" y="3657821"/>
            <a:chExt cx="1954156" cy="573430"/>
          </a:xfrm>
        </p:grpSpPr>
        <p:sp>
          <p:nvSpPr>
            <p:cNvPr id="56" name="TextBox 55"/>
            <p:cNvSpPr txBox="1"/>
            <p:nvPr/>
          </p:nvSpPr>
          <p:spPr>
            <a:xfrm>
              <a:off x="3222414" y="3769586"/>
              <a:ext cx="1351652" cy="461665"/>
            </a:xfrm>
            <a:prstGeom prst="rect">
              <a:avLst/>
            </a:prstGeom>
            <a:noFill/>
          </p:spPr>
          <p:txBody>
            <a:bodyPr wrap="none" rtlCol="0">
              <a:spAutoFit/>
            </a:bodyPr>
            <a:lstStyle/>
            <a:p>
              <a:r>
                <a:rPr lang="en-US" sz="2400" b="1" dirty="0"/>
                <a:t>Contact</a:t>
              </a: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9910" y="3657821"/>
              <a:ext cx="561958" cy="561958"/>
            </a:xfrm>
            <a:prstGeom prst="rect">
              <a:avLst/>
            </a:prstGeom>
            <a:effectLst/>
          </p:spPr>
        </p:pic>
      </p:grpSp>
      <p:sp>
        <p:nvSpPr>
          <p:cNvPr id="58" name="Rectangle 57"/>
          <p:cNvSpPr/>
          <p:nvPr/>
        </p:nvSpPr>
        <p:spPr bwMode="auto">
          <a:xfrm>
            <a:off x="7481801" y="2497249"/>
            <a:ext cx="2822529" cy="715536"/>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59" name="TextBox 58"/>
          <p:cNvSpPr txBox="1"/>
          <p:nvPr/>
        </p:nvSpPr>
        <p:spPr>
          <a:xfrm>
            <a:off x="8212140" y="2644065"/>
            <a:ext cx="888385" cy="461665"/>
          </a:xfrm>
          <a:prstGeom prst="rect">
            <a:avLst/>
          </a:prstGeom>
          <a:noFill/>
        </p:spPr>
        <p:txBody>
          <a:bodyPr wrap="none" rtlCol="0">
            <a:spAutoFit/>
          </a:bodyPr>
          <a:lstStyle/>
          <a:p>
            <a:r>
              <a:rPr lang="en-US" sz="2400" b="1" dirty="0"/>
              <a:t>Case</a:t>
            </a:r>
            <a:endParaRPr lang="en-US" sz="2000" b="1" dirty="0"/>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579016" y="2562269"/>
            <a:ext cx="577001" cy="577001"/>
          </a:xfrm>
          <a:prstGeom prst="rect">
            <a:avLst/>
          </a:prstGeom>
          <a:effectLst/>
        </p:spPr>
      </p:pic>
      <p:sp>
        <p:nvSpPr>
          <p:cNvPr id="63" name="Rectangle 62"/>
          <p:cNvSpPr/>
          <p:nvPr/>
        </p:nvSpPr>
        <p:spPr bwMode="auto">
          <a:xfrm>
            <a:off x="4489407" y="4506588"/>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64" name="TextBox 63"/>
          <p:cNvSpPr txBox="1"/>
          <p:nvPr/>
        </p:nvSpPr>
        <p:spPr>
          <a:xfrm>
            <a:off x="5458968" y="4644646"/>
            <a:ext cx="853119" cy="461665"/>
          </a:xfrm>
          <a:prstGeom prst="rect">
            <a:avLst/>
          </a:prstGeom>
          <a:noFill/>
        </p:spPr>
        <p:txBody>
          <a:bodyPr wrap="none" rtlCol="0">
            <a:spAutoFit/>
          </a:bodyPr>
          <a:lstStyle/>
          <a:p>
            <a:r>
              <a:rPr lang="en-US" sz="2400" b="1" dirty="0"/>
              <a:t>User</a:t>
            </a:r>
            <a:endParaRPr lang="en-US" sz="2000" b="1"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26</a:t>
            </a:fld>
            <a:endParaRPr lang="en-US" dirty="0"/>
          </a:p>
        </p:txBody>
      </p:sp>
    </p:spTree>
    <p:custDataLst>
      <p:tags r:id="rId1"/>
    </p:custDataLst>
    <p:extLst>
      <p:ext uri="{BB962C8B-B14F-4D97-AF65-F5344CB8AC3E}">
        <p14:creationId xmlns:p14="http://schemas.microsoft.com/office/powerpoint/2010/main" val="35479533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540001"/>
            <a:ext cx="11955462" cy="3680178"/>
          </a:xfrm>
        </p:spPr>
        <p:txBody>
          <a:bodyPr numCol="2" spcCol="457200">
            <a:normAutofit/>
          </a:bodyPr>
          <a:lstStyle/>
          <a:p>
            <a:pPr lvl="1">
              <a:spcBef>
                <a:spcPts val="600"/>
              </a:spcBef>
              <a:buNone/>
            </a:pPr>
            <a:r>
              <a:rPr lang="en-GB" b="1" dirty="0"/>
              <a:t>Tasks:</a:t>
            </a:r>
            <a:endParaRPr lang="en-US" b="1" dirty="0"/>
          </a:p>
          <a:p>
            <a:pPr marL="457200" lvl="1" indent="-457200">
              <a:spcBef>
                <a:spcPts val="600"/>
              </a:spcBef>
              <a:buFont typeface="+mj-lt"/>
              <a:buAutoNum type="arabicPeriod"/>
            </a:pPr>
            <a:r>
              <a:rPr lang="en-GB" sz="2300" dirty="0"/>
              <a:t>Create a new account record type called </a:t>
            </a:r>
            <a:r>
              <a:rPr lang="en-GB" sz="2300" dirty="0">
                <a:cs typeface="Courier New" pitchFamily="49" charset="0"/>
              </a:rPr>
              <a:t>Customer Account</a:t>
            </a:r>
            <a:r>
              <a:rPr lang="en-GB" sz="2300" dirty="0"/>
              <a:t>.</a:t>
            </a:r>
            <a:endParaRPr lang="en-US" sz="2300" dirty="0"/>
          </a:p>
          <a:p>
            <a:pPr marL="457200" lvl="1" indent="-457200">
              <a:spcBef>
                <a:spcPts val="600"/>
              </a:spcBef>
              <a:buFont typeface="+mj-lt"/>
              <a:buAutoNum type="arabicPeriod"/>
            </a:pPr>
            <a:r>
              <a:rPr lang="en-GB" sz="2300" dirty="0"/>
              <a:t>Assign the record type to the Consulting User, Executive User, </a:t>
            </a:r>
            <a:br>
              <a:rPr lang="en-GB" sz="2300" dirty="0"/>
            </a:br>
            <a:r>
              <a:rPr lang="en-GB" sz="2300" dirty="0"/>
              <a:t>Sales User, and System Administrator profiles.</a:t>
            </a:r>
          </a:p>
          <a:p>
            <a:pPr marL="457200" lvl="1" indent="-457200">
              <a:spcBef>
                <a:spcPts val="600"/>
              </a:spcBef>
              <a:buFont typeface="+mj-lt"/>
              <a:buAutoNum type="arabicPeriod"/>
            </a:pPr>
            <a:r>
              <a:rPr lang="en-GB" sz="2300" dirty="0"/>
              <a:t>Apply the </a:t>
            </a:r>
            <a:r>
              <a:rPr lang="en-GB" sz="2300" dirty="0">
                <a:cs typeface="Courier New" pitchFamily="49" charset="0"/>
              </a:rPr>
              <a:t>Customer Account Layout </a:t>
            </a:r>
            <a:r>
              <a:rPr lang="en-GB" sz="2300" dirty="0"/>
              <a:t>to all profiles in the record type.</a:t>
            </a:r>
          </a:p>
          <a:p>
            <a:pPr marL="457200" lvl="1" indent="-457200">
              <a:spcBef>
                <a:spcPts val="600"/>
              </a:spcBef>
              <a:buFont typeface="+mj-lt"/>
              <a:buAutoNum type="arabicPeriod"/>
            </a:pPr>
            <a:endParaRPr lang="en-GB" sz="2300" dirty="0"/>
          </a:p>
          <a:p>
            <a:pPr marL="457200" lvl="1" indent="-457200">
              <a:spcBef>
                <a:spcPts val="600"/>
              </a:spcBef>
              <a:buFont typeface="+mj-lt"/>
              <a:buAutoNum type="arabicPeriod"/>
            </a:pPr>
            <a:r>
              <a:rPr lang="en-GB" sz="2300" dirty="0"/>
              <a:t>Edit the Industry picklist values to remove Consulting and Education</a:t>
            </a:r>
          </a:p>
          <a:p>
            <a:pPr marL="457200" lvl="1" indent="-457200">
              <a:spcBef>
                <a:spcPts val="600"/>
              </a:spcBef>
              <a:buFont typeface="+mj-lt"/>
              <a:buAutoNum type="arabicPeriod"/>
            </a:pPr>
            <a:r>
              <a:rPr lang="en-GB" sz="2300" dirty="0"/>
              <a:t>Edit the Type picklist values to ensure only Customer and Prospect are available. </a:t>
            </a:r>
          </a:p>
          <a:p>
            <a:pPr marL="457200" lvl="1" indent="-457200">
              <a:spcBef>
                <a:spcPts val="600"/>
              </a:spcBef>
              <a:buFont typeface="+mj-lt"/>
              <a:buAutoNum type="arabicPeriod"/>
            </a:pPr>
            <a:r>
              <a:rPr lang="en-GB" sz="2300" dirty="0"/>
              <a:t>Log in as Phil Smith and create a new account to test the record type.</a:t>
            </a:r>
          </a:p>
          <a:p>
            <a:pPr marL="457200" lvl="1" indent="-457200">
              <a:buFont typeface="+mj-lt"/>
              <a:buAutoNum type="arabicPeriod"/>
            </a:pPr>
            <a:endParaRPr lang="en-GB" dirty="0"/>
          </a:p>
        </p:txBody>
      </p:sp>
      <p:sp>
        <p:nvSpPr>
          <p:cNvPr id="2" name="Content Placeholder 1"/>
          <p:cNvSpPr>
            <a:spLocks noGrp="1"/>
          </p:cNvSpPr>
          <p:nvPr>
            <p:ph idx="11"/>
          </p:nvPr>
        </p:nvSpPr>
        <p:spPr>
          <a:xfrm>
            <a:off x="1" y="758825"/>
            <a:ext cx="12192000" cy="1635800"/>
          </a:xfrm>
        </p:spPr>
        <p:txBody>
          <a:bodyPr/>
          <a:lstStyle/>
          <a:p>
            <a:r>
              <a:rPr lang="en-US" dirty="0"/>
              <a:t>Goal:</a:t>
            </a:r>
          </a:p>
          <a:p>
            <a:pPr lvl="1"/>
            <a:r>
              <a:rPr lang="en-GB" sz="2300" b="0" dirty="0"/>
              <a:t>Consulting users still need to be able to see the appropriate page layout when working with customer accounts. You need to create a customer account record type for consulting users to view customer accounts, and for sales users to create them. </a:t>
            </a:r>
          </a:p>
        </p:txBody>
      </p:sp>
      <p:sp>
        <p:nvSpPr>
          <p:cNvPr id="8" name="Content Placeholder 7"/>
          <p:cNvSpPr>
            <a:spLocks noGrp="1"/>
          </p:cNvSpPr>
          <p:nvPr>
            <p:ph idx="10"/>
          </p:nvPr>
        </p:nvSpPr>
        <p:spPr/>
        <p:txBody>
          <a:bodyPr/>
          <a:lstStyle/>
          <a:p>
            <a:r>
              <a:rPr lang="en-US" dirty="0"/>
              <a:t>10 min</a:t>
            </a:r>
          </a:p>
        </p:txBody>
      </p:sp>
      <p:sp>
        <p:nvSpPr>
          <p:cNvPr id="3" name="Text Placeholder 2"/>
          <p:cNvSpPr>
            <a:spLocks noGrp="1"/>
          </p:cNvSpPr>
          <p:nvPr>
            <p:ph type="body" sz="quarter" idx="12"/>
          </p:nvPr>
        </p:nvSpPr>
        <p:spPr/>
        <p:txBody>
          <a:bodyPr/>
          <a:lstStyle/>
          <a:p>
            <a:r>
              <a:rPr lang="en-US" dirty="0"/>
              <a:t>JOIN ME</a:t>
            </a:r>
          </a:p>
        </p:txBody>
      </p:sp>
      <p:sp>
        <p:nvSpPr>
          <p:cNvPr id="158721" name="Rectangle 2"/>
          <p:cNvSpPr>
            <a:spLocks noGrp="1" noChangeArrowheads="1"/>
          </p:cNvSpPr>
          <p:nvPr>
            <p:ph type="title"/>
          </p:nvPr>
        </p:nvSpPr>
        <p:spPr/>
        <p:txBody>
          <a:bodyPr/>
          <a:lstStyle/>
          <a:p>
            <a:r>
              <a:rPr lang="en-US" dirty="0"/>
              <a:t>5-11: Create a Customer Account Record Type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260</a:t>
            </a:fld>
            <a:endParaRPr lang="en-US" dirty="0"/>
          </a:p>
        </p:txBody>
      </p:sp>
    </p:spTree>
    <p:custDataLst>
      <p:tags r:id="rId1"/>
    </p:custDataLst>
    <p:extLst>
      <p:ext uri="{BB962C8B-B14F-4D97-AF65-F5344CB8AC3E}">
        <p14:creationId xmlns:p14="http://schemas.microsoft.com/office/powerpoint/2010/main" val="3314641189"/>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573867"/>
            <a:ext cx="11955462" cy="3939822"/>
          </a:xfrm>
        </p:spPr>
        <p:txBody>
          <a:bodyPr numCol="2" spcCol="457200"/>
          <a:lstStyle/>
          <a:p>
            <a:r>
              <a:rPr lang="en-GB" dirty="0"/>
              <a:t>Tasks:</a:t>
            </a:r>
            <a:endParaRPr lang="en-US" dirty="0"/>
          </a:p>
          <a:p>
            <a:pPr lvl="1"/>
            <a:r>
              <a:rPr lang="en-GB" dirty="0"/>
              <a:t>Create a new account record type called </a:t>
            </a:r>
            <a:r>
              <a:rPr lang="en-GB" dirty="0">
                <a:latin typeface="Courier New" panose="02070309020205020404" pitchFamily="49" charset="0"/>
                <a:cs typeface="Courier New" panose="02070309020205020404" pitchFamily="49" charset="0"/>
              </a:rPr>
              <a:t>Partner Account</a:t>
            </a:r>
            <a:r>
              <a:rPr lang="en-GB" dirty="0"/>
              <a:t>.</a:t>
            </a:r>
            <a:endParaRPr lang="en-US" dirty="0"/>
          </a:p>
          <a:p>
            <a:pPr lvl="1"/>
            <a:r>
              <a:rPr lang="en-US" dirty="0"/>
              <a:t>Assign the record type to the Executive User, Consulting User, and System Administrator profiles.</a:t>
            </a:r>
          </a:p>
          <a:p>
            <a:pPr lvl="1"/>
            <a:r>
              <a:rPr lang="en-GB" dirty="0"/>
              <a:t>Apply the Partner Account Layout to all profiles in the record type.</a:t>
            </a:r>
          </a:p>
          <a:p>
            <a:pPr lvl="1"/>
            <a:endParaRPr lang="en-GB" dirty="0"/>
          </a:p>
          <a:p>
            <a:pPr lvl="1"/>
            <a:endParaRPr lang="en-GB" dirty="0"/>
          </a:p>
          <a:p>
            <a:pPr lvl="1"/>
            <a:r>
              <a:rPr lang="en-GB" dirty="0"/>
              <a:t>Edit the Industry </a:t>
            </a:r>
            <a:r>
              <a:rPr lang="en-GB" dirty="0" err="1"/>
              <a:t>picklist</a:t>
            </a:r>
            <a:r>
              <a:rPr lang="en-GB" dirty="0"/>
              <a:t> values to include only Consulting and Education.</a:t>
            </a:r>
          </a:p>
          <a:p>
            <a:pPr lvl="1"/>
            <a:r>
              <a:rPr lang="en-GB" dirty="0"/>
              <a:t>Edit the Type </a:t>
            </a:r>
            <a:r>
              <a:rPr lang="en-GB" dirty="0" err="1"/>
              <a:t>picklist</a:t>
            </a:r>
            <a:r>
              <a:rPr lang="en-GB" dirty="0"/>
              <a:t> values to include only Analyst, Integrator, Partner, and Other.</a:t>
            </a:r>
          </a:p>
          <a:p>
            <a:pPr lvl="1"/>
            <a:r>
              <a:rPr lang="en-GB" dirty="0"/>
              <a:t>Log in as Rebecca Sanders, and create a new account to test the record type.</a:t>
            </a:r>
          </a:p>
        </p:txBody>
      </p:sp>
      <p:sp>
        <p:nvSpPr>
          <p:cNvPr id="2" name="Content Placeholder 1"/>
          <p:cNvSpPr>
            <a:spLocks noGrp="1"/>
          </p:cNvSpPr>
          <p:nvPr>
            <p:ph idx="11"/>
          </p:nvPr>
        </p:nvSpPr>
        <p:spPr>
          <a:xfrm>
            <a:off x="1" y="758825"/>
            <a:ext cx="12192000" cy="1681967"/>
          </a:xfrm>
        </p:spPr>
        <p:txBody>
          <a:bodyPr/>
          <a:lstStyle/>
          <a:p>
            <a:r>
              <a:rPr lang="en-US" dirty="0"/>
              <a:t>Goal:</a:t>
            </a:r>
          </a:p>
          <a:p>
            <a:pPr lvl="1"/>
            <a:r>
              <a:rPr lang="en-GB" dirty="0"/>
              <a:t>Noah Larkin, VP of Services, would like consulting users to be able to see the appropriate page layout and </a:t>
            </a:r>
            <a:r>
              <a:rPr lang="en-GB" dirty="0" err="1"/>
              <a:t>picklist</a:t>
            </a:r>
            <a:r>
              <a:rPr lang="en-GB" dirty="0"/>
              <a:t> values whenever they create, view, or edit partner accounts.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58721" name="Rectangle 2"/>
          <p:cNvSpPr>
            <a:spLocks noGrp="1" noChangeArrowheads="1"/>
          </p:cNvSpPr>
          <p:nvPr>
            <p:ph type="title"/>
          </p:nvPr>
        </p:nvSpPr>
        <p:spPr/>
        <p:txBody>
          <a:bodyPr/>
          <a:lstStyle/>
          <a:p>
            <a:r>
              <a:rPr lang="en-US"/>
              <a:t>5-12: Create a Partner Account Record Type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261</a:t>
            </a:fld>
            <a:endParaRPr lang="en-US" dirty="0"/>
          </a:p>
        </p:txBody>
      </p:sp>
    </p:spTree>
    <p:custDataLst>
      <p:tags r:id="rId1"/>
    </p:custData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200" b="1" i="1"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Name</a:t>
            </a:r>
            <a:r>
              <a:rPr kumimoji="0" lang="en-US" sz="2200" b="1"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 | Settings | Display &amp; Layout | Set Default Record Types</a:t>
            </a:r>
          </a:p>
        </p:txBody>
      </p:sp>
      <p:sp>
        <p:nvSpPr>
          <p:cNvPr id="103425" name="Rectangle 2"/>
          <p:cNvSpPr>
            <a:spLocks noGrp="1" noChangeArrowheads="1"/>
          </p:cNvSpPr>
          <p:nvPr>
            <p:ph type="title"/>
          </p:nvPr>
        </p:nvSpPr>
        <p:spPr/>
        <p:txBody>
          <a:bodyPr/>
          <a:lstStyle/>
          <a:p>
            <a:r>
              <a:rPr lang="en-US" dirty="0"/>
              <a:t>Record Types: Frequently Asked Questions</a:t>
            </a:r>
            <a:endParaRPr lang="en-US" b="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262</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73478635"/>
              </p:ext>
            </p:extLst>
          </p:nvPr>
        </p:nvGraphicFramePr>
        <p:xfrm>
          <a:off x="137160" y="937261"/>
          <a:ext cx="11898630" cy="474980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263390">
                  <a:extLst>
                    <a:ext uri="{9D8B030D-6E8A-4147-A177-3AD203B41FA5}">
                      <a16:colId xmlns:a16="http://schemas.microsoft.com/office/drawing/2014/main" val="20000"/>
                    </a:ext>
                  </a:extLst>
                </a:gridCol>
                <a:gridCol w="7635240">
                  <a:extLst>
                    <a:ext uri="{9D8B030D-6E8A-4147-A177-3AD203B41FA5}">
                      <a16:colId xmlns:a16="http://schemas.microsoft.com/office/drawing/2014/main" val="20001"/>
                    </a:ext>
                  </a:extLst>
                </a:gridCol>
              </a:tblGrid>
              <a:tr h="382970">
                <a:tc>
                  <a:txBody>
                    <a:bodyPr/>
                    <a:lstStyle/>
                    <a:p>
                      <a:r>
                        <a:rPr lang="en-GB" sz="2400" dirty="0"/>
                        <a:t>Question</a:t>
                      </a:r>
                      <a:endParaRPr lang="en-US" sz="2400" dirty="0"/>
                    </a:p>
                  </a:txBody>
                  <a:tcPr>
                    <a:solidFill>
                      <a:srgbClr val="0070C0"/>
                    </a:solidFill>
                  </a:tcPr>
                </a:tc>
                <a:tc>
                  <a:txBody>
                    <a:bodyPr/>
                    <a:lstStyle/>
                    <a:p>
                      <a:r>
                        <a:rPr lang="en-GB" sz="2400" dirty="0"/>
                        <a:t>Answer</a:t>
                      </a:r>
                      <a:endParaRPr lang="en-US" sz="2400" dirty="0"/>
                    </a:p>
                  </a:txBody>
                  <a:tcPr>
                    <a:solidFill>
                      <a:srgbClr val="0070C0"/>
                    </a:solidFill>
                  </a:tcPr>
                </a:tc>
                <a:extLst>
                  <a:ext uri="{0D108BD9-81ED-4DB2-BD59-A6C34878D82A}">
                    <a16:rowId xmlns:a16="http://schemas.microsoft.com/office/drawing/2014/main" val="10000"/>
                  </a:ext>
                </a:extLst>
              </a:tr>
              <a:tr h="842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What record type is used for records created through web-</a:t>
                      </a:r>
                      <a:br>
                        <a:rPr lang="en-US" sz="2000" b="1" dirty="0"/>
                      </a:br>
                      <a:r>
                        <a:rPr lang="en-US" sz="2000" b="1" dirty="0"/>
                        <a:t>to-case or web-to-lead?</a:t>
                      </a:r>
                    </a:p>
                  </a:txBody>
                  <a:tcPr marR="182880"/>
                </a:tc>
                <a:tc>
                  <a:txBody>
                    <a:bodyPr/>
                    <a:lstStyle/>
                    <a:p>
                      <a:r>
                        <a:rPr lang="en-GB" sz="2000" b="0" dirty="0">
                          <a:solidFill>
                            <a:schemeClr val="tx1"/>
                          </a:solidFill>
                        </a:rPr>
                        <a:t>Cases use the default record type of the default case owner.</a:t>
                      </a:r>
                    </a:p>
                    <a:p>
                      <a:r>
                        <a:rPr lang="en-GB" sz="2000" b="0" dirty="0">
                          <a:solidFill>
                            <a:schemeClr val="tx1"/>
                          </a:solidFill>
                        </a:rPr>
                        <a:t>Leads use the default record type of the default lead owner.</a:t>
                      </a:r>
                      <a:endParaRPr lang="en-US" sz="2000" b="0" dirty="0">
                        <a:solidFill>
                          <a:schemeClr val="tx1"/>
                        </a:solidFill>
                      </a:endParaRPr>
                    </a:p>
                  </a:txBody>
                  <a:tcPr/>
                </a:tc>
                <a:extLst>
                  <a:ext uri="{0D108BD9-81ED-4DB2-BD59-A6C34878D82A}">
                    <a16:rowId xmlns:a16="http://schemas.microsoft.com/office/drawing/2014/main" val="10001"/>
                  </a:ext>
                </a:extLst>
              </a:tr>
              <a:tr h="1097849">
                <a:tc>
                  <a:txBody>
                    <a:bodyPr/>
                    <a:lstStyle/>
                    <a:p>
                      <a:r>
                        <a:rPr lang="en-US" sz="2000" b="1" dirty="0">
                          <a:solidFill>
                            <a:schemeClr val="tx1"/>
                          </a:solidFill>
                        </a:rPr>
                        <a:t>What happens when an administrator</a:t>
                      </a:r>
                      <a:r>
                        <a:rPr lang="en-US" sz="2000" b="1" baseline="0" dirty="0">
                          <a:solidFill>
                            <a:schemeClr val="tx1"/>
                          </a:solidFill>
                        </a:rPr>
                        <a:t> adds new </a:t>
                      </a:r>
                      <a:r>
                        <a:rPr lang="en-US" sz="2000" b="1" dirty="0">
                          <a:solidFill>
                            <a:schemeClr val="tx1"/>
                          </a:solidFill>
                        </a:rPr>
                        <a:t>values to a </a:t>
                      </a:r>
                      <a:r>
                        <a:rPr lang="en-US" sz="2000" b="1" dirty="0" err="1">
                          <a:solidFill>
                            <a:schemeClr val="tx1"/>
                          </a:solidFill>
                        </a:rPr>
                        <a:t>picklist</a:t>
                      </a:r>
                      <a:r>
                        <a:rPr lang="en-US" sz="2000" b="1" dirty="0">
                          <a:solidFill>
                            <a:schemeClr val="tx1"/>
                          </a:solidFill>
                        </a:rPr>
                        <a:t> for an object with multiple record types?</a:t>
                      </a:r>
                      <a:r>
                        <a:rPr lang="en-US" sz="2000" b="1" baseline="0" dirty="0">
                          <a:solidFill>
                            <a:schemeClr val="tx1"/>
                          </a:solidFill>
                        </a:rPr>
                        <a:t> </a:t>
                      </a:r>
                      <a:endParaRPr lang="en-US" sz="2000" b="1" dirty="0">
                        <a:solidFill>
                          <a:schemeClr val="tx1"/>
                        </a:solidFill>
                      </a:endParaRPr>
                    </a:p>
                  </a:txBody>
                  <a:tcPr marR="182880"/>
                </a:tc>
                <a:tc>
                  <a:txBody>
                    <a:bodyPr/>
                    <a:lstStyle/>
                    <a:p>
                      <a:r>
                        <a:rPr lang="en-US" sz="2000" b="0" dirty="0"/>
                        <a:t>The administrator</a:t>
                      </a:r>
                      <a:r>
                        <a:rPr lang="en-US" sz="2000" b="0" baseline="0" dirty="0"/>
                        <a:t> </a:t>
                      </a:r>
                      <a:r>
                        <a:rPr lang="en-US" sz="2000" b="0" dirty="0"/>
                        <a:t>is prompted to select which record type(s) should include the new value.</a:t>
                      </a:r>
                    </a:p>
                  </a:txBody>
                  <a:tcPr/>
                </a:tc>
                <a:extLst>
                  <a:ext uri="{0D108BD9-81ED-4DB2-BD59-A6C34878D82A}">
                    <a16:rowId xmlns:a16="http://schemas.microsoft.com/office/drawing/2014/main" val="10002"/>
                  </a:ext>
                </a:extLst>
              </a:tr>
              <a:tr h="587221">
                <a:tc>
                  <a:txBody>
                    <a:bodyPr/>
                    <a:lstStyle/>
                    <a:p>
                      <a:r>
                        <a:rPr lang="en-US" sz="2000" b="1" dirty="0">
                          <a:solidFill>
                            <a:schemeClr val="tx1"/>
                          </a:solidFill>
                        </a:rPr>
                        <a:t>How can a user identify the record type of a record? </a:t>
                      </a:r>
                    </a:p>
                  </a:txBody>
                  <a:tcPr marR="182880"/>
                </a:tc>
                <a:tc>
                  <a:txBody>
                    <a:bodyPr/>
                    <a:lstStyle/>
                    <a:p>
                      <a:r>
                        <a:rPr lang="en-US" sz="2000" b="0" dirty="0"/>
                        <a:t>Administrators can add the </a:t>
                      </a:r>
                      <a:r>
                        <a:rPr lang="en-US" sz="2000" b="0" baseline="0" dirty="0"/>
                        <a:t>Record Type to field page layouts.</a:t>
                      </a:r>
                      <a:endParaRPr lang="en-US" sz="2000" b="0" dirty="0"/>
                    </a:p>
                  </a:txBody>
                  <a:tcPr/>
                </a:tc>
                <a:extLst>
                  <a:ext uri="{0D108BD9-81ED-4DB2-BD59-A6C34878D82A}">
                    <a16:rowId xmlns:a16="http://schemas.microsoft.com/office/drawing/2014/main" val="10003"/>
                  </a:ext>
                </a:extLst>
              </a:tr>
              <a:tr h="12750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Do users</a:t>
                      </a:r>
                      <a:r>
                        <a:rPr lang="en-US" sz="2000" b="1" baseline="0" dirty="0">
                          <a:solidFill>
                            <a:schemeClr val="tx1"/>
                          </a:solidFill>
                        </a:rPr>
                        <a:t> always have to select </a:t>
                      </a:r>
                      <a:br>
                        <a:rPr lang="en-US" sz="2000" b="1" baseline="0" dirty="0">
                          <a:solidFill>
                            <a:schemeClr val="tx1"/>
                          </a:solidFill>
                        </a:rPr>
                      </a:br>
                      <a:r>
                        <a:rPr lang="en-US" sz="2000" b="1" baseline="0" dirty="0">
                          <a:solidFill>
                            <a:schemeClr val="tx1"/>
                          </a:solidFill>
                        </a:rPr>
                        <a:t>a record type when creating new records? </a:t>
                      </a:r>
                      <a:endParaRPr lang="en-US" sz="2000" b="1" dirty="0">
                        <a:solidFill>
                          <a:schemeClr val="tx1"/>
                        </a:solidFill>
                      </a:endParaRPr>
                    </a:p>
                  </a:txBody>
                  <a:tcPr marR="1828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No. Users can choose to always use an object’s default</a:t>
                      </a:r>
                      <a:r>
                        <a:rPr lang="en-US" sz="2000" b="0" baseline="0" dirty="0"/>
                        <a:t> record type as set on their profile. </a:t>
                      </a:r>
                      <a:endParaRPr lang="en-US" sz="2000" b="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bwMode="white">
          <a:xfrm>
            <a:off x="366895" y="6350176"/>
            <a:ext cx="1072444"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4" name="Freeform 202"/>
          <p:cNvSpPr>
            <a:spLocks noEditPoints="1"/>
          </p:cNvSpPr>
          <p:nvPr/>
        </p:nvSpPr>
        <p:spPr bwMode="auto">
          <a:xfrm flipH="1">
            <a:off x="207455" y="64131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588"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bg1"/>
                </a:solidFill>
                <a:effectLst/>
                <a:uLnTx/>
                <a:uFillTx/>
              </a:rPr>
              <a:t>You must create at least one business process before you can create a record type for these objects.</a:t>
            </a:r>
            <a:endParaRPr kumimoji="0" lang="en-US" sz="2400" b="0" i="0" u="none" strike="noStrike" kern="0" cap="none" spc="0" normalizeH="0" baseline="0" noProof="0" dirty="0">
              <a:ln>
                <a:noFill/>
              </a:ln>
              <a:solidFill>
                <a:schemeClr val="bg1"/>
              </a:solidFill>
              <a:effectLst/>
              <a:uLnTx/>
              <a:uFillTx/>
            </a:endParaRPr>
          </a:p>
        </p:txBody>
      </p:sp>
      <p:sp>
        <p:nvSpPr>
          <p:cNvPr id="7" name="Content Placeholder 6"/>
          <p:cNvSpPr>
            <a:spLocks noGrp="1"/>
          </p:cNvSpPr>
          <p:nvPr>
            <p:ph idx="1"/>
          </p:nvPr>
        </p:nvSpPr>
        <p:spPr>
          <a:xfrm>
            <a:off x="115711" y="843165"/>
            <a:ext cx="10673445" cy="5950440"/>
          </a:xfrm>
        </p:spPr>
        <p:txBody>
          <a:bodyPr>
            <a:normAutofit/>
          </a:bodyPr>
          <a:lstStyle/>
          <a:p>
            <a:r>
              <a:rPr lang="en-GB" dirty="0"/>
              <a:t>Opportunities, cases, solutions, and leads each have a special picklist field, or business process, that lets you track these records through their lifecycles. You can create new versions to use in record types to reflect different business scenarios.</a:t>
            </a:r>
            <a:endParaRPr lang="en-US" dirty="0"/>
          </a:p>
        </p:txBody>
      </p:sp>
      <p:sp>
        <p:nvSpPr>
          <p:cNvPr id="164865" name="Title 7"/>
          <p:cNvSpPr>
            <a:spLocks noGrp="1"/>
          </p:cNvSpPr>
          <p:nvPr>
            <p:ph type="title"/>
          </p:nvPr>
        </p:nvSpPr>
        <p:spPr/>
        <p:txBody>
          <a:bodyPr/>
          <a:lstStyle/>
          <a:p>
            <a:r>
              <a:rPr lang="en-US" dirty="0"/>
              <a:t>Record Types with Business Processes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263</a:t>
            </a:fld>
            <a:endParaRPr lang="en-US" dirty="0"/>
          </a:p>
        </p:txBody>
      </p:sp>
      <p:grpSp>
        <p:nvGrpSpPr>
          <p:cNvPr id="32" name="Group 17"/>
          <p:cNvGrpSpPr/>
          <p:nvPr/>
        </p:nvGrpSpPr>
        <p:grpSpPr>
          <a:xfrm>
            <a:off x="992031" y="3792512"/>
            <a:ext cx="2264976" cy="1940871"/>
            <a:chOff x="639943" y="3022567"/>
            <a:chExt cx="2040167" cy="1748231"/>
          </a:xfrm>
        </p:grpSpPr>
        <p:pic>
          <p:nvPicPr>
            <p:cNvPr id="35" name="Picture 2"/>
            <p:cNvPicPr>
              <a:picLocks noChangeAspect="1" noChangeArrowheads="1"/>
            </p:cNvPicPr>
            <p:nvPr/>
          </p:nvPicPr>
          <p:blipFill>
            <a:blip r:embed="rId5" cstate="print"/>
            <a:srcRect/>
            <a:stretch>
              <a:fillRect/>
            </a:stretch>
          </p:blipFill>
          <p:spPr bwMode="auto">
            <a:xfrm>
              <a:off x="639943" y="3022567"/>
              <a:ext cx="20383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2" name="Picture 3"/>
            <p:cNvPicPr>
              <a:picLocks noChangeAspect="1" noChangeArrowheads="1"/>
            </p:cNvPicPr>
            <p:nvPr/>
          </p:nvPicPr>
          <p:blipFill>
            <a:blip r:embed="rId6" cstate="print"/>
            <a:srcRect/>
            <a:stretch>
              <a:fillRect/>
            </a:stretch>
          </p:blipFill>
          <p:spPr bwMode="auto">
            <a:xfrm>
              <a:off x="1203735" y="3237273"/>
              <a:ext cx="1476375" cy="15335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43" name="Group 18"/>
          <p:cNvGrpSpPr/>
          <p:nvPr/>
        </p:nvGrpSpPr>
        <p:grpSpPr>
          <a:xfrm>
            <a:off x="4035484" y="3792512"/>
            <a:ext cx="1591300" cy="752387"/>
            <a:chOff x="3054668" y="2988945"/>
            <a:chExt cx="1433356" cy="677709"/>
          </a:xfrm>
        </p:grpSpPr>
        <p:pic>
          <p:nvPicPr>
            <p:cNvPr id="44" name="Picture 5"/>
            <p:cNvPicPr>
              <a:picLocks noChangeAspect="1" noChangeArrowheads="1"/>
            </p:cNvPicPr>
            <p:nvPr/>
          </p:nvPicPr>
          <p:blipFill>
            <a:blip r:embed="rId7" cstate="print"/>
            <a:srcRect/>
            <a:stretch>
              <a:fillRect/>
            </a:stretch>
          </p:blipFill>
          <p:spPr bwMode="auto">
            <a:xfrm>
              <a:off x="3054668" y="2988945"/>
              <a:ext cx="1419225"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5" name="Picture 6"/>
            <p:cNvPicPr>
              <a:picLocks noChangeAspect="1" noChangeArrowheads="1"/>
            </p:cNvPicPr>
            <p:nvPr/>
          </p:nvPicPr>
          <p:blipFill>
            <a:blip r:embed="rId8" cstate="print"/>
            <a:srcRect/>
            <a:stretch>
              <a:fillRect/>
            </a:stretch>
          </p:blipFill>
          <p:spPr bwMode="auto">
            <a:xfrm>
              <a:off x="3649824" y="3190404"/>
              <a:ext cx="838200" cy="4762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46" name="Group 19"/>
          <p:cNvGrpSpPr/>
          <p:nvPr/>
        </p:nvGrpSpPr>
        <p:grpSpPr>
          <a:xfrm>
            <a:off x="6432110" y="3792512"/>
            <a:ext cx="1608906" cy="757792"/>
            <a:chOff x="5097780" y="3613785"/>
            <a:chExt cx="1449215" cy="682578"/>
          </a:xfrm>
        </p:grpSpPr>
        <p:pic>
          <p:nvPicPr>
            <p:cNvPr id="47" name="Picture 7"/>
            <p:cNvPicPr>
              <a:picLocks noChangeAspect="1" noChangeArrowheads="1"/>
            </p:cNvPicPr>
            <p:nvPr/>
          </p:nvPicPr>
          <p:blipFill>
            <a:blip r:embed="rId9" cstate="print"/>
            <a:srcRect/>
            <a:stretch>
              <a:fillRect/>
            </a:stretch>
          </p:blipFill>
          <p:spPr bwMode="auto">
            <a:xfrm>
              <a:off x="5097780" y="3613785"/>
              <a:ext cx="144780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8" name="Picture 8"/>
            <p:cNvPicPr>
              <a:picLocks noChangeAspect="1" noChangeArrowheads="1"/>
            </p:cNvPicPr>
            <p:nvPr/>
          </p:nvPicPr>
          <p:blipFill>
            <a:blip r:embed="rId10" cstate="print"/>
            <a:srcRect/>
            <a:stretch>
              <a:fillRect/>
            </a:stretch>
          </p:blipFill>
          <p:spPr bwMode="auto">
            <a:xfrm>
              <a:off x="5708795" y="3820113"/>
              <a:ext cx="838200" cy="4762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49" name="Group 22"/>
          <p:cNvGrpSpPr/>
          <p:nvPr/>
        </p:nvGrpSpPr>
        <p:grpSpPr>
          <a:xfrm>
            <a:off x="8791732" y="3792512"/>
            <a:ext cx="1998594" cy="947043"/>
            <a:chOff x="6537008" y="2927985"/>
            <a:chExt cx="1800225" cy="853045"/>
          </a:xfrm>
        </p:grpSpPr>
        <p:pic>
          <p:nvPicPr>
            <p:cNvPr id="50" name="Picture 9"/>
            <p:cNvPicPr>
              <a:picLocks noChangeAspect="1" noChangeArrowheads="1"/>
            </p:cNvPicPr>
            <p:nvPr/>
          </p:nvPicPr>
          <p:blipFill>
            <a:blip r:embed="rId11" cstate="print"/>
            <a:srcRect/>
            <a:stretch>
              <a:fillRect/>
            </a:stretch>
          </p:blipFill>
          <p:spPr bwMode="auto">
            <a:xfrm>
              <a:off x="6537008" y="2927985"/>
              <a:ext cx="1800225"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51" name="Picture 10"/>
            <p:cNvPicPr>
              <a:picLocks noChangeAspect="1" noChangeArrowheads="1"/>
            </p:cNvPicPr>
            <p:nvPr/>
          </p:nvPicPr>
          <p:blipFill>
            <a:blip r:embed="rId12" cstate="print"/>
            <a:srcRect/>
            <a:stretch>
              <a:fillRect/>
            </a:stretch>
          </p:blipFill>
          <p:spPr bwMode="auto">
            <a:xfrm>
              <a:off x="7440830" y="3152380"/>
              <a:ext cx="895350" cy="6286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
        <p:nvSpPr>
          <p:cNvPr id="52" name="TextBox 51"/>
          <p:cNvSpPr txBox="1"/>
          <p:nvPr/>
        </p:nvSpPr>
        <p:spPr>
          <a:xfrm>
            <a:off x="1356170" y="3392419"/>
            <a:ext cx="176362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Sales Process</a:t>
            </a:r>
            <a:endParaRPr kumimoji="0" lang="en-US" sz="2000" b="0" i="0"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3851923" y="3392419"/>
            <a:ext cx="211949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Support Process</a:t>
            </a:r>
            <a:endParaRPr kumimoji="0" lang="en-US" sz="2000" b="0"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6235731" y="3392419"/>
            <a:ext cx="215155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Solution Process</a:t>
            </a:r>
            <a:endParaRPr kumimoji="0" lang="en-US" sz="2000"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991203" y="3392419"/>
            <a:ext cx="172996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Lead Process</a:t>
            </a:r>
            <a:endParaRPr kumimoji="0" lang="en-US" sz="2000" b="0" i="0" u="none" strike="noStrike" kern="0" cap="none" spc="0" normalizeH="0" baseline="0" noProof="0" dirty="0">
              <a:ln>
                <a:noFill/>
              </a:ln>
              <a:solidFill>
                <a:sysClr val="windowText" lastClr="000000"/>
              </a:solidFill>
              <a:effectLst/>
              <a:uLnTx/>
              <a:uFillTx/>
            </a:endParaRPr>
          </a:p>
        </p:txBody>
      </p:sp>
      <p:pic>
        <p:nvPicPr>
          <p:cNvPr id="58"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811776" y="2447758"/>
            <a:ext cx="873574" cy="87380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Users\jgoldie\Downloads\Complete Icon Set_cas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91821" y="2434966"/>
            <a:ext cx="871714" cy="87194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goldie\Downloads\Complete Icon Set_lead.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312090" y="2424529"/>
            <a:ext cx="873574" cy="87380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4" descr="C:\Users\jgoldie\Downloads\Complete Icon Set_opportunity.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62720" y="2448979"/>
            <a:ext cx="873344" cy="87357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478520" y="6340907"/>
            <a:ext cx="353832" cy="309239"/>
          </a:xfrm>
          <a:prstGeom prst="rect">
            <a:avLst/>
          </a:prstGeom>
          <a:noFill/>
          <a:ln>
            <a:noFill/>
          </a:ln>
          <a:effectLst/>
        </p:spPr>
      </p:pic>
      <p:sp>
        <p:nvSpPr>
          <p:cNvPr id="64" name="TextBox 63"/>
          <p:cNvSpPr txBox="1"/>
          <p:nvPr/>
        </p:nvSpPr>
        <p:spPr bwMode="white">
          <a:xfrm>
            <a:off x="0" y="6073178"/>
            <a:ext cx="1310871" cy="276999"/>
          </a:xfrm>
          <a:prstGeom prst="rect">
            <a:avLst/>
          </a:prstGeom>
          <a:noFill/>
          <a:ln>
            <a:noFill/>
          </a:ln>
        </p:spPr>
        <p:txBody>
          <a:bodyPr wrap="square" lIns="91424" tIns="45712" rIns="91424" bIns="4571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alesforce Sans" panose="020B0505020202020203" pitchFamily="34" charset="0"/>
                <a:cs typeface="Arial" panose="020B0604020202020204" pitchFamily="34" charset="0"/>
              </a:rPr>
              <a:t>ALERT:</a:t>
            </a:r>
          </a:p>
        </p:txBody>
      </p:sp>
    </p:spTree>
    <p:custDataLst>
      <p:tags r:id="rId1"/>
    </p:custData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588"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All Setup | Platform Tools | Feature Settings | </a:t>
            </a:r>
            <a:r>
              <a:rPr lang="en-US" sz="2200" b="1" i="1" dirty="0">
                <a:solidFill>
                  <a:schemeClr val="bg1"/>
                </a:solidFill>
              </a:rPr>
              <a:t>Category of Process </a:t>
            </a:r>
            <a:r>
              <a:rPr lang="en-US" sz="2200" b="1" dirty="0">
                <a:solidFill>
                  <a:schemeClr val="bg1"/>
                </a:solidFill>
              </a:rPr>
              <a:t>| </a:t>
            </a:r>
            <a:r>
              <a:rPr lang="en-US" sz="2200" b="1" i="1" dirty="0">
                <a:solidFill>
                  <a:schemeClr val="bg1"/>
                </a:solidFill>
              </a:rPr>
              <a:t>Type of Process</a:t>
            </a:r>
          </a:p>
        </p:txBody>
      </p:sp>
      <p:sp>
        <p:nvSpPr>
          <p:cNvPr id="7" name="Content Placeholder 6"/>
          <p:cNvSpPr>
            <a:spLocks noGrp="1"/>
          </p:cNvSpPr>
          <p:nvPr>
            <p:ph idx="1"/>
          </p:nvPr>
        </p:nvSpPr>
        <p:spPr>
          <a:xfrm>
            <a:off x="115712" y="843165"/>
            <a:ext cx="3596317" cy="5091160"/>
          </a:xfrm>
        </p:spPr>
        <p:txBody>
          <a:bodyPr>
            <a:normAutofit/>
          </a:bodyPr>
          <a:lstStyle/>
          <a:p>
            <a:r>
              <a:rPr lang="en-GB" dirty="0"/>
              <a:t>You must define your required business processes before creating record types for opportunities, cases, solutions, or leads. You can then select a process when you create the record type. </a:t>
            </a:r>
            <a:endParaRPr lang="en-US" dirty="0"/>
          </a:p>
        </p:txBody>
      </p:sp>
      <p:sp>
        <p:nvSpPr>
          <p:cNvPr id="164865" name="Title 7"/>
          <p:cNvSpPr>
            <a:spLocks noGrp="1"/>
          </p:cNvSpPr>
          <p:nvPr>
            <p:ph type="title"/>
          </p:nvPr>
        </p:nvSpPr>
        <p:spPr/>
        <p:txBody>
          <a:bodyPr/>
          <a:lstStyle/>
          <a:p>
            <a:r>
              <a:rPr lang="en-US" dirty="0"/>
              <a:t>Creating a Business Process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264</a:t>
            </a:fld>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4026567" y="1371600"/>
            <a:ext cx="7892205" cy="17226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2" name="TextBox 21"/>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3"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3" name="Group 2"/>
          <p:cNvGrpSpPr/>
          <p:nvPr/>
        </p:nvGrpSpPr>
        <p:grpSpPr>
          <a:xfrm>
            <a:off x="3989070" y="3391829"/>
            <a:ext cx="7993246" cy="2186011"/>
            <a:chOff x="521160" y="2843189"/>
            <a:chExt cx="8226466" cy="2186011"/>
          </a:xfrm>
        </p:grpSpPr>
        <p:sp>
          <p:nvSpPr>
            <p:cNvPr id="27" name="Freeform 26"/>
            <p:cNvSpPr/>
            <p:nvPr/>
          </p:nvSpPr>
          <p:spPr>
            <a:xfrm>
              <a:off x="5351661" y="285807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8" name="Freeform 27"/>
            <p:cNvSpPr/>
            <p:nvPr/>
          </p:nvSpPr>
          <p:spPr>
            <a:xfrm>
              <a:off x="2448231" y="285807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9" name="Freeform 28"/>
            <p:cNvSpPr/>
            <p:nvPr/>
          </p:nvSpPr>
          <p:spPr>
            <a:xfrm>
              <a:off x="521160"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000" b="1" dirty="0">
                  <a:solidFill>
                    <a:schemeClr val="bg1"/>
                  </a:solidFill>
                </a:rPr>
                <a:t>Update Master </a:t>
              </a:r>
              <a:r>
                <a:rPr lang="en-GB" sz="2000" b="1" dirty="0" err="1">
                  <a:solidFill>
                    <a:schemeClr val="bg1"/>
                  </a:solidFill>
                </a:rPr>
                <a:t>Picklist</a:t>
              </a:r>
              <a:endParaRPr lang="en-GB" sz="2000" b="1" dirty="0">
                <a:solidFill>
                  <a:schemeClr val="bg1"/>
                </a:solidFill>
              </a:endParaRPr>
            </a:p>
          </p:txBody>
        </p:sp>
        <p:sp>
          <p:nvSpPr>
            <p:cNvPr id="30" name="Freeform 29"/>
            <p:cNvSpPr/>
            <p:nvPr/>
          </p:nvSpPr>
          <p:spPr>
            <a:xfrm>
              <a:off x="522511" y="3536277"/>
              <a:ext cx="2345271" cy="1492923"/>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en-GB" sz="2000" dirty="0"/>
                <a:t>Ensure master has all required values</a:t>
              </a:r>
              <a:endParaRPr lang="en-US" sz="2000" dirty="0"/>
            </a:p>
          </p:txBody>
        </p:sp>
        <p:sp>
          <p:nvSpPr>
            <p:cNvPr id="31" name="Freeform 30"/>
            <p:cNvSpPr/>
            <p:nvPr/>
          </p:nvSpPr>
          <p:spPr>
            <a:xfrm>
              <a:off x="3459492"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000" b="1" dirty="0">
                  <a:solidFill>
                    <a:schemeClr val="bg1"/>
                  </a:solidFill>
                </a:rPr>
                <a:t>Create Business Process</a:t>
              </a:r>
            </a:p>
          </p:txBody>
        </p:sp>
        <p:sp>
          <p:nvSpPr>
            <p:cNvPr id="32" name="Freeform 31"/>
            <p:cNvSpPr/>
            <p:nvPr/>
          </p:nvSpPr>
          <p:spPr>
            <a:xfrm>
              <a:off x="3460854" y="3536277"/>
              <a:ext cx="2345271" cy="1492923"/>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en-GB" sz="2000" dirty="0"/>
                <a:t>Name</a:t>
              </a:r>
              <a:endParaRPr lang="en-US" sz="2000" dirty="0"/>
            </a:p>
            <a:p>
              <a:pPr marL="234950" lvl="1" indent="-234950" defTabSz="577850">
                <a:lnSpc>
                  <a:spcPct val="90000"/>
                </a:lnSpc>
                <a:spcBef>
                  <a:spcPct val="0"/>
                </a:spcBef>
                <a:spcAft>
                  <a:spcPct val="15000"/>
                </a:spcAft>
                <a:buFont typeface="Wingdings" pitchFamily="2" charset="2"/>
                <a:buChar char="§"/>
              </a:pPr>
              <a:r>
                <a:rPr lang="en-GB" sz="2000" dirty="0"/>
                <a:t>Description</a:t>
              </a:r>
              <a:endParaRPr lang="en-US" sz="2000" dirty="0"/>
            </a:p>
            <a:p>
              <a:pPr marL="234950" lvl="1" indent="-234950" defTabSz="577850">
                <a:lnSpc>
                  <a:spcPct val="90000"/>
                </a:lnSpc>
                <a:spcBef>
                  <a:spcPct val="0"/>
                </a:spcBef>
                <a:spcAft>
                  <a:spcPct val="15000"/>
                </a:spcAft>
                <a:buFont typeface="Wingdings" pitchFamily="2" charset="2"/>
                <a:buChar char="§"/>
              </a:pPr>
              <a:r>
                <a:rPr lang="en-GB" sz="2000" dirty="0"/>
                <a:t>Select values from master</a:t>
              </a:r>
              <a:endParaRPr lang="en-US" sz="2000" dirty="0"/>
            </a:p>
          </p:txBody>
        </p:sp>
        <p:sp>
          <p:nvSpPr>
            <p:cNvPr id="33" name="Freeform 32"/>
            <p:cNvSpPr/>
            <p:nvPr/>
          </p:nvSpPr>
          <p:spPr>
            <a:xfrm>
              <a:off x="6400985"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en-GB" sz="2000" b="1" dirty="0">
                  <a:solidFill>
                    <a:schemeClr val="bg1"/>
                  </a:solidFill>
                </a:rPr>
                <a:t>Create Record Type</a:t>
              </a:r>
            </a:p>
          </p:txBody>
        </p:sp>
        <p:sp>
          <p:nvSpPr>
            <p:cNvPr id="34" name="Freeform 33"/>
            <p:cNvSpPr/>
            <p:nvPr/>
          </p:nvSpPr>
          <p:spPr>
            <a:xfrm>
              <a:off x="6402355" y="3536277"/>
              <a:ext cx="2345271" cy="1492923"/>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en-GB" sz="2000" dirty="0"/>
                <a:t>Select business process</a:t>
              </a:r>
              <a:endParaRPr lang="en-US" sz="2000" dirty="0"/>
            </a:p>
          </p:txBody>
        </p:sp>
      </p:grpSp>
    </p:spTree>
    <p:custDataLst>
      <p:tags r:id="rId1"/>
    </p:custData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878667"/>
            <a:ext cx="11955462" cy="3975030"/>
          </a:xfrm>
        </p:spPr>
        <p:txBody>
          <a:bodyPr/>
          <a:lstStyle/>
          <a:p>
            <a:r>
              <a:rPr lang="en-GB" dirty="0"/>
              <a:t>Tasks:</a:t>
            </a:r>
            <a:endParaRPr lang="en-US" dirty="0"/>
          </a:p>
          <a:p>
            <a:pPr lvl="1"/>
            <a:r>
              <a:rPr lang="en-GB" sz="2300" dirty="0"/>
              <a:t>Add Initial Contact and Quote Given to the opportunity Stage master </a:t>
            </a:r>
            <a:r>
              <a:rPr lang="en-GB" sz="2300" dirty="0" err="1"/>
              <a:t>picklist</a:t>
            </a:r>
            <a:r>
              <a:rPr lang="en-GB" sz="2300" dirty="0"/>
              <a:t>.</a:t>
            </a:r>
            <a:endParaRPr lang="en-US" sz="2300" dirty="0"/>
          </a:p>
          <a:p>
            <a:pPr lvl="1"/>
            <a:r>
              <a:rPr lang="en-US" sz="2300" dirty="0"/>
              <a:t>Create a new B2C sales process with the values: Initial Contact, Quote Given, Closed Won, Closed Lost.</a:t>
            </a:r>
          </a:p>
          <a:p>
            <a:pPr lvl="1"/>
            <a:r>
              <a:rPr lang="en-GB" sz="2300" dirty="0"/>
              <a:t>Create a new B2C record type using the B2C sales process and page layout, and assign it to the </a:t>
            </a:r>
            <a:r>
              <a:rPr lang="en-US" sz="2300" dirty="0"/>
              <a:t>Executive User, Sales User, and System Administrator profiles.</a:t>
            </a:r>
          </a:p>
          <a:p>
            <a:pPr lvl="1"/>
            <a:r>
              <a:rPr lang="en-GB" sz="2300" dirty="0"/>
              <a:t>Edit the Lead Source </a:t>
            </a:r>
            <a:r>
              <a:rPr lang="en-GB" sz="2300" dirty="0" err="1"/>
              <a:t>picklist</a:t>
            </a:r>
            <a:r>
              <a:rPr lang="en-GB" sz="2300" dirty="0"/>
              <a:t> to remove the </a:t>
            </a:r>
            <a:r>
              <a:rPr lang="en-US" sz="2300" dirty="0"/>
              <a:t>Partner, Public Relations, and </a:t>
            </a:r>
            <a:br>
              <a:rPr lang="en-US" sz="2300" dirty="0"/>
            </a:br>
            <a:r>
              <a:rPr lang="en-US" sz="2300" dirty="0"/>
              <a:t>Seminar–Partner values.</a:t>
            </a:r>
          </a:p>
          <a:p>
            <a:pPr lvl="1"/>
            <a:r>
              <a:rPr lang="en-GB" sz="2300" dirty="0"/>
              <a:t>Log in as Phil Smith and create a new opportunity to test the record type.</a:t>
            </a:r>
            <a:endParaRPr lang="en-US" sz="2300" dirty="0"/>
          </a:p>
        </p:txBody>
      </p:sp>
      <p:sp>
        <p:nvSpPr>
          <p:cNvPr id="2" name="Content Placeholder 1"/>
          <p:cNvSpPr>
            <a:spLocks noGrp="1"/>
          </p:cNvSpPr>
          <p:nvPr>
            <p:ph idx="11"/>
          </p:nvPr>
        </p:nvSpPr>
        <p:spPr>
          <a:xfrm>
            <a:off x="1" y="758825"/>
            <a:ext cx="12192000" cy="1989743"/>
          </a:xfrm>
        </p:spPr>
        <p:txBody>
          <a:bodyPr/>
          <a:lstStyle/>
          <a:p>
            <a:r>
              <a:rPr lang="en-US" dirty="0"/>
              <a:t>Goal:</a:t>
            </a:r>
          </a:p>
          <a:p>
            <a:pPr lvl="1"/>
            <a:r>
              <a:rPr lang="en-GB" sz="2300" dirty="0"/>
              <a:t>Allison Wheeler, VP of Global Sales, would like her sales teams to have access to separate opportunity record types for business-to-consumer (B2C) and business-to-business (B2B) sales, each with its own specific business process, page layout, and </a:t>
            </a:r>
            <a:r>
              <a:rPr lang="en-GB" sz="2300" dirty="0" err="1"/>
              <a:t>picklist</a:t>
            </a:r>
            <a:r>
              <a:rPr lang="en-GB" sz="2300" dirty="0"/>
              <a:t> values. Separate B2C and B2B page layouts have already been created. </a:t>
            </a:r>
          </a:p>
        </p:txBody>
      </p:sp>
      <p:sp>
        <p:nvSpPr>
          <p:cNvPr id="7" name="Content Placeholder 6"/>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58721" name="Rectangle 2"/>
          <p:cNvSpPr>
            <a:spLocks noGrp="1" noChangeArrowheads="1"/>
          </p:cNvSpPr>
          <p:nvPr>
            <p:ph type="title"/>
          </p:nvPr>
        </p:nvSpPr>
        <p:spPr/>
        <p:txBody>
          <a:bodyPr/>
          <a:lstStyle/>
          <a:p>
            <a:r>
              <a:rPr lang="en-US"/>
              <a:t>5-13: Create a B2C Business Process and Record Type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265</a:t>
            </a:fld>
            <a:endParaRPr lang="en-US" dirty="0"/>
          </a:p>
        </p:txBody>
      </p:sp>
    </p:spTree>
    <p:custDataLst>
      <p:tags r:id="rId1"/>
    </p:custData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867378"/>
            <a:ext cx="8336362" cy="3988112"/>
          </a:xfrm>
        </p:spPr>
        <p:txBody>
          <a:bodyPr/>
          <a:lstStyle/>
          <a:p>
            <a:r>
              <a:rPr lang="en-GB" dirty="0"/>
              <a:t>Tasks:</a:t>
            </a:r>
            <a:endParaRPr lang="en-US" dirty="0"/>
          </a:p>
          <a:p>
            <a:pPr lvl="1"/>
            <a:r>
              <a:rPr lang="en-US" sz="2300" dirty="0"/>
              <a:t>Create a new B2B sales process with all values except Initial Contact and Quote Given.</a:t>
            </a:r>
          </a:p>
          <a:p>
            <a:pPr lvl="1"/>
            <a:r>
              <a:rPr lang="en-GB" sz="2300" dirty="0"/>
              <a:t>Create a new B2B record type using the B2B sales process and page layout, and assign it to the </a:t>
            </a:r>
            <a:r>
              <a:rPr lang="en-US" sz="2300" dirty="0"/>
              <a:t>Executive User, Sales User, and System Administrator profiles.</a:t>
            </a:r>
          </a:p>
          <a:p>
            <a:pPr lvl="1"/>
            <a:r>
              <a:rPr lang="en-GB" sz="2300" dirty="0"/>
              <a:t>Enable and edit the Sales Path.</a:t>
            </a:r>
          </a:p>
          <a:p>
            <a:pPr lvl="1"/>
            <a:r>
              <a:rPr lang="en-GB" sz="2300" dirty="0"/>
              <a:t>Customize the Qualification Stage.</a:t>
            </a:r>
          </a:p>
          <a:p>
            <a:pPr lvl="1"/>
            <a:r>
              <a:rPr lang="en-GB" sz="2300" dirty="0"/>
              <a:t>Log in as Phil Smith, and create a new opportunity to test the record type.</a:t>
            </a:r>
            <a:endParaRPr lang="en-US" sz="2300" dirty="0"/>
          </a:p>
        </p:txBody>
      </p:sp>
      <p:sp>
        <p:nvSpPr>
          <p:cNvPr id="2" name="Content Placeholder 1"/>
          <p:cNvSpPr>
            <a:spLocks noGrp="1"/>
          </p:cNvSpPr>
          <p:nvPr>
            <p:ph idx="11"/>
          </p:nvPr>
        </p:nvSpPr>
        <p:spPr>
          <a:xfrm>
            <a:off x="1" y="758825"/>
            <a:ext cx="12192000" cy="1989743"/>
          </a:xfrm>
        </p:spPr>
        <p:txBody>
          <a:bodyPr/>
          <a:lstStyle/>
          <a:p>
            <a:r>
              <a:rPr lang="en-US" dirty="0"/>
              <a:t>Goal:</a:t>
            </a:r>
          </a:p>
          <a:p>
            <a:pPr lvl="1"/>
            <a:r>
              <a:rPr lang="en-GB" sz="2300" dirty="0"/>
              <a:t>Allison Wheeler, VP of Global Sales, would like her sales teams to have access to separate opportunity record types for business-to-consumer (B2C) and business-to-business (B2B) sales, each with its own specific business process, page layout, and picklist values. Separate B2C and B2B page layouts have already been created.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dirty="0"/>
              <a:t>Join Me</a:t>
            </a:r>
          </a:p>
        </p:txBody>
      </p:sp>
      <p:sp>
        <p:nvSpPr>
          <p:cNvPr id="158721" name="Rectangle 2"/>
          <p:cNvSpPr>
            <a:spLocks noGrp="1" noChangeArrowheads="1"/>
          </p:cNvSpPr>
          <p:nvPr>
            <p:ph type="title"/>
          </p:nvPr>
        </p:nvSpPr>
        <p:spPr/>
        <p:txBody>
          <a:bodyPr/>
          <a:lstStyle/>
          <a:p>
            <a:r>
              <a:rPr lang="en-US" dirty="0"/>
              <a:t>5-14: Create a B2B Business Process and Record Type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266</a:t>
            </a:fld>
            <a:endParaRPr lang="en-US" dirty="0"/>
          </a:p>
        </p:txBody>
      </p:sp>
    </p:spTree>
    <p:custDataLst>
      <p:tags r:id="rId1"/>
    </p:custData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5760000" cy="4635062"/>
          </a:xfrm>
        </p:spPr>
        <p:txBody>
          <a:bodyPr>
            <a:normAutofit/>
          </a:bodyPr>
          <a:lstStyle/>
          <a:p>
            <a:pPr lvl="1">
              <a:spcBef>
                <a:spcPts val="1800"/>
              </a:spcBef>
            </a:pPr>
            <a:r>
              <a:rPr lang="en-GB" b="0" dirty="0">
                <a:solidFill>
                  <a:srgbClr val="AEBE89"/>
                </a:solidFill>
                <a:latin typeface="Salesforce Sans Thin" panose="020B0205020202020203" pitchFamily="34" charset="0"/>
              </a:rPr>
              <a:t>Administering Standard Fields</a:t>
            </a:r>
          </a:p>
          <a:p>
            <a:pPr lvl="1">
              <a:spcBef>
                <a:spcPts val="1800"/>
              </a:spcBef>
            </a:pPr>
            <a:r>
              <a:rPr lang="en-GB" b="0" dirty="0">
                <a:solidFill>
                  <a:srgbClr val="AEBE89"/>
                </a:solidFill>
                <a:latin typeface="Salesforce Sans Thin" panose="020B0205020202020203" pitchFamily="34" charset="0"/>
              </a:rPr>
              <a:t>Creating New Custom Fields</a:t>
            </a:r>
          </a:p>
          <a:p>
            <a:pPr lvl="1">
              <a:spcBef>
                <a:spcPts val="1800"/>
              </a:spcBef>
            </a:pPr>
            <a:r>
              <a:rPr lang="en-US" b="0" dirty="0">
                <a:solidFill>
                  <a:srgbClr val="AEBE89"/>
                </a:solidFill>
                <a:latin typeface="Salesforce Sans Thin" panose="020B0205020202020203" pitchFamily="34" charset="0"/>
              </a:rPr>
              <a:t>Creating Selection Fields:               Picklists and Lookups</a:t>
            </a:r>
            <a:endParaRPr lang="en-GB" b="0" dirty="0">
              <a:solidFill>
                <a:srgbClr val="AEBE89"/>
              </a:solidFill>
              <a:latin typeface="Salesforce Sans Thin" panose="020B0205020202020203" pitchFamily="34" charset="0"/>
            </a:endParaRPr>
          </a:p>
          <a:p>
            <a:pPr lvl="2"/>
            <a:r>
              <a:rPr lang="en-GB" dirty="0">
                <a:solidFill>
                  <a:srgbClr val="AEBE89"/>
                </a:solidFill>
                <a:latin typeface="Salesforce Sans Thin" panose="020B0205020202020203" pitchFamily="34" charset="0"/>
              </a:rPr>
              <a:t>Creating Formula Fields</a:t>
            </a:r>
          </a:p>
          <a:p>
            <a:pPr lvl="2"/>
            <a:r>
              <a:rPr lang="en-GB" dirty="0">
                <a:solidFill>
                  <a:srgbClr val="AEBE89"/>
                </a:solidFill>
                <a:latin typeface="Salesforce Sans Thin" panose="020B0205020202020203" pitchFamily="34" charset="0"/>
              </a:rPr>
              <a:t>Working with Page Layouts</a:t>
            </a:r>
          </a:p>
          <a:p>
            <a:pPr lvl="2"/>
            <a:r>
              <a:rPr lang="en-US" dirty="0">
                <a:solidFill>
                  <a:srgbClr val="AEBE89"/>
                </a:solidFill>
                <a:latin typeface="Salesforce Sans Thin" panose="020B0205020202020203" pitchFamily="34" charset="0"/>
              </a:rPr>
              <a:t>Working with Record Types and Business Processes</a:t>
            </a:r>
          </a:p>
          <a:p>
            <a:pPr lvl="1"/>
            <a:r>
              <a:rPr lang="en-GB" dirty="0"/>
              <a:t>Maintaining Data Quality</a:t>
            </a:r>
          </a:p>
        </p:txBody>
      </p:sp>
      <p:sp>
        <p:nvSpPr>
          <p:cNvPr id="5" name="Text Placeholder 4"/>
          <p:cNvSpPr>
            <a:spLocks noGrp="1"/>
          </p:cNvSpPr>
          <p:nvPr>
            <p:ph type="body" sz="quarter" idx="13"/>
          </p:nvPr>
        </p:nvSpPr>
        <p:spPr/>
        <p:txBody>
          <a:bodyPr/>
          <a:lstStyle/>
          <a:p>
            <a:r>
              <a:rPr lang="en-US" dirty="0"/>
              <a:t>Module 5: </a:t>
            </a:r>
            <a:r>
              <a:rPr lang="en-US" b="0" dirty="0">
                <a:latin typeface="Salesforce Sans Light" panose="020B0305020202020203" pitchFamily="34" charset="0"/>
              </a:rPr>
              <a:t>Object Customizations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267</a:t>
            </a:fld>
            <a:endParaRPr lang="en-US" dirty="0"/>
          </a:p>
        </p:txBody>
      </p:sp>
    </p:spTree>
    <p:custDataLst>
      <p:tags r:id="rId1"/>
    </p:custDataLst>
    <p:extLst>
      <p:ext uri="{BB962C8B-B14F-4D97-AF65-F5344CB8AC3E}">
        <p14:creationId xmlns:p14="http://schemas.microsoft.com/office/powerpoint/2010/main" val="161363451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Maintaining Data Quality</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42032193"/>
              </p:ext>
            </p:extLst>
          </p:nvPr>
        </p:nvGraphicFramePr>
        <p:xfrm>
          <a:off x="1569408" y="1694517"/>
          <a:ext cx="8926668" cy="40491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baseline="0" dirty="0">
                          <a:solidFill>
                            <a:schemeClr val="tx1"/>
                          </a:solidFill>
                          <a:latin typeface="Salesforce Sans" panose="020B0505020202020203" pitchFamily="34" charset="0"/>
                          <a:ea typeface="Segoe UI" pitchFamily="34" charset="0"/>
                          <a:cs typeface="Segoe UI" pitchFamily="34" charset="0"/>
                        </a:rPr>
                        <a:t>I’m concerned that users are not entering an expiration date when they mark an account as having a support plan.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I have a similar issue. How can we ensure that sales reps always enter a close reason when an opportunity is lost?</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569408" y="3305312"/>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103259" y="1797869"/>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103259" y="4051956"/>
            <a:ext cx="297640" cy="288435"/>
          </a:xfrm>
          <a:prstGeom prst="rect">
            <a:avLst/>
          </a:prstGeom>
        </p:spPr>
      </p:pic>
      <p:pic>
        <p:nvPicPr>
          <p:cNvPr id="16" name="Picture 15" descr="NLarkin headshot.png"/>
          <p:cNvPicPr>
            <a:picLocks noChangeAspect="1"/>
          </p:cNvPicPr>
          <p:nvPr/>
        </p:nvPicPr>
        <p:blipFill>
          <a:blip r:embed="rId5" cstate="print"/>
          <a:srcRect l="3327" r="4243" b="14125"/>
          <a:stretch>
            <a:fillRect/>
          </a:stretch>
        </p:blipFill>
        <p:spPr>
          <a:xfrm>
            <a:off x="1600599" y="1751868"/>
            <a:ext cx="511963" cy="511398"/>
          </a:xfrm>
          <a:prstGeom prst="rect">
            <a:avLst/>
          </a:prstGeom>
          <a:solidFill>
            <a:schemeClr val="bg1"/>
          </a:solidFill>
          <a:ln w="19050">
            <a:solidFill>
              <a:schemeClr val="bg1">
                <a:lumMod val="85000"/>
              </a:schemeClr>
            </a:solidFill>
          </a:ln>
        </p:spPr>
      </p:pic>
      <p:pic>
        <p:nvPicPr>
          <p:cNvPr id="17" name="Picture: Allison Wheeler" descr="AWheeler headshot.png"/>
          <p:cNvPicPr>
            <a:picLocks noChangeAspect="1"/>
          </p:cNvPicPr>
          <p:nvPr/>
        </p:nvPicPr>
        <p:blipFill>
          <a:blip r:embed="rId6" cstate="print"/>
          <a:srcRect l="12167" r="-3772" b="12284"/>
          <a:stretch>
            <a:fillRect/>
          </a:stretch>
        </p:blipFill>
        <p:spPr>
          <a:xfrm>
            <a:off x="1706722" y="4075024"/>
            <a:ext cx="436796" cy="435483"/>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268</a:t>
            </a:fld>
            <a:endParaRPr lang="en-US" dirty="0"/>
          </a:p>
        </p:txBody>
      </p:sp>
    </p:spTree>
    <p:custDataLst>
      <p:tags r:id="rId1"/>
    </p:custData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7"/>
          <p:cNvSpPr>
            <a:spLocks noGrp="1"/>
          </p:cNvSpPr>
          <p:nvPr>
            <p:ph idx="1"/>
          </p:nvPr>
        </p:nvSpPr>
        <p:spPr>
          <a:xfrm>
            <a:off x="115711" y="843165"/>
            <a:ext cx="11941175" cy="2645722"/>
          </a:xfrm>
        </p:spPr>
        <p:txBody>
          <a:bodyPr numCol="2" spcCol="365760"/>
          <a:lstStyle/>
          <a:p>
            <a:pPr marL="0" indent="0">
              <a:buNone/>
            </a:pPr>
            <a:r>
              <a:rPr lang="en-US" dirty="0"/>
              <a:t>Enable history tracking on an object to track changes on up to 20 standard or custom fields. Changes can be viewed </a:t>
            </a:r>
            <a:br>
              <a:rPr lang="en-US" dirty="0"/>
            </a:br>
            <a:r>
              <a:rPr lang="en-US" dirty="0"/>
              <a:t>on a record’s History related list or through History reports. </a:t>
            </a:r>
            <a:br>
              <a:rPr lang="en-US" dirty="0"/>
            </a:br>
            <a:br>
              <a:rPr lang="en-US" dirty="0"/>
            </a:br>
            <a:r>
              <a:rPr lang="en-US" dirty="0"/>
              <a:t>For each field, tracking logs:</a:t>
            </a:r>
          </a:p>
          <a:p>
            <a:pPr marL="342900" lvl="1" indent="-342900">
              <a:buFont typeface="Wingdings" panose="05000000000000000000" pitchFamily="2" charset="2"/>
              <a:buChar char="§"/>
            </a:pPr>
            <a:r>
              <a:rPr lang="en-US" dirty="0"/>
              <a:t>Date and time of change.</a:t>
            </a:r>
          </a:p>
          <a:p>
            <a:pPr marL="342900" lvl="1" indent="-342900">
              <a:buFont typeface="Wingdings" panose="05000000000000000000" pitchFamily="2" charset="2"/>
              <a:buChar char="§"/>
            </a:pPr>
            <a:r>
              <a:rPr lang="en-GB" dirty="0"/>
              <a:t>User making the change.</a:t>
            </a:r>
          </a:p>
          <a:p>
            <a:pPr marL="342900" lvl="1" indent="-342900">
              <a:buFont typeface="Wingdings" panose="05000000000000000000" pitchFamily="2" charset="2"/>
              <a:buChar char="§"/>
            </a:pPr>
            <a:r>
              <a:rPr lang="en-GB" dirty="0"/>
              <a:t>Old and new values (not on </a:t>
            </a:r>
            <a:br>
              <a:rPr lang="en-GB" dirty="0"/>
            </a:br>
            <a:r>
              <a:rPr lang="en-GB" dirty="0"/>
              <a:t>m</a:t>
            </a:r>
            <a:r>
              <a:rPr lang="en-US" dirty="0"/>
              <a:t>ulti-select picklists and large</a:t>
            </a:r>
            <a:br>
              <a:rPr lang="en-US" dirty="0"/>
            </a:br>
            <a:r>
              <a:rPr lang="en-US" dirty="0"/>
              <a:t>text fields).</a:t>
            </a:r>
          </a:p>
        </p:txBody>
      </p:sp>
      <p:sp>
        <p:nvSpPr>
          <p:cNvPr id="175105" name="Rectangle 2"/>
          <p:cNvSpPr>
            <a:spLocks noGrp="1" noChangeArrowheads="1"/>
          </p:cNvSpPr>
          <p:nvPr>
            <p:ph type="title"/>
          </p:nvPr>
        </p:nvSpPr>
        <p:spPr/>
        <p:txBody>
          <a:bodyPr/>
          <a:lstStyle/>
          <a:p>
            <a:r>
              <a:rPr lang="en-US" dirty="0"/>
              <a:t>Using History Tracking to Maintain Data Quality</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269</a:t>
            </a:fld>
            <a:endParaRPr lang="en-US" dirty="0"/>
          </a:p>
        </p:txBody>
      </p:sp>
      <p:pic>
        <p:nvPicPr>
          <p:cNvPr id="1026" name="Picture 2" hidden="1"/>
          <p:cNvPicPr>
            <a:picLocks noChangeAspect="1" noChangeArrowheads="1"/>
          </p:cNvPicPr>
          <p:nvPr/>
        </p:nvPicPr>
        <p:blipFill>
          <a:blip r:embed="rId4" cstate="print"/>
          <a:srcRect/>
          <a:stretch>
            <a:fillRect/>
          </a:stretch>
        </p:blipFill>
        <p:spPr bwMode="auto">
          <a:xfrm>
            <a:off x="719385" y="4005077"/>
            <a:ext cx="4833461" cy="225075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 name="Group 1"/>
          <p:cNvGrpSpPr/>
          <p:nvPr/>
        </p:nvGrpSpPr>
        <p:grpSpPr>
          <a:xfrm>
            <a:off x="8729636" y="4124881"/>
            <a:ext cx="2408032" cy="2093191"/>
            <a:chOff x="6115708" y="4079624"/>
            <a:chExt cx="2099613" cy="1825097"/>
          </a:xfrm>
        </p:grpSpPr>
        <p:sp>
          <p:nvSpPr>
            <p:cNvPr id="15" name="TextBox 14"/>
            <p:cNvSpPr txBox="1"/>
            <p:nvPr/>
          </p:nvSpPr>
          <p:spPr>
            <a:xfrm>
              <a:off x="6115708" y="4079624"/>
              <a:ext cx="2099613" cy="348864"/>
            </a:xfrm>
            <a:prstGeom prst="rect">
              <a:avLst/>
            </a:prstGeom>
            <a:noFill/>
          </p:spPr>
          <p:txBody>
            <a:bodyPr wrap="none" rtlCol="0">
              <a:spAutoFit/>
            </a:bodyPr>
            <a:lstStyle/>
            <a:p>
              <a:r>
                <a:rPr lang="en-GB" sz="2000" dirty="0"/>
                <a:t>History Related List</a:t>
              </a:r>
              <a:endParaRPr lang="en-US" sz="3200" dirty="0"/>
            </a:p>
          </p:txBody>
        </p:sp>
        <p:sp>
          <p:nvSpPr>
            <p:cNvPr id="16" name="TextBox 15"/>
            <p:cNvSpPr txBox="1"/>
            <p:nvPr/>
          </p:nvSpPr>
          <p:spPr>
            <a:xfrm>
              <a:off x="6115708" y="5555857"/>
              <a:ext cx="1589455" cy="348864"/>
            </a:xfrm>
            <a:prstGeom prst="rect">
              <a:avLst/>
            </a:prstGeom>
            <a:noFill/>
          </p:spPr>
          <p:txBody>
            <a:bodyPr wrap="none" rtlCol="0">
              <a:spAutoFit/>
            </a:bodyPr>
            <a:lstStyle/>
            <a:p>
              <a:r>
                <a:rPr lang="en-GB" sz="2000" dirty="0"/>
                <a:t>History Report</a:t>
              </a:r>
              <a:endParaRPr lang="en-US" sz="3200" dirty="0"/>
            </a:p>
          </p:txBody>
        </p:sp>
      </p:grpSp>
      <p:pic>
        <p:nvPicPr>
          <p:cNvPr id="3" name="Picture 2"/>
          <p:cNvPicPr>
            <a:picLocks noChangeAspect="1"/>
          </p:cNvPicPr>
          <p:nvPr/>
        </p:nvPicPr>
        <p:blipFill>
          <a:blip r:embed="rId5" cstate="print"/>
          <a:stretch>
            <a:fillRect/>
          </a:stretch>
        </p:blipFill>
        <p:spPr>
          <a:xfrm>
            <a:off x="1043004" y="5118820"/>
            <a:ext cx="7019285" cy="1345057"/>
          </a:xfrm>
          <a:prstGeom prst="rect">
            <a:avLst/>
          </a:prstGeom>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6" cstate="print"/>
          <a:stretch>
            <a:fillRect/>
          </a:stretch>
        </p:blipFill>
        <p:spPr>
          <a:xfrm>
            <a:off x="604085" y="3736240"/>
            <a:ext cx="7458204" cy="1075340"/>
          </a:xfrm>
          <a:prstGeom prst="rect">
            <a:avLst/>
          </a:prstGeom>
          <a:effectLst>
            <a:outerShdw blurRad="50800" dist="38100" dir="2700000" algn="tl" rotWithShape="0">
              <a:srgbClr val="000000">
                <a:alpha val="43000"/>
              </a:srgbClr>
            </a:outerShdw>
          </a:effectLst>
        </p:spPr>
      </p:pic>
    </p:spTree>
    <p:custDataLst>
      <p:tags r:id="rId1"/>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4"/>
          <p:cNvSpPr>
            <a:spLocks noGrp="1"/>
          </p:cNvSpPr>
          <p:nvPr>
            <p:ph idx="1"/>
          </p:nvPr>
        </p:nvSpPr>
        <p:spPr>
          <a:xfrm>
            <a:off x="1162923" y="825204"/>
            <a:ext cx="4571127" cy="5385096"/>
          </a:xfrm>
        </p:spPr>
        <p:txBody>
          <a:bodyPr/>
          <a:lstStyle/>
          <a:p>
            <a:pPr>
              <a:spcBef>
                <a:spcPts val="1800"/>
              </a:spcBef>
            </a:pPr>
            <a:r>
              <a:rPr lang="en-US" b="1" dirty="0">
                <a:solidFill>
                  <a:srgbClr val="0070C0"/>
                </a:solidFill>
              </a:rPr>
              <a:t>Account:</a:t>
            </a:r>
            <a:r>
              <a:rPr lang="en-US" b="1" dirty="0"/>
              <a:t> </a:t>
            </a:r>
            <a:r>
              <a:rPr lang="en-US" dirty="0"/>
              <a:t>Customers, competitors, and partners. Each account stores information such as name, address, and phone numbers. </a:t>
            </a:r>
          </a:p>
          <a:p>
            <a:pPr>
              <a:spcBef>
                <a:spcPts val="1800"/>
              </a:spcBef>
            </a:pPr>
            <a:r>
              <a:rPr lang="en-US" b="1" dirty="0">
                <a:solidFill>
                  <a:srgbClr val="0070C0"/>
                </a:solidFill>
              </a:rPr>
              <a:t>Contact: </a:t>
            </a:r>
            <a:r>
              <a:rPr lang="en-US" dirty="0"/>
              <a:t>Individuals associated with your business accounts that you need to track in Salesforce. </a:t>
            </a:r>
          </a:p>
          <a:p>
            <a:pPr>
              <a:spcBef>
                <a:spcPts val="1800"/>
              </a:spcBef>
            </a:pPr>
            <a:r>
              <a:rPr lang="en-US" b="1" dirty="0">
                <a:solidFill>
                  <a:srgbClr val="0070C0"/>
                </a:solidFill>
              </a:rPr>
              <a:t>Opportunity</a:t>
            </a:r>
            <a:r>
              <a:rPr lang="en-US" b="1" dirty="0"/>
              <a:t>: </a:t>
            </a:r>
            <a:r>
              <a:rPr lang="en-US" dirty="0"/>
              <a:t>Sales deals that </a:t>
            </a:r>
            <a:br>
              <a:rPr lang="en-US" dirty="0"/>
            </a:br>
            <a:r>
              <a:rPr lang="en-US" dirty="0"/>
              <a:t>you want to track. Adding opportunities also builds your pipeline, which will contribute to your forecast. </a:t>
            </a:r>
          </a:p>
        </p:txBody>
      </p:sp>
      <p:sp>
        <p:nvSpPr>
          <p:cNvPr id="28" name="Content Placeholder 2"/>
          <p:cNvSpPr>
            <a:spLocks noGrp="1"/>
          </p:cNvSpPr>
          <p:nvPr>
            <p:ph idx="10"/>
          </p:nvPr>
        </p:nvSpPr>
        <p:spPr>
          <a:xfrm>
            <a:off x="6980448" y="806154"/>
            <a:ext cx="5059152" cy="5950440"/>
          </a:xfrm>
        </p:spPr>
        <p:txBody>
          <a:bodyPr/>
          <a:lstStyle/>
          <a:p>
            <a:pPr>
              <a:spcBef>
                <a:spcPts val="1800"/>
              </a:spcBef>
            </a:pPr>
            <a:r>
              <a:rPr lang="en-US" b="1" dirty="0">
                <a:solidFill>
                  <a:srgbClr val="0070C0"/>
                </a:solidFill>
              </a:rPr>
              <a:t>Case: </a:t>
            </a:r>
            <a:r>
              <a:rPr lang="en-US" dirty="0"/>
              <a:t>Description of a customer’s feedback, problem, or question. Use cases to track and solve your customers’ issues.</a:t>
            </a:r>
          </a:p>
          <a:p>
            <a:pPr>
              <a:spcBef>
                <a:spcPts val="1800"/>
              </a:spcBef>
            </a:pPr>
            <a:r>
              <a:rPr lang="en-US" b="1" dirty="0">
                <a:solidFill>
                  <a:srgbClr val="0070C0"/>
                </a:solidFill>
              </a:rPr>
              <a:t>Campaign: </a:t>
            </a:r>
            <a:r>
              <a:rPr lang="en-US" dirty="0"/>
              <a:t>An outbound marketing project that you </a:t>
            </a:r>
            <a:br>
              <a:rPr lang="en-US" dirty="0"/>
            </a:br>
            <a:r>
              <a:rPr lang="en-US" dirty="0"/>
              <a:t>want to plan, manage, and track within Salesforce.</a:t>
            </a:r>
          </a:p>
          <a:p>
            <a:pPr>
              <a:spcBef>
                <a:spcPts val="1800"/>
              </a:spcBef>
            </a:pPr>
            <a:r>
              <a:rPr lang="en-US" b="1" dirty="0">
                <a:solidFill>
                  <a:srgbClr val="0070C0"/>
                </a:solidFill>
              </a:rPr>
              <a:t>Lead: </a:t>
            </a:r>
            <a:r>
              <a:rPr lang="en-US" dirty="0"/>
              <a:t>A prospect or potential opportunity.</a:t>
            </a:r>
          </a:p>
        </p:txBody>
      </p:sp>
      <p:sp>
        <p:nvSpPr>
          <p:cNvPr id="2" name="Title 1"/>
          <p:cNvSpPr>
            <a:spLocks noGrp="1"/>
          </p:cNvSpPr>
          <p:nvPr>
            <p:ph type="title"/>
          </p:nvPr>
        </p:nvSpPr>
        <p:spPr/>
        <p:txBody>
          <a:bodyPr/>
          <a:lstStyle/>
          <a:p>
            <a:r>
              <a:rPr lang="en-US" dirty="0"/>
              <a:t>Standard Objects</a:t>
            </a:r>
          </a:p>
        </p:txBody>
      </p:sp>
      <p:sp>
        <p:nvSpPr>
          <p:cNvPr id="3" name="Slide Number Placeholder 2"/>
          <p:cNvSpPr>
            <a:spLocks noGrp="1"/>
          </p:cNvSpPr>
          <p:nvPr>
            <p:ph type="sldNum" sz="quarter" idx="11"/>
          </p:nvPr>
        </p:nvSpPr>
        <p:spPr/>
        <p:txBody>
          <a:bodyPr/>
          <a:lstStyle/>
          <a:p>
            <a:fld id="{812A5277-1DB9-460F-9A21-B857ABB32666}" type="slidenum">
              <a:rPr lang="en-US" smtClean="0"/>
              <a:pPr/>
              <a:t>27</a:t>
            </a:fld>
            <a:endParaRPr lang="en-US"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678" y="914713"/>
            <a:ext cx="657873" cy="657873"/>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8148" y="2620113"/>
            <a:ext cx="658800" cy="658800"/>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48" y="883736"/>
            <a:ext cx="658800" cy="6588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214" y="2889398"/>
            <a:ext cx="658800" cy="65880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8148" y="4234843"/>
            <a:ext cx="658800" cy="658800"/>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214" y="4648078"/>
            <a:ext cx="658800" cy="658800"/>
          </a:xfrm>
          <a:prstGeom prst="rect">
            <a:avLst/>
          </a:prstGeom>
        </p:spPr>
      </p:pic>
      <p:cxnSp>
        <p:nvCxnSpPr>
          <p:cNvPr id="36" name="Straight Connector 35"/>
          <p:cNvCxnSpPr/>
          <p:nvPr/>
        </p:nvCxnSpPr>
        <p:spPr bwMode="auto">
          <a:xfrm rot="16200000">
            <a:off x="3081584" y="3816983"/>
            <a:ext cx="5483236" cy="0"/>
          </a:xfrm>
          <a:prstGeom prst="line">
            <a:avLst/>
          </a:prstGeom>
          <a:solidFill>
            <a:schemeClr val="accent1"/>
          </a:solidFill>
          <a:ln w="12700" cap="flat" cmpd="sng" algn="ctr">
            <a:solidFill>
              <a:schemeClr val="bg2">
                <a:lumMod val="50000"/>
              </a:schemeClr>
            </a:solidFill>
            <a:prstDash val="dash"/>
            <a:round/>
            <a:headEnd type="none" w="med" len="med"/>
            <a:tailEnd type="none" w="med" len="med"/>
          </a:ln>
          <a:effectLst/>
        </p:spPr>
      </p:cxnSp>
    </p:spTree>
    <p:custDataLst>
      <p:tags r:id="rId1"/>
    </p:custDataLst>
    <p:extLst>
      <p:ext uri="{BB962C8B-B14F-4D97-AF65-F5344CB8AC3E}">
        <p14:creationId xmlns:p14="http://schemas.microsoft.com/office/powerpoint/2010/main" val="10393230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846439"/>
            <a:ext cx="10082121" cy="3943090"/>
          </a:xfrm>
        </p:spPr>
        <p:txBody>
          <a:bodyPr/>
          <a:lstStyle/>
          <a:p>
            <a:r>
              <a:rPr lang="en-GB" dirty="0"/>
              <a:t>Tasks:</a:t>
            </a:r>
            <a:endParaRPr lang="en-US" dirty="0"/>
          </a:p>
          <a:p>
            <a:pPr lvl="1"/>
            <a:r>
              <a:rPr lang="en-GB" dirty="0"/>
              <a:t>Enable field history tracking on accounts, and s</a:t>
            </a:r>
            <a:r>
              <a:rPr lang="en-US" dirty="0"/>
              <a:t>et it to track the Has Support Plan and Support Plan Expiration Date fields.</a:t>
            </a:r>
          </a:p>
          <a:p>
            <a:pPr lvl="1"/>
            <a:r>
              <a:rPr lang="en-GB" dirty="0"/>
              <a:t>Add the Account History related list to the Customer Account page layout.</a:t>
            </a:r>
          </a:p>
          <a:p>
            <a:pPr lvl="1"/>
            <a:r>
              <a:rPr lang="en-GB" dirty="0"/>
              <a:t>For testing purposes, mark two accounts as having support plans, but only enter an expiration date for one of them.</a:t>
            </a:r>
          </a:p>
        </p:txBody>
      </p:sp>
      <p:sp>
        <p:nvSpPr>
          <p:cNvPr id="2" name="Content Placeholder 1"/>
          <p:cNvSpPr>
            <a:spLocks noGrp="1"/>
          </p:cNvSpPr>
          <p:nvPr>
            <p:ph idx="11"/>
          </p:nvPr>
        </p:nvSpPr>
        <p:spPr/>
        <p:txBody>
          <a:bodyPr/>
          <a:lstStyle/>
          <a:p>
            <a:r>
              <a:rPr lang="en-US" dirty="0"/>
              <a:t>Goal:</a:t>
            </a:r>
          </a:p>
          <a:p>
            <a:pPr lvl="1"/>
            <a:r>
              <a:rPr lang="en-GB" dirty="0"/>
              <a:t>Noah Larkin, VP Support, would like to know which accounts are being marked </a:t>
            </a:r>
          </a:p>
          <a:p>
            <a:pPr lvl="1"/>
            <a:r>
              <a:rPr lang="en-GB" dirty="0"/>
              <a:t>as having support plans each week, so that he can track which accounts do not have a support plan expiration date.</a:t>
            </a:r>
          </a:p>
        </p:txBody>
      </p:sp>
      <p:sp>
        <p:nvSpPr>
          <p:cNvPr id="7" name="Content Placeholder 6"/>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58721" name="Rectangle 2"/>
          <p:cNvSpPr>
            <a:spLocks noGrp="1" noChangeArrowheads="1"/>
          </p:cNvSpPr>
          <p:nvPr>
            <p:ph type="title"/>
          </p:nvPr>
        </p:nvSpPr>
        <p:spPr/>
        <p:txBody>
          <a:bodyPr/>
          <a:lstStyle/>
          <a:p>
            <a:r>
              <a:rPr lang="en-US" dirty="0"/>
              <a:t>5-15: Enable Account Field History Tracking</a:t>
            </a:r>
          </a:p>
        </p:txBody>
      </p:sp>
      <p:sp>
        <p:nvSpPr>
          <p:cNvPr id="5" name="Slide Number Placeholder 4"/>
          <p:cNvSpPr>
            <a:spLocks noGrp="1"/>
          </p:cNvSpPr>
          <p:nvPr>
            <p:ph type="sldNum" sz="quarter" idx="13"/>
          </p:nvPr>
        </p:nvSpPr>
        <p:spPr/>
        <p:txBody>
          <a:bodyPr vert="horz" lIns="91424" tIns="0" rIns="91424" bIns="0" rtlCol="0" anchor="ctr"/>
          <a:lstStyle/>
          <a:p>
            <a:fld id="{812A5277-1DB9-460F-9A21-B857ABB32666}" type="slidenum">
              <a:rPr lang="en-US">
                <a:solidFill>
                  <a:srgbClr val="FFFFFF"/>
                </a:solidFill>
              </a:rPr>
              <a:pPr/>
              <a:t>270</a:t>
            </a:fld>
            <a:endParaRPr lang="en-US" dirty="0">
              <a:solidFill>
                <a:srgbClr val="FFFFFF"/>
              </a:solidFill>
            </a:endParaRPr>
          </a:p>
        </p:txBody>
      </p:sp>
    </p:spTree>
    <p:custDataLst>
      <p:tags r:id="rId1"/>
    </p:custDataLst>
    <p:extLst>
      <p:ext uri="{BB962C8B-B14F-4D97-AF65-F5344CB8AC3E}">
        <p14:creationId xmlns:p14="http://schemas.microsoft.com/office/powerpoint/2010/main" val="262195284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idx="1"/>
          </p:nvPr>
        </p:nvSpPr>
        <p:spPr/>
        <p:txBody>
          <a:bodyPr/>
          <a:lstStyle/>
          <a:p>
            <a:pPr marL="0" indent="0">
              <a:buNone/>
            </a:pPr>
            <a:r>
              <a:rPr lang="en-US" dirty="0"/>
              <a:t>Data validation allows you to ensure the integrity of data </a:t>
            </a:r>
            <a:r>
              <a:rPr lang="en-US" i="1" dirty="0"/>
              <a:t>before</a:t>
            </a:r>
            <a:r>
              <a:rPr lang="en-US" dirty="0"/>
              <a:t> it is saved, by preventing users from saving invalid field values. There are two types:</a:t>
            </a:r>
          </a:p>
        </p:txBody>
      </p:sp>
      <p:sp>
        <p:nvSpPr>
          <p:cNvPr id="381953" name="Rectangle 3"/>
          <p:cNvSpPr>
            <a:spLocks noGrp="1" noChangeArrowheads="1"/>
          </p:cNvSpPr>
          <p:nvPr>
            <p:ph type="title"/>
          </p:nvPr>
        </p:nvSpPr>
        <p:spPr/>
        <p:txBody>
          <a:bodyPr/>
          <a:lstStyle/>
          <a:p>
            <a:r>
              <a:rPr lang="en-US" dirty="0"/>
              <a:t>Using Data Validation to Maintain Data Quality </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271</a:t>
            </a:fld>
            <a:endParaRPr lang="en-US" dirty="0"/>
          </a:p>
        </p:txBody>
      </p:sp>
      <p:sp>
        <p:nvSpPr>
          <p:cNvPr id="10" name="Rectangle 9"/>
          <p:cNvSpPr/>
          <p:nvPr/>
        </p:nvSpPr>
        <p:spPr bwMode="auto">
          <a:xfrm>
            <a:off x="1588" y="5978735"/>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lvl="0">
              <a:spcBef>
                <a:spcPct val="50000"/>
              </a:spcBef>
              <a:defRPr/>
            </a:pPr>
            <a:r>
              <a:rPr lang="en-GB" sz="2400" kern="0" dirty="0">
                <a:solidFill>
                  <a:schemeClr val="bg1"/>
                </a:solidFill>
              </a:rPr>
              <a:t>Custom validation rules are only executed if there are no errors from system validations.</a:t>
            </a:r>
          </a:p>
        </p:txBody>
      </p:sp>
      <p:sp>
        <p:nvSpPr>
          <p:cNvPr id="9" name="TextBox 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3" name="Rectangle 2"/>
          <p:cNvSpPr txBox="1">
            <a:spLocks noChangeArrowheads="1"/>
          </p:cNvSpPr>
          <p:nvPr/>
        </p:nvSpPr>
        <p:spPr bwMode="auto">
          <a:xfrm>
            <a:off x="142383" y="1758462"/>
            <a:ext cx="10478725" cy="2778369"/>
          </a:xfrm>
          <a:prstGeom prst="rect">
            <a:avLst/>
          </a:prstGeom>
          <a:noFill/>
          <a:ln w="9525">
            <a:noFill/>
            <a:miter lim="800000"/>
            <a:headEnd/>
            <a:tailEnd/>
          </a:ln>
        </p:spPr>
        <p:txBody>
          <a:bodyPr vert="horz" wrap="square" lIns="91424" tIns="45712" rIns="91424" bIns="45712" numCol="2" spcCol="457200"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en-US" sz="2400" b="1" dirty="0">
                <a:latin typeface="Salesforce Sans" panose="020B0505020202020203" pitchFamily="34" charset="0"/>
              </a:rPr>
              <a:t>System data validation </a:t>
            </a:r>
            <a:r>
              <a:rPr lang="en-US" sz="2400" dirty="0">
                <a:latin typeface="Salesforce Sans" panose="020B0505020202020203" pitchFamily="34" charset="0"/>
              </a:rPr>
              <a:t>involves setting simple field properties to ensure valid data entry:</a:t>
            </a:r>
          </a:p>
          <a:p>
            <a:pPr lvl="2"/>
            <a:r>
              <a:rPr lang="en-GB" dirty="0">
                <a:latin typeface="Salesforce Sans" panose="020B0505020202020203" pitchFamily="34" charset="0"/>
              </a:rPr>
              <a:t>Field data type</a:t>
            </a:r>
            <a:endParaRPr lang="en-US" dirty="0">
              <a:latin typeface="Salesforce Sans" panose="020B0505020202020203" pitchFamily="34" charset="0"/>
            </a:endParaRPr>
          </a:p>
          <a:p>
            <a:pPr lvl="2"/>
            <a:r>
              <a:rPr lang="en-US" dirty="0">
                <a:latin typeface="Salesforce Sans" panose="020B0505020202020203" pitchFamily="34" charset="0"/>
              </a:rPr>
              <a:t>Required field</a:t>
            </a:r>
          </a:p>
          <a:p>
            <a:pPr lvl="2"/>
            <a:r>
              <a:rPr lang="en-GB" dirty="0">
                <a:latin typeface="Salesforce Sans" panose="020B0505020202020203" pitchFamily="34" charset="0"/>
              </a:rPr>
              <a:t>Unique field</a:t>
            </a:r>
          </a:p>
          <a:p>
            <a:pPr lvl="1"/>
            <a:r>
              <a:rPr lang="en-GB" sz="2400" b="1" dirty="0">
                <a:latin typeface="Salesforce Sans" panose="020B0505020202020203" pitchFamily="34" charset="0"/>
              </a:rPr>
              <a:t>Custom validation rules </a:t>
            </a:r>
            <a:r>
              <a:rPr lang="en-GB" sz="2400" dirty="0">
                <a:latin typeface="Salesforce Sans" panose="020B0505020202020203" pitchFamily="34" charset="0"/>
              </a:rPr>
              <a:t>allow you to enforce more complex conditions, involving one or more fields, specific to your business processes.</a:t>
            </a:r>
            <a:endParaRPr lang="en-US" sz="2400" dirty="0">
              <a:latin typeface="Salesforce Sans" panose="020B0505020202020203" pitchFamily="34" charset="0"/>
            </a:endParaRPr>
          </a:p>
        </p:txBody>
      </p:sp>
    </p:spTree>
    <p:custDataLst>
      <p:tags r:id="rId1"/>
    </p:custData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0" y="6037200"/>
            <a:ext cx="12188825" cy="8208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Required fields</a:t>
            </a:r>
            <a:r>
              <a:rPr kumimoji="0" lang="en-US" sz="2400" b="0" i="0" u="none" strike="noStrike" kern="0" cap="none" spc="0" normalizeH="0" baseline="0" noProof="0" dirty="0">
                <a:ln>
                  <a:noFill/>
                </a:ln>
                <a:solidFill>
                  <a:schemeClr val="bg1"/>
                </a:solidFill>
                <a:effectLst/>
                <a:uLnTx/>
                <a:uFillTx/>
                <a:cs typeface="Courier New" pitchFamily="49" charset="0"/>
              </a:rPr>
              <a:t>,</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 unique fields</a:t>
            </a:r>
          </a:p>
        </p:txBody>
      </p:sp>
      <p:sp>
        <p:nvSpPr>
          <p:cNvPr id="28" name="Content Placeholder 27"/>
          <p:cNvSpPr>
            <a:spLocks noGrp="1"/>
          </p:cNvSpPr>
          <p:nvPr>
            <p:ph idx="1"/>
          </p:nvPr>
        </p:nvSpPr>
        <p:spPr>
          <a:xfrm>
            <a:off x="115711" y="843165"/>
            <a:ext cx="9750183" cy="5950440"/>
          </a:xfrm>
        </p:spPr>
        <p:txBody>
          <a:bodyPr/>
          <a:lstStyle/>
          <a:p>
            <a:r>
              <a:rPr lang="en-GB" dirty="0"/>
              <a:t>Certain custom fields can be marked as required and/or unique at the system level to force users to always enter a value, or to prevent records with duplicate values.</a:t>
            </a:r>
            <a:endParaRPr lang="en-US" dirty="0"/>
          </a:p>
        </p:txBody>
      </p:sp>
      <p:sp>
        <p:nvSpPr>
          <p:cNvPr id="466945" name="Rectangle 2"/>
          <p:cNvSpPr>
            <a:spLocks noGrp="1" noChangeArrowheads="1"/>
          </p:cNvSpPr>
          <p:nvPr>
            <p:ph type="title"/>
          </p:nvPr>
        </p:nvSpPr>
        <p:spPr/>
        <p:txBody>
          <a:bodyPr/>
          <a:lstStyle/>
          <a:p>
            <a:r>
              <a:rPr lang="en-US" dirty="0"/>
              <a:t>System Data Validation: Required and Unique Fields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272</a:t>
            </a:fld>
            <a:endParaRPr lang="en-US" dirty="0"/>
          </a:p>
        </p:txBody>
      </p:sp>
      <p:sp>
        <p:nvSpPr>
          <p:cNvPr id="29" name="TextBox 2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30"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25" name="Rounded Rectangle 10"/>
          <p:cNvSpPr/>
          <p:nvPr/>
        </p:nvSpPr>
        <p:spPr>
          <a:xfrm>
            <a:off x="2175485" y="2205119"/>
            <a:ext cx="3818396" cy="3714561"/>
          </a:xfrm>
          <a:prstGeom prst="roundRect">
            <a:avLst>
              <a:gd name="adj" fmla="val 5724"/>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82880" rIns="91440" bIns="2767604" numCol="1" spcCol="1270" anchor="t"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GB" sz="2400" b="1" i="0" u="none" strike="noStrike" kern="1200" cap="none" spc="0" normalizeH="0" baseline="0" noProof="0" dirty="0">
                <a:ln>
                  <a:noFill/>
                </a:ln>
                <a:solidFill>
                  <a:schemeClr val="tx2">
                    <a:lumMod val="75000"/>
                  </a:schemeClr>
                </a:solidFill>
                <a:effectLst/>
                <a:uLnTx/>
                <a:uFillTx/>
                <a:ea typeface="MS PGothic" charset="-128"/>
                <a:cs typeface="MS PGothic" charset="-128"/>
              </a:rPr>
              <a:t>Required </a:t>
            </a:r>
            <a:endParaRPr kumimoji="0" lang="en-US" sz="2400" b="0" i="0" u="none" strike="noStrike" kern="1200" cap="none" spc="0" normalizeH="0" baseline="0" noProof="0" dirty="0">
              <a:ln>
                <a:noFill/>
              </a:ln>
              <a:solidFill>
                <a:schemeClr val="tx2">
                  <a:lumMod val="75000"/>
                </a:schemeClr>
              </a:solidFill>
              <a:effectLst/>
              <a:uLnTx/>
              <a:uFillTx/>
            </a:endParaRPr>
          </a:p>
        </p:txBody>
      </p:sp>
      <p:sp>
        <p:nvSpPr>
          <p:cNvPr id="26" name="Freeform 11"/>
          <p:cNvSpPr/>
          <p:nvPr/>
        </p:nvSpPr>
        <p:spPr>
          <a:xfrm>
            <a:off x="2282012" y="2908811"/>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0" cap="none" spc="0" normalizeH="0" baseline="0" noProof="0" dirty="0">
                <a:ln>
                  <a:noFill/>
                </a:ln>
                <a:solidFill>
                  <a:schemeClr val="bg1"/>
                </a:solidFill>
                <a:effectLst/>
                <a:uLnTx/>
                <a:uFillTx/>
                <a:ea typeface="MS PGothic" charset="-128"/>
              </a:rPr>
              <a:t>Universally required on save</a:t>
            </a:r>
            <a:endParaRPr kumimoji="0" lang="en-US" sz="2000" b="0" i="0" u="none" strike="noStrike" kern="1200" cap="none" spc="0" normalizeH="0" baseline="0" noProof="0" dirty="0">
              <a:ln>
                <a:noFill/>
              </a:ln>
              <a:solidFill>
                <a:schemeClr val="bg1"/>
              </a:solidFill>
              <a:effectLst/>
              <a:uLnTx/>
              <a:uFillTx/>
            </a:endParaRPr>
          </a:p>
        </p:txBody>
      </p:sp>
      <p:sp>
        <p:nvSpPr>
          <p:cNvPr id="27" name="Freeform 12"/>
          <p:cNvSpPr/>
          <p:nvPr/>
        </p:nvSpPr>
        <p:spPr>
          <a:xfrm>
            <a:off x="2282012" y="3413974"/>
            <a:ext cx="3622242" cy="659922"/>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Auto-added to </a:t>
            </a:r>
            <a:r>
              <a:rPr kumimoji="0" lang="en-GB" sz="2000" b="0" i="1" u="none" strike="noStrike" kern="1200" cap="none" spc="0" normalizeH="0" baseline="0" noProof="0" dirty="0">
                <a:ln>
                  <a:noFill/>
                </a:ln>
                <a:solidFill>
                  <a:schemeClr val="bg1"/>
                </a:solidFill>
                <a:effectLst/>
                <a:uLnTx/>
                <a:uFillTx/>
                <a:ea typeface="MS PGothic" charset="-128"/>
                <a:cs typeface="MS PGothic" charset="-128"/>
              </a:rPr>
              <a:t>all</a:t>
            </a: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 </a:t>
            </a:r>
          </a:p>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page layouts</a:t>
            </a:r>
            <a:endParaRPr kumimoji="0" lang="en-US" sz="2000" b="0" i="0" u="none" strike="noStrike" kern="1200" cap="none" spc="0" normalizeH="0" baseline="0" noProof="0" dirty="0">
              <a:ln>
                <a:noFill/>
              </a:ln>
              <a:solidFill>
                <a:schemeClr val="bg1"/>
              </a:solidFill>
              <a:effectLst/>
              <a:uLnTx/>
              <a:uFillTx/>
              <a:ea typeface="MS PGothic" charset="-128"/>
              <a:cs typeface="MS PGothic" charset="-128"/>
            </a:endParaRPr>
          </a:p>
        </p:txBody>
      </p:sp>
      <p:sp>
        <p:nvSpPr>
          <p:cNvPr id="31" name="Freeform 13"/>
          <p:cNvSpPr/>
          <p:nvPr/>
        </p:nvSpPr>
        <p:spPr>
          <a:xfrm>
            <a:off x="2282012" y="4128324"/>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Cannot be hidden</a:t>
            </a:r>
            <a:endParaRPr kumimoji="0" lang="en-US" sz="2000" b="0" i="0" u="none" strike="noStrike" kern="1200" cap="none" spc="0" normalizeH="0" baseline="0" noProof="0" dirty="0">
              <a:ln>
                <a:noFill/>
              </a:ln>
              <a:solidFill>
                <a:schemeClr val="bg1"/>
              </a:solidFill>
              <a:effectLst/>
              <a:uLnTx/>
              <a:uFillTx/>
              <a:ea typeface="MS PGothic" charset="-128"/>
              <a:cs typeface="MS PGothic" charset="-128"/>
            </a:endParaRPr>
          </a:p>
        </p:txBody>
      </p:sp>
      <p:sp>
        <p:nvSpPr>
          <p:cNvPr id="32" name="Freeform 14"/>
          <p:cNvSpPr/>
          <p:nvPr/>
        </p:nvSpPr>
        <p:spPr>
          <a:xfrm>
            <a:off x="2282012" y="4633487"/>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spcBef>
                <a:spcPts val="0"/>
              </a:spcBef>
              <a:buClrTx/>
              <a:buSzTx/>
              <a:buFontTx/>
              <a:buNone/>
              <a:tabLst/>
              <a:defRPr/>
            </a:pPr>
            <a:r>
              <a:rPr kumimoji="0" lang="en-GB" sz="2000" b="0" i="0" u="none" strike="noStrike" kern="0" cap="none" spc="0" normalizeH="0" baseline="0" noProof="0" dirty="0">
                <a:ln>
                  <a:noFill/>
                </a:ln>
                <a:solidFill>
                  <a:schemeClr val="bg1"/>
                </a:solidFill>
                <a:effectLst/>
                <a:uLnTx/>
                <a:uFillTx/>
                <a:ea typeface="MS PGothic" charset="-128"/>
                <a:cs typeface="MS PGothic" charset="-128"/>
              </a:rPr>
              <a:t>Editable on </a:t>
            </a:r>
            <a:r>
              <a:rPr kumimoji="0" lang="en-GB" sz="2000" b="0" i="1" u="none" strike="noStrike" kern="0" cap="none" spc="0" normalizeH="0" baseline="0" noProof="0" dirty="0">
                <a:ln>
                  <a:noFill/>
                </a:ln>
                <a:solidFill>
                  <a:schemeClr val="bg1"/>
                </a:solidFill>
                <a:effectLst/>
                <a:uLnTx/>
                <a:uFillTx/>
                <a:ea typeface="MS PGothic" charset="-128"/>
                <a:cs typeface="MS PGothic" charset="-128"/>
              </a:rPr>
              <a:t>all</a:t>
            </a:r>
            <a:r>
              <a:rPr kumimoji="0" lang="en-GB" sz="2000" b="0" i="0" u="none" strike="noStrike" kern="0" cap="none" spc="0" normalizeH="0" baseline="0" noProof="0" dirty="0">
                <a:ln>
                  <a:noFill/>
                </a:ln>
                <a:solidFill>
                  <a:schemeClr val="bg1"/>
                </a:solidFill>
                <a:effectLst/>
                <a:uLnTx/>
                <a:uFillTx/>
                <a:ea typeface="MS PGothic" charset="-128"/>
                <a:cs typeface="MS PGothic" charset="-128"/>
              </a:rPr>
              <a:t> profiles (FLS)</a:t>
            </a:r>
            <a:endParaRPr kumimoji="0" lang="en-US" sz="2000" b="0" i="0" u="none" strike="noStrike" kern="0" cap="none" spc="0" normalizeH="0" baseline="0" noProof="0" dirty="0">
              <a:ln>
                <a:noFill/>
              </a:ln>
              <a:solidFill>
                <a:schemeClr val="bg1"/>
              </a:solidFill>
              <a:effectLst/>
              <a:uLnTx/>
              <a:uFillTx/>
              <a:ea typeface="MS PGothic" charset="-128"/>
              <a:cs typeface="MS PGothic" charset="-128"/>
            </a:endParaRPr>
          </a:p>
        </p:txBody>
      </p:sp>
      <p:sp>
        <p:nvSpPr>
          <p:cNvPr id="33" name="Freeform 18"/>
          <p:cNvSpPr/>
          <p:nvPr/>
        </p:nvSpPr>
        <p:spPr>
          <a:xfrm>
            <a:off x="2282012" y="5138648"/>
            <a:ext cx="3622242" cy="659922"/>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Not for </a:t>
            </a:r>
            <a:r>
              <a:rPr kumimoji="0" lang="en-GB" sz="2000" b="0" i="0" u="none" strike="noStrike" kern="0" cap="none" spc="0" normalizeH="0" baseline="0" noProof="0" dirty="0">
                <a:ln>
                  <a:noFill/>
                </a:ln>
                <a:solidFill>
                  <a:schemeClr val="bg1"/>
                </a:solidFill>
                <a:effectLst/>
                <a:uLnTx/>
                <a:uFillTx/>
                <a:ea typeface="MS PGothic" charset="-128"/>
                <a:cs typeface="MS PGothic" charset="-128"/>
              </a:rPr>
              <a:t>checkboxe</a:t>
            </a:r>
            <a:r>
              <a:rPr kumimoji="0" lang="en-GB" sz="2000" b="0" i="0" u="none" strike="noStrike" kern="1200" cap="none" spc="0" normalizeH="0" baseline="0" noProof="0" dirty="0">
                <a:ln>
                  <a:noFill/>
                </a:ln>
                <a:solidFill>
                  <a:schemeClr val="bg1"/>
                </a:solidFill>
                <a:effectLst/>
                <a:uLnTx/>
                <a:uFillTx/>
                <a:ea typeface="MS PGothic" charset="-128"/>
                <a:cs typeface="MS PGothic" charset="-128"/>
              </a:rPr>
              <a:t>s</a:t>
            </a:r>
            <a:r>
              <a:rPr kumimoji="0" lang="en-GB" sz="2000" b="0" i="0" u="none" strike="noStrike" kern="0" cap="none" spc="0" normalizeH="0" baseline="0" noProof="0" dirty="0">
                <a:ln>
                  <a:noFill/>
                </a:ln>
                <a:solidFill>
                  <a:schemeClr val="bg1"/>
                </a:solidFill>
                <a:effectLst/>
                <a:uLnTx/>
                <a:uFillTx/>
                <a:ea typeface="MS PGothic" charset="-128"/>
                <a:cs typeface="MS PGothic" charset="-128"/>
              </a:rPr>
              <a:t>, </a:t>
            </a:r>
          </a:p>
          <a:p>
            <a:pPr marL="0" marR="0" lvl="0" indent="0" algn="ctr" defTabSz="800100" eaLnBrk="1" fontAlgn="auto" latinLnBrk="0" hangingPunct="1">
              <a:spcBef>
                <a:spcPct val="0"/>
              </a:spcBef>
              <a:buClrTx/>
              <a:buSzTx/>
              <a:buFontTx/>
              <a:buNone/>
              <a:tabLst/>
              <a:defRPr/>
            </a:pPr>
            <a:r>
              <a:rPr kumimoji="0" lang="en-GB" sz="2000" b="0" i="0" u="none" strike="noStrike" kern="0" cap="none" spc="0" normalizeH="0" baseline="0" noProof="0" dirty="0">
                <a:ln>
                  <a:noFill/>
                </a:ln>
                <a:solidFill>
                  <a:schemeClr val="bg1"/>
                </a:solidFill>
                <a:effectLst/>
                <a:uLnTx/>
                <a:uFillTx/>
                <a:ea typeface="MS PGothic" charset="-128"/>
                <a:cs typeface="MS PGothic" charset="-128"/>
              </a:rPr>
              <a:t>text area (long)</a:t>
            </a:r>
            <a:endParaRPr kumimoji="0" lang="en-GB" sz="2000" b="0" i="0" u="none" strike="noStrike" kern="1200" cap="none" spc="0" normalizeH="0" baseline="0" noProof="0" dirty="0">
              <a:ln>
                <a:noFill/>
              </a:ln>
              <a:solidFill>
                <a:schemeClr val="bg1"/>
              </a:solidFill>
              <a:effectLst/>
              <a:uLnTx/>
              <a:uFillTx/>
              <a:ea typeface="MS PGothic" charset="-128"/>
              <a:cs typeface="MS PGothic" charset="-128"/>
            </a:endParaRPr>
          </a:p>
        </p:txBody>
      </p:sp>
      <p:sp>
        <p:nvSpPr>
          <p:cNvPr id="34" name="Rounded Rectangle 19"/>
          <p:cNvSpPr/>
          <p:nvPr/>
        </p:nvSpPr>
        <p:spPr>
          <a:xfrm>
            <a:off x="6198120" y="2205119"/>
            <a:ext cx="3818396" cy="3714561"/>
          </a:xfrm>
          <a:prstGeom prst="roundRect">
            <a:avLst>
              <a:gd name="adj" fmla="val 5436"/>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82880" rIns="91440" bIns="2767604" numCol="1" spcCol="1270" anchor="t"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GB" sz="2400" b="1" i="0" u="none" strike="noStrike" kern="1200" cap="none" spc="0" normalizeH="0" baseline="0" noProof="0" dirty="0">
                <a:ln>
                  <a:noFill/>
                </a:ln>
                <a:solidFill>
                  <a:schemeClr val="tx2">
                    <a:lumMod val="75000"/>
                  </a:schemeClr>
                </a:solidFill>
                <a:effectLst/>
                <a:uLnTx/>
                <a:uFillTx/>
                <a:ea typeface="MS PGothic" charset="-128"/>
                <a:cs typeface="MS PGothic" charset="-128"/>
              </a:rPr>
              <a:t>Unique</a:t>
            </a:r>
            <a:endParaRPr kumimoji="0" lang="en-US" sz="2400" b="0" i="0" u="none" strike="noStrike" kern="1200" cap="none" spc="0" normalizeH="0" baseline="0" noProof="0" dirty="0">
              <a:ln>
                <a:noFill/>
              </a:ln>
              <a:solidFill>
                <a:schemeClr val="tx2">
                  <a:lumMod val="75000"/>
                </a:schemeClr>
              </a:solidFill>
              <a:effectLst/>
              <a:uLnTx/>
              <a:uFillTx/>
              <a:ea typeface="MS PGothic" charset="-128"/>
              <a:cs typeface="MS PGothic" charset="-128"/>
            </a:endParaRPr>
          </a:p>
        </p:txBody>
      </p:sp>
      <p:sp>
        <p:nvSpPr>
          <p:cNvPr id="35" name="Freeform 20"/>
          <p:cNvSpPr/>
          <p:nvPr/>
        </p:nvSpPr>
        <p:spPr>
          <a:xfrm>
            <a:off x="6304647" y="2908811"/>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Stops duplicate values </a:t>
            </a:r>
          </a:p>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on save</a:t>
            </a:r>
            <a:endParaRPr kumimoji="0" lang="en-US" sz="2000" b="0" i="0" u="none" strike="noStrike" kern="1200" cap="none" spc="0" normalizeH="0" baseline="0" noProof="0" dirty="0">
              <a:ln>
                <a:noFill/>
              </a:ln>
              <a:solidFill>
                <a:schemeClr val="bg1"/>
              </a:solidFill>
              <a:effectLst/>
              <a:uLnTx/>
              <a:uFillTx/>
            </a:endParaRPr>
          </a:p>
        </p:txBody>
      </p:sp>
      <p:sp>
        <p:nvSpPr>
          <p:cNvPr id="36" name="Freeform 21"/>
          <p:cNvSpPr/>
          <p:nvPr/>
        </p:nvSpPr>
        <p:spPr>
          <a:xfrm>
            <a:off x="6304647" y="3664266"/>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0" cap="none" spc="0" normalizeH="0" baseline="0" noProof="0" dirty="0">
                <a:ln>
                  <a:noFill/>
                </a:ln>
                <a:solidFill>
                  <a:schemeClr val="bg1"/>
                </a:solidFill>
                <a:effectLst/>
                <a:uLnTx/>
                <a:uFillTx/>
              </a:rPr>
              <a:t>Existing duplicates </a:t>
            </a:r>
          </a:p>
          <a:p>
            <a:pPr marL="0" marR="0" lvl="0" indent="0" algn="ctr" defTabSz="800100" eaLnBrk="1" fontAlgn="auto" latinLnBrk="0" hangingPunct="1">
              <a:spcBef>
                <a:spcPct val="0"/>
              </a:spcBef>
              <a:buClrTx/>
              <a:buSzTx/>
              <a:buFontTx/>
              <a:buNone/>
              <a:tabLst/>
              <a:defRPr/>
            </a:pPr>
            <a:r>
              <a:rPr kumimoji="0" lang="en-GB" sz="2000" b="0" i="0" u="none" strike="noStrike" kern="0" cap="none" spc="0" normalizeH="0" baseline="0" noProof="0" dirty="0">
                <a:ln>
                  <a:noFill/>
                </a:ln>
                <a:solidFill>
                  <a:schemeClr val="bg1"/>
                </a:solidFill>
                <a:effectLst/>
                <a:uLnTx/>
                <a:uFillTx/>
              </a:rPr>
              <a:t>cause error</a:t>
            </a:r>
            <a:endParaRPr kumimoji="0" lang="en-US" sz="3200" b="0" i="0" u="none" strike="noStrike" kern="1200" cap="none" spc="0" normalizeH="0" baseline="0" noProof="0" dirty="0">
              <a:ln>
                <a:noFill/>
              </a:ln>
              <a:solidFill>
                <a:schemeClr val="bg1"/>
              </a:solidFill>
              <a:effectLst/>
              <a:uLnTx/>
              <a:uFillTx/>
            </a:endParaRPr>
          </a:p>
        </p:txBody>
      </p:sp>
      <p:sp>
        <p:nvSpPr>
          <p:cNvPr id="37" name="Freeform 22"/>
          <p:cNvSpPr/>
          <p:nvPr/>
        </p:nvSpPr>
        <p:spPr>
          <a:xfrm>
            <a:off x="6304647" y="4419721"/>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Email, number, </a:t>
            </a:r>
          </a:p>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text fields only</a:t>
            </a:r>
            <a:endParaRPr kumimoji="0" lang="en-US" sz="2000" b="0" i="0" u="none" strike="noStrike" kern="1200" cap="none" spc="0" normalizeH="0" baseline="0" noProof="0" dirty="0">
              <a:ln>
                <a:noFill/>
              </a:ln>
              <a:solidFill>
                <a:schemeClr val="bg1"/>
              </a:solidFill>
              <a:effectLst/>
              <a:uLnTx/>
              <a:uFillTx/>
            </a:endParaRPr>
          </a:p>
        </p:txBody>
      </p:sp>
      <p:sp>
        <p:nvSpPr>
          <p:cNvPr id="38" name="Freeform 23"/>
          <p:cNvSpPr/>
          <p:nvPr/>
        </p:nvSpPr>
        <p:spPr>
          <a:xfrm>
            <a:off x="6304647" y="5175176"/>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Text fields can be treated </a:t>
            </a:r>
          </a:p>
          <a:p>
            <a:pPr marL="0" marR="0" lvl="0" indent="0" algn="ctr" defTabSz="800100" eaLnBrk="1" fontAlgn="auto" latinLnBrk="0" hangingPunct="1">
              <a:spcBef>
                <a:spcPct val="0"/>
              </a:spcBef>
              <a:buClrTx/>
              <a:buSzTx/>
              <a:buFontTx/>
              <a:buNone/>
              <a:tabLst/>
              <a:defRPr/>
            </a:pPr>
            <a:r>
              <a:rPr kumimoji="0" lang="en-GB" sz="2000" b="0" i="0" u="none" strike="noStrike" kern="1200" cap="none" spc="0" normalizeH="0" baseline="0" noProof="0" dirty="0">
                <a:ln>
                  <a:noFill/>
                </a:ln>
                <a:solidFill>
                  <a:schemeClr val="bg1"/>
                </a:solidFill>
                <a:effectLst/>
                <a:uLnTx/>
                <a:uFillTx/>
              </a:rPr>
              <a:t>as case-sensitive</a:t>
            </a:r>
            <a:endParaRPr kumimoji="0" lang="en-US" sz="2000" b="0" i="0" u="none" strike="noStrike" kern="1200" cap="none" spc="0" normalizeH="0" baseline="0" noProof="0" dirty="0">
              <a:ln>
                <a:noFill/>
              </a:ln>
              <a:solidFill>
                <a:schemeClr val="bg1"/>
              </a:solidFill>
              <a:effectLst/>
              <a:uLnTx/>
              <a:uFillTx/>
            </a:endParaRPr>
          </a:p>
        </p:txBody>
      </p:sp>
    </p:spTree>
    <p:custDataLst>
      <p:tags r:id="rId1"/>
    </p:custData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588" y="5965448"/>
            <a:ext cx="12188825" cy="861774"/>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a:tabLst>
                <a:tab pos="1771650" algn="l"/>
              </a:tabLst>
            </a:pPr>
            <a:r>
              <a:rPr lang="en-US" sz="2200" b="1" dirty="0">
                <a:solidFill>
                  <a:schemeClr val="bg1"/>
                </a:solidFill>
              </a:rPr>
              <a:t>Setup | Platform Tools | Objects and Fields | Object Manager | </a:t>
            </a:r>
            <a:r>
              <a:rPr lang="en-US" sz="2200" b="1" i="1" dirty="0">
                <a:solidFill>
                  <a:schemeClr val="bg1"/>
                </a:solidFill>
              </a:rPr>
              <a:t>Name of Object </a:t>
            </a:r>
            <a:r>
              <a:rPr lang="en-US" sz="2200" b="1" dirty="0">
                <a:solidFill>
                  <a:schemeClr val="bg1"/>
                </a:solidFill>
              </a:rPr>
              <a:t>| Validation Rules</a:t>
            </a:r>
          </a:p>
        </p:txBody>
      </p:sp>
      <p:sp>
        <p:nvSpPr>
          <p:cNvPr id="28" name="Content Placeholder 27"/>
          <p:cNvSpPr>
            <a:spLocks noGrp="1"/>
          </p:cNvSpPr>
          <p:nvPr>
            <p:ph idx="1"/>
          </p:nvPr>
        </p:nvSpPr>
        <p:spPr>
          <a:xfrm>
            <a:off x="115711" y="843165"/>
            <a:ext cx="11941175" cy="4929975"/>
          </a:xfrm>
        </p:spPr>
        <p:txBody>
          <a:bodyPr>
            <a:normAutofit/>
          </a:bodyPr>
          <a:lstStyle/>
          <a:p>
            <a:pPr marL="0" indent="0">
              <a:buNone/>
            </a:pPr>
            <a:r>
              <a:rPr lang="en-GB" dirty="0"/>
              <a:t>A validation rule allows you to specify your own business-specific criteria to </a:t>
            </a:r>
            <a:br>
              <a:rPr lang="en-GB" dirty="0"/>
            </a:br>
            <a:r>
              <a:rPr lang="en-GB" dirty="0"/>
              <a:t>prevent users saving invalid data in one or more fields. </a:t>
            </a:r>
          </a:p>
          <a:p>
            <a:pPr marL="0" indent="0">
              <a:buNone/>
            </a:pPr>
            <a:r>
              <a:rPr lang="en-GB" b="1" dirty="0"/>
              <a:t>Example:</a:t>
            </a:r>
            <a:r>
              <a:rPr lang="en-GB" dirty="0"/>
              <a:t> Opportunity discounts must not exceed 20 percent.</a:t>
            </a:r>
          </a:p>
          <a:p>
            <a:pPr marL="0" indent="0">
              <a:buNone/>
            </a:pPr>
            <a:endParaRPr lang="en-US" dirty="0"/>
          </a:p>
        </p:txBody>
      </p:sp>
      <p:sp>
        <p:nvSpPr>
          <p:cNvPr id="466945" name="Rectangle 2"/>
          <p:cNvSpPr>
            <a:spLocks noGrp="1" noChangeArrowheads="1"/>
          </p:cNvSpPr>
          <p:nvPr>
            <p:ph type="title"/>
          </p:nvPr>
        </p:nvSpPr>
        <p:spPr/>
        <p:txBody>
          <a:bodyPr/>
          <a:lstStyle/>
          <a:p>
            <a:r>
              <a:rPr lang="en-US" dirty="0"/>
              <a:t>Custom Data Validation: Validation Rules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273</a:t>
            </a:fld>
            <a:endParaRPr lang="en-US" dirty="0"/>
          </a:p>
        </p:txBody>
      </p:sp>
      <p:grpSp>
        <p:nvGrpSpPr>
          <p:cNvPr id="4" name="Group 3"/>
          <p:cNvGrpSpPr/>
          <p:nvPr/>
        </p:nvGrpSpPr>
        <p:grpSpPr>
          <a:xfrm>
            <a:off x="504777" y="2687016"/>
            <a:ext cx="11347411" cy="2869911"/>
            <a:chOff x="469197" y="2658581"/>
            <a:chExt cx="9190910" cy="2324503"/>
          </a:xfrm>
        </p:grpSpPr>
        <p:sp>
          <p:nvSpPr>
            <p:cNvPr id="35" name="Right Arrow 34"/>
            <p:cNvSpPr/>
            <p:nvPr/>
          </p:nvSpPr>
          <p:spPr>
            <a:xfrm>
              <a:off x="3401587" y="2842656"/>
              <a:ext cx="769227" cy="469312"/>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38" name="Right Arrow 37"/>
            <p:cNvSpPr/>
            <p:nvPr/>
          </p:nvSpPr>
          <p:spPr>
            <a:xfrm>
              <a:off x="6263079" y="2851914"/>
              <a:ext cx="832629" cy="469312"/>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pic>
          <p:nvPicPr>
            <p:cNvPr id="2050" name="Picture 2"/>
            <p:cNvPicPr>
              <a:picLocks noChangeAspect="1" noChangeArrowheads="1"/>
            </p:cNvPicPr>
            <p:nvPr/>
          </p:nvPicPr>
          <p:blipFill>
            <a:blip r:embed="rId4" cstate="print"/>
            <a:srcRect/>
            <a:stretch>
              <a:fillRect/>
            </a:stretch>
          </p:blipFill>
          <p:spPr bwMode="auto">
            <a:xfrm>
              <a:off x="482844" y="2658581"/>
              <a:ext cx="3067050" cy="14287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4221092" y="2658581"/>
              <a:ext cx="2247900" cy="17049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6" cstate="print"/>
            <a:srcRect/>
            <a:stretch>
              <a:fillRect/>
            </a:stretch>
          </p:blipFill>
          <p:spPr bwMode="auto">
            <a:xfrm>
              <a:off x="7132766" y="2658581"/>
              <a:ext cx="2505075" cy="895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0" name="Rectangle 29"/>
            <p:cNvSpPr/>
            <p:nvPr/>
          </p:nvSpPr>
          <p:spPr bwMode="auto">
            <a:xfrm>
              <a:off x="574431" y="3716224"/>
              <a:ext cx="2848707" cy="281354"/>
            </a:xfrm>
            <a:prstGeom prst="rect">
              <a:avLst/>
            </a:prstGeom>
            <a:noFill/>
            <a:ln w="38100" algn="ctr">
              <a:solidFill>
                <a:srgbClr val="FF0000"/>
              </a:solidFill>
              <a:round/>
              <a:headEnd/>
              <a:tailEnd/>
            </a:ln>
          </p:spPr>
          <p:txBody>
            <a:bodyPr rtlCol="0" anchor="ctr"/>
            <a:lstStyle/>
            <a:p>
              <a:pPr algn="ctr">
                <a:lnSpc>
                  <a:spcPct val="90000"/>
                </a:lnSpc>
              </a:pPr>
              <a:endParaRPr lang="en-US" sz="2400" dirty="0">
                <a:ea typeface="MS PGothic" charset="-128"/>
                <a:cs typeface="MS PGothic" charset="-128"/>
              </a:endParaRPr>
            </a:p>
          </p:txBody>
        </p:sp>
        <p:sp>
          <p:nvSpPr>
            <p:cNvPr id="31" name="TextBox 30"/>
            <p:cNvSpPr txBox="1"/>
            <p:nvPr/>
          </p:nvSpPr>
          <p:spPr>
            <a:xfrm>
              <a:off x="469197" y="4159767"/>
              <a:ext cx="3081344" cy="573357"/>
            </a:xfrm>
            <a:prstGeom prst="rect">
              <a:avLst/>
            </a:prstGeom>
            <a:noFill/>
          </p:spPr>
          <p:txBody>
            <a:bodyPr wrap="square" rtlCol="0">
              <a:spAutoFit/>
            </a:bodyPr>
            <a:lstStyle/>
            <a:p>
              <a:pPr algn="ctr"/>
              <a:r>
                <a:rPr lang="en-GB" sz="2000" dirty="0"/>
                <a:t>User enters invalid value(s) and tries to save.</a:t>
              </a:r>
              <a:endParaRPr lang="en-US" sz="2000" dirty="0"/>
            </a:p>
          </p:txBody>
        </p:sp>
        <p:sp>
          <p:nvSpPr>
            <p:cNvPr id="32" name="TextBox 31"/>
            <p:cNvSpPr txBox="1"/>
            <p:nvPr/>
          </p:nvSpPr>
          <p:spPr>
            <a:xfrm>
              <a:off x="3837533" y="4409727"/>
              <a:ext cx="3038584" cy="573357"/>
            </a:xfrm>
            <a:prstGeom prst="rect">
              <a:avLst/>
            </a:prstGeom>
            <a:noFill/>
          </p:spPr>
          <p:txBody>
            <a:bodyPr wrap="square" rtlCol="0">
              <a:spAutoFit/>
            </a:bodyPr>
            <a:lstStyle/>
            <a:p>
              <a:pPr algn="ctr"/>
              <a:r>
                <a:rPr lang="en-GB" sz="2000" dirty="0"/>
                <a:t>Validation rule uses a Boolean statement to evaluate data.</a:t>
              </a:r>
              <a:endParaRPr lang="en-US" sz="2000" dirty="0"/>
            </a:p>
          </p:txBody>
        </p:sp>
        <p:sp>
          <p:nvSpPr>
            <p:cNvPr id="33" name="TextBox 32"/>
            <p:cNvSpPr txBox="1"/>
            <p:nvPr/>
          </p:nvSpPr>
          <p:spPr>
            <a:xfrm>
              <a:off x="7142569" y="3641330"/>
              <a:ext cx="2517538" cy="822643"/>
            </a:xfrm>
            <a:prstGeom prst="rect">
              <a:avLst/>
            </a:prstGeom>
            <a:noFill/>
          </p:spPr>
          <p:txBody>
            <a:bodyPr wrap="square" rtlCol="0">
              <a:spAutoFit/>
            </a:bodyPr>
            <a:lstStyle/>
            <a:p>
              <a:pPr algn="ctr"/>
              <a:r>
                <a:rPr lang="en-GB" sz="2000" dirty="0"/>
                <a:t>If statement is true, save is stopped and custom</a:t>
              </a:r>
              <a:br>
                <a:rPr lang="en-GB" sz="2000" dirty="0"/>
              </a:br>
              <a:r>
                <a:rPr lang="en-GB" sz="2000" dirty="0"/>
                <a:t>message displayed.</a:t>
              </a:r>
              <a:endParaRPr lang="en-US" sz="2000" dirty="0"/>
            </a:p>
          </p:txBody>
        </p:sp>
      </p:grpSp>
      <p:sp>
        <p:nvSpPr>
          <p:cNvPr id="25" name="TextBox 24"/>
          <p:cNvSpPr txBox="1"/>
          <p:nvPr/>
        </p:nvSpPr>
        <p:spPr bwMode="white">
          <a:xfrm>
            <a:off x="-12830" y="6062773"/>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6" name="Freeform 202"/>
          <p:cNvSpPr>
            <a:spLocks noEditPoints="1"/>
          </p:cNvSpPr>
          <p:nvPr/>
        </p:nvSpPr>
        <p:spPr bwMode="auto">
          <a:xfrm flipH="1">
            <a:off x="475261" y="637497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r="82674"/>
          <a:stretch/>
        </p:blipFill>
        <p:spPr>
          <a:xfrm>
            <a:off x="538917" y="2760165"/>
            <a:ext cx="593197" cy="1095219"/>
          </a:xfrm>
          <a:prstGeom prst="rect">
            <a:avLst/>
          </a:prstGeom>
        </p:spPr>
      </p:pic>
    </p:spTree>
    <p:custDataLst>
      <p:tags r:id="rId1"/>
    </p:custData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6037200"/>
            <a:ext cx="12188825" cy="82080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Useful Validation Rules </a:t>
            </a:r>
            <a:r>
              <a:rPr kumimoji="0" lang="en-US" sz="2400" b="0" i="0" u="none" strike="noStrike" kern="0" cap="none" spc="0" normalizeH="0" baseline="0" noProof="0" dirty="0">
                <a:ln>
                  <a:noFill/>
                </a:ln>
                <a:solidFill>
                  <a:schemeClr val="bg1"/>
                </a:solidFill>
                <a:effectLst/>
                <a:uLnTx/>
                <a:uFillTx/>
                <a:cs typeface="Courier New" pitchFamily="49" charset="0"/>
              </a:rPr>
              <a:t>(in Tip Sheets &amp; User Guides)</a:t>
            </a:r>
          </a:p>
        </p:txBody>
      </p:sp>
      <p:sp>
        <p:nvSpPr>
          <p:cNvPr id="390145" name="Rectangle 2"/>
          <p:cNvSpPr>
            <a:spLocks noGrp="1" noChangeArrowheads="1"/>
          </p:cNvSpPr>
          <p:nvPr>
            <p:ph type="title"/>
          </p:nvPr>
        </p:nvSpPr>
        <p:spPr/>
        <p:txBody>
          <a:bodyPr/>
          <a:lstStyle/>
          <a:p>
            <a:pPr eaLnBrk="1" hangingPunct="1"/>
            <a:r>
              <a:rPr lang="en-US" dirty="0"/>
              <a:t>Some Common Data Validation Examples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274</a:t>
            </a:fld>
            <a:endParaRPr lang="en-US" dirty="0"/>
          </a:p>
        </p:txBody>
      </p:sp>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aphicFrame>
        <p:nvGraphicFramePr>
          <p:cNvPr id="5" name="Table 4"/>
          <p:cNvGraphicFramePr>
            <a:graphicFrameLocks noGrp="1"/>
          </p:cNvGraphicFramePr>
          <p:nvPr>
            <p:extLst>
              <p:ext uri="{D42A27DB-BD31-4B8C-83A1-F6EECF244321}">
                <p14:modId xmlns:p14="http://schemas.microsoft.com/office/powerpoint/2010/main" val="3348861956"/>
              </p:ext>
            </p:extLst>
          </p:nvPr>
        </p:nvGraphicFramePr>
        <p:xfrm>
          <a:off x="1" y="2214749"/>
          <a:ext cx="12074768" cy="3566160"/>
        </p:xfrm>
        <a:graphic>
          <a:graphicData uri="http://schemas.openxmlformats.org/drawingml/2006/table">
            <a:tbl>
              <a:tblPr firstRow="1" bandRow="1">
                <a:tableStyleId>{2D5ABB26-0587-4C30-8999-92F81FD0307C}</a:tableStyleId>
              </a:tblPr>
              <a:tblGrid>
                <a:gridCol w="3018692">
                  <a:extLst>
                    <a:ext uri="{9D8B030D-6E8A-4147-A177-3AD203B41FA5}">
                      <a16:colId xmlns:a16="http://schemas.microsoft.com/office/drawing/2014/main" val="20000"/>
                    </a:ext>
                  </a:extLst>
                </a:gridCol>
                <a:gridCol w="3018692">
                  <a:extLst>
                    <a:ext uri="{9D8B030D-6E8A-4147-A177-3AD203B41FA5}">
                      <a16:colId xmlns:a16="http://schemas.microsoft.com/office/drawing/2014/main" val="20001"/>
                    </a:ext>
                  </a:extLst>
                </a:gridCol>
                <a:gridCol w="3018692">
                  <a:extLst>
                    <a:ext uri="{9D8B030D-6E8A-4147-A177-3AD203B41FA5}">
                      <a16:colId xmlns:a16="http://schemas.microsoft.com/office/drawing/2014/main" val="20002"/>
                    </a:ext>
                  </a:extLst>
                </a:gridCol>
                <a:gridCol w="3018692">
                  <a:extLst>
                    <a:ext uri="{9D8B030D-6E8A-4147-A177-3AD203B41FA5}">
                      <a16:colId xmlns:a16="http://schemas.microsoft.com/office/drawing/2014/main" val="20003"/>
                    </a:ext>
                  </a:extLst>
                </a:gridCol>
              </a:tblGrid>
              <a:tr h="3037189">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900" u="none" strike="noStrike" cap="none" spc="-20" normalizeH="0" baseline="0" dirty="0">
                          <a:ln>
                            <a:noFill/>
                          </a:ln>
                          <a:effectLst/>
                        </a:rPr>
                        <a:t>As opportunities advance to later stages of the sales process, it is important to collect additional information. Validation rules could be used to </a:t>
                      </a:r>
                      <a:r>
                        <a:rPr kumimoji="0" lang="en-US" sz="1900" u="none" strike="noStrike" kern="1200" cap="none" spc="-20" normalizeH="0" baseline="0" dirty="0">
                          <a:ln>
                            <a:noFill/>
                          </a:ln>
                          <a:solidFill>
                            <a:schemeClr val="dk1"/>
                          </a:solidFill>
                          <a:effectLst/>
                          <a:latin typeface="+mn-lt"/>
                          <a:ea typeface="+mn-ea"/>
                          <a:cs typeface="+mn-cs"/>
                        </a:rPr>
                        <a:t>make </a:t>
                      </a:r>
                      <a:br>
                        <a:rPr kumimoji="0" lang="en-US" sz="1900" u="none" strike="noStrike" kern="1200" cap="none" spc="-20" normalizeH="0" baseline="0" dirty="0">
                          <a:ln>
                            <a:noFill/>
                          </a:ln>
                          <a:solidFill>
                            <a:schemeClr val="dk1"/>
                          </a:solidFill>
                          <a:effectLst/>
                          <a:latin typeface="+mn-lt"/>
                          <a:ea typeface="+mn-ea"/>
                          <a:cs typeface="+mn-cs"/>
                        </a:rPr>
                      </a:br>
                      <a:r>
                        <a:rPr kumimoji="0" lang="en-US" sz="1900" u="none" strike="noStrike" kern="1200" cap="none" spc="-20" normalizeH="0" baseline="0" dirty="0">
                          <a:ln>
                            <a:noFill/>
                          </a:ln>
                          <a:solidFill>
                            <a:schemeClr val="dk1"/>
                          </a:solidFill>
                          <a:effectLst/>
                          <a:latin typeface="+mn-lt"/>
                          <a:ea typeface="+mn-ea"/>
                          <a:cs typeface="+mn-cs"/>
                        </a:rPr>
                        <a:t>fields conditionally required based on the Opportunity stage.</a:t>
                      </a:r>
                    </a:p>
                    <a:p>
                      <a:endParaRPr lang="en-US" sz="1900" spc="-20" baseline="0" dirty="0"/>
                    </a:p>
                  </a:txBody>
                  <a:tcPr marL="274320">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900" u="none" strike="noStrike" cap="none" spc="-20" normalizeH="0" baseline="0" dirty="0">
                          <a:ln>
                            <a:noFill/>
                          </a:ln>
                          <a:effectLst/>
                        </a:rPr>
                        <a:t>When sales reps backdate the Close Date of opportunities before the current period, it can cause management reporting to be inaccurate. Validation rules can be used to </a:t>
                      </a:r>
                      <a:r>
                        <a:rPr kumimoji="0" lang="en-US" sz="1900" u="none" strike="noStrike" kern="1200" cap="none" spc="-20" normalizeH="0" baseline="0" dirty="0">
                          <a:ln>
                            <a:noFill/>
                          </a:ln>
                          <a:solidFill>
                            <a:schemeClr val="dk1"/>
                          </a:solidFill>
                          <a:effectLst/>
                          <a:latin typeface="+mn-lt"/>
                          <a:ea typeface="+mn-ea"/>
                          <a:cs typeface="+mn-cs"/>
                        </a:rPr>
                        <a:t>prevent</a:t>
                      </a:r>
                      <a:r>
                        <a:rPr kumimoji="0" lang="en-US" sz="1900" u="none" strike="noStrike" cap="none" spc="-20" normalizeH="0" baseline="0" dirty="0">
                          <a:ln>
                            <a:noFill/>
                          </a:ln>
                          <a:effectLst/>
                        </a:rPr>
                        <a:t> sales reps from entering </a:t>
                      </a:r>
                      <a:r>
                        <a:rPr kumimoji="0" lang="en-US" sz="1900" u="none" strike="noStrike" kern="1200" cap="none" spc="-20" normalizeH="0" baseline="0" dirty="0">
                          <a:ln>
                            <a:noFill/>
                          </a:ln>
                          <a:solidFill>
                            <a:schemeClr val="dk1"/>
                          </a:solidFill>
                          <a:effectLst/>
                          <a:latin typeface="+mn-lt"/>
                          <a:ea typeface="+mn-ea"/>
                          <a:cs typeface="+mn-cs"/>
                        </a:rPr>
                        <a:t>close dates prior to the current period.</a:t>
                      </a:r>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900" u="none" strike="noStrike" cap="none" spc="-20" normalizeH="0" baseline="0" dirty="0">
                          <a:ln>
                            <a:noFill/>
                          </a:ln>
                          <a:effectLst/>
                        </a:rPr>
                        <a:t>The VP of Finance needs a way to ensure that sales reps are entering a credit card number that is </a:t>
                      </a:r>
                      <a:r>
                        <a:rPr kumimoji="0" lang="en-US" sz="1900" u="none" strike="noStrike" kern="1200" cap="none" spc="-20" normalizeH="0" baseline="0" dirty="0">
                          <a:ln>
                            <a:noFill/>
                          </a:ln>
                          <a:solidFill>
                            <a:schemeClr val="dk1"/>
                          </a:solidFill>
                          <a:effectLst/>
                          <a:latin typeface="+mn-lt"/>
                          <a:ea typeface="+mn-ea"/>
                          <a:cs typeface="+mn-cs"/>
                        </a:rPr>
                        <a:t>exactly 16 digits. </a:t>
                      </a:r>
                      <a:r>
                        <a:rPr kumimoji="0" lang="en-US" sz="1900" u="none" strike="noStrike" cap="none" spc="-20" normalizeH="0" baseline="0" dirty="0">
                          <a:ln>
                            <a:noFill/>
                          </a:ln>
                          <a:effectLst/>
                        </a:rPr>
                        <a:t>Validation rules can be used to enforce this policy.</a:t>
                      </a:r>
                      <a:endParaRPr kumimoji="0" lang="en-US" sz="1900" b="0" i="0" u="none" strike="noStrike" cap="none" spc="-20" normalizeH="0" baseline="0" dirty="0">
                        <a:ln>
                          <a:noFill/>
                        </a:ln>
                        <a:solidFill>
                          <a:schemeClr val="tx1"/>
                        </a:solidFill>
                        <a:effectLst/>
                        <a:latin typeface="Salesforce Sans" panose="020B0505020202020203" pitchFamily="34" charset="0"/>
                        <a:ea typeface="MS PGothic" charset="-128"/>
                        <a:cs typeface="MS PGothic" charset="-128"/>
                      </a:endParaRPr>
                    </a:p>
                    <a:p>
                      <a:endParaRPr lang="en-US" sz="1900" spc="-20" baseline="0" dirty="0"/>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900" u="none" strike="noStrike" cap="none" spc="-20" normalizeH="0" baseline="0" dirty="0">
                          <a:ln>
                            <a:noFill/>
                          </a:ln>
                          <a:effectLst/>
                        </a:rPr>
                        <a:t>The VP of Services needs a way to enforce his policy that consultants cannot charge more than </a:t>
                      </a:r>
                      <a:br>
                        <a:rPr kumimoji="0" lang="en-US" sz="1900" u="none" strike="noStrike" cap="none" spc="-20" normalizeH="0" baseline="0" dirty="0">
                          <a:ln>
                            <a:noFill/>
                          </a:ln>
                          <a:effectLst/>
                        </a:rPr>
                      </a:br>
                      <a:r>
                        <a:rPr kumimoji="0" lang="en-US" sz="1900" u="none" strike="noStrike" cap="none" spc="-20" normalizeH="0" baseline="0" dirty="0">
                          <a:ln>
                            <a:noFill/>
                          </a:ln>
                          <a:effectLst/>
                        </a:rPr>
                        <a:t>60 hours per week on timesheets. A validation rule can be used to ensure that the </a:t>
                      </a:r>
                      <a:r>
                        <a:rPr kumimoji="0" lang="en-US" sz="1900" u="none" strike="noStrike" kern="1200" cap="none" spc="-20" normalizeH="0" baseline="0" dirty="0">
                          <a:ln>
                            <a:noFill/>
                          </a:ln>
                          <a:solidFill>
                            <a:schemeClr val="dk1"/>
                          </a:solidFill>
                          <a:effectLst/>
                          <a:latin typeface="+mn-lt"/>
                          <a:ea typeface="+mn-ea"/>
                          <a:cs typeface="+mn-cs"/>
                        </a:rPr>
                        <a:t>total number of hours recorded does not exceed 60.</a:t>
                      </a:r>
                    </a:p>
                  </a:txBody>
                  <a:tcPr marL="274320">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bl>
          </a:graphicData>
        </a:graphic>
      </p:graphicFrame>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76960"/>
          <a:stretch/>
        </p:blipFill>
        <p:spPr>
          <a:xfrm>
            <a:off x="3797449" y="921955"/>
            <a:ext cx="1302090" cy="1202331"/>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25929" r="51031"/>
          <a:stretch/>
        </p:blipFill>
        <p:spPr>
          <a:xfrm>
            <a:off x="843234" y="921955"/>
            <a:ext cx="1302090" cy="1202331"/>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77373" r="-413"/>
          <a:stretch/>
        </p:blipFill>
        <p:spPr>
          <a:xfrm>
            <a:off x="6880619" y="921955"/>
            <a:ext cx="1302090" cy="1202331"/>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51652" r="25308"/>
          <a:stretch/>
        </p:blipFill>
        <p:spPr>
          <a:xfrm>
            <a:off x="9905174" y="921955"/>
            <a:ext cx="1302090" cy="1202331"/>
          </a:xfrm>
          <a:prstGeom prst="rect">
            <a:avLst/>
          </a:prstGeom>
        </p:spPr>
      </p:pic>
    </p:spTree>
    <p:custDataLst>
      <p:tags r:id="rId1"/>
    </p:custData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r>
              <a:rPr lang="en-GB" dirty="0"/>
              <a:t>Follow a consistent process to ensure you have well-designed rules.</a:t>
            </a:r>
            <a:endParaRPr lang="en-US" dirty="0"/>
          </a:p>
        </p:txBody>
      </p:sp>
      <p:sp>
        <p:nvSpPr>
          <p:cNvPr id="392193" name="Rectangle 2"/>
          <p:cNvSpPr>
            <a:spLocks noGrp="1" noChangeArrowheads="1"/>
          </p:cNvSpPr>
          <p:nvPr>
            <p:ph type="title"/>
          </p:nvPr>
        </p:nvSpPr>
        <p:spPr/>
        <p:txBody>
          <a:bodyPr/>
          <a:lstStyle/>
          <a:p>
            <a:pPr eaLnBrk="1" hangingPunct="1"/>
            <a:r>
              <a:rPr lang="en-US" dirty="0"/>
              <a:t>Validation Rule Design Methodology</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275</a:t>
            </a:fld>
            <a:endParaRPr lang="en-US" dirty="0"/>
          </a:p>
        </p:txBody>
      </p:sp>
      <p:grpSp>
        <p:nvGrpSpPr>
          <p:cNvPr id="2" name="Group 7"/>
          <p:cNvGrpSpPr/>
          <p:nvPr/>
        </p:nvGrpSpPr>
        <p:grpSpPr>
          <a:xfrm>
            <a:off x="257280" y="1544072"/>
            <a:ext cx="11799606" cy="4937020"/>
            <a:chOff x="255072" y="1772391"/>
            <a:chExt cx="8246334" cy="4403462"/>
          </a:xfrm>
        </p:grpSpPr>
        <p:sp>
          <p:nvSpPr>
            <p:cNvPr id="9" name="Freeform 8"/>
            <p:cNvSpPr/>
            <p:nvPr/>
          </p:nvSpPr>
          <p:spPr>
            <a:xfrm>
              <a:off x="3679257" y="1843232"/>
              <a:ext cx="4820840" cy="940307"/>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9" rIns="132878" bIns="87159" numCol="1" spcCol="1270" anchor="ctr" anchorCtr="0">
              <a:noAutofit/>
            </a:bodyPr>
            <a:lstStyle/>
            <a:p>
              <a:pPr marL="0" lvl="1" algn="l" defTabSz="800100">
                <a:lnSpc>
                  <a:spcPct val="90000"/>
                </a:lnSpc>
                <a:spcBef>
                  <a:spcPct val="0"/>
                </a:spcBef>
                <a:spcAft>
                  <a:spcPct val="15000"/>
                </a:spcAft>
              </a:pPr>
              <a:r>
                <a:rPr lang="en-GB" sz="2100" b="0" kern="1200" dirty="0"/>
                <a:t>User must enter a Support Plan Expiration Date when </a:t>
              </a:r>
              <a:r>
                <a:rPr lang="en-GB" sz="2100" b="1" kern="1200" dirty="0"/>
                <a:t>Has Support Plan </a:t>
              </a:r>
              <a:r>
                <a:rPr lang="en-GB" sz="2100" b="0" kern="1200" dirty="0"/>
                <a:t>is selected.</a:t>
              </a:r>
              <a:endParaRPr lang="en-US" sz="2100" b="0" kern="1200" dirty="0"/>
            </a:p>
          </p:txBody>
        </p:sp>
        <p:sp>
          <p:nvSpPr>
            <p:cNvPr id="12" name="Freeform 11"/>
            <p:cNvSpPr/>
            <p:nvPr/>
          </p:nvSpPr>
          <p:spPr>
            <a:xfrm>
              <a:off x="256013" y="1772391"/>
              <a:ext cx="3530443"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57175" lvl="0" indent="-257175" algn="l" defTabSz="800100" rtl="0">
                <a:lnSpc>
                  <a:spcPct val="90000"/>
                </a:lnSpc>
                <a:spcBef>
                  <a:spcPct val="0"/>
                </a:spcBef>
                <a:spcAft>
                  <a:spcPct val="35000"/>
                </a:spcAft>
              </a:pPr>
              <a:r>
                <a:rPr kumimoji="0" lang="en-US" sz="2100" b="0" u="none" strike="noStrike" kern="1200" cap="none" normalizeH="0" baseline="0" dirty="0">
                  <a:ln>
                    <a:noFill/>
                  </a:ln>
                  <a:solidFill>
                    <a:schemeClr val="bg1"/>
                  </a:solidFill>
                  <a:effectLst/>
                </a:rPr>
                <a:t>1. State your business requirements in descriptive terms.</a:t>
              </a:r>
              <a:endParaRPr lang="en-US" sz="2100" b="0" kern="1200" dirty="0">
                <a:solidFill>
                  <a:schemeClr val="bg1"/>
                </a:solidFill>
              </a:endParaRPr>
            </a:p>
          </p:txBody>
        </p:sp>
        <p:sp>
          <p:nvSpPr>
            <p:cNvPr id="13" name="Freeform 12"/>
            <p:cNvSpPr/>
            <p:nvPr/>
          </p:nvSpPr>
          <p:spPr>
            <a:xfrm>
              <a:off x="3679257" y="2957362"/>
              <a:ext cx="4820840" cy="940305"/>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8" rIns="132878" bIns="87159" numCol="1" spcCol="1270" anchor="ctr" anchorCtr="0">
              <a:noAutofit/>
            </a:bodyPr>
            <a:lstStyle/>
            <a:p>
              <a:pPr marL="0" lvl="1" algn="l" defTabSz="800100">
                <a:lnSpc>
                  <a:spcPct val="90000"/>
                </a:lnSpc>
                <a:spcBef>
                  <a:spcPct val="0"/>
                </a:spcBef>
                <a:spcAft>
                  <a:spcPct val="15000"/>
                </a:spcAft>
              </a:pPr>
              <a:r>
                <a:rPr lang="en-GB" sz="2100" b="0" kern="1200" dirty="0"/>
                <a:t>User must not be able to save account if:</a:t>
              </a:r>
              <a:endParaRPr lang="en-US" sz="2100" b="0" kern="1200" dirty="0"/>
            </a:p>
            <a:p>
              <a:pPr marL="457200" lvl="2" indent="-285750" algn="l" defTabSz="800100">
                <a:lnSpc>
                  <a:spcPct val="90000"/>
                </a:lnSpc>
                <a:spcBef>
                  <a:spcPct val="0"/>
                </a:spcBef>
                <a:spcAft>
                  <a:spcPct val="15000"/>
                </a:spcAft>
                <a:buFont typeface="Arial" pitchFamily="34" charset="0"/>
                <a:buChar char="–"/>
              </a:pPr>
              <a:r>
                <a:rPr lang="en-GB" sz="2100" b="1" kern="1200" dirty="0"/>
                <a:t>Has Support Plan </a:t>
              </a:r>
              <a:r>
                <a:rPr lang="en-GB" sz="2100" b="0" kern="1200" dirty="0"/>
                <a:t>is selected.</a:t>
              </a:r>
              <a:endParaRPr lang="en-US" sz="2100" b="0" kern="1200" dirty="0"/>
            </a:p>
            <a:p>
              <a:pPr marL="457200" lvl="2" indent="-285750" algn="l" defTabSz="800100">
                <a:lnSpc>
                  <a:spcPct val="90000"/>
                </a:lnSpc>
                <a:spcBef>
                  <a:spcPct val="0"/>
                </a:spcBef>
                <a:spcAft>
                  <a:spcPct val="15000"/>
                </a:spcAft>
                <a:buFont typeface="Arial" pitchFamily="34" charset="0"/>
                <a:buChar char="–"/>
              </a:pPr>
              <a:r>
                <a:rPr lang="en-GB" sz="2100" b="0" kern="1200" dirty="0"/>
                <a:t>Support Plan Expiration Date is blank.</a:t>
              </a:r>
              <a:endParaRPr lang="en-US" sz="2100" b="0" kern="1200" dirty="0"/>
            </a:p>
          </p:txBody>
        </p:sp>
        <p:sp>
          <p:nvSpPr>
            <p:cNvPr id="14" name="Freeform 13"/>
            <p:cNvSpPr/>
            <p:nvPr/>
          </p:nvSpPr>
          <p:spPr>
            <a:xfrm>
              <a:off x="256013" y="2886520"/>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34950" lvl="0" indent="-234950" algn="l" defTabSz="800100" rtl="0">
                <a:lnSpc>
                  <a:spcPct val="90000"/>
                </a:lnSpc>
                <a:spcBef>
                  <a:spcPct val="0"/>
                </a:spcBef>
                <a:spcAft>
                  <a:spcPct val="35000"/>
                </a:spcAft>
              </a:pPr>
              <a:r>
                <a:rPr kumimoji="0" lang="en-US" sz="2100" b="0" u="none" strike="noStrike" kern="1200" cap="none" normalizeH="0" baseline="0" dirty="0">
                  <a:ln>
                    <a:noFill/>
                  </a:ln>
                  <a:solidFill>
                    <a:schemeClr val="bg1"/>
                  </a:solidFill>
                  <a:effectLst/>
                </a:rPr>
                <a:t>2. Break down the description into </a:t>
              </a:r>
              <a:br>
                <a:rPr kumimoji="0" lang="en-US" sz="2100" b="0" u="none" strike="noStrike" kern="1200" cap="none" normalizeH="0" baseline="0" dirty="0">
                  <a:ln>
                    <a:noFill/>
                  </a:ln>
                  <a:solidFill>
                    <a:schemeClr val="bg1"/>
                  </a:solidFill>
                  <a:effectLst/>
                </a:rPr>
              </a:br>
              <a:r>
                <a:rPr kumimoji="0" lang="en-US" sz="2100" b="0" u="none" strike="noStrike" kern="1200" cap="none" normalizeH="0" baseline="0" dirty="0">
                  <a:ln>
                    <a:noFill/>
                  </a:ln>
                  <a:solidFill>
                    <a:schemeClr val="bg1"/>
                  </a:solidFill>
                  <a:effectLst/>
                </a:rPr>
                <a:t>one or more simple statements describing error conditions.</a:t>
              </a:r>
              <a:endParaRPr lang="en-US" sz="2100" b="0" kern="1200" dirty="0">
                <a:solidFill>
                  <a:schemeClr val="bg1"/>
                </a:solidFill>
              </a:endParaRPr>
            </a:p>
          </p:txBody>
        </p:sp>
        <p:sp>
          <p:nvSpPr>
            <p:cNvPr id="15" name="Freeform 14"/>
            <p:cNvSpPr/>
            <p:nvPr/>
          </p:nvSpPr>
          <p:spPr>
            <a:xfrm>
              <a:off x="3679257" y="4071490"/>
              <a:ext cx="4820840" cy="940305"/>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algn="l" defTabSz="800100">
                <a:lnSpc>
                  <a:spcPct val="90000"/>
                </a:lnSpc>
                <a:spcBef>
                  <a:spcPct val="0"/>
                </a:spcBef>
                <a:spcAft>
                  <a:spcPct val="15000"/>
                </a:spcAft>
              </a:pPr>
              <a:r>
                <a:rPr lang="en-GB" sz="2100" b="0" kern="1200" dirty="0"/>
                <a:t>Has_Support_Plan__c = True  &amp;&amp;  </a:t>
              </a:r>
              <a:br>
                <a:rPr lang="en-GB" sz="2100" b="0" kern="1200" dirty="0"/>
              </a:br>
              <a:r>
                <a:rPr lang="en-GB" sz="2100" b="0" kern="1200" dirty="0"/>
                <a:t>ISBLANK( Support_Plan_Expiration_Date__c )</a:t>
              </a:r>
              <a:endParaRPr lang="en-US" sz="2100" b="0" kern="1200" dirty="0"/>
            </a:p>
          </p:txBody>
        </p:sp>
        <p:sp>
          <p:nvSpPr>
            <p:cNvPr id="16" name="Freeform 15"/>
            <p:cNvSpPr/>
            <p:nvPr/>
          </p:nvSpPr>
          <p:spPr>
            <a:xfrm>
              <a:off x="256013" y="4000649"/>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en-US" sz="2100" b="0" u="none" strike="noStrike" kern="1200" cap="none" normalizeH="0" baseline="0" dirty="0">
                  <a:ln>
                    <a:noFill/>
                  </a:ln>
                  <a:solidFill>
                    <a:schemeClr val="bg1"/>
                  </a:solidFill>
                  <a:effectLst/>
                </a:rPr>
                <a:t>3. Express the error condition as a Boolean statement using the formula language.</a:t>
              </a:r>
              <a:endParaRPr lang="en-US" sz="2100" b="0" kern="1200" dirty="0">
                <a:solidFill>
                  <a:schemeClr val="bg1"/>
                </a:solidFill>
              </a:endParaRPr>
            </a:p>
          </p:txBody>
        </p:sp>
        <p:sp>
          <p:nvSpPr>
            <p:cNvPr id="17" name="Freeform 16"/>
            <p:cNvSpPr/>
            <p:nvPr/>
          </p:nvSpPr>
          <p:spPr>
            <a:xfrm>
              <a:off x="3695774" y="5185620"/>
              <a:ext cx="4805632" cy="940305"/>
            </a:xfrm>
            <a:custGeom>
              <a:avLst/>
              <a:gdLst>
                <a:gd name="connsiteX0" fmla="*/ 141480 w 848860"/>
                <a:gd name="connsiteY0" fmla="*/ 0 h 4882983"/>
                <a:gd name="connsiteX1" fmla="*/ 707380 w 848860"/>
                <a:gd name="connsiteY1" fmla="*/ 0 h 4882983"/>
                <a:gd name="connsiteX2" fmla="*/ 807421 w 848860"/>
                <a:gd name="connsiteY2" fmla="*/ 41439 h 4882983"/>
                <a:gd name="connsiteX3" fmla="*/ 848859 w 848860"/>
                <a:gd name="connsiteY3" fmla="*/ 141481 h 4882983"/>
                <a:gd name="connsiteX4" fmla="*/ 848860 w 848860"/>
                <a:gd name="connsiteY4" fmla="*/ 4882983 h 4882983"/>
                <a:gd name="connsiteX5" fmla="*/ 848860 w 848860"/>
                <a:gd name="connsiteY5" fmla="*/ 4882983 h 4882983"/>
                <a:gd name="connsiteX6" fmla="*/ 848860 w 848860"/>
                <a:gd name="connsiteY6" fmla="*/ 4882983 h 4882983"/>
                <a:gd name="connsiteX7" fmla="*/ 0 w 848860"/>
                <a:gd name="connsiteY7" fmla="*/ 4882983 h 4882983"/>
                <a:gd name="connsiteX8" fmla="*/ 0 w 848860"/>
                <a:gd name="connsiteY8" fmla="*/ 4882983 h 4882983"/>
                <a:gd name="connsiteX9" fmla="*/ 0 w 848860"/>
                <a:gd name="connsiteY9" fmla="*/ 4882983 h 4882983"/>
                <a:gd name="connsiteX10" fmla="*/ 0 w 848860"/>
                <a:gd name="connsiteY10" fmla="*/ 141480 h 4882983"/>
                <a:gd name="connsiteX11" fmla="*/ 41439 w 848860"/>
                <a:gd name="connsiteY11" fmla="*/ 41439 h 4882983"/>
                <a:gd name="connsiteX12" fmla="*/ 141481 w 848860"/>
                <a:gd name="connsiteY12" fmla="*/ 1 h 4882983"/>
                <a:gd name="connsiteX13" fmla="*/ 141480 w 848860"/>
                <a:gd name="connsiteY13" fmla="*/ 0 h 488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82983">
                  <a:moveTo>
                    <a:pt x="848860" y="813852"/>
                  </a:moveTo>
                  <a:lnTo>
                    <a:pt x="848860" y="4069131"/>
                  </a:lnTo>
                  <a:cubicBezTo>
                    <a:pt x="848860" y="4284978"/>
                    <a:pt x="846269" y="4491984"/>
                    <a:pt x="841656" y="4644607"/>
                  </a:cubicBezTo>
                  <a:cubicBezTo>
                    <a:pt x="837044" y="4797235"/>
                    <a:pt x="830788" y="4882974"/>
                    <a:pt x="824265" y="4882974"/>
                  </a:cubicBezTo>
                  <a:cubicBezTo>
                    <a:pt x="549510" y="4882974"/>
                    <a:pt x="274755" y="4882980"/>
                    <a:pt x="0" y="4882980"/>
                  </a:cubicBezTo>
                  <a:lnTo>
                    <a:pt x="0" y="4882980"/>
                  </a:lnTo>
                  <a:lnTo>
                    <a:pt x="0" y="4882980"/>
                  </a:lnTo>
                  <a:lnTo>
                    <a:pt x="0" y="3"/>
                  </a:lnTo>
                  <a:lnTo>
                    <a:pt x="0" y="3"/>
                  </a:lnTo>
                  <a:lnTo>
                    <a:pt x="0" y="3"/>
                  </a:lnTo>
                  <a:lnTo>
                    <a:pt x="824265" y="3"/>
                  </a:lnTo>
                  <a:cubicBezTo>
                    <a:pt x="830788" y="3"/>
                    <a:pt x="837044" y="85748"/>
                    <a:pt x="841656" y="238376"/>
                  </a:cubicBezTo>
                  <a:cubicBezTo>
                    <a:pt x="846269" y="391005"/>
                    <a:pt x="848860" y="598010"/>
                    <a:pt x="848860" y="813857"/>
                  </a:cubicBezTo>
                  <a:lnTo>
                    <a:pt x="848860" y="8138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algn="l" defTabSz="800100">
                <a:lnSpc>
                  <a:spcPct val="90000"/>
                </a:lnSpc>
                <a:spcBef>
                  <a:spcPct val="0"/>
                </a:spcBef>
                <a:spcAft>
                  <a:spcPct val="15000"/>
                </a:spcAft>
              </a:pPr>
              <a:r>
                <a:rPr lang="en-GB" sz="2100" b="0" kern="1200" dirty="0"/>
                <a:t>The </a:t>
              </a:r>
              <a:r>
                <a:rPr lang="en-GB" sz="2100" dirty="0"/>
                <a:t>e</a:t>
              </a:r>
              <a:r>
                <a:rPr lang="en-GB" sz="2100" b="0" kern="1200" dirty="0"/>
                <a:t>xpiration date must be entered when an account has a support plan.</a:t>
              </a:r>
              <a:endParaRPr lang="en-US" sz="2100" b="0" kern="1200" dirty="0"/>
            </a:p>
          </p:txBody>
        </p:sp>
        <p:sp>
          <p:nvSpPr>
            <p:cNvPr id="18" name="Freeform 17"/>
            <p:cNvSpPr/>
            <p:nvPr/>
          </p:nvSpPr>
          <p:spPr>
            <a:xfrm>
              <a:off x="255072" y="5114778"/>
              <a:ext cx="3547904" cy="1061075"/>
            </a:xfrm>
            <a:custGeom>
              <a:avLst/>
              <a:gdLst>
                <a:gd name="connsiteX0" fmla="*/ 0 w 3356660"/>
                <a:gd name="connsiteY0" fmla="*/ 176849 h 1061075"/>
                <a:gd name="connsiteX1" fmla="*/ 51798 w 3356660"/>
                <a:gd name="connsiteY1" fmla="*/ 51798 h 1061075"/>
                <a:gd name="connsiteX2" fmla="*/ 176849 w 3356660"/>
                <a:gd name="connsiteY2" fmla="*/ 0 h 1061075"/>
                <a:gd name="connsiteX3" fmla="*/ 3179811 w 3356660"/>
                <a:gd name="connsiteY3" fmla="*/ 0 h 1061075"/>
                <a:gd name="connsiteX4" fmla="*/ 3304862 w 3356660"/>
                <a:gd name="connsiteY4" fmla="*/ 51798 h 1061075"/>
                <a:gd name="connsiteX5" fmla="*/ 3356660 w 3356660"/>
                <a:gd name="connsiteY5" fmla="*/ 176849 h 1061075"/>
                <a:gd name="connsiteX6" fmla="*/ 3356660 w 3356660"/>
                <a:gd name="connsiteY6" fmla="*/ 884226 h 1061075"/>
                <a:gd name="connsiteX7" fmla="*/ 3304862 w 3356660"/>
                <a:gd name="connsiteY7" fmla="*/ 1009277 h 1061075"/>
                <a:gd name="connsiteX8" fmla="*/ 3179811 w 3356660"/>
                <a:gd name="connsiteY8" fmla="*/ 1061075 h 1061075"/>
                <a:gd name="connsiteX9" fmla="*/ 176849 w 3356660"/>
                <a:gd name="connsiteY9" fmla="*/ 1061075 h 1061075"/>
                <a:gd name="connsiteX10" fmla="*/ 51798 w 3356660"/>
                <a:gd name="connsiteY10" fmla="*/ 1009277 h 1061075"/>
                <a:gd name="connsiteX11" fmla="*/ 0 w 3356660"/>
                <a:gd name="connsiteY11" fmla="*/ 884226 h 1061075"/>
                <a:gd name="connsiteX12" fmla="*/ 0 w 3356660"/>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6660" h="1061075">
                  <a:moveTo>
                    <a:pt x="0" y="176849"/>
                  </a:moveTo>
                  <a:cubicBezTo>
                    <a:pt x="0" y="129946"/>
                    <a:pt x="18632" y="84963"/>
                    <a:pt x="51798" y="51798"/>
                  </a:cubicBezTo>
                  <a:cubicBezTo>
                    <a:pt x="84964" y="18632"/>
                    <a:pt x="129946" y="0"/>
                    <a:pt x="176849" y="0"/>
                  </a:cubicBezTo>
                  <a:lnTo>
                    <a:pt x="3179811" y="0"/>
                  </a:lnTo>
                  <a:cubicBezTo>
                    <a:pt x="3226714" y="0"/>
                    <a:pt x="3271697" y="18632"/>
                    <a:pt x="3304862" y="51798"/>
                  </a:cubicBezTo>
                  <a:cubicBezTo>
                    <a:pt x="3338028" y="84964"/>
                    <a:pt x="3356660" y="129946"/>
                    <a:pt x="3356660" y="176849"/>
                  </a:cubicBezTo>
                  <a:lnTo>
                    <a:pt x="3356660" y="884226"/>
                  </a:lnTo>
                  <a:cubicBezTo>
                    <a:pt x="3356660" y="931129"/>
                    <a:pt x="3338028" y="976112"/>
                    <a:pt x="3304862" y="1009277"/>
                  </a:cubicBezTo>
                  <a:cubicBezTo>
                    <a:pt x="3271696" y="1042443"/>
                    <a:pt x="3226714" y="1061075"/>
                    <a:pt x="3179811"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en-US" sz="2100" b="0" u="none" strike="noStrike" kern="1200" cap="none" normalizeH="0" baseline="0" dirty="0">
                  <a:ln>
                    <a:noFill/>
                  </a:ln>
                  <a:solidFill>
                    <a:schemeClr val="bg1"/>
                  </a:solidFill>
                  <a:effectLst/>
                </a:rPr>
                <a:t>4. Compose an error message that corresponds to this error condition.</a:t>
              </a:r>
              <a:endParaRPr kumimoji="0" lang="en-US" sz="2100" b="0" i="0" u="none" strike="noStrike" kern="1200"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p:txBody>
        </p:sp>
      </p:grpSp>
    </p:spTree>
    <p:custDataLst>
      <p:tags r:id="rId1"/>
    </p:custData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607733"/>
            <a:ext cx="7991120" cy="4181796"/>
          </a:xfrm>
        </p:spPr>
        <p:txBody>
          <a:bodyPr/>
          <a:lstStyle/>
          <a:p>
            <a:r>
              <a:rPr lang="en-GB" dirty="0"/>
              <a:t>Tasks:</a:t>
            </a:r>
            <a:endParaRPr lang="en-US" dirty="0"/>
          </a:p>
          <a:p>
            <a:pPr lvl="1"/>
            <a:r>
              <a:rPr lang="en-GB" dirty="0"/>
              <a:t>Create an account validation rule to force users to enter a support plan expiration date when </a:t>
            </a:r>
            <a:r>
              <a:rPr lang="en-GB" b="1" dirty="0"/>
              <a:t>Has Support Plan </a:t>
            </a:r>
            <a:r>
              <a:rPr lang="en-GB" dirty="0"/>
              <a:t>is selected.</a:t>
            </a:r>
          </a:p>
          <a:p>
            <a:pPr lvl="1"/>
            <a:r>
              <a:rPr lang="en-GB" dirty="0"/>
              <a:t>Test the new rule on an existing account record.</a:t>
            </a:r>
          </a:p>
          <a:p>
            <a:pPr lvl="1"/>
            <a:endParaRPr lang="en-US" dirty="0"/>
          </a:p>
          <a:p>
            <a:pPr lvl="1"/>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a:t>
            </a:r>
          </a:p>
          <a:p>
            <a:pPr lvl="1"/>
            <a:r>
              <a:rPr lang="en-GB" dirty="0"/>
              <a:t>Noah Larkin, VP of Services, wants to ensure that all users enter the support </a:t>
            </a:r>
            <a:br>
              <a:rPr lang="en-GB" dirty="0"/>
            </a:br>
            <a:r>
              <a:rPr lang="en-GB" dirty="0"/>
              <a:t>plan expiration date whenever the </a:t>
            </a:r>
            <a:r>
              <a:rPr lang="en-GB" b="1" dirty="0"/>
              <a:t>Has Support Plan </a:t>
            </a:r>
            <a:r>
              <a:rPr lang="en-GB" dirty="0"/>
              <a:t>checkbox is selected on </a:t>
            </a:r>
            <a:br>
              <a:rPr lang="en-GB" dirty="0"/>
            </a:br>
            <a:r>
              <a:rPr lang="en-GB" dirty="0"/>
              <a:t>an account.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58721" name="Rectangle 2"/>
          <p:cNvSpPr>
            <a:spLocks noGrp="1" noChangeArrowheads="1"/>
          </p:cNvSpPr>
          <p:nvPr>
            <p:ph type="title"/>
          </p:nvPr>
        </p:nvSpPr>
        <p:spPr/>
        <p:txBody>
          <a:bodyPr/>
          <a:lstStyle/>
          <a:p>
            <a:r>
              <a:rPr lang="en-US"/>
              <a:t>5-16: Create an Account Validation Rule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276</a:t>
            </a:fld>
            <a:endParaRPr lang="en-US" dirty="0"/>
          </a:p>
        </p:txBody>
      </p:sp>
    </p:spTree>
    <p:custDataLst>
      <p:tags r:id="rId1"/>
    </p:custData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235200"/>
            <a:ext cx="8074300" cy="4554329"/>
          </a:xfrm>
        </p:spPr>
        <p:txBody>
          <a:bodyPr/>
          <a:lstStyle/>
          <a:p>
            <a:r>
              <a:rPr lang="en-GB" dirty="0"/>
              <a:t>Tasks:</a:t>
            </a:r>
            <a:endParaRPr lang="en-US" dirty="0"/>
          </a:p>
          <a:p>
            <a:pPr lvl="1"/>
            <a:r>
              <a:rPr lang="en-GB" dirty="0"/>
              <a:t>Create an opportunity validation rule to force users to enter a close reason when the opportunity Stage is Closed Lost. Use the steps on the next slide to help you design your rule.</a:t>
            </a:r>
          </a:p>
          <a:p>
            <a:pPr lvl="1"/>
            <a:r>
              <a:rPr lang="en-GB" dirty="0"/>
              <a:t>Test the new rule on an existing opportunity record.</a:t>
            </a:r>
            <a:endParaRPr lang="en-US" dirty="0"/>
          </a:p>
        </p:txBody>
      </p:sp>
      <p:sp>
        <p:nvSpPr>
          <p:cNvPr id="2" name="Content Placeholder 1"/>
          <p:cNvSpPr>
            <a:spLocks noGrp="1"/>
          </p:cNvSpPr>
          <p:nvPr>
            <p:ph idx="11"/>
          </p:nvPr>
        </p:nvSpPr>
        <p:spPr>
          <a:xfrm>
            <a:off x="1" y="758826"/>
            <a:ext cx="12192000" cy="1312635"/>
          </a:xfrm>
        </p:spPr>
        <p:txBody>
          <a:bodyPr/>
          <a:lstStyle/>
          <a:p>
            <a:r>
              <a:rPr lang="en-US" dirty="0"/>
              <a:t>Goal:</a:t>
            </a:r>
          </a:p>
          <a:p>
            <a:pPr lvl="1"/>
            <a:r>
              <a:rPr lang="en-GB" dirty="0"/>
              <a:t>Allison Wheeler, VP of Global Sales, would like to ensure that sales reps enter a close reason whenever an opportunity is lost.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158721" name="Rectangle 2"/>
          <p:cNvSpPr>
            <a:spLocks noGrp="1" noChangeArrowheads="1"/>
          </p:cNvSpPr>
          <p:nvPr>
            <p:ph type="title"/>
          </p:nvPr>
        </p:nvSpPr>
        <p:spPr/>
        <p:txBody>
          <a:bodyPr/>
          <a:lstStyle/>
          <a:p>
            <a:r>
              <a:rPr lang="en-US"/>
              <a:t>5-17: Create an Opportunity Validation Rule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277</a:t>
            </a:fld>
            <a:endParaRPr lang="en-US" dirty="0"/>
          </a:p>
        </p:txBody>
      </p:sp>
    </p:spTree>
    <p:custDataLst>
      <p:tags r:id="rId1"/>
    </p:custData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GB"/>
              <a:t>Use these steps to design your validation rule:</a:t>
            </a:r>
            <a:endParaRPr lang="en-US" dirty="0"/>
          </a:p>
        </p:txBody>
      </p:sp>
      <p:sp>
        <p:nvSpPr>
          <p:cNvPr id="392193" name="Rectangle 2"/>
          <p:cNvSpPr>
            <a:spLocks noGrp="1" noChangeArrowheads="1"/>
          </p:cNvSpPr>
          <p:nvPr>
            <p:ph type="title"/>
          </p:nvPr>
        </p:nvSpPr>
        <p:spPr/>
        <p:txBody>
          <a:bodyPr/>
          <a:lstStyle/>
          <a:p>
            <a:r>
              <a:rPr lang="en-US" dirty="0"/>
              <a:t>5-17: Create an Opportunity Validation Rule (cont.)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278</a:t>
            </a:fld>
            <a:endParaRPr lang="en-US" dirty="0"/>
          </a:p>
        </p:txBody>
      </p:sp>
      <p:graphicFrame>
        <p:nvGraphicFramePr>
          <p:cNvPr id="6" name="Diagram 5"/>
          <p:cNvGraphicFramePr/>
          <p:nvPr>
            <p:extLst>
              <p:ext uri="{D42A27DB-BD31-4B8C-83A1-F6EECF244321}">
                <p14:modId xmlns:p14="http://schemas.microsoft.com/office/powerpoint/2010/main" val="3453233337"/>
              </p:ext>
            </p:extLst>
          </p:nvPr>
        </p:nvGraphicFramePr>
        <p:xfrm>
          <a:off x="285456" y="1518725"/>
          <a:ext cx="11670324" cy="5099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p:cNvSpPr>
            <a:spLocks noGrp="1" noChangeArrowheads="1"/>
          </p:cNvSpPr>
          <p:nvPr>
            <p:ph idx="1"/>
          </p:nvPr>
        </p:nvSpPr>
        <p:spPr>
          <a:xfrm>
            <a:off x="128592" y="836614"/>
            <a:ext cx="10651703" cy="5935663"/>
          </a:xfrm>
        </p:spPr>
        <p:txBody>
          <a:bodyPr>
            <a:normAutofit/>
          </a:bodyPr>
          <a:lstStyle/>
          <a:p>
            <a:pPr marL="514350" indent="-514350">
              <a:buFont typeface="+mj-lt"/>
              <a:buAutoNum type="arabicPeriod"/>
            </a:pPr>
            <a:r>
              <a:rPr lang="en-US" dirty="0"/>
              <a:t>Support agents at AW Computing need to track the product type and series when creating cases. How can an administrator ensure that the product type selected determines the values available for the series? </a:t>
            </a:r>
          </a:p>
          <a:p>
            <a:pPr marL="514350" indent="-514350">
              <a:buFont typeface="+mj-lt"/>
              <a:buAutoNum type="arabicPeriod"/>
            </a:pPr>
            <a:r>
              <a:rPr lang="en-US" dirty="0"/>
              <a:t>AW Computing populates the Industry field on each account record. The sales team wants the industry information displayed on related opportunity records and updated when the value is updated on the account record. How can an administrator meet this requirement? </a:t>
            </a:r>
          </a:p>
          <a:p>
            <a:pPr marL="514350" indent="-514350">
              <a:buFont typeface="+mj-lt"/>
              <a:buAutoNum type="arabicPeriod"/>
            </a:pPr>
            <a:r>
              <a:rPr lang="en-US" dirty="0"/>
              <a:t>What automatically occurs when a custom field is deleted? </a:t>
            </a:r>
          </a:p>
        </p:txBody>
      </p:sp>
      <p:sp>
        <p:nvSpPr>
          <p:cNvPr id="408577" name="Rectangle 2"/>
          <p:cNvSpPr>
            <a:spLocks noGrp="1" noChangeArrowheads="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279</a:t>
            </a:fld>
            <a:endParaRPr lang="en-US" dirty="0"/>
          </a:p>
        </p:txBody>
      </p:sp>
    </p:spTree>
    <p:custDataLst>
      <p:tags r:id="rId1"/>
    </p:custData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Salesforce Objects and Relationships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a:t>
            </a:fld>
            <a:endParaRPr lang="en-US" dirty="0"/>
          </a:p>
        </p:txBody>
      </p:sp>
      <p:cxnSp>
        <p:nvCxnSpPr>
          <p:cNvPr id="4" name="Straight Connector 3"/>
          <p:cNvCxnSpPr/>
          <p:nvPr/>
        </p:nvCxnSpPr>
        <p:spPr bwMode="auto">
          <a:xfrm>
            <a:off x="3653671" y="3823982"/>
            <a:ext cx="402872"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5" name="Rectangle 4"/>
          <p:cNvSpPr>
            <a:spLocks/>
          </p:cNvSpPr>
          <p:nvPr/>
        </p:nvSpPr>
        <p:spPr bwMode="auto">
          <a:xfrm>
            <a:off x="2503642" y="5968226"/>
            <a:ext cx="1620000" cy="4791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t>User</a:t>
            </a:r>
          </a:p>
        </p:txBody>
      </p:sp>
      <p:sp>
        <p:nvSpPr>
          <p:cNvPr id="6" name="Rectangle 5"/>
          <p:cNvSpPr>
            <a:spLocks/>
          </p:cNvSpPr>
          <p:nvPr/>
        </p:nvSpPr>
        <p:spPr bwMode="auto">
          <a:xfrm>
            <a:off x="245635" y="5968226"/>
            <a:ext cx="1620000" cy="4791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t>Owner</a:t>
            </a:r>
          </a:p>
        </p:txBody>
      </p:sp>
      <p:sp>
        <p:nvSpPr>
          <p:cNvPr id="7" name="TextBox 6"/>
          <p:cNvSpPr txBox="1"/>
          <p:nvPr/>
        </p:nvSpPr>
        <p:spPr>
          <a:xfrm>
            <a:off x="2025031" y="5966859"/>
            <a:ext cx="404278" cy="523220"/>
          </a:xfrm>
          <a:prstGeom prst="rect">
            <a:avLst/>
          </a:prstGeom>
          <a:noFill/>
        </p:spPr>
        <p:txBody>
          <a:bodyPr wrap="none" rtlCol="0">
            <a:spAutoFit/>
          </a:bodyPr>
          <a:lstStyle/>
          <a:p>
            <a:r>
              <a:rPr lang="en-GB" sz="2800" b="1" dirty="0"/>
              <a:t>=</a:t>
            </a:r>
          </a:p>
        </p:txBody>
      </p:sp>
      <p:pic>
        <p:nvPicPr>
          <p:cNvPr id="8" name="Picture 27"/>
          <p:cNvPicPr>
            <a:picLocks noChangeAspect="1" noChangeArrowheads="1"/>
          </p:cNvPicPr>
          <p:nvPr/>
        </p:nvPicPr>
        <p:blipFill>
          <a:blip r:embed="rId3" cstate="print"/>
          <a:srcRect/>
          <a:stretch>
            <a:fillRect/>
          </a:stretch>
        </p:blipFill>
        <p:spPr bwMode="auto">
          <a:xfrm>
            <a:off x="4742764" y="5917209"/>
            <a:ext cx="2327905" cy="48076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28"/>
          <p:cNvPicPr>
            <a:picLocks noChangeAspect="1" noChangeArrowheads="1"/>
          </p:cNvPicPr>
          <p:nvPr/>
        </p:nvPicPr>
        <p:blipFill>
          <a:blip r:embed="rId4" cstate="print"/>
          <a:srcRect/>
          <a:stretch>
            <a:fillRect/>
          </a:stretch>
        </p:blipFill>
        <p:spPr bwMode="auto">
          <a:xfrm>
            <a:off x="4742764" y="964067"/>
            <a:ext cx="2327905" cy="48076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Rectangle 9"/>
          <p:cNvSpPr/>
          <p:nvPr/>
        </p:nvSpPr>
        <p:spPr bwMode="auto">
          <a:xfrm>
            <a:off x="231416" y="2534843"/>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effectLst/>
              <a:latin typeface="Times New Roman" pitchFamily="18" charset="0"/>
            </a:endParaRPr>
          </a:p>
        </p:txBody>
      </p:sp>
      <p:grpSp>
        <p:nvGrpSpPr>
          <p:cNvPr id="11" name="Group 10"/>
          <p:cNvGrpSpPr/>
          <p:nvPr/>
        </p:nvGrpSpPr>
        <p:grpSpPr>
          <a:xfrm>
            <a:off x="300930" y="2671537"/>
            <a:ext cx="2168635" cy="507620"/>
            <a:chOff x="212081" y="2702067"/>
            <a:chExt cx="2168635" cy="507620"/>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081" y="2702067"/>
              <a:ext cx="507620" cy="507620"/>
            </a:xfrm>
            <a:prstGeom prst="rect">
              <a:avLst/>
            </a:prstGeom>
            <a:effectLst/>
          </p:spPr>
        </p:pic>
        <p:sp>
          <p:nvSpPr>
            <p:cNvPr id="13" name="TextBox 12"/>
            <p:cNvSpPr txBox="1"/>
            <p:nvPr/>
          </p:nvSpPr>
          <p:spPr>
            <a:xfrm>
              <a:off x="684418" y="2725045"/>
              <a:ext cx="1696298" cy="461665"/>
            </a:xfrm>
            <a:prstGeom prst="rect">
              <a:avLst/>
            </a:prstGeom>
            <a:noFill/>
          </p:spPr>
          <p:txBody>
            <a:bodyPr wrap="none" rtlCol="0" anchor="ctr">
              <a:spAutoFit/>
            </a:bodyPr>
            <a:lstStyle/>
            <a:p>
              <a:r>
                <a:rPr lang="en-US" sz="2400" b="1" dirty="0"/>
                <a:t>Campaign</a:t>
              </a:r>
              <a:endParaRPr lang="en-US" sz="2000" b="1" dirty="0"/>
            </a:p>
          </p:txBody>
        </p:sp>
      </p:grpSp>
      <p:sp>
        <p:nvSpPr>
          <p:cNvPr id="14" name="Rectangle 13"/>
          <p:cNvSpPr/>
          <p:nvPr/>
        </p:nvSpPr>
        <p:spPr bwMode="auto">
          <a:xfrm>
            <a:off x="4043560" y="4244211"/>
            <a:ext cx="3094191" cy="646348"/>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15" name="TextBox 14"/>
          <p:cNvSpPr txBox="1"/>
          <p:nvPr/>
        </p:nvSpPr>
        <p:spPr>
          <a:xfrm>
            <a:off x="4658984" y="4336553"/>
            <a:ext cx="2010487" cy="461665"/>
          </a:xfrm>
          <a:prstGeom prst="rect">
            <a:avLst/>
          </a:prstGeom>
          <a:noFill/>
        </p:spPr>
        <p:txBody>
          <a:bodyPr wrap="none" rtlCol="0">
            <a:spAutoFit/>
          </a:bodyPr>
          <a:lstStyle/>
          <a:p>
            <a:r>
              <a:rPr lang="en-US" sz="2400" b="1" dirty="0"/>
              <a:t>Opportunity</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0592" y="4379299"/>
            <a:ext cx="376171" cy="376172"/>
          </a:xfrm>
          <a:prstGeom prst="rect">
            <a:avLst/>
          </a:prstGeom>
          <a:effectLst/>
        </p:spPr>
      </p:pic>
      <p:grpSp>
        <p:nvGrpSpPr>
          <p:cNvPr id="17" name="Group 54"/>
          <p:cNvGrpSpPr>
            <a:grpSpLocks noChangeAspect="1"/>
          </p:cNvGrpSpPr>
          <p:nvPr/>
        </p:nvGrpSpPr>
        <p:grpSpPr>
          <a:xfrm>
            <a:off x="1332684" y="3543404"/>
            <a:ext cx="1912930" cy="645461"/>
            <a:chOff x="254002" y="3821287"/>
            <a:chExt cx="1840088" cy="620889"/>
          </a:xfrm>
        </p:grpSpPr>
        <p:sp>
          <p:nvSpPr>
            <p:cNvPr id="18" name="Rectangle 17"/>
            <p:cNvSpPr/>
            <p:nvPr/>
          </p:nvSpPr>
          <p:spPr bwMode="auto">
            <a:xfrm>
              <a:off x="254002" y="3821287"/>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19" name="TextBox 18"/>
            <p:cNvSpPr txBox="1"/>
            <p:nvPr/>
          </p:nvSpPr>
          <p:spPr>
            <a:xfrm>
              <a:off x="949450" y="3921215"/>
              <a:ext cx="859181" cy="444090"/>
            </a:xfrm>
            <a:prstGeom prst="rect">
              <a:avLst/>
            </a:prstGeom>
            <a:noFill/>
          </p:spPr>
          <p:txBody>
            <a:bodyPr wrap="none" rtlCol="0">
              <a:spAutoFit/>
            </a:bodyPr>
            <a:lstStyle/>
            <a:p>
              <a:r>
                <a:rPr lang="en-US" sz="2400" b="1" dirty="0"/>
                <a:t>Lead</a:t>
              </a:r>
              <a:endParaRPr lang="en-US" sz="2800" b="1" dirty="0"/>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177" y="3897316"/>
              <a:ext cx="481607" cy="481612"/>
            </a:xfrm>
            <a:prstGeom prst="rect">
              <a:avLst/>
            </a:prstGeom>
            <a:effectLst/>
          </p:spPr>
        </p:pic>
      </p:grpSp>
      <p:sp>
        <p:nvSpPr>
          <p:cNvPr id="21" name="Rectangle 20"/>
          <p:cNvSpPr/>
          <p:nvPr/>
        </p:nvSpPr>
        <p:spPr bwMode="auto">
          <a:xfrm>
            <a:off x="2590292" y="2534843"/>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effectLst/>
              <a:latin typeface="Times New Roman" pitchFamily="18" charset="0"/>
            </a:endParaRPr>
          </a:p>
        </p:txBody>
      </p:sp>
      <p:grpSp>
        <p:nvGrpSpPr>
          <p:cNvPr id="22" name="Group 21"/>
          <p:cNvGrpSpPr/>
          <p:nvPr/>
        </p:nvGrpSpPr>
        <p:grpSpPr>
          <a:xfrm>
            <a:off x="2759556" y="2656369"/>
            <a:ext cx="1992395" cy="537956"/>
            <a:chOff x="2790551" y="2721814"/>
            <a:chExt cx="1992395" cy="537956"/>
          </a:xfrm>
        </p:grpSpPr>
        <p:sp>
          <p:nvSpPr>
            <p:cNvPr id="23" name="TextBox 22"/>
            <p:cNvSpPr txBox="1"/>
            <p:nvPr/>
          </p:nvSpPr>
          <p:spPr>
            <a:xfrm>
              <a:off x="3373586" y="2759960"/>
              <a:ext cx="1409360" cy="461665"/>
            </a:xfrm>
            <a:prstGeom prst="rect">
              <a:avLst/>
            </a:prstGeom>
            <a:noFill/>
          </p:spPr>
          <p:txBody>
            <a:bodyPr wrap="none" rtlCol="0">
              <a:spAutoFit/>
            </a:bodyPr>
            <a:lstStyle/>
            <a:p>
              <a:r>
                <a:rPr lang="en-US" sz="2400" b="1" dirty="0"/>
                <a:t>Account</a:t>
              </a:r>
              <a:endParaRPr lang="en-US" sz="2000" b="1" dirty="0"/>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90551" y="2721814"/>
              <a:ext cx="537956" cy="537956"/>
            </a:xfrm>
            <a:prstGeom prst="rect">
              <a:avLst/>
            </a:prstGeom>
            <a:effectLst/>
          </p:spPr>
        </p:pic>
      </p:grpSp>
      <p:sp>
        <p:nvSpPr>
          <p:cNvPr id="25" name="Rectangle 24"/>
          <p:cNvSpPr/>
          <p:nvPr/>
        </p:nvSpPr>
        <p:spPr bwMode="auto">
          <a:xfrm>
            <a:off x="4038923" y="3493221"/>
            <a:ext cx="3080497" cy="645461"/>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26" name="TextBox 25"/>
          <p:cNvSpPr txBox="1"/>
          <p:nvPr/>
        </p:nvSpPr>
        <p:spPr>
          <a:xfrm>
            <a:off x="4726188" y="3585119"/>
            <a:ext cx="1351652" cy="461665"/>
          </a:xfrm>
          <a:prstGeom prst="rect">
            <a:avLst/>
          </a:prstGeom>
          <a:noFill/>
        </p:spPr>
        <p:txBody>
          <a:bodyPr wrap="none" rtlCol="0">
            <a:spAutoFit/>
          </a:bodyPr>
          <a:lstStyle/>
          <a:p>
            <a:r>
              <a:rPr lang="en-US" sz="2400" b="1" dirty="0"/>
              <a:t>Contact</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9786" y="3628313"/>
            <a:ext cx="375277" cy="375277"/>
          </a:xfrm>
          <a:prstGeom prst="rect">
            <a:avLst/>
          </a:prstGeom>
          <a:effectLst/>
        </p:spPr>
      </p:pic>
      <p:sp>
        <p:nvSpPr>
          <p:cNvPr id="28" name="Rectangle 27"/>
          <p:cNvSpPr/>
          <p:nvPr/>
        </p:nvSpPr>
        <p:spPr bwMode="auto">
          <a:xfrm>
            <a:off x="4042855" y="5004180"/>
            <a:ext cx="3080497" cy="645461"/>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29" name="TextBox 28"/>
          <p:cNvSpPr txBox="1"/>
          <p:nvPr/>
        </p:nvSpPr>
        <p:spPr>
          <a:xfrm>
            <a:off x="4658984" y="5065300"/>
            <a:ext cx="888385" cy="461665"/>
          </a:xfrm>
          <a:prstGeom prst="rect">
            <a:avLst/>
          </a:prstGeom>
          <a:noFill/>
        </p:spPr>
        <p:txBody>
          <a:bodyPr wrap="none" rtlCol="0">
            <a:spAutoFit/>
          </a:bodyPr>
          <a:lstStyle/>
          <a:p>
            <a:r>
              <a:rPr lang="en-US" sz="2400" b="1" dirty="0"/>
              <a:t>Case</a:t>
            </a:r>
          </a:p>
        </p:txBody>
      </p: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148709" y="5158529"/>
            <a:ext cx="336764" cy="336763"/>
          </a:xfrm>
          <a:prstGeom prst="rect">
            <a:avLst/>
          </a:prstGeom>
          <a:effectLst/>
        </p:spPr>
      </p:pic>
      <p:sp>
        <p:nvSpPr>
          <p:cNvPr id="35" name="Rectangle 34"/>
          <p:cNvSpPr/>
          <p:nvPr/>
        </p:nvSpPr>
        <p:spPr bwMode="auto">
          <a:xfrm>
            <a:off x="9665311" y="2534843"/>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36" name="Rectangle 35"/>
          <p:cNvSpPr/>
          <p:nvPr/>
        </p:nvSpPr>
        <p:spPr bwMode="auto">
          <a:xfrm>
            <a:off x="7306435" y="2534843"/>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37" name="Rectangle 36"/>
          <p:cNvSpPr>
            <a:spLocks noChangeAspect="1"/>
          </p:cNvSpPr>
          <p:nvPr/>
        </p:nvSpPr>
        <p:spPr bwMode="auto">
          <a:xfrm>
            <a:off x="574745" y="1725687"/>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solidFill>
                  <a:schemeClr val="accent1"/>
                </a:solidFill>
              </a:rPr>
              <a:t>Marketing</a:t>
            </a:r>
          </a:p>
        </p:txBody>
      </p:sp>
      <p:sp>
        <p:nvSpPr>
          <p:cNvPr id="38" name="Rectangle 37"/>
          <p:cNvSpPr>
            <a:spLocks noChangeAspect="1"/>
          </p:cNvSpPr>
          <p:nvPr/>
        </p:nvSpPr>
        <p:spPr bwMode="auto">
          <a:xfrm>
            <a:off x="2748459" y="1725687"/>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solidFill>
                  <a:schemeClr val="accent1"/>
                </a:solidFill>
              </a:rPr>
              <a:t>Sales</a:t>
            </a:r>
          </a:p>
        </p:txBody>
      </p:sp>
      <p:sp>
        <p:nvSpPr>
          <p:cNvPr id="39" name="Rectangle 38"/>
          <p:cNvSpPr>
            <a:spLocks noChangeAspect="1"/>
          </p:cNvSpPr>
          <p:nvPr/>
        </p:nvSpPr>
        <p:spPr bwMode="auto">
          <a:xfrm>
            <a:off x="4927233" y="1725687"/>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solidFill>
                  <a:schemeClr val="accent1"/>
                </a:solidFill>
              </a:rPr>
              <a:t>Call Center</a:t>
            </a:r>
          </a:p>
        </p:txBody>
      </p:sp>
      <p:sp>
        <p:nvSpPr>
          <p:cNvPr id="40" name="Rectangle 39"/>
          <p:cNvSpPr>
            <a:spLocks noChangeAspect="1"/>
          </p:cNvSpPr>
          <p:nvPr/>
        </p:nvSpPr>
        <p:spPr bwMode="auto">
          <a:xfrm>
            <a:off x="8619376" y="1725687"/>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2400" b="1" dirty="0">
                <a:solidFill>
                  <a:schemeClr val="accent1"/>
                </a:solidFill>
              </a:rPr>
              <a:t>Custom</a:t>
            </a:r>
          </a:p>
        </p:txBody>
      </p:sp>
      <p:cxnSp>
        <p:nvCxnSpPr>
          <p:cNvPr id="41" name="Elbow Connector 40"/>
          <p:cNvCxnSpPr/>
          <p:nvPr/>
        </p:nvCxnSpPr>
        <p:spPr bwMode="auto">
          <a:xfrm flipH="1" flipV="1">
            <a:off x="7125003" y="3815952"/>
            <a:ext cx="3932" cy="1513536"/>
          </a:xfrm>
          <a:prstGeom prst="bentConnector3">
            <a:avLst>
              <a:gd name="adj1" fmla="val -5813835"/>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2" name="Shape 78"/>
          <p:cNvCxnSpPr/>
          <p:nvPr/>
        </p:nvCxnSpPr>
        <p:spPr bwMode="auto">
          <a:xfrm rot="10800000">
            <a:off x="1151692" y="3322112"/>
            <a:ext cx="180993" cy="501870"/>
          </a:xfrm>
          <a:prstGeom prst="bentConnector2">
            <a:avLst/>
          </a:prstGeom>
          <a:ln w="38100">
            <a:solidFill>
              <a:srgbClr val="C00000"/>
            </a:solidFill>
            <a:prstDash val="sysDot"/>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3" name="Shape 61"/>
          <p:cNvCxnSpPr/>
          <p:nvPr/>
        </p:nvCxnSpPr>
        <p:spPr bwMode="auto">
          <a:xfrm rot="10800000">
            <a:off x="3644400" y="3618321"/>
            <a:ext cx="392874" cy="1711168"/>
          </a:xfrm>
          <a:prstGeom prst="bentConnector2">
            <a:avLst/>
          </a:prstGeom>
          <a:ln w="38100">
            <a:solidFill>
              <a:srgbClr val="C00000"/>
            </a:solidFill>
            <a:headEnd type="none" w="lg" len="lg"/>
            <a:tailEnd type="none"/>
          </a:ln>
          <a:effectLst/>
        </p:spPr>
        <p:style>
          <a:lnRef idx="2">
            <a:schemeClr val="accent6"/>
          </a:lnRef>
          <a:fillRef idx="0">
            <a:schemeClr val="accent6"/>
          </a:fillRef>
          <a:effectRef idx="1">
            <a:schemeClr val="accent6"/>
          </a:effectRef>
          <a:fontRef idx="minor">
            <a:schemeClr val="tx1"/>
          </a:fontRef>
        </p:style>
      </p:cxnSp>
      <p:cxnSp>
        <p:nvCxnSpPr>
          <p:cNvPr id="44" name="Shape 105"/>
          <p:cNvCxnSpPr/>
          <p:nvPr/>
        </p:nvCxnSpPr>
        <p:spPr bwMode="auto">
          <a:xfrm rot="10800000">
            <a:off x="3645002" y="3338155"/>
            <a:ext cx="8669" cy="1229231"/>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5" name="Shape 114"/>
          <p:cNvCxnSpPr/>
          <p:nvPr/>
        </p:nvCxnSpPr>
        <p:spPr bwMode="auto">
          <a:xfrm rot="10800000">
            <a:off x="7765055" y="3355273"/>
            <a:ext cx="877566" cy="1179434"/>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6" name="Shape 125"/>
          <p:cNvCxnSpPr/>
          <p:nvPr/>
        </p:nvCxnSpPr>
        <p:spPr bwMode="auto">
          <a:xfrm rot="10800000">
            <a:off x="7763133" y="3358099"/>
            <a:ext cx="877574" cy="469143"/>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7" name="Shape 127"/>
          <p:cNvCxnSpPr/>
          <p:nvPr/>
        </p:nvCxnSpPr>
        <p:spPr bwMode="auto">
          <a:xfrm flipV="1">
            <a:off x="10798752" y="3320203"/>
            <a:ext cx="726391" cy="467605"/>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grpSp>
        <p:nvGrpSpPr>
          <p:cNvPr id="48" name="Group 47"/>
          <p:cNvGrpSpPr/>
          <p:nvPr/>
        </p:nvGrpSpPr>
        <p:grpSpPr>
          <a:xfrm>
            <a:off x="9740689" y="2671636"/>
            <a:ext cx="2116705" cy="507423"/>
            <a:chOff x="9740689" y="2747913"/>
            <a:chExt cx="2116705" cy="507423"/>
          </a:xfrm>
        </p:grpSpPr>
        <p:sp>
          <p:nvSpPr>
            <p:cNvPr id="49" name="TextBox 48"/>
            <p:cNvSpPr txBox="1"/>
            <p:nvPr/>
          </p:nvSpPr>
          <p:spPr>
            <a:xfrm>
              <a:off x="10255673" y="2770792"/>
              <a:ext cx="1601721" cy="461665"/>
            </a:xfrm>
            <a:prstGeom prst="rect">
              <a:avLst/>
            </a:prstGeom>
            <a:noFill/>
          </p:spPr>
          <p:txBody>
            <a:bodyPr wrap="none" rtlCol="0">
              <a:spAutoFit/>
            </a:bodyPr>
            <a:lstStyle/>
            <a:p>
              <a:r>
                <a:rPr lang="en-US" sz="2400" b="1" dirty="0"/>
                <a:t>Applicant</a:t>
              </a:r>
              <a:endParaRPr lang="en-US" sz="3200" b="1" dirty="0"/>
            </a:p>
          </p:txBody>
        </p:sp>
        <p:grpSp>
          <p:nvGrpSpPr>
            <p:cNvPr id="50" name="Group 49"/>
            <p:cNvGrpSpPr/>
            <p:nvPr/>
          </p:nvGrpSpPr>
          <p:grpSpPr>
            <a:xfrm>
              <a:off x="9740689" y="2747913"/>
              <a:ext cx="507423" cy="507423"/>
              <a:chOff x="9740689" y="2747913"/>
              <a:chExt cx="507423" cy="507423"/>
            </a:xfrm>
          </p:grpSpPr>
          <p:sp>
            <p:nvSpPr>
              <p:cNvPr id="51" name="Rounded Rectangle 50"/>
              <p:cNvSpPr/>
              <p:nvPr/>
            </p:nvSpPr>
            <p:spPr bwMode="auto">
              <a:xfrm>
                <a:off x="9740689" y="2747913"/>
                <a:ext cx="507423" cy="507423"/>
              </a:xfrm>
              <a:prstGeom prst="roundRect">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2" name="Freeform 424"/>
              <p:cNvSpPr>
                <a:spLocks noChangeArrowheads="1"/>
              </p:cNvSpPr>
              <p:nvPr/>
            </p:nvSpPr>
            <p:spPr bwMode="auto">
              <a:xfrm>
                <a:off x="9855152" y="2860688"/>
                <a:ext cx="316910" cy="27048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bg1"/>
              </a:solidFill>
              <a:ln>
                <a:noFill/>
              </a:ln>
            </p:spPr>
            <p:txBody>
              <a:bodyPr wrap="none" anchor="ctr"/>
              <a:lstStyle/>
              <a:p>
                <a:endParaRPr lang="en-US"/>
              </a:p>
            </p:txBody>
          </p:sp>
        </p:grpSp>
      </p:grpSp>
      <p:grpSp>
        <p:nvGrpSpPr>
          <p:cNvPr id="53" name="Group 52"/>
          <p:cNvGrpSpPr/>
          <p:nvPr/>
        </p:nvGrpSpPr>
        <p:grpSpPr>
          <a:xfrm>
            <a:off x="7464848" y="2671636"/>
            <a:ext cx="507423" cy="507423"/>
            <a:chOff x="7858655" y="2664044"/>
            <a:chExt cx="507423" cy="507423"/>
          </a:xfrm>
        </p:grpSpPr>
        <p:sp>
          <p:nvSpPr>
            <p:cNvPr id="54" name="Rounded Rectangle 53"/>
            <p:cNvSpPr/>
            <p:nvPr/>
          </p:nvSpPr>
          <p:spPr bwMode="auto">
            <a:xfrm>
              <a:off x="7858655" y="2664044"/>
              <a:ext cx="507423" cy="507423"/>
            </a:xfrm>
            <a:prstGeom prst="roundRect">
              <a:avLst/>
            </a:prstGeom>
            <a:solidFill>
              <a:schemeClr val="accent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5" name="Freeform 54"/>
            <p:cNvSpPr>
              <a:spLocks noChangeArrowheads="1"/>
            </p:cNvSpPr>
            <p:nvPr/>
          </p:nvSpPr>
          <p:spPr bwMode="auto">
            <a:xfrm>
              <a:off x="7945240" y="2751826"/>
              <a:ext cx="342484" cy="342485"/>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p:spPr>
          <p:txBody>
            <a:bodyPr wrap="none" anchor="ctr"/>
            <a:lstStyle/>
            <a:p>
              <a:endParaRPr lang="en-US"/>
            </a:p>
          </p:txBody>
        </p:sp>
      </p:grpSp>
      <p:grpSp>
        <p:nvGrpSpPr>
          <p:cNvPr id="56" name="Group 55"/>
          <p:cNvGrpSpPr/>
          <p:nvPr/>
        </p:nvGrpSpPr>
        <p:grpSpPr>
          <a:xfrm>
            <a:off x="8157683" y="3506642"/>
            <a:ext cx="3079471" cy="610340"/>
            <a:chOff x="8642629" y="3519240"/>
            <a:chExt cx="3079471" cy="610340"/>
          </a:xfrm>
        </p:grpSpPr>
        <p:sp>
          <p:nvSpPr>
            <p:cNvPr id="57" name="Rectangle 56"/>
            <p:cNvSpPr/>
            <p:nvPr/>
          </p:nvSpPr>
          <p:spPr bwMode="auto">
            <a:xfrm>
              <a:off x="8642629" y="3519240"/>
              <a:ext cx="3079471" cy="61034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58" name="TextBox 57"/>
            <p:cNvSpPr txBox="1"/>
            <p:nvPr/>
          </p:nvSpPr>
          <p:spPr>
            <a:xfrm>
              <a:off x="9232465" y="3593578"/>
              <a:ext cx="2489635" cy="461665"/>
            </a:xfrm>
            <a:prstGeom prst="rect">
              <a:avLst/>
            </a:prstGeom>
            <a:noFill/>
          </p:spPr>
          <p:txBody>
            <a:bodyPr wrap="square" rtlCol="0">
              <a:spAutoFit/>
            </a:bodyPr>
            <a:lstStyle/>
            <a:p>
              <a:r>
                <a:rPr lang="en-US" sz="2400" b="1" dirty="0"/>
                <a:t>Job Application</a:t>
              </a:r>
            </a:p>
          </p:txBody>
        </p:sp>
        <p:sp>
          <p:nvSpPr>
            <p:cNvPr id="59" name="Rounded Rectangle 84"/>
            <p:cNvSpPr/>
            <p:nvPr/>
          </p:nvSpPr>
          <p:spPr bwMode="auto">
            <a:xfrm>
              <a:off x="8753177" y="3614731"/>
              <a:ext cx="419358" cy="419358"/>
            </a:xfrm>
            <a:prstGeom prst="roundRect">
              <a:avLst/>
            </a:prstGeom>
            <a:solidFill>
              <a:schemeClr val="accent1">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0" name="Freeform 194"/>
            <p:cNvSpPr>
              <a:spLocks noChangeArrowheads="1"/>
            </p:cNvSpPr>
            <p:nvPr/>
          </p:nvSpPr>
          <p:spPr bwMode="auto">
            <a:xfrm>
              <a:off x="8854609" y="3686651"/>
              <a:ext cx="228137" cy="275519"/>
            </a:xfrm>
            <a:custGeom>
              <a:avLst/>
              <a:gdLst>
                <a:gd name="T0" fmla="*/ 70072486 w 606"/>
                <a:gd name="T1" fmla="*/ 56654506 h 727"/>
                <a:gd name="T2" fmla="*/ 69261630 w 606"/>
                <a:gd name="T3" fmla="*/ 60166122 h 727"/>
                <a:gd name="T4" fmla="*/ 65208029 w 606"/>
                <a:gd name="T5" fmla="*/ 66721390 h 727"/>
                <a:gd name="T6" fmla="*/ 59069225 w 606"/>
                <a:gd name="T7" fmla="*/ 73744622 h 727"/>
                <a:gd name="T8" fmla="*/ 52004116 w 606"/>
                <a:gd name="T9" fmla="*/ 79831240 h 727"/>
                <a:gd name="T10" fmla="*/ 45518288 w 606"/>
                <a:gd name="T11" fmla="*/ 83928411 h 727"/>
                <a:gd name="T12" fmla="*/ 42159416 w 606"/>
                <a:gd name="T13" fmla="*/ 84864682 h 727"/>
                <a:gd name="T14" fmla="*/ 36368315 w 606"/>
                <a:gd name="T15" fmla="*/ 84981930 h 727"/>
                <a:gd name="T16" fmla="*/ 23048614 w 606"/>
                <a:gd name="T17" fmla="*/ 84630528 h 727"/>
                <a:gd name="T18" fmla="*/ 5791100 w 606"/>
                <a:gd name="T19" fmla="*/ 82523490 h 727"/>
                <a:gd name="T20" fmla="*/ 2548016 w 606"/>
                <a:gd name="T21" fmla="*/ 81938278 h 727"/>
                <a:gd name="T22" fmla="*/ 810856 w 606"/>
                <a:gd name="T23" fmla="*/ 80533700 h 727"/>
                <a:gd name="T24" fmla="*/ 0 w 606"/>
                <a:gd name="T25" fmla="*/ 78660816 h 727"/>
                <a:gd name="T26" fmla="*/ 0 w 606"/>
                <a:gd name="T27" fmla="*/ 7023232 h 727"/>
                <a:gd name="T28" fmla="*/ 463152 w 606"/>
                <a:gd name="T29" fmla="*/ 4916194 h 727"/>
                <a:gd name="T30" fmla="*/ 1853288 w 606"/>
                <a:gd name="T31" fmla="*/ 3394711 h 727"/>
                <a:gd name="T32" fmla="*/ 3243084 w 606"/>
                <a:gd name="T33" fmla="*/ 2926404 h 727"/>
                <a:gd name="T34" fmla="*/ 17373301 w 606"/>
                <a:gd name="T35" fmla="*/ 819366 h 727"/>
                <a:gd name="T36" fmla="*/ 36368315 w 606"/>
                <a:gd name="T37" fmla="*/ 0 h 727"/>
                <a:gd name="T38" fmla="*/ 49687676 w 606"/>
                <a:gd name="T39" fmla="*/ 351059 h 727"/>
                <a:gd name="T40" fmla="*/ 62428097 w 606"/>
                <a:gd name="T41" fmla="*/ 1872885 h 727"/>
                <a:gd name="T42" fmla="*/ 67060977 w 606"/>
                <a:gd name="T43" fmla="*/ 2926404 h 727"/>
                <a:gd name="T44" fmla="*/ 68798478 w 606"/>
                <a:gd name="T45" fmla="*/ 3979923 h 727"/>
                <a:gd name="T46" fmla="*/ 69956698 w 606"/>
                <a:gd name="T47" fmla="*/ 5618654 h 727"/>
                <a:gd name="T48" fmla="*/ 56173845 w 606"/>
                <a:gd name="T49" fmla="*/ 22591522 h 727"/>
                <a:gd name="T50" fmla="*/ 14014429 w 606"/>
                <a:gd name="T51" fmla="*/ 22591522 h 727"/>
                <a:gd name="T52" fmla="*/ 56173845 w 606"/>
                <a:gd name="T53" fmla="*/ 28210176 h 727"/>
                <a:gd name="T54" fmla="*/ 56173845 w 606"/>
                <a:gd name="T55" fmla="*/ 33945736 h 727"/>
                <a:gd name="T56" fmla="*/ 14014429 w 606"/>
                <a:gd name="T57" fmla="*/ 39681638 h 727"/>
                <a:gd name="T58" fmla="*/ 44823220 w 606"/>
                <a:gd name="T59" fmla="*/ 70818218 h 727"/>
                <a:gd name="T60" fmla="*/ 44823220 w 606"/>
                <a:gd name="T61" fmla="*/ 61922101 h 727"/>
                <a:gd name="T62" fmla="*/ 46792296 w 606"/>
                <a:gd name="T63" fmla="*/ 59815063 h 727"/>
                <a:gd name="T64" fmla="*/ 56173845 w 606"/>
                <a:gd name="T65" fmla="*/ 59464004 h 727"/>
                <a:gd name="T66" fmla="*/ 58142921 w 606"/>
                <a:gd name="T67" fmla="*/ 58995697 h 727"/>
                <a:gd name="T68" fmla="*/ 60690937 w 606"/>
                <a:gd name="T69" fmla="*/ 56888659 h 727"/>
                <a:gd name="T70" fmla="*/ 61733369 w 606"/>
                <a:gd name="T71" fmla="*/ 53728102 h 727"/>
                <a:gd name="T72" fmla="*/ 46097228 w 606"/>
                <a:gd name="T73" fmla="*/ 53962255 h 727"/>
                <a:gd name="T74" fmla="*/ 41811711 w 606"/>
                <a:gd name="T75" fmla="*/ 56420352 h 727"/>
                <a:gd name="T76" fmla="*/ 39379483 w 606"/>
                <a:gd name="T77" fmla="*/ 60634429 h 727"/>
                <a:gd name="T78" fmla="*/ 39263695 w 606"/>
                <a:gd name="T79" fmla="*/ 76553777 h 727"/>
                <a:gd name="T80" fmla="*/ 42275204 w 606"/>
                <a:gd name="T81" fmla="*/ 75500258 h 727"/>
                <a:gd name="T82" fmla="*/ 44360068 w 606"/>
                <a:gd name="T83" fmla="*/ 73042161 h 7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6" h="727">
                  <a:moveTo>
                    <a:pt x="605" y="60"/>
                  </a:moveTo>
                  <a:lnTo>
                    <a:pt x="605" y="484"/>
                  </a:lnTo>
                  <a:lnTo>
                    <a:pt x="605" y="490"/>
                  </a:lnTo>
                  <a:lnTo>
                    <a:pt x="604" y="498"/>
                  </a:lnTo>
                  <a:lnTo>
                    <a:pt x="598" y="514"/>
                  </a:lnTo>
                  <a:lnTo>
                    <a:pt x="589" y="532"/>
                  </a:lnTo>
                  <a:lnTo>
                    <a:pt x="577" y="549"/>
                  </a:lnTo>
                  <a:lnTo>
                    <a:pt x="563" y="570"/>
                  </a:lnTo>
                  <a:lnTo>
                    <a:pt x="547" y="589"/>
                  </a:lnTo>
                  <a:lnTo>
                    <a:pt x="529" y="610"/>
                  </a:lnTo>
                  <a:lnTo>
                    <a:pt x="510" y="630"/>
                  </a:lnTo>
                  <a:lnTo>
                    <a:pt x="490" y="648"/>
                  </a:lnTo>
                  <a:lnTo>
                    <a:pt x="470" y="666"/>
                  </a:lnTo>
                  <a:lnTo>
                    <a:pt x="449" y="682"/>
                  </a:lnTo>
                  <a:lnTo>
                    <a:pt x="430" y="697"/>
                  </a:lnTo>
                  <a:lnTo>
                    <a:pt x="411" y="708"/>
                  </a:lnTo>
                  <a:lnTo>
                    <a:pt x="393" y="717"/>
                  </a:lnTo>
                  <a:lnTo>
                    <a:pt x="377" y="723"/>
                  </a:lnTo>
                  <a:lnTo>
                    <a:pt x="370" y="725"/>
                  </a:lnTo>
                  <a:lnTo>
                    <a:pt x="364" y="725"/>
                  </a:lnTo>
                  <a:lnTo>
                    <a:pt x="349" y="726"/>
                  </a:lnTo>
                  <a:lnTo>
                    <a:pt x="314" y="726"/>
                  </a:lnTo>
                  <a:lnTo>
                    <a:pt x="253" y="725"/>
                  </a:lnTo>
                  <a:lnTo>
                    <a:pt x="199" y="723"/>
                  </a:lnTo>
                  <a:lnTo>
                    <a:pt x="150" y="719"/>
                  </a:lnTo>
                  <a:lnTo>
                    <a:pt x="109" y="714"/>
                  </a:lnTo>
                  <a:lnTo>
                    <a:pt x="50" y="705"/>
                  </a:lnTo>
                  <a:lnTo>
                    <a:pt x="28" y="701"/>
                  </a:lnTo>
                  <a:lnTo>
                    <a:pt x="22" y="700"/>
                  </a:lnTo>
                  <a:lnTo>
                    <a:pt x="16" y="697"/>
                  </a:lnTo>
                  <a:lnTo>
                    <a:pt x="12" y="692"/>
                  </a:lnTo>
                  <a:lnTo>
                    <a:pt x="7" y="688"/>
                  </a:lnTo>
                  <a:lnTo>
                    <a:pt x="4" y="683"/>
                  </a:lnTo>
                  <a:lnTo>
                    <a:pt x="1" y="678"/>
                  </a:lnTo>
                  <a:lnTo>
                    <a:pt x="0" y="672"/>
                  </a:lnTo>
                  <a:lnTo>
                    <a:pt x="0" y="666"/>
                  </a:lnTo>
                  <a:lnTo>
                    <a:pt x="0" y="60"/>
                  </a:lnTo>
                  <a:lnTo>
                    <a:pt x="0" y="53"/>
                  </a:lnTo>
                  <a:lnTo>
                    <a:pt x="1" y="47"/>
                  </a:lnTo>
                  <a:lnTo>
                    <a:pt x="4" y="42"/>
                  </a:lnTo>
                  <a:lnTo>
                    <a:pt x="7" y="37"/>
                  </a:lnTo>
                  <a:lnTo>
                    <a:pt x="12" y="32"/>
                  </a:lnTo>
                  <a:lnTo>
                    <a:pt x="16" y="29"/>
                  </a:lnTo>
                  <a:lnTo>
                    <a:pt x="22" y="26"/>
                  </a:lnTo>
                  <a:lnTo>
                    <a:pt x="28" y="25"/>
                  </a:lnTo>
                  <a:lnTo>
                    <a:pt x="50" y="20"/>
                  </a:lnTo>
                  <a:lnTo>
                    <a:pt x="109" y="12"/>
                  </a:lnTo>
                  <a:lnTo>
                    <a:pt x="150" y="7"/>
                  </a:lnTo>
                  <a:lnTo>
                    <a:pt x="199" y="3"/>
                  </a:lnTo>
                  <a:lnTo>
                    <a:pt x="253" y="0"/>
                  </a:lnTo>
                  <a:lnTo>
                    <a:pt x="314" y="0"/>
                  </a:lnTo>
                  <a:lnTo>
                    <a:pt x="376" y="0"/>
                  </a:lnTo>
                  <a:lnTo>
                    <a:pt x="429" y="3"/>
                  </a:lnTo>
                  <a:lnTo>
                    <a:pt x="473" y="7"/>
                  </a:lnTo>
                  <a:lnTo>
                    <a:pt x="510" y="12"/>
                  </a:lnTo>
                  <a:lnTo>
                    <a:pt x="539" y="16"/>
                  </a:lnTo>
                  <a:lnTo>
                    <a:pt x="560" y="20"/>
                  </a:lnTo>
                  <a:lnTo>
                    <a:pt x="579" y="25"/>
                  </a:lnTo>
                  <a:lnTo>
                    <a:pt x="585" y="26"/>
                  </a:lnTo>
                  <a:lnTo>
                    <a:pt x="589" y="31"/>
                  </a:lnTo>
                  <a:lnTo>
                    <a:pt x="594" y="34"/>
                  </a:lnTo>
                  <a:lnTo>
                    <a:pt x="598" y="38"/>
                  </a:lnTo>
                  <a:lnTo>
                    <a:pt x="601" y="42"/>
                  </a:lnTo>
                  <a:lnTo>
                    <a:pt x="604" y="48"/>
                  </a:lnTo>
                  <a:lnTo>
                    <a:pt x="605" y="54"/>
                  </a:lnTo>
                  <a:lnTo>
                    <a:pt x="605" y="60"/>
                  </a:lnTo>
                  <a:close/>
                  <a:moveTo>
                    <a:pt x="485" y="193"/>
                  </a:moveTo>
                  <a:lnTo>
                    <a:pt x="485" y="144"/>
                  </a:lnTo>
                  <a:lnTo>
                    <a:pt x="121" y="144"/>
                  </a:lnTo>
                  <a:lnTo>
                    <a:pt x="121" y="193"/>
                  </a:lnTo>
                  <a:lnTo>
                    <a:pt x="485" y="193"/>
                  </a:lnTo>
                  <a:close/>
                  <a:moveTo>
                    <a:pt x="485" y="290"/>
                  </a:moveTo>
                  <a:lnTo>
                    <a:pt x="485" y="241"/>
                  </a:lnTo>
                  <a:lnTo>
                    <a:pt x="121" y="241"/>
                  </a:lnTo>
                  <a:lnTo>
                    <a:pt x="121" y="290"/>
                  </a:lnTo>
                  <a:lnTo>
                    <a:pt x="485" y="290"/>
                  </a:lnTo>
                  <a:close/>
                  <a:moveTo>
                    <a:pt x="485" y="387"/>
                  </a:moveTo>
                  <a:lnTo>
                    <a:pt x="485" y="339"/>
                  </a:lnTo>
                  <a:lnTo>
                    <a:pt x="121" y="339"/>
                  </a:lnTo>
                  <a:lnTo>
                    <a:pt x="121" y="387"/>
                  </a:lnTo>
                  <a:lnTo>
                    <a:pt x="485" y="387"/>
                  </a:lnTo>
                  <a:close/>
                  <a:moveTo>
                    <a:pt x="387" y="605"/>
                  </a:moveTo>
                  <a:lnTo>
                    <a:pt x="387" y="533"/>
                  </a:lnTo>
                  <a:lnTo>
                    <a:pt x="387" y="529"/>
                  </a:lnTo>
                  <a:lnTo>
                    <a:pt x="389" y="524"/>
                  </a:lnTo>
                  <a:lnTo>
                    <a:pt x="395" y="517"/>
                  </a:lnTo>
                  <a:lnTo>
                    <a:pt x="404" y="511"/>
                  </a:lnTo>
                  <a:lnTo>
                    <a:pt x="408" y="508"/>
                  </a:lnTo>
                  <a:lnTo>
                    <a:pt x="411" y="508"/>
                  </a:lnTo>
                  <a:lnTo>
                    <a:pt x="485" y="508"/>
                  </a:lnTo>
                  <a:lnTo>
                    <a:pt x="493" y="507"/>
                  </a:lnTo>
                  <a:lnTo>
                    <a:pt x="502" y="504"/>
                  </a:lnTo>
                  <a:lnTo>
                    <a:pt x="511" y="499"/>
                  </a:lnTo>
                  <a:lnTo>
                    <a:pt x="519" y="493"/>
                  </a:lnTo>
                  <a:lnTo>
                    <a:pt x="524" y="486"/>
                  </a:lnTo>
                  <a:lnTo>
                    <a:pt x="529" y="479"/>
                  </a:lnTo>
                  <a:lnTo>
                    <a:pt x="532" y="470"/>
                  </a:lnTo>
                  <a:lnTo>
                    <a:pt x="533" y="459"/>
                  </a:lnTo>
                  <a:lnTo>
                    <a:pt x="411" y="459"/>
                  </a:lnTo>
                  <a:lnTo>
                    <a:pt x="398" y="461"/>
                  </a:lnTo>
                  <a:lnTo>
                    <a:pt x="384" y="465"/>
                  </a:lnTo>
                  <a:lnTo>
                    <a:pt x="373" y="473"/>
                  </a:lnTo>
                  <a:lnTo>
                    <a:pt x="361" y="482"/>
                  </a:lnTo>
                  <a:lnTo>
                    <a:pt x="352" y="493"/>
                  </a:lnTo>
                  <a:lnTo>
                    <a:pt x="345" y="505"/>
                  </a:lnTo>
                  <a:lnTo>
                    <a:pt x="340" y="518"/>
                  </a:lnTo>
                  <a:lnTo>
                    <a:pt x="339" y="533"/>
                  </a:lnTo>
                  <a:lnTo>
                    <a:pt x="339" y="654"/>
                  </a:lnTo>
                  <a:lnTo>
                    <a:pt x="348" y="652"/>
                  </a:lnTo>
                  <a:lnTo>
                    <a:pt x="357" y="649"/>
                  </a:lnTo>
                  <a:lnTo>
                    <a:pt x="365" y="645"/>
                  </a:lnTo>
                  <a:lnTo>
                    <a:pt x="373" y="639"/>
                  </a:lnTo>
                  <a:lnTo>
                    <a:pt x="379" y="632"/>
                  </a:lnTo>
                  <a:lnTo>
                    <a:pt x="383" y="624"/>
                  </a:lnTo>
                  <a:lnTo>
                    <a:pt x="386" y="614"/>
                  </a:lnTo>
                  <a:lnTo>
                    <a:pt x="387" y="605"/>
                  </a:lnTo>
                  <a:close/>
                </a:path>
              </a:pathLst>
            </a:custGeom>
            <a:solidFill>
              <a:schemeClr val="bg1"/>
            </a:solidFill>
            <a:ln>
              <a:noFill/>
            </a:ln>
          </p:spPr>
          <p:txBody>
            <a:bodyPr wrap="none" anchor="ctr"/>
            <a:lstStyle/>
            <a:p>
              <a:endParaRPr lang="en-US"/>
            </a:p>
          </p:txBody>
        </p:sp>
      </p:grpSp>
      <p:grpSp>
        <p:nvGrpSpPr>
          <p:cNvPr id="61" name="Group 60"/>
          <p:cNvGrpSpPr/>
          <p:nvPr/>
        </p:nvGrpSpPr>
        <p:grpSpPr>
          <a:xfrm>
            <a:off x="8157675" y="4220192"/>
            <a:ext cx="3065320" cy="603834"/>
            <a:chOff x="8642621" y="4232790"/>
            <a:chExt cx="3065320" cy="603834"/>
          </a:xfrm>
        </p:grpSpPr>
        <p:sp>
          <p:nvSpPr>
            <p:cNvPr id="62" name="Rectangle 61"/>
            <p:cNvSpPr/>
            <p:nvPr/>
          </p:nvSpPr>
          <p:spPr bwMode="auto">
            <a:xfrm>
              <a:off x="8642621" y="4232790"/>
              <a:ext cx="3065320" cy="60383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63" name="TextBox 62"/>
            <p:cNvSpPr txBox="1"/>
            <p:nvPr/>
          </p:nvSpPr>
          <p:spPr>
            <a:xfrm>
              <a:off x="9268657" y="4303875"/>
              <a:ext cx="1888659" cy="461665"/>
            </a:xfrm>
            <a:prstGeom prst="rect">
              <a:avLst/>
            </a:prstGeom>
            <a:noFill/>
          </p:spPr>
          <p:txBody>
            <a:bodyPr wrap="none" rtlCol="0">
              <a:spAutoFit/>
            </a:bodyPr>
            <a:lstStyle/>
            <a:p>
              <a:r>
                <a:rPr lang="en-US" sz="2400" b="1" dirty="0"/>
                <a:t>Interviewer</a:t>
              </a:r>
            </a:p>
          </p:txBody>
        </p:sp>
        <p:sp>
          <p:nvSpPr>
            <p:cNvPr id="64" name="Rounded Rectangle 85"/>
            <p:cNvSpPr/>
            <p:nvPr/>
          </p:nvSpPr>
          <p:spPr bwMode="auto">
            <a:xfrm>
              <a:off x="8750903" y="4325028"/>
              <a:ext cx="419358" cy="419358"/>
            </a:xfrm>
            <a:prstGeom prst="roundRect">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5" name="Freeform 425"/>
            <p:cNvSpPr>
              <a:spLocks noChangeArrowheads="1"/>
            </p:cNvSpPr>
            <p:nvPr/>
          </p:nvSpPr>
          <p:spPr bwMode="auto">
            <a:xfrm>
              <a:off x="8830747" y="4397119"/>
              <a:ext cx="257537" cy="275177"/>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grpSp>
      <p:sp>
        <p:nvSpPr>
          <p:cNvPr id="66" name="TextBox 65"/>
          <p:cNvSpPr txBox="1"/>
          <p:nvPr/>
        </p:nvSpPr>
        <p:spPr>
          <a:xfrm>
            <a:off x="8023122" y="2694515"/>
            <a:ext cx="1396536" cy="461665"/>
          </a:xfrm>
          <a:prstGeom prst="rect">
            <a:avLst/>
          </a:prstGeom>
          <a:noFill/>
        </p:spPr>
        <p:txBody>
          <a:bodyPr wrap="none" rtlCol="0">
            <a:spAutoFit/>
          </a:bodyPr>
          <a:lstStyle/>
          <a:p>
            <a:r>
              <a:rPr lang="en-US" sz="2400" b="1" dirty="0"/>
              <a:t>Position</a:t>
            </a:r>
          </a:p>
        </p:txBody>
      </p:sp>
      <p:cxnSp>
        <p:nvCxnSpPr>
          <p:cNvPr id="67" name="Straight Connector 66"/>
          <p:cNvCxnSpPr/>
          <p:nvPr/>
        </p:nvCxnSpPr>
        <p:spPr bwMode="auto">
          <a:xfrm>
            <a:off x="3644399" y="4567385"/>
            <a:ext cx="402872"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97860112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93" y="836614"/>
            <a:ext cx="10202524" cy="5935663"/>
          </a:xfrm>
        </p:spPr>
        <p:txBody>
          <a:bodyPr/>
          <a:lstStyle/>
          <a:p>
            <a:pPr marL="342900" indent="-342900">
              <a:buFont typeface="+mj-lt"/>
              <a:buAutoNum type="arabicPeriod" startAt="4"/>
            </a:pPr>
            <a:r>
              <a:rPr lang="en-US" dirty="0"/>
              <a:t>An administrator at AW Computing created custom fields on the Opportunity object for Discount Percentage and Amount after Discount. The sales team wants these fields to be grouped together on the opportunity record. How can an administrator meet this requirement? </a:t>
            </a:r>
          </a:p>
          <a:p>
            <a:pPr marL="342900" indent="-342900">
              <a:buAutoNum type="arabicPeriod" startAt="4"/>
            </a:pPr>
            <a:r>
              <a:rPr lang="en-US" dirty="0"/>
              <a:t>The support team at AW Computing wants two different business processes for cases: one for tracking feature requests and one for tracking customer support issues. Each process needs to have a different set of case statuses. How can an administrator meet this requirement? </a:t>
            </a:r>
          </a:p>
          <a:p>
            <a:pPr marL="342900" indent="-342900">
              <a:buAutoNum type="arabicPeriod" startAt="4"/>
            </a:pPr>
            <a:r>
              <a:rPr lang="en-US" dirty="0"/>
              <a:t>An administrator created a validation rule to ensure that users do not change the Close Date of an opportunity to a day in the past. What happens when a users tries to save an opportunity that has a Close Date from last month? </a:t>
            </a:r>
          </a:p>
          <a:p>
            <a:pPr>
              <a:buAutoNum type="arabicPeriod" startAt="4"/>
            </a:pPr>
            <a:endParaRPr lang="en-US" dirty="0"/>
          </a:p>
        </p:txBody>
      </p:sp>
      <p:sp>
        <p:nvSpPr>
          <p:cNvPr id="2" name="Title 1"/>
          <p:cNvSpPr>
            <a:spLocks noGrp="1"/>
          </p:cNvSpPr>
          <p:nvPr>
            <p:ph type="title"/>
          </p:nvPr>
        </p:nvSpPr>
        <p:spPr/>
        <p:txBody>
          <a:bodyPr/>
          <a:lstStyle/>
          <a:p>
            <a:r>
              <a:rPr lang="en-US" dirty="0"/>
              <a:t>Knowledge Check (cont.)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280</a:t>
            </a:fld>
            <a:endParaRPr lang="en-US" dirty="0"/>
          </a:p>
        </p:txBody>
      </p:sp>
    </p:spTree>
    <p:custDataLst>
      <p:tags r:id="rId1"/>
    </p:custData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Module 6: </a:t>
            </a:r>
          </a:p>
          <a:p>
            <a:r>
              <a:rPr lang="en-US" dirty="0"/>
              <a:t>Managing Data</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7081" y="2833391"/>
            <a:ext cx="930659" cy="8048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80861"/>
          <a:stretch/>
        </p:blipFill>
        <p:spPr>
          <a:xfrm>
            <a:off x="2025267" y="637166"/>
            <a:ext cx="708115" cy="544803"/>
          </a:xfrm>
          <a:prstGeom prst="rect">
            <a:avLst/>
          </a:prstGeom>
          <a:effectLst>
            <a:outerShdw blurRad="76200" dir="18900000" sy="23000" kx="-1200000" algn="bl" rotWithShape="0">
              <a:prstClr val="black">
                <a:alpha val="20000"/>
              </a:prstClr>
            </a:outerShdw>
          </a:effectLst>
        </p:spPr>
      </p:pic>
    </p:spTree>
    <p:custDataLst>
      <p:tags r:id="rId1"/>
    </p:custData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48508" y="1027275"/>
            <a:ext cx="8905091" cy="3875587"/>
          </a:xfrm>
        </p:spPr>
        <p:txBody>
          <a:bodyPr>
            <a:noAutofit/>
          </a:bodyPr>
          <a:lstStyle/>
          <a:p>
            <a:pPr>
              <a:buNone/>
            </a:pPr>
            <a:r>
              <a:rPr lang="en-US" sz="2200" dirty="0"/>
              <a:t>By the end of this module, you will be able to:</a:t>
            </a:r>
          </a:p>
          <a:p>
            <a:pPr marL="342900" lvl="1" indent="-342900">
              <a:buFont typeface="Wingdings" panose="05000000000000000000" pitchFamily="2" charset="2"/>
              <a:buChar char="§"/>
            </a:pPr>
            <a:r>
              <a:rPr lang="en-US" sz="2200" b="0" dirty="0"/>
              <a:t>Import records using the import wizards.</a:t>
            </a:r>
          </a:p>
          <a:p>
            <a:pPr marL="342900" lvl="1" indent="-342900">
              <a:buFont typeface="Wingdings" panose="05000000000000000000" pitchFamily="2" charset="2"/>
              <a:buChar char="§"/>
            </a:pPr>
            <a:r>
              <a:rPr lang="en-US" sz="2200" b="0" dirty="0"/>
              <a:t>Explain the purpose and importance of the Salesforce record ID.</a:t>
            </a:r>
          </a:p>
          <a:p>
            <a:pPr marL="342900" lvl="1" indent="-342900">
              <a:buFont typeface="Wingdings" panose="05000000000000000000" pitchFamily="2" charset="2"/>
              <a:buChar char="§"/>
            </a:pPr>
            <a:r>
              <a:rPr lang="en-US" sz="2200" b="0" dirty="0"/>
              <a:t>Export Salesforce record IDs using the data loader.</a:t>
            </a:r>
          </a:p>
          <a:p>
            <a:pPr marL="342900" lvl="1" indent="-342900">
              <a:buFont typeface="Wingdings" panose="05000000000000000000" pitchFamily="2" charset="2"/>
              <a:buChar char="§"/>
            </a:pPr>
            <a:r>
              <a:rPr lang="en-US" sz="2200" b="0" dirty="0"/>
              <a:t>Update existing records using the data loader.</a:t>
            </a:r>
          </a:p>
          <a:p>
            <a:pPr marL="342900" lvl="1" indent="-342900">
              <a:buFont typeface="Wingdings" panose="05000000000000000000" pitchFamily="2" charset="2"/>
              <a:buChar char="§"/>
            </a:pPr>
            <a:r>
              <a:rPr lang="en-US" sz="2200" b="0" dirty="0"/>
              <a:t>Mass transfer records from one user to another.</a:t>
            </a:r>
          </a:p>
          <a:p>
            <a:pPr marL="342900" lvl="1" indent="-342900">
              <a:buFont typeface="Wingdings" panose="05000000000000000000" pitchFamily="2" charset="2"/>
              <a:buChar char="§"/>
            </a:pPr>
            <a:r>
              <a:rPr lang="en-US" sz="2200" b="0" dirty="0"/>
              <a:t>Deactivate a user.</a:t>
            </a:r>
          </a:p>
          <a:p>
            <a:pPr marL="342900" lvl="1" indent="-342900">
              <a:buFont typeface="Wingdings" panose="05000000000000000000" pitchFamily="2" charset="2"/>
              <a:buChar char="§"/>
            </a:pPr>
            <a:r>
              <a:rPr lang="en-US" sz="2200" b="0" dirty="0"/>
              <a:t>Request and download a weekly export.</a:t>
            </a:r>
          </a:p>
          <a:p>
            <a:pPr marL="342900" lvl="1" indent="-342900">
              <a:buFont typeface="Wingdings" panose="05000000000000000000" pitchFamily="2" charset="2"/>
              <a:buChar char="§"/>
            </a:pPr>
            <a:r>
              <a:rPr lang="en-US" sz="2200" b="0" dirty="0"/>
              <a:t>Mass delete records.</a:t>
            </a:r>
          </a:p>
        </p:txBody>
      </p:sp>
      <p:sp>
        <p:nvSpPr>
          <p:cNvPr id="5" name="Title 4"/>
          <p:cNvSpPr>
            <a:spLocks noGrp="1"/>
          </p:cNvSpPr>
          <p:nvPr>
            <p:ph type="title"/>
          </p:nvPr>
        </p:nvSpPr>
        <p:spPr/>
        <p:txBody>
          <a:bodyPr/>
          <a:lstStyle/>
          <a:p>
            <a:r>
              <a:rPr lang="en-US" dirty="0"/>
              <a:t>Module Objectives</a:t>
            </a:r>
          </a:p>
        </p:txBody>
      </p:sp>
      <p:sp>
        <p:nvSpPr>
          <p:cNvPr id="2" name="Text Placeholder 1"/>
          <p:cNvSpPr>
            <a:spLocks noGrp="1"/>
          </p:cNvSpPr>
          <p:nvPr>
            <p:ph type="body" sz="quarter" idx="12"/>
          </p:nvPr>
        </p:nvSpPr>
        <p:spPr/>
        <p:txBody>
          <a:bodyPr/>
          <a:lstStyle/>
          <a:p>
            <a:r>
              <a:rPr lang="en-US" dirty="0"/>
              <a:t>Module 6: </a:t>
            </a:r>
            <a:r>
              <a:rPr lang="en-US" b="0" dirty="0">
                <a:latin typeface="Salesforce Sans Light" panose="020B0305020202020203" pitchFamily="34" charset="0"/>
              </a:rPr>
              <a:t>Managing Data</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282</a:t>
            </a:fld>
            <a:endParaRPr lang="en-US" dirty="0"/>
          </a:p>
        </p:txBody>
      </p:sp>
    </p:spTree>
    <p:custDataLst>
      <p:tags r:id="rId1"/>
    </p:custDataLst>
    <p:extLst>
      <p:ext uri="{BB962C8B-B14F-4D97-AF65-F5344CB8AC3E}">
        <p14:creationId xmlns:p14="http://schemas.microsoft.com/office/powerpoint/2010/main" val="31558182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Intro and Agenda</a:t>
            </a:r>
            <a:endParaRPr lang="en-IN" dirty="0"/>
          </a:p>
        </p:txBody>
      </p:sp>
      <p:sp>
        <p:nvSpPr>
          <p:cNvPr id="4" name="Content Placeholder 3"/>
          <p:cNvSpPr>
            <a:spLocks noGrp="1"/>
          </p:cNvSpPr>
          <p:nvPr>
            <p:ph idx="1"/>
          </p:nvPr>
        </p:nvSpPr>
        <p:spPr/>
        <p:txBody>
          <a:bodyPr/>
          <a:lstStyle/>
          <a:p>
            <a:pPr lvl="2"/>
            <a:r>
              <a:rPr lang="en-US" b="1" dirty="0">
                <a:latin typeface="Salesforce Sans" panose="020B0505020202020203" pitchFamily="34" charset="0"/>
              </a:rPr>
              <a:t>Import Wizards</a:t>
            </a:r>
          </a:p>
          <a:p>
            <a:pPr lvl="2"/>
            <a:r>
              <a:rPr lang="en-US" dirty="0"/>
              <a:t>Data Loader</a:t>
            </a:r>
          </a:p>
          <a:p>
            <a:pPr lvl="2"/>
            <a:r>
              <a:rPr lang="en-US" dirty="0"/>
              <a:t>Mass Transfer</a:t>
            </a:r>
          </a:p>
          <a:p>
            <a:pPr lvl="2"/>
            <a:r>
              <a:rPr lang="en-US" dirty="0"/>
              <a:t>Backing Up Data</a:t>
            </a:r>
          </a:p>
          <a:p>
            <a:pPr lvl="2"/>
            <a:r>
              <a:rPr lang="en-US" dirty="0"/>
              <a:t>Mass Delete and Recycle Bin</a:t>
            </a:r>
          </a:p>
          <a:p>
            <a:endParaRPr lang="en-IN" dirty="0"/>
          </a:p>
        </p:txBody>
      </p:sp>
      <p:sp>
        <p:nvSpPr>
          <p:cNvPr id="5" name="Text Placeholder 4"/>
          <p:cNvSpPr>
            <a:spLocks noGrp="1"/>
          </p:cNvSpPr>
          <p:nvPr>
            <p:ph type="body" sz="quarter" idx="13"/>
          </p:nvPr>
        </p:nvSpPr>
        <p:spPr/>
        <p:txBody>
          <a:bodyPr/>
          <a:lstStyle/>
          <a:p>
            <a:r>
              <a:rPr lang="en-US" dirty="0"/>
              <a:t>Module 6: </a:t>
            </a:r>
            <a:r>
              <a:rPr lang="en-US" b="0" dirty="0">
                <a:latin typeface="Salesforce Sans Light" panose="020B0305020202020203" pitchFamily="34" charset="0"/>
              </a:rPr>
              <a:t>Managing Data</a:t>
            </a:r>
          </a:p>
        </p:txBody>
      </p:sp>
      <p:sp>
        <p:nvSpPr>
          <p:cNvPr id="6" name="Text Placeholder 5"/>
          <p:cNvSpPr>
            <a:spLocks noGrp="1"/>
          </p:cNvSpPr>
          <p:nvPr>
            <p:ph type="body" sz="quarter" idx="11"/>
          </p:nvPr>
        </p:nvSpPr>
        <p:spPr/>
        <p:txBody>
          <a:bodyPr/>
          <a:lstStyle/>
          <a:p>
            <a:r>
              <a:rPr lang="en-US" b="0" dirty="0"/>
              <a:t>In the last module, we created several custom fields to capture information for the sales, marketing, and service teams. We’re going to continue to help these teams manage their information by importing, updating, transferring, and backing up data in Salesforce.</a:t>
            </a:r>
          </a:p>
        </p:txBody>
      </p:sp>
      <p:sp>
        <p:nvSpPr>
          <p:cNvPr id="7" name="Slide Number Placeholder 6"/>
          <p:cNvSpPr>
            <a:spLocks noGrp="1"/>
          </p:cNvSpPr>
          <p:nvPr>
            <p:ph type="sldNum" sz="quarter" idx="12"/>
          </p:nvPr>
        </p:nvSpPr>
        <p:spPr/>
        <p:txBody>
          <a:bodyPr/>
          <a:lstStyle/>
          <a:p>
            <a:fld id="{812A5277-1DB9-460F-9A21-B857ABB32666}" type="slidenum">
              <a:rPr lang="en-US" smtClean="0"/>
              <a:pPr/>
              <a:t>283</a:t>
            </a:fld>
            <a:endParaRPr lang="en-US" dirty="0"/>
          </a:p>
        </p:txBody>
      </p:sp>
    </p:spTree>
    <p:custDataLst>
      <p:tags r:id="rId1"/>
    </p:custDataLst>
    <p:extLst>
      <p:ext uri="{BB962C8B-B14F-4D97-AF65-F5344CB8AC3E}">
        <p14:creationId xmlns:p14="http://schemas.microsoft.com/office/powerpoint/2010/main" val="3017690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Importing Leads</a:t>
            </a:r>
            <a:endParaRPr lang="en-US" dirty="0"/>
          </a:p>
        </p:txBody>
      </p:sp>
      <p:pic>
        <p:nvPicPr>
          <p:cNvPr id="4101" name="Picture 5" descr="https://na1-blitz01.soma.salesforce.com/s.gif"/>
          <p:cNvPicPr>
            <a:picLocks noChangeAspect="1" noChangeArrowheads="1"/>
          </p:cNvPicPr>
          <p:nvPr/>
        </p:nvPicPr>
        <p:blipFill>
          <a:blip r:embed="rId4"/>
          <a:srcRect/>
          <a:stretch>
            <a:fillRect/>
          </a:stretch>
        </p:blipFill>
        <p:spPr bwMode="auto">
          <a:xfrm>
            <a:off x="0" y="0"/>
            <a:ext cx="9525" cy="9525"/>
          </a:xfrm>
          <a:prstGeom prst="rect">
            <a:avLst/>
          </a:prstGeom>
          <a:noFill/>
        </p:spPr>
      </p:pic>
      <p:pic>
        <p:nvPicPr>
          <p:cNvPr id="4100" name="Picture 4" descr="https://na1-blitz01.soma.salesforce.com/img/s.gif">
            <a:hlinkClick r:id="rId5"/>
          </p:cNvPr>
          <p:cNvPicPr>
            <a:picLocks noChangeAspect="1" noChangeArrowheads="1"/>
          </p:cNvPicPr>
          <p:nvPr/>
        </p:nvPicPr>
        <p:blipFill>
          <a:blip r:embed="rId6"/>
          <a:srcRect/>
          <a:stretch>
            <a:fillRect/>
          </a:stretch>
        </p:blipFill>
        <p:spPr bwMode="auto">
          <a:xfrm>
            <a:off x="0" y="-136525"/>
            <a:ext cx="9525" cy="9525"/>
          </a:xfrm>
          <a:prstGeom prst="rect">
            <a:avLst/>
          </a:prstGeom>
          <a:noFill/>
        </p:spPr>
      </p:pic>
      <p:graphicFrame>
        <p:nvGraphicFramePr>
          <p:cNvPr id="7" name="Table 6"/>
          <p:cNvGraphicFramePr>
            <a:graphicFrameLocks noGrp="1"/>
          </p:cNvGraphicFramePr>
          <p:nvPr>
            <p:extLst>
              <p:ext uri="{D42A27DB-BD31-4B8C-83A1-F6EECF244321}">
                <p14:modId xmlns:p14="http://schemas.microsoft.com/office/powerpoint/2010/main" val="1603533981"/>
              </p:ext>
            </p:extLst>
          </p:nvPr>
        </p:nvGraphicFramePr>
        <p:xfrm>
          <a:off x="1711207" y="853431"/>
          <a:ext cx="8926668" cy="5943396"/>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Could you please import</a:t>
                      </a:r>
                      <a:r>
                        <a:rPr lang="en-GB" sz="1800" b="0" kern="1200" baseline="0" dirty="0">
                          <a:solidFill>
                            <a:schemeClr val="tx1"/>
                          </a:solidFill>
                          <a:latin typeface="Salesforce Sans" panose="020B0505020202020203" pitchFamily="34" charset="0"/>
                          <a:ea typeface="Segoe UI" pitchFamily="34" charset="0"/>
                          <a:cs typeface="Segoe UI" pitchFamily="34" charset="0"/>
                        </a:rPr>
                        <a:t> this list of leads from our last 2 North </a:t>
                      </a:r>
                      <a:br>
                        <a:rPr lang="en-GB" sz="1800" b="0" kern="1200" baseline="0" dirty="0">
                          <a:solidFill>
                            <a:schemeClr val="tx1"/>
                          </a:solidFill>
                          <a:latin typeface="Salesforce Sans" panose="020B0505020202020203" pitchFamily="34" charset="0"/>
                          <a:ea typeface="Segoe UI" pitchFamily="34" charset="0"/>
                          <a:cs typeface="Segoe UI" pitchFamily="34" charset="0"/>
                        </a:rPr>
                      </a:br>
                      <a:r>
                        <a:rPr lang="en-GB" sz="1800" b="0" kern="1200" baseline="0" dirty="0">
                          <a:solidFill>
                            <a:schemeClr val="tx1"/>
                          </a:solidFill>
                          <a:latin typeface="Salesforce Sans" panose="020B0505020202020203" pitchFamily="34" charset="0"/>
                          <a:ea typeface="Segoe UI" pitchFamily="34" charset="0"/>
                          <a:cs typeface="Segoe UI" pitchFamily="34" charset="0"/>
                        </a:rPr>
                        <a:t>American tradeshows?</a:t>
                      </a: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br>
                        <a:rPr lang="en-GB" sz="1800" b="0" kern="1200" dirty="0">
                          <a:solidFill>
                            <a:schemeClr val="tx1"/>
                          </a:solidFill>
                          <a:latin typeface="Salesforce Sans" panose="020B0505020202020203" pitchFamily="34" charset="0"/>
                          <a:ea typeface="Segoe UI" pitchFamily="34" charset="0"/>
                          <a:cs typeface="Segoe UI" pitchFamily="34" charset="0"/>
                        </a:rPr>
                      </a:b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It’s great to see those shows paying off!</a:t>
                      </a:r>
                      <a:endParaRPr lang="en-GB" sz="16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7"/>
          <a:srcRect l="1970" t="12280" r="78654" b="85404"/>
          <a:stretch/>
        </p:blipFill>
        <p:spPr>
          <a:xfrm>
            <a:off x="1711207" y="4264217"/>
            <a:ext cx="3280454" cy="277523"/>
          </a:xfrm>
          <a:prstGeom prst="rect">
            <a:avLst/>
          </a:prstGeom>
        </p:spPr>
      </p:pic>
      <p:pic>
        <p:nvPicPr>
          <p:cNvPr id="11" name="Picture 10"/>
          <p:cNvPicPr>
            <a:picLocks noChangeAspect="1"/>
          </p:cNvPicPr>
          <p:nvPr/>
        </p:nvPicPr>
        <p:blipFill rotWithShape="1">
          <a:blip r:embed="rId7"/>
          <a:srcRect l="96090" t="2041" r="2152" b="95552"/>
          <a:stretch/>
        </p:blipFill>
        <p:spPr>
          <a:xfrm>
            <a:off x="10245058" y="956782"/>
            <a:ext cx="297640" cy="288435"/>
          </a:xfrm>
          <a:prstGeom prst="rect">
            <a:avLst/>
          </a:prstGeom>
        </p:spPr>
      </p:pic>
      <p:pic>
        <p:nvPicPr>
          <p:cNvPr id="12" name="Picture 11"/>
          <p:cNvPicPr>
            <a:picLocks noChangeAspect="1"/>
          </p:cNvPicPr>
          <p:nvPr/>
        </p:nvPicPr>
        <p:blipFill rotWithShape="1">
          <a:blip r:embed="rId7"/>
          <a:srcRect l="95812" t="16466" r="2430" b="81127"/>
          <a:stretch/>
        </p:blipFill>
        <p:spPr>
          <a:xfrm>
            <a:off x="10208493" y="5111606"/>
            <a:ext cx="297640" cy="288435"/>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2885" t="46147" r="63887" b="17666"/>
          <a:stretch/>
        </p:blipFill>
        <p:spPr>
          <a:xfrm>
            <a:off x="1747825" y="2392466"/>
            <a:ext cx="2499361" cy="1661160"/>
          </a:xfrm>
          <a:prstGeom prst="rect">
            <a:avLst/>
          </a:prstGeom>
        </p:spPr>
      </p:pic>
      <p:pic>
        <p:nvPicPr>
          <p:cNvPr id="14" name="Picture 13" descr="CMcCoy headshot.png"/>
          <p:cNvPicPr>
            <a:picLocks noChangeAspect="1"/>
          </p:cNvPicPr>
          <p:nvPr/>
        </p:nvPicPr>
        <p:blipFill>
          <a:blip r:embed="rId9" cstate="print"/>
          <a:srcRect t="-534" r="7914" b="15280"/>
          <a:stretch>
            <a:fillRect/>
          </a:stretch>
        </p:blipFill>
        <p:spPr>
          <a:xfrm>
            <a:off x="1711207" y="912413"/>
            <a:ext cx="503258" cy="504073"/>
          </a:xfrm>
          <a:prstGeom prst="rect">
            <a:avLst/>
          </a:prstGeom>
          <a:solidFill>
            <a:schemeClr val="bg1"/>
          </a:solidFill>
          <a:ln w="19050">
            <a:solidFill>
              <a:schemeClr val="bg1">
                <a:lumMod val="85000"/>
              </a:schemeClr>
            </a:solidFill>
          </a:ln>
        </p:spPr>
      </p:pic>
      <p:pic>
        <p:nvPicPr>
          <p:cNvPr id="15" name="Picture 14" descr="JWiseman headshot.png"/>
          <p:cNvPicPr>
            <a:picLocks noChangeAspect="1"/>
          </p:cNvPicPr>
          <p:nvPr/>
        </p:nvPicPr>
        <p:blipFill>
          <a:blip r:embed="rId10" cstate="print"/>
          <a:srcRect r="-361" b="20716"/>
          <a:stretch>
            <a:fillRect/>
          </a:stretch>
        </p:blipFill>
        <p:spPr>
          <a:xfrm>
            <a:off x="1905871" y="5119918"/>
            <a:ext cx="383739" cy="383437"/>
          </a:xfrm>
          <a:prstGeom prst="rect">
            <a:avLst/>
          </a:prstGeom>
          <a:solidFill>
            <a:schemeClr val="bg1"/>
          </a:solidFill>
          <a:ln w="19050">
            <a:solidFill>
              <a:schemeClr val="bg1">
                <a:lumMod val="85000"/>
              </a:schemeClr>
            </a:solidFill>
          </a:ln>
        </p:spPr>
      </p:pic>
      <p:sp>
        <p:nvSpPr>
          <p:cNvPr id="4" name="Slide Number Placeholder 3"/>
          <p:cNvSpPr>
            <a:spLocks noGrp="1"/>
          </p:cNvSpPr>
          <p:nvPr>
            <p:ph type="sldNum" sz="quarter" idx="10"/>
          </p:nvPr>
        </p:nvSpPr>
        <p:spPr/>
        <p:txBody>
          <a:bodyPr/>
          <a:lstStyle/>
          <a:p>
            <a:fld id="{812A5277-1DB9-460F-9A21-B857ABB32666}" type="slidenum">
              <a:rPr lang="en-US" smtClean="0"/>
              <a:pPr/>
              <a:t>284</a:t>
            </a:fld>
            <a:endParaRPr lang="en-US" dirty="0"/>
          </a:p>
        </p:txBody>
      </p:sp>
    </p:spTree>
    <p:custDataLst>
      <p:tags r:id="rId1"/>
    </p:custData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1" y="843165"/>
            <a:ext cx="9452831" cy="5950440"/>
          </a:xfrm>
        </p:spPr>
        <p:txBody>
          <a:bodyPr>
            <a:noAutofit/>
          </a:bodyPr>
          <a:lstStyle/>
          <a:p>
            <a:pPr marL="0" lvl="1" indent="3175">
              <a:lnSpc>
                <a:spcPct val="95000"/>
              </a:lnSpc>
              <a:spcBef>
                <a:spcPts val="600"/>
              </a:spcBef>
              <a:buNone/>
            </a:pPr>
            <a:r>
              <a:rPr lang="en-GB" dirty="0"/>
              <a:t>The Data Import Wizard provides a unified interface through which you can import data for accounts and contacts, leads, solutions, campaign members and custom objects. </a:t>
            </a:r>
            <a:endParaRPr lang="en-US" dirty="0"/>
          </a:p>
        </p:txBody>
      </p:sp>
      <p:sp>
        <p:nvSpPr>
          <p:cNvPr id="2" name="Title 1"/>
          <p:cNvSpPr>
            <a:spLocks noGrp="1"/>
          </p:cNvSpPr>
          <p:nvPr>
            <p:ph type="title"/>
          </p:nvPr>
        </p:nvSpPr>
        <p:spPr/>
        <p:txBody>
          <a:bodyPr/>
          <a:lstStyle/>
          <a:p>
            <a:r>
              <a:rPr lang="en-US" dirty="0"/>
              <a:t>Importing Data: Data Import Wizard</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285</a:t>
            </a:fld>
            <a:endParaRPr lang="en-US" dirty="0"/>
          </a:p>
        </p:txBody>
      </p:sp>
      <p:sp>
        <p:nvSpPr>
          <p:cNvPr id="17" name="Rectangle 16"/>
          <p:cNvSpPr/>
          <p:nvPr/>
        </p:nvSpPr>
        <p:spPr bwMode="auto">
          <a:xfrm>
            <a:off x="1588"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spcBef>
                <a:spcPct val="50000"/>
              </a:spcBef>
              <a:defRPr/>
            </a:pPr>
            <a:r>
              <a:rPr lang="en-US" sz="2200" b="1" dirty="0">
                <a:solidFill>
                  <a:schemeClr val="bg1"/>
                </a:solidFill>
              </a:rPr>
              <a:t> Setup | Administration | Data | Data Import Wizard</a:t>
            </a:r>
            <a:endParaRPr kumimoji="0" lang="en-GB" sz="2200" b="1" i="0" u="none" strike="noStrike" kern="0" cap="none" spc="0" normalizeH="0" baseline="0" noProof="0" dirty="0">
              <a:ln>
                <a:noFill/>
              </a:ln>
              <a:solidFill>
                <a:schemeClr val="bg1"/>
              </a:solidFill>
              <a:effectLst/>
              <a:uLnTx/>
              <a:uFillTx/>
            </a:endParaRPr>
          </a:p>
        </p:txBody>
      </p:sp>
      <p:sp>
        <p:nvSpPr>
          <p:cNvPr id="19" name="TextBox 18"/>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20"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8" name="Group 7"/>
          <p:cNvGrpSpPr/>
          <p:nvPr/>
        </p:nvGrpSpPr>
        <p:grpSpPr>
          <a:xfrm>
            <a:off x="4547331" y="2091020"/>
            <a:ext cx="3257054" cy="2887844"/>
            <a:chOff x="4612669" y="2036204"/>
            <a:chExt cx="3257054" cy="2887844"/>
          </a:xfrm>
        </p:grpSpPr>
        <p:sp>
          <p:nvSpPr>
            <p:cNvPr id="14" name="Rounded Rectangle 13"/>
            <p:cNvSpPr/>
            <p:nvPr/>
          </p:nvSpPr>
          <p:spPr bwMode="auto">
            <a:xfrm>
              <a:off x="4612669" y="2036204"/>
              <a:ext cx="3257054" cy="763200"/>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2000" dirty="0">
                  <a:solidFill>
                    <a:schemeClr val="bg1"/>
                  </a:solidFill>
                </a:rPr>
                <a:t>Choose what to do with imported data.</a:t>
              </a:r>
            </a:p>
          </p:txBody>
        </p:sp>
        <p:pic>
          <p:nvPicPr>
            <p:cNvPr id="1027" name="Picture 3"/>
            <p:cNvPicPr>
              <a:picLocks noChangeAspect="1" noChangeArrowheads="1"/>
            </p:cNvPicPr>
            <p:nvPr/>
          </p:nvPicPr>
          <p:blipFill>
            <a:blip r:embed="rId4" cstate="print"/>
            <a:srcRect/>
            <a:stretch>
              <a:fillRect/>
            </a:stretch>
          </p:blipFill>
          <p:spPr bwMode="auto">
            <a:xfrm>
              <a:off x="4879529" y="2843096"/>
              <a:ext cx="2723334" cy="208095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9" name="Group 8"/>
          <p:cNvGrpSpPr/>
          <p:nvPr/>
        </p:nvGrpSpPr>
        <p:grpSpPr>
          <a:xfrm>
            <a:off x="8354525" y="2091020"/>
            <a:ext cx="3145814" cy="3659215"/>
            <a:chOff x="8413140" y="2017154"/>
            <a:chExt cx="3145814" cy="3659215"/>
          </a:xfrm>
        </p:grpSpPr>
        <p:sp>
          <p:nvSpPr>
            <p:cNvPr id="15" name="Rounded Rectangle 14"/>
            <p:cNvSpPr/>
            <p:nvPr/>
          </p:nvSpPr>
          <p:spPr bwMode="auto">
            <a:xfrm>
              <a:off x="8413140" y="2017154"/>
              <a:ext cx="3145814" cy="763200"/>
            </a:xfrm>
            <a:prstGeom prst="roundRect">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GB" sz="2000" dirty="0">
                  <a:solidFill>
                    <a:schemeClr val="bg1"/>
                  </a:solidFill>
                </a:rPr>
                <a:t>Drag and drop </a:t>
              </a:r>
              <a:br>
                <a:rPr lang="en-GB" sz="2000" dirty="0">
                  <a:solidFill>
                    <a:schemeClr val="bg1"/>
                  </a:solidFill>
                </a:rPr>
              </a:br>
              <a:r>
                <a:rPr lang="en-GB" sz="2000" dirty="0">
                  <a:solidFill>
                    <a:schemeClr val="bg1"/>
                  </a:solidFill>
                </a:rPr>
                <a:t>import files.</a:t>
              </a:r>
            </a:p>
          </p:txBody>
        </p:sp>
        <p:pic>
          <p:nvPicPr>
            <p:cNvPr id="1028" name="Picture 4"/>
            <p:cNvPicPr>
              <a:picLocks noChangeAspect="1" noChangeArrowheads="1"/>
            </p:cNvPicPr>
            <p:nvPr/>
          </p:nvPicPr>
          <p:blipFill>
            <a:blip r:embed="rId5" cstate="print"/>
            <a:srcRect/>
            <a:stretch>
              <a:fillRect/>
            </a:stretch>
          </p:blipFill>
          <p:spPr bwMode="auto">
            <a:xfrm>
              <a:off x="8692237" y="2790179"/>
              <a:ext cx="2587620" cy="288619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7" name="Group 6"/>
          <p:cNvGrpSpPr/>
          <p:nvPr/>
        </p:nvGrpSpPr>
        <p:grpSpPr>
          <a:xfrm>
            <a:off x="797955" y="2091020"/>
            <a:ext cx="3258230" cy="3311622"/>
            <a:chOff x="856570" y="2036204"/>
            <a:chExt cx="3258230" cy="3311622"/>
          </a:xfrm>
        </p:grpSpPr>
        <p:sp>
          <p:nvSpPr>
            <p:cNvPr id="13" name="Rounded Rectangle 12"/>
            <p:cNvSpPr/>
            <p:nvPr/>
          </p:nvSpPr>
          <p:spPr bwMode="auto">
            <a:xfrm>
              <a:off x="856570" y="2036204"/>
              <a:ext cx="3258230" cy="762001"/>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i="0" u="none" strike="noStrike" cap="none" normalizeH="0" baseline="0" dirty="0">
                  <a:ln>
                    <a:noFill/>
                  </a:ln>
                  <a:solidFill>
                    <a:schemeClr val="bg1"/>
                  </a:solidFill>
                  <a:effectLst/>
                  <a:latin typeface="+mn-lt"/>
                </a:rPr>
                <a:t>Use the same wizard for</a:t>
              </a:r>
              <a:r>
                <a:rPr kumimoji="0" lang="en-GB" sz="2000" i="0" u="none" strike="noStrike" cap="none" normalizeH="0" dirty="0">
                  <a:ln>
                    <a:noFill/>
                  </a:ln>
                  <a:solidFill>
                    <a:schemeClr val="bg1"/>
                  </a:solidFill>
                  <a:effectLst/>
                  <a:latin typeface="+mn-lt"/>
                </a:rPr>
                <a:t> all available objects.</a:t>
              </a:r>
              <a:endParaRPr kumimoji="0" lang="en-GB" sz="2000" i="0" u="none" strike="noStrike" cap="none" normalizeH="0" baseline="0" dirty="0">
                <a:ln>
                  <a:noFill/>
                </a:ln>
                <a:solidFill>
                  <a:schemeClr val="bg1"/>
                </a:solidFill>
                <a:effectLst/>
                <a:latin typeface="+mn-lt"/>
              </a:endParaRPr>
            </a:p>
          </p:txBody>
        </p:sp>
        <p:pic>
          <p:nvPicPr>
            <p:cNvPr id="3" name="Picture 2"/>
            <p:cNvPicPr>
              <a:picLocks noChangeAspect="1"/>
            </p:cNvPicPr>
            <p:nvPr/>
          </p:nvPicPr>
          <p:blipFill>
            <a:blip r:embed="rId6" cstate="print"/>
            <a:stretch>
              <a:fillRect/>
            </a:stretch>
          </p:blipFill>
          <p:spPr>
            <a:xfrm>
              <a:off x="987890" y="2851501"/>
              <a:ext cx="2995590" cy="2496325"/>
            </a:xfrm>
            <a:prstGeom prst="rect">
              <a:avLst/>
            </a:prstGeom>
            <a:ln>
              <a:solidFill>
                <a:schemeClr val="bg2"/>
              </a:solidFill>
            </a:ln>
          </p:spPr>
          <p:style>
            <a:lnRef idx="1">
              <a:schemeClr val="dk1"/>
            </a:lnRef>
            <a:fillRef idx="2">
              <a:schemeClr val="dk1"/>
            </a:fillRef>
            <a:effectRef idx="1">
              <a:schemeClr val="dk1"/>
            </a:effectRef>
            <a:fontRef idx="minor">
              <a:schemeClr val="dk1"/>
            </a:fontRef>
          </p:style>
        </p:pic>
      </p:grpSp>
    </p:spTree>
    <p:custDataLst>
      <p:tags r:id="rId1"/>
    </p:custData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8338478" cy="5950440"/>
          </a:xfrm>
        </p:spPr>
        <p:txBody>
          <a:bodyPr/>
          <a:lstStyle/>
          <a:p>
            <a:pPr marL="0" indent="0">
              <a:buNone/>
            </a:pPr>
            <a:r>
              <a:rPr lang="en-GB" dirty="0"/>
              <a:t>Each row in the CSV import file corresponds to a record, and each column corresponds to a field.  </a:t>
            </a:r>
          </a:p>
          <a:p>
            <a:pPr>
              <a:buNone/>
            </a:pPr>
            <a:endParaRPr lang="en-GB" dirty="0"/>
          </a:p>
          <a:p>
            <a:pPr>
              <a:buNone/>
            </a:pPr>
            <a:endParaRPr lang="en-GB" dirty="0"/>
          </a:p>
          <a:p>
            <a:pPr>
              <a:buNone/>
            </a:pPr>
            <a:endParaRPr lang="en-GB" dirty="0"/>
          </a:p>
        </p:txBody>
      </p:sp>
      <p:sp>
        <p:nvSpPr>
          <p:cNvPr id="2" name="Title 1"/>
          <p:cNvSpPr>
            <a:spLocks noGrp="1"/>
          </p:cNvSpPr>
          <p:nvPr>
            <p:ph type="title"/>
          </p:nvPr>
        </p:nvSpPr>
        <p:spPr/>
        <p:txBody>
          <a:bodyPr/>
          <a:lstStyle/>
          <a:p>
            <a:r>
              <a:rPr lang="en-GB" dirty="0"/>
              <a:t>What Does an Import File Look Like? </a:t>
            </a:r>
          </a:p>
        </p:txBody>
      </p:sp>
      <p:sp>
        <p:nvSpPr>
          <p:cNvPr id="7" name="Slide Number Placeholder 6"/>
          <p:cNvSpPr>
            <a:spLocks noGrp="1"/>
          </p:cNvSpPr>
          <p:nvPr>
            <p:ph type="sldNum" sz="quarter" idx="10"/>
          </p:nvPr>
        </p:nvSpPr>
        <p:spPr/>
        <p:txBody>
          <a:bodyPr/>
          <a:lstStyle/>
          <a:p>
            <a:fld id="{812A5277-1DB9-460F-9A21-B857ABB32666}" type="slidenum">
              <a:rPr lang="en-US" smtClean="0"/>
              <a:pPr/>
              <a:t>286</a:t>
            </a:fld>
            <a:endParaRPr lang="en-US" dirty="0"/>
          </a:p>
        </p:txBody>
      </p:sp>
      <p:grpSp>
        <p:nvGrpSpPr>
          <p:cNvPr id="4" name="Group 3"/>
          <p:cNvGrpSpPr/>
          <p:nvPr/>
        </p:nvGrpSpPr>
        <p:grpSpPr>
          <a:xfrm>
            <a:off x="1069159" y="1786899"/>
            <a:ext cx="6562866" cy="2709937"/>
            <a:chOff x="483031" y="1967566"/>
            <a:chExt cx="5812993" cy="2400300"/>
          </a:xfrm>
        </p:grpSpPr>
        <p:pic>
          <p:nvPicPr>
            <p:cNvPr id="1026" name="Picture 2"/>
            <p:cNvPicPr>
              <a:picLocks noChangeAspect="1" noChangeArrowheads="1"/>
            </p:cNvPicPr>
            <p:nvPr/>
          </p:nvPicPr>
          <p:blipFill>
            <a:blip r:embed="rId4" cstate="print"/>
            <a:srcRect/>
            <a:stretch>
              <a:fillRect/>
            </a:stretch>
          </p:blipFill>
          <p:spPr bwMode="auto">
            <a:xfrm>
              <a:off x="483031" y="1967566"/>
              <a:ext cx="5791200" cy="24003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ectangle 11"/>
            <p:cNvSpPr/>
            <p:nvPr/>
          </p:nvSpPr>
          <p:spPr bwMode="auto">
            <a:xfrm>
              <a:off x="2128366" y="1971675"/>
              <a:ext cx="2023910" cy="239413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485775" y="2338736"/>
              <a:ext cx="5810249" cy="2139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 name="Up-Down Arrow 7"/>
            <p:cNvSpPr/>
            <p:nvPr/>
          </p:nvSpPr>
          <p:spPr>
            <a:xfrm rot="8273368">
              <a:off x="5228689" y="2571373"/>
              <a:ext cx="377551" cy="989444"/>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2776" y="2554543"/>
            <a:ext cx="4410388" cy="406638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One way to ensure clean, accurate data in Salesforce is to check the data beforehand. Make sure any data imported into Salesforce is clean by:</a:t>
            </a:r>
          </a:p>
          <a:p>
            <a:pPr marL="342900" lvl="1" indent="-342900">
              <a:buFont typeface="Wingdings" panose="05000000000000000000" pitchFamily="2" charset="2"/>
              <a:buChar char="§"/>
            </a:pPr>
            <a:r>
              <a:rPr lang="en-US" dirty="0"/>
              <a:t>Ensuring data meets system and custom data validation requirements.</a:t>
            </a:r>
          </a:p>
          <a:p>
            <a:pPr marL="342900" lvl="1" indent="-342900">
              <a:buFont typeface="Wingdings" panose="05000000000000000000" pitchFamily="2" charset="2"/>
              <a:buChar char="§"/>
            </a:pPr>
            <a:r>
              <a:rPr lang="en-US" dirty="0"/>
              <a:t>Resolving any duplicate records.</a:t>
            </a:r>
          </a:p>
          <a:p>
            <a:pPr marL="342900" lvl="1" indent="-342900">
              <a:buFont typeface="Wingdings" panose="05000000000000000000" pitchFamily="2" charset="2"/>
              <a:buChar char="§"/>
            </a:pPr>
            <a:r>
              <a:rPr lang="en-GB" dirty="0"/>
              <a:t>Removing blanks and empty spaces.</a:t>
            </a:r>
          </a:p>
          <a:p>
            <a:pPr marL="342900" lvl="1" indent="-342900">
              <a:buFont typeface="Wingdings" panose="05000000000000000000" pitchFamily="2" charset="2"/>
              <a:buChar char="§"/>
            </a:pPr>
            <a:r>
              <a:rPr lang="en-GB" dirty="0"/>
              <a:t>Running spell check.</a:t>
            </a:r>
          </a:p>
          <a:p>
            <a:pPr marL="342900" lvl="1" indent="-342900">
              <a:buFont typeface="Wingdings" panose="05000000000000000000" pitchFamily="2" charset="2"/>
              <a:buChar char="§"/>
            </a:pPr>
            <a:r>
              <a:rPr lang="en-US" dirty="0"/>
              <a:t>Renaming column headers to match the field names in Salesforce.</a:t>
            </a:r>
            <a:endParaRPr lang="en-GB" dirty="0"/>
          </a:p>
          <a:p>
            <a:pPr marL="342900" lvl="1" indent="-342900">
              <a:buFont typeface="Wingdings" panose="05000000000000000000" pitchFamily="2" charset="2"/>
              <a:buChar char="§"/>
            </a:pPr>
            <a:r>
              <a:rPr lang="en-GB" dirty="0"/>
              <a:t>Applying consistent standards for data formats. </a:t>
            </a:r>
            <a:br>
              <a:rPr lang="en-GB" dirty="0"/>
            </a:br>
            <a:r>
              <a:rPr lang="en-GB" dirty="0"/>
              <a:t>(Example: USA instead of US or United States)</a:t>
            </a:r>
          </a:p>
        </p:txBody>
      </p:sp>
      <p:sp>
        <p:nvSpPr>
          <p:cNvPr id="2" name="Title 1"/>
          <p:cNvSpPr>
            <a:spLocks noGrp="1"/>
          </p:cNvSpPr>
          <p:nvPr>
            <p:ph type="title"/>
          </p:nvPr>
        </p:nvSpPr>
        <p:spPr/>
        <p:txBody>
          <a:bodyPr/>
          <a:lstStyle/>
          <a:p>
            <a:r>
              <a:rPr lang="en-US" dirty="0"/>
              <a:t>Prepare the Import File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287</a:t>
            </a:fld>
            <a:endParaRPr lang="en-US" dirty="0"/>
          </a:p>
        </p:txBody>
      </p:sp>
      <p:sp>
        <p:nvSpPr>
          <p:cNvPr id="8" name="Rectangle 7"/>
          <p:cNvSpPr/>
          <p:nvPr/>
        </p:nvSpPr>
        <p:spPr bwMode="auto">
          <a:xfrm>
            <a:off x="1588"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a:spcBef>
                <a:spcPct val="50000"/>
              </a:spcBef>
            </a:pPr>
            <a:r>
              <a:rPr lang="en-US" sz="2400" dirty="0">
                <a:solidFill>
                  <a:schemeClr val="bg1"/>
                </a:solidFill>
                <a:latin typeface="Salesforce Sans" panose="020B0505020202020203" pitchFamily="34" charset="0"/>
                <a:cs typeface="Arial" pitchFamily="34" charset="0"/>
              </a:rPr>
              <a:t>Look up the key words </a:t>
            </a:r>
            <a:r>
              <a:rPr lang="en-US" sz="2400" dirty="0">
                <a:solidFill>
                  <a:schemeClr val="bg1"/>
                </a:solidFill>
                <a:latin typeface="Courier New" panose="02070309020205020404" pitchFamily="49" charset="0"/>
                <a:cs typeface="Courier New" panose="02070309020205020404" pitchFamily="49" charset="0"/>
              </a:rPr>
              <a:t>Importing Overview </a:t>
            </a:r>
            <a:r>
              <a:rPr lang="en-US" sz="2400" dirty="0">
                <a:solidFill>
                  <a:schemeClr val="bg1"/>
                </a:solidFill>
                <a:latin typeface="Salesforce Sans" panose="020B0505020202020203" pitchFamily="34" charset="0"/>
                <a:cs typeface="Arial" pitchFamily="34" charset="0"/>
              </a:rPr>
              <a:t>in Help &amp; Training.</a:t>
            </a:r>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kern="1200" dirty="0"/>
              <a:t>Consider these points when preparing your import file. </a:t>
            </a:r>
          </a:p>
        </p:txBody>
      </p:sp>
      <p:sp>
        <p:nvSpPr>
          <p:cNvPr id="2" name="Title 1"/>
          <p:cNvSpPr>
            <a:spLocks noGrp="1"/>
          </p:cNvSpPr>
          <p:nvPr>
            <p:ph type="title"/>
          </p:nvPr>
        </p:nvSpPr>
        <p:spPr/>
        <p:txBody>
          <a:bodyPr/>
          <a:lstStyle/>
          <a:p>
            <a:r>
              <a:rPr lang="en-US" dirty="0"/>
              <a:t>Additional Import File Considerations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288</a:t>
            </a:fld>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250263047"/>
              </p:ext>
            </p:extLst>
          </p:nvPr>
        </p:nvGraphicFramePr>
        <p:xfrm>
          <a:off x="1028215" y="1470313"/>
          <a:ext cx="9975758" cy="5124160"/>
        </p:xfrm>
        <a:graphic>
          <a:graphicData uri="http://schemas.openxmlformats.org/drawingml/2006/table">
            <a:tbl>
              <a:tblPr bandRow="1">
                <a:effectLst>
                  <a:outerShdw blurRad="50800" dist="38100" dir="2700000" algn="tl" rotWithShape="0">
                    <a:prstClr val="black">
                      <a:alpha val="40000"/>
                    </a:prstClr>
                  </a:outerShdw>
                </a:effectLst>
                <a:tableStyleId>{6E25E649-3F16-4E02-A733-19D2CDBF48F0}</a:tableStyleId>
              </a:tblPr>
              <a:tblGrid>
                <a:gridCol w="2538197">
                  <a:extLst>
                    <a:ext uri="{9D8B030D-6E8A-4147-A177-3AD203B41FA5}">
                      <a16:colId xmlns:a16="http://schemas.microsoft.com/office/drawing/2014/main" val="20000"/>
                    </a:ext>
                  </a:extLst>
                </a:gridCol>
                <a:gridCol w="7437561">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Data Validation</a:t>
                      </a:r>
                      <a:endParaRPr lang="en-US" sz="2000" dirty="0">
                        <a:solidFill>
                          <a:schemeClr val="tx2">
                            <a:lumMod val="75000"/>
                          </a:schemeClr>
                        </a:solidFill>
                        <a:latin typeface="Salesforce Sans" panose="020B0505020202020203" pitchFamily="34" charset="0"/>
                      </a:endParaRPr>
                    </a:p>
                    <a:p>
                      <a:endParaRPr lang="en-GB" sz="2000" dirty="0">
                        <a:solidFill>
                          <a:schemeClr val="tx2">
                            <a:lumMod val="75000"/>
                          </a:schemeClr>
                        </a:solidFill>
                        <a:latin typeface="Salesforce Sans" panose="020B0505020202020203" pitchFamily="34" charset="0"/>
                      </a:endParaRPr>
                    </a:p>
                  </a:txBody>
                  <a:tcPr/>
                </a:tc>
                <a:tc>
                  <a:txBody>
                    <a:bodyPr/>
                    <a:lstStyle/>
                    <a:p>
                      <a:r>
                        <a:rPr lang="en-US" sz="2000" dirty="0">
                          <a:latin typeface="Salesforce Sans" panose="020B0505020202020203" pitchFamily="34" charset="0"/>
                        </a:rPr>
                        <a:t>If the import values don’t meet the data validation criteria, import will fail on that one record. </a:t>
                      </a:r>
                      <a:endParaRPr lang="en-GB" sz="2000" dirty="0">
                        <a:latin typeface="Salesforce Sans" panose="020B0505020202020203" pitchFamily="34" charset="0"/>
                      </a:endParaRPr>
                    </a:p>
                  </a:txBody>
                  <a:tcPr/>
                </a:tc>
                <a:extLst>
                  <a:ext uri="{0D108BD9-81ED-4DB2-BD59-A6C34878D82A}">
                    <a16:rowId xmlns:a16="http://schemas.microsoft.com/office/drawing/2014/main" val="10000"/>
                  </a:ext>
                </a:extLst>
              </a:tr>
              <a:tr h="1009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Universally</a:t>
                      </a:r>
                      <a:r>
                        <a:rPr lang="en-US" sz="2000" dirty="0">
                          <a:solidFill>
                            <a:schemeClr val="tx2">
                              <a:lumMod val="75000"/>
                            </a:schemeClr>
                          </a:solidFill>
                          <a:latin typeface="Salesforce Sans" panose="020B0505020202020203" pitchFamily="34" charset="0"/>
                        </a:rPr>
                        <a:t> </a:t>
                      </a:r>
                      <a:r>
                        <a:rPr lang="en-US" sz="2000" b="1" dirty="0">
                          <a:solidFill>
                            <a:schemeClr val="tx2">
                              <a:lumMod val="75000"/>
                            </a:schemeClr>
                          </a:solidFill>
                          <a:latin typeface="Salesforce Sans" panose="020B0505020202020203" pitchFamily="34" charset="0"/>
                        </a:rPr>
                        <a:t>Required Fields</a:t>
                      </a:r>
                      <a:r>
                        <a:rPr lang="en-US" sz="2000" b="1" baseline="0" dirty="0">
                          <a:solidFill>
                            <a:schemeClr val="tx2">
                              <a:lumMod val="75000"/>
                            </a:schemeClr>
                          </a:solidFill>
                          <a:latin typeface="Salesforce Sans" panose="020B0505020202020203" pitchFamily="34" charset="0"/>
                        </a:rPr>
                        <a:t> </a:t>
                      </a:r>
                      <a:br>
                        <a:rPr lang="en-US" sz="2000" b="1" baseline="0" dirty="0">
                          <a:solidFill>
                            <a:schemeClr val="tx2">
                              <a:lumMod val="75000"/>
                            </a:schemeClr>
                          </a:solidFill>
                          <a:latin typeface="Salesforce Sans" panose="020B0505020202020203" pitchFamily="34" charset="0"/>
                        </a:rPr>
                      </a:br>
                      <a:r>
                        <a:rPr lang="en-US" sz="2000" b="1" baseline="0" dirty="0">
                          <a:solidFill>
                            <a:schemeClr val="tx2">
                              <a:lumMod val="75000"/>
                            </a:schemeClr>
                          </a:solidFill>
                          <a:latin typeface="Salesforce Sans" panose="020B0505020202020203" pitchFamily="34" charset="0"/>
                        </a:rPr>
                        <a:t>(New Records)</a:t>
                      </a:r>
                      <a:endParaRPr lang="en-GB" sz="2000" dirty="0">
                        <a:solidFill>
                          <a:schemeClr val="tx2">
                            <a:lumMod val="75000"/>
                          </a:schemeClr>
                        </a:solidFill>
                        <a:latin typeface="Salesforce Sans" panose="020B0505020202020203" pitchFamily="34" charset="0"/>
                      </a:endParaRPr>
                    </a:p>
                  </a:txBody>
                  <a:tcPr/>
                </a:tc>
                <a:tc>
                  <a:txBody>
                    <a:bodyPr/>
                    <a:lstStyle/>
                    <a:p>
                      <a:r>
                        <a:rPr lang="en-US" sz="2000" dirty="0">
                          <a:latin typeface="Salesforce Sans" panose="020B0505020202020203" pitchFamily="34" charset="0"/>
                        </a:rPr>
                        <a:t>Unmapped required fields will generate an error, stopping you from continuing.</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Owner Field</a:t>
                      </a:r>
                      <a:endParaRPr lang="en-US" sz="2000" dirty="0">
                        <a:solidFill>
                          <a:schemeClr val="tx2">
                            <a:lumMod val="75000"/>
                          </a:schemeClr>
                        </a:solidFill>
                        <a:latin typeface="Salesforce Sans" panose="020B0505020202020203" pitchFamily="34" charset="0"/>
                      </a:endParaRPr>
                    </a:p>
                    <a:p>
                      <a:r>
                        <a:rPr lang="en-US" sz="2000" b="1" baseline="0" dirty="0">
                          <a:solidFill>
                            <a:schemeClr val="tx2">
                              <a:lumMod val="75000"/>
                            </a:schemeClr>
                          </a:solidFill>
                          <a:latin typeface="Salesforce Sans" panose="020B0505020202020203" pitchFamily="34" charset="0"/>
                        </a:rPr>
                        <a:t>(New Records)</a:t>
                      </a:r>
                      <a:endParaRPr lang="en-GB" sz="2000" dirty="0">
                        <a:solidFill>
                          <a:schemeClr val="tx2">
                            <a:lumMod val="75000"/>
                          </a:schemeClr>
                        </a:solidFill>
                        <a:latin typeface="Salesforce Sans" panose="020B0505020202020203" pitchFamily="34" charset="0"/>
                      </a:endParaRPr>
                    </a:p>
                  </a:txBody>
                  <a:tcPr/>
                </a:tc>
                <a:tc>
                  <a:txBody>
                    <a:bodyPr/>
                    <a:lstStyle/>
                    <a:p>
                      <a:r>
                        <a:rPr lang="en-US" sz="2000" dirty="0">
                          <a:latin typeface="Salesforce Sans" panose="020B0505020202020203" pitchFamily="34" charset="0"/>
                        </a:rPr>
                        <a:t>If this field is left blank, the user doing the importing becomes the default owner.</a:t>
                      </a:r>
                      <a:endParaRPr lang="en-GB" sz="2000" dirty="0">
                        <a:latin typeface="Salesforce Sans" panose="020B0505020202020203"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Currency Field</a:t>
                      </a:r>
                      <a:endParaRPr lang="en-US" sz="2000" dirty="0">
                        <a:solidFill>
                          <a:schemeClr val="tx2">
                            <a:lumMod val="75000"/>
                          </a:schemeClr>
                        </a:solidFill>
                        <a:latin typeface="Salesforce Sans" panose="020B0505020202020203" pitchFamily="34" charset="0"/>
                      </a:endParaRPr>
                    </a:p>
                    <a:p>
                      <a:r>
                        <a:rPr lang="en-US" sz="2000" b="1" baseline="0" dirty="0">
                          <a:solidFill>
                            <a:schemeClr val="tx2">
                              <a:lumMod val="75000"/>
                            </a:schemeClr>
                          </a:solidFill>
                          <a:latin typeface="Salesforce Sans" panose="020B0505020202020203" pitchFamily="34" charset="0"/>
                        </a:rPr>
                        <a:t>(New Records)</a:t>
                      </a:r>
                      <a:endParaRPr lang="en-GB" sz="2000" dirty="0">
                        <a:solidFill>
                          <a:schemeClr val="tx2">
                            <a:lumMod val="75000"/>
                          </a:schemeClr>
                        </a:solidFill>
                        <a:latin typeface="Salesforce Sans" panose="020B0505020202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Salesforce Sans" panose="020B0505020202020203" pitchFamily="34" charset="0"/>
                        </a:rPr>
                        <a:t>An u</a:t>
                      </a:r>
                      <a:r>
                        <a:rPr lang="en-US" sz="2000" dirty="0">
                          <a:latin typeface="Salesforce Sans" panose="020B0505020202020203" pitchFamily="34" charset="0"/>
                        </a:rPr>
                        <a:t>nmapped currency field will generate an error, stopping you from continuing.</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Picklist Values</a:t>
                      </a:r>
                      <a:endParaRPr lang="en-US" sz="2000" dirty="0">
                        <a:solidFill>
                          <a:schemeClr val="tx2">
                            <a:lumMod val="75000"/>
                          </a:schemeClr>
                        </a:solidFill>
                        <a:latin typeface="Salesforce Sans" panose="020B0505020202020203" pitchFamily="34" charset="0"/>
                      </a:endParaRPr>
                    </a:p>
                    <a:p>
                      <a:endParaRPr lang="en-GB" sz="2000" dirty="0">
                        <a:solidFill>
                          <a:schemeClr val="tx2">
                            <a:lumMod val="75000"/>
                          </a:schemeClr>
                        </a:solidFill>
                        <a:latin typeface="Salesforce Sans" panose="020B0505020202020203" pitchFamily="34" charset="0"/>
                      </a:endParaRPr>
                    </a:p>
                  </a:txBody>
                  <a:tcPr/>
                </a:tc>
                <a:tc>
                  <a:txBody>
                    <a:bodyPr/>
                    <a:lstStyle/>
                    <a:p>
                      <a:r>
                        <a:rPr lang="en-US" sz="2000" dirty="0">
                          <a:latin typeface="Salesforce Sans" panose="020B0505020202020203" pitchFamily="34" charset="0"/>
                        </a:rPr>
                        <a:t>Make sure all values in any </a:t>
                      </a:r>
                      <a:r>
                        <a:rPr lang="en-US" sz="2000" dirty="0" err="1">
                          <a:latin typeface="Salesforce Sans" panose="020B0505020202020203" pitchFamily="34" charset="0"/>
                        </a:rPr>
                        <a:t>picklist</a:t>
                      </a:r>
                      <a:r>
                        <a:rPr lang="en-US" sz="2000" dirty="0">
                          <a:latin typeface="Salesforce Sans" panose="020B0505020202020203" pitchFamily="34" charset="0"/>
                        </a:rPr>
                        <a:t> field also exist in </a:t>
                      </a:r>
                      <a:r>
                        <a:rPr lang="en-US" sz="2000" dirty="0" err="1">
                          <a:latin typeface="Salesforce Sans" panose="020B0505020202020203" pitchFamily="34" charset="0"/>
                        </a:rPr>
                        <a:t>Salesforce</a:t>
                      </a:r>
                      <a:r>
                        <a:rPr lang="en-US" sz="2000" dirty="0">
                          <a:latin typeface="Salesforce Sans" panose="020B0505020202020203" pitchFamily="34" charset="0"/>
                        </a:rPr>
                        <a:t>. Otherwise, new values will be imported only </a:t>
                      </a:r>
                      <a:br>
                        <a:rPr lang="en-US" sz="2000" dirty="0">
                          <a:latin typeface="Salesforce Sans" panose="020B0505020202020203" pitchFamily="34" charset="0"/>
                        </a:rPr>
                      </a:br>
                      <a:r>
                        <a:rPr lang="en-US" sz="2000" dirty="0">
                          <a:latin typeface="Salesforce Sans" panose="020B0505020202020203" pitchFamily="34" charset="0"/>
                        </a:rPr>
                        <a:t>for the records in the import file, and the value will not </a:t>
                      </a:r>
                      <a:br>
                        <a:rPr lang="en-US" sz="2000" dirty="0">
                          <a:latin typeface="Salesforce Sans" panose="020B0505020202020203" pitchFamily="34" charset="0"/>
                        </a:rPr>
                      </a:br>
                      <a:r>
                        <a:rPr lang="en-US" sz="2000" dirty="0">
                          <a:latin typeface="Salesforce Sans" panose="020B0505020202020203" pitchFamily="34" charset="0"/>
                        </a:rPr>
                        <a:t>be available to other records.</a:t>
                      </a:r>
                      <a:endParaRPr lang="en-GB" sz="2000" dirty="0">
                        <a:latin typeface="Salesforce Sans" panose="020B0505020202020203" pitchFamily="34" charset="0"/>
                      </a:endParaRPr>
                    </a:p>
                  </a:txBody>
                  <a:tcPr/>
                </a:tc>
                <a:extLst>
                  <a:ext uri="{0D108BD9-81ED-4DB2-BD59-A6C34878D82A}">
                    <a16:rowId xmlns:a16="http://schemas.microsoft.com/office/drawing/2014/main" val="10004"/>
                  </a:ext>
                </a:extLst>
              </a:tr>
              <a:tr h="370840">
                <a:tc>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en-US" sz="2000" b="1" dirty="0">
                          <a:solidFill>
                            <a:schemeClr val="tx2">
                              <a:lumMod val="75000"/>
                            </a:schemeClr>
                          </a:solidFill>
                          <a:latin typeface="Salesforce Sans" panose="020B0505020202020203" pitchFamily="34" charset="0"/>
                        </a:rPr>
                        <a:t>Picklist Values</a:t>
                      </a:r>
                    </a:p>
                    <a:p>
                      <a:r>
                        <a:rPr lang="en-US" sz="2000" b="1" dirty="0">
                          <a:solidFill>
                            <a:schemeClr val="tx2">
                              <a:lumMod val="75000"/>
                            </a:schemeClr>
                          </a:solidFill>
                          <a:latin typeface="Salesforce Sans" panose="020B0505020202020203" pitchFamily="34" charset="0"/>
                        </a:rPr>
                        <a:t>(Strictl</a:t>
                      </a:r>
                      <a:r>
                        <a:rPr lang="en-US" sz="2000" b="1" baseline="0" dirty="0">
                          <a:solidFill>
                            <a:schemeClr val="tx2">
                              <a:lumMod val="75000"/>
                            </a:schemeClr>
                          </a:solidFill>
                          <a:latin typeface="Salesforce Sans" panose="020B0505020202020203" pitchFamily="34" charset="0"/>
                        </a:rPr>
                        <a:t>y Enforced)</a:t>
                      </a:r>
                      <a:endParaRPr lang="en-GB" sz="2000" b="1" dirty="0">
                        <a:solidFill>
                          <a:schemeClr val="tx2">
                            <a:lumMod val="75000"/>
                          </a:schemeClr>
                        </a:solidFill>
                        <a:latin typeface="Salesforce Sans" panose="020B0505020202020203" pitchFamily="34" charset="0"/>
                      </a:endParaRPr>
                    </a:p>
                  </a:txBody>
                  <a:tcPr/>
                </a:tc>
                <a:tc>
                  <a:txBody>
                    <a:bodyPr/>
                    <a:lstStyle/>
                    <a:p>
                      <a:r>
                        <a:rPr lang="en-GB" sz="2000" dirty="0">
                          <a:latin typeface="Salesforce Sans" panose="020B0505020202020203" pitchFamily="34" charset="0"/>
                        </a:rPr>
                        <a:t>Ensure</a:t>
                      </a:r>
                      <a:r>
                        <a:rPr lang="en-GB" sz="2000" baseline="0" dirty="0">
                          <a:latin typeface="Salesforce Sans" panose="020B0505020202020203" pitchFamily="34" charset="0"/>
                        </a:rPr>
                        <a:t> all values also exist in Salesforce. Otherwise the import will fail on that one record.</a:t>
                      </a:r>
                      <a:endParaRPr lang="en-GB" sz="2000" dirty="0">
                        <a:latin typeface="Salesforce Sans" panose="020B0505020202020203" pitchFamily="34" charset="0"/>
                      </a:endParaRPr>
                    </a:p>
                  </a:txBody>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1462084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5819868" cy="5950440"/>
          </a:xfrm>
        </p:spPr>
        <p:txBody>
          <a:bodyPr>
            <a:normAutofit/>
          </a:bodyPr>
          <a:lstStyle/>
          <a:p>
            <a:r>
              <a:rPr lang="en-GB" dirty="0"/>
              <a:t>The matching type you select for an import is used to identify duplicates when you add new records, or to match records when you update existing ones. Different matching types are available for each object.</a:t>
            </a:r>
            <a:endParaRPr lang="en-US" dirty="0"/>
          </a:p>
        </p:txBody>
      </p:sp>
      <p:sp>
        <p:nvSpPr>
          <p:cNvPr id="2" name="Title 1"/>
          <p:cNvSpPr>
            <a:spLocks noGrp="1"/>
          </p:cNvSpPr>
          <p:nvPr>
            <p:ph type="title"/>
          </p:nvPr>
        </p:nvSpPr>
        <p:spPr/>
        <p:txBody>
          <a:bodyPr/>
          <a:lstStyle/>
          <a:p>
            <a:r>
              <a:rPr lang="en-US" dirty="0"/>
              <a:t>Matching Fields and Duplicates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289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50661908"/>
              </p:ext>
            </p:extLst>
          </p:nvPr>
        </p:nvGraphicFramePr>
        <p:xfrm>
          <a:off x="6300530" y="936076"/>
          <a:ext cx="5691317" cy="542544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811824">
                  <a:extLst>
                    <a:ext uri="{9D8B030D-6E8A-4147-A177-3AD203B41FA5}">
                      <a16:colId xmlns:a16="http://schemas.microsoft.com/office/drawing/2014/main" val="20000"/>
                    </a:ext>
                  </a:extLst>
                </a:gridCol>
                <a:gridCol w="2879493">
                  <a:extLst>
                    <a:ext uri="{9D8B030D-6E8A-4147-A177-3AD203B41FA5}">
                      <a16:colId xmlns:a16="http://schemas.microsoft.com/office/drawing/2014/main" val="20001"/>
                    </a:ext>
                  </a:extLst>
                </a:gridCol>
              </a:tblGrid>
              <a:tr h="231395">
                <a:tc>
                  <a:txBody>
                    <a:bodyPr/>
                    <a:lstStyle/>
                    <a:p>
                      <a:r>
                        <a:rPr lang="en-US" sz="2000" dirty="0"/>
                        <a:t>Object</a:t>
                      </a:r>
                    </a:p>
                  </a:txBody>
                  <a:tcPr>
                    <a:solidFill>
                      <a:srgbClr val="0070C0"/>
                    </a:solidFill>
                  </a:tcPr>
                </a:tc>
                <a:tc>
                  <a:txBody>
                    <a:bodyPr/>
                    <a:lstStyle/>
                    <a:p>
                      <a:r>
                        <a:rPr lang="en-US" sz="2000" dirty="0"/>
                        <a:t>Matching Type</a:t>
                      </a:r>
                    </a:p>
                  </a:txBody>
                  <a:tcPr>
                    <a:solidFill>
                      <a:srgbClr val="0070C0"/>
                    </a:solidFill>
                  </a:tcPr>
                </a:tc>
                <a:extLst>
                  <a:ext uri="{0D108BD9-81ED-4DB2-BD59-A6C34878D82A}">
                    <a16:rowId xmlns:a16="http://schemas.microsoft.com/office/drawing/2014/main" val="10000"/>
                  </a:ext>
                </a:extLst>
              </a:tr>
              <a:tr h="587388">
                <a:tc>
                  <a:txBody>
                    <a:bodyPr/>
                    <a:lstStyle/>
                    <a:p>
                      <a:pPr marL="0" indent="0">
                        <a:buNone/>
                      </a:pPr>
                      <a:r>
                        <a:rPr lang="en-US" sz="2000" b="1" dirty="0"/>
                        <a:t>Contact</a:t>
                      </a:r>
                    </a:p>
                    <a:p>
                      <a:pPr marL="0" indent="0">
                        <a:buNone/>
                      </a:pPr>
                      <a:r>
                        <a:rPr lang="en-US" sz="2000" b="1" dirty="0"/>
                        <a:t>Lead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Salesforce.com ID</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Name</a:t>
                      </a:r>
                    </a:p>
                    <a:p>
                      <a:r>
                        <a:rPr lang="en-US" sz="2000" dirty="0"/>
                        <a:t>Email</a:t>
                      </a:r>
                    </a:p>
                    <a:p>
                      <a:r>
                        <a:rPr lang="en-US" sz="2000" dirty="0"/>
                        <a:t>External</a:t>
                      </a:r>
                      <a:r>
                        <a:rPr lang="en-US" sz="2000" baseline="0" dirty="0"/>
                        <a:t> ID</a:t>
                      </a:r>
                      <a:endParaRPr lang="en-US" sz="2000" dirty="0"/>
                    </a:p>
                  </a:txBody>
                  <a:tcPr/>
                </a:tc>
                <a:extLst>
                  <a:ext uri="{0D108BD9-81ED-4DB2-BD59-A6C34878D82A}">
                    <a16:rowId xmlns:a16="http://schemas.microsoft.com/office/drawing/2014/main" val="10001"/>
                  </a:ext>
                </a:extLst>
              </a:tr>
              <a:tr h="409392">
                <a:tc>
                  <a:txBody>
                    <a:bodyPr/>
                    <a:lstStyle/>
                    <a:p>
                      <a:r>
                        <a:rPr lang="en-US" sz="2000" b="1" dirty="0"/>
                        <a:t>Account </a:t>
                      </a:r>
                    </a:p>
                  </a:txBody>
                  <a:tcPr/>
                </a:tc>
                <a:tc>
                  <a:txBody>
                    <a:bodyPr/>
                    <a:lstStyle/>
                    <a:p>
                      <a:r>
                        <a:rPr lang="en-US" sz="2000" dirty="0"/>
                        <a:t>Salesforce.com ID</a:t>
                      </a:r>
                    </a:p>
                    <a:p>
                      <a:pPr marL="0" indent="0">
                        <a:buNone/>
                      </a:pPr>
                      <a:r>
                        <a:rPr lang="en-US" sz="2000" dirty="0"/>
                        <a:t>Name and Site</a:t>
                      </a:r>
                    </a:p>
                    <a:p>
                      <a:pPr marL="0" indent="0">
                        <a:buNone/>
                      </a:pPr>
                      <a:r>
                        <a:rPr lang="en-US" sz="2000" dirty="0"/>
                        <a:t>External ID</a:t>
                      </a:r>
                    </a:p>
                  </a:txBody>
                  <a:tcPr/>
                </a:tc>
                <a:extLst>
                  <a:ext uri="{0D108BD9-81ED-4DB2-BD59-A6C34878D82A}">
                    <a16:rowId xmlns:a16="http://schemas.microsoft.com/office/drawing/2014/main" val="10002"/>
                  </a:ext>
                </a:extLst>
              </a:tr>
              <a:tr h="587388">
                <a:tc>
                  <a:txBody>
                    <a:bodyPr/>
                    <a:lstStyle/>
                    <a:p>
                      <a:r>
                        <a:rPr lang="en-US" sz="2000" b="1" dirty="0"/>
                        <a:t>Solutions</a:t>
                      </a:r>
                    </a:p>
                  </a:txBody>
                  <a:tcPr/>
                </a:tc>
                <a:tc>
                  <a:txBody>
                    <a:bodyPr/>
                    <a:lstStyle/>
                    <a:p>
                      <a:r>
                        <a:rPr lang="en-US" sz="2000" dirty="0"/>
                        <a:t>Solution Title </a:t>
                      </a:r>
                    </a:p>
                    <a:p>
                      <a:r>
                        <a:rPr lang="en-US" sz="2000" dirty="0"/>
                        <a:t>Salesforce.com ID</a:t>
                      </a:r>
                    </a:p>
                    <a:p>
                      <a:r>
                        <a:rPr lang="en-US" sz="2000" dirty="0"/>
                        <a:t>External ID</a:t>
                      </a:r>
                    </a:p>
                  </a:txBody>
                  <a:tcPr/>
                </a:tc>
                <a:extLst>
                  <a:ext uri="{0D108BD9-81ED-4DB2-BD59-A6C34878D82A}">
                    <a16:rowId xmlns:a16="http://schemas.microsoft.com/office/drawing/2014/main" val="10003"/>
                  </a:ext>
                </a:extLst>
              </a:tr>
              <a:tr h="479609">
                <a:tc>
                  <a:txBody>
                    <a:bodyPr/>
                    <a:lstStyle/>
                    <a:p>
                      <a:r>
                        <a:rPr lang="en-US" sz="2000" b="1" dirty="0"/>
                        <a:t>Campaign</a:t>
                      </a:r>
                    </a:p>
                    <a:p>
                      <a:r>
                        <a:rPr lang="en-US" sz="2000" b="1" dirty="0"/>
                        <a:t>Members</a:t>
                      </a:r>
                    </a:p>
                  </a:txBody>
                  <a:tcPr/>
                </a:tc>
                <a:tc>
                  <a:txBody>
                    <a:bodyPr/>
                    <a:lstStyle/>
                    <a:p>
                      <a:r>
                        <a:rPr lang="en-US" sz="2000" dirty="0" err="1"/>
                        <a:t>Salesforce.com</a:t>
                      </a:r>
                      <a:r>
                        <a:rPr lang="en-US" sz="2000" dirty="0"/>
                        <a:t> ID</a:t>
                      </a:r>
                    </a:p>
                  </a:txBody>
                  <a:tcPr/>
                </a:tc>
                <a:extLst>
                  <a:ext uri="{0D108BD9-81ED-4DB2-BD59-A6C34878D82A}">
                    <a16:rowId xmlns:a16="http://schemas.microsoft.com/office/drawing/2014/main" val="10004"/>
                  </a:ext>
                </a:extLst>
              </a:tr>
              <a:tr h="587388">
                <a:tc>
                  <a:txBody>
                    <a:bodyPr/>
                    <a:lstStyle/>
                    <a:p>
                      <a:r>
                        <a:rPr lang="en-US" sz="2000" b="1" dirty="0"/>
                        <a:t>Custom Objects</a:t>
                      </a:r>
                    </a:p>
                  </a:txBody>
                  <a:tcPr/>
                </a:tc>
                <a:tc>
                  <a:txBody>
                    <a:bodyPr/>
                    <a:lstStyle/>
                    <a:p>
                      <a:r>
                        <a:rPr lang="en-US" sz="2000" dirty="0"/>
                        <a:t>Record Name</a:t>
                      </a:r>
                    </a:p>
                    <a:p>
                      <a:r>
                        <a:rPr lang="en-US" sz="2000" dirty="0"/>
                        <a:t>Salesforce.com ID</a:t>
                      </a:r>
                    </a:p>
                    <a:p>
                      <a:r>
                        <a:rPr lang="en-US" sz="2000" dirty="0"/>
                        <a:t>External ID</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Navigating In Lightning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29</a:t>
            </a:fld>
            <a:endParaRPr lang="en-US" dirty="0"/>
          </a:p>
        </p:txBody>
      </p:sp>
      <p:pic>
        <p:nvPicPr>
          <p:cNvPr id="13" name="Content Placeholder 12"/>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b="13842"/>
          <a:stretch/>
        </p:blipFill>
        <p:spPr>
          <a:xfrm>
            <a:off x="0" y="1905000"/>
            <a:ext cx="12095163" cy="4591050"/>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9" name="Group 8"/>
          <p:cNvGrpSpPr/>
          <p:nvPr/>
        </p:nvGrpSpPr>
        <p:grpSpPr>
          <a:xfrm>
            <a:off x="5359234" y="2906147"/>
            <a:ext cx="1485907" cy="972888"/>
            <a:chOff x="4147715" y="1446823"/>
            <a:chExt cx="1268502" cy="972888"/>
          </a:xfrm>
          <a:solidFill>
            <a:srgbClr val="008675"/>
          </a:solidFill>
        </p:grpSpPr>
        <p:sp>
          <p:nvSpPr>
            <p:cNvPr id="10" name="Flowchart: Alternate Process 9"/>
            <p:cNvSpPr/>
            <p:nvPr/>
          </p:nvSpPr>
          <p:spPr>
            <a:xfrm>
              <a:off x="4147715" y="1446823"/>
              <a:ext cx="1268502" cy="502904"/>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 Path</a:t>
              </a:r>
            </a:p>
          </p:txBody>
        </p:sp>
        <p:cxnSp>
          <p:nvCxnSpPr>
            <p:cNvPr id="11" name="Straight Connector 10"/>
            <p:cNvCxnSpPr/>
            <p:nvPr/>
          </p:nvCxnSpPr>
          <p:spPr bwMode="auto">
            <a:xfrm>
              <a:off x="4781965" y="1934421"/>
              <a:ext cx="0" cy="485290"/>
            </a:xfrm>
            <a:prstGeom prst="line">
              <a:avLst/>
            </a:prstGeom>
            <a:grpFill/>
            <a:ln w="38100" cap="flat" cmpd="sng" algn="ctr">
              <a:solidFill>
                <a:srgbClr val="008675"/>
              </a:solidFill>
              <a:prstDash val="solid"/>
              <a:round/>
              <a:headEnd type="none" w="med" len="med"/>
              <a:tailEnd type="oval" w="lg" len="lg"/>
            </a:ln>
            <a:effectLst/>
          </p:spPr>
        </p:cxnSp>
      </p:grpSp>
      <p:sp>
        <p:nvSpPr>
          <p:cNvPr id="7" name="Flowchart: Alternate Process 6"/>
          <p:cNvSpPr/>
          <p:nvPr/>
        </p:nvSpPr>
        <p:spPr>
          <a:xfrm>
            <a:off x="1871746" y="1767382"/>
            <a:ext cx="1097022" cy="379583"/>
          </a:xfrm>
          <a:prstGeom prst="flowChartAlternateProcess">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Home</a:t>
            </a:r>
          </a:p>
        </p:txBody>
      </p:sp>
      <p:grpSp>
        <p:nvGrpSpPr>
          <p:cNvPr id="21" name="Group 20"/>
          <p:cNvGrpSpPr/>
          <p:nvPr/>
        </p:nvGrpSpPr>
        <p:grpSpPr>
          <a:xfrm>
            <a:off x="3210128" y="4620638"/>
            <a:ext cx="1540542" cy="482923"/>
            <a:chOff x="1759210" y="2623635"/>
            <a:chExt cx="1339806" cy="512849"/>
          </a:xfrm>
          <a:solidFill>
            <a:srgbClr val="FF0000"/>
          </a:solidFill>
        </p:grpSpPr>
        <p:sp>
          <p:nvSpPr>
            <p:cNvPr id="22" name="Flowchart: Alternate Process 21"/>
            <p:cNvSpPr/>
            <p:nvPr/>
          </p:nvSpPr>
          <p:spPr>
            <a:xfrm>
              <a:off x="2100227" y="2705073"/>
              <a:ext cx="998789" cy="431411"/>
            </a:xfrm>
            <a:prstGeom prst="flowChartAlternateProcess">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Details </a:t>
              </a:r>
            </a:p>
          </p:txBody>
        </p:sp>
        <p:cxnSp>
          <p:nvCxnSpPr>
            <p:cNvPr id="23" name="Straight Connector 22"/>
            <p:cNvCxnSpPr>
              <a:stCxn id="22" idx="1"/>
            </p:cNvCxnSpPr>
            <p:nvPr/>
          </p:nvCxnSpPr>
          <p:spPr bwMode="auto">
            <a:xfrm flipH="1" flipV="1">
              <a:off x="1759210" y="2623635"/>
              <a:ext cx="341016" cy="297144"/>
            </a:xfrm>
            <a:prstGeom prst="line">
              <a:avLst/>
            </a:prstGeom>
            <a:grpFill/>
            <a:ln w="38100" cap="flat" cmpd="sng" algn="ctr">
              <a:solidFill>
                <a:srgbClr val="008675"/>
              </a:solidFill>
              <a:prstDash val="solid"/>
              <a:round/>
              <a:headEnd type="none" w="med" len="med"/>
              <a:tailEnd type="oval" w="lg" len="lg"/>
            </a:ln>
            <a:effectLst/>
          </p:spPr>
        </p:cxnSp>
      </p:grpSp>
      <p:sp>
        <p:nvSpPr>
          <p:cNvPr id="16" name="Flowchart: Alternate Process 15"/>
          <p:cNvSpPr/>
          <p:nvPr/>
        </p:nvSpPr>
        <p:spPr>
          <a:xfrm>
            <a:off x="7904308" y="1666418"/>
            <a:ext cx="1372583" cy="517688"/>
          </a:xfrm>
          <a:prstGeom prst="flowChartAlternateProcess">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Favorites</a:t>
            </a:r>
          </a:p>
        </p:txBody>
      </p:sp>
      <p:cxnSp>
        <p:nvCxnSpPr>
          <p:cNvPr id="18" name="Straight Connector 17"/>
          <p:cNvCxnSpPr>
            <a:stCxn id="16" idx="3"/>
          </p:cNvCxnSpPr>
          <p:nvPr/>
        </p:nvCxnSpPr>
        <p:spPr bwMode="auto">
          <a:xfrm>
            <a:off x="9276891" y="1925262"/>
            <a:ext cx="541666" cy="147118"/>
          </a:xfrm>
          <a:prstGeom prst="line">
            <a:avLst/>
          </a:prstGeom>
          <a:solidFill>
            <a:srgbClr val="FF0000"/>
          </a:solidFill>
          <a:ln w="38100" cap="flat" cmpd="sng" algn="ctr">
            <a:solidFill>
              <a:srgbClr val="008675"/>
            </a:solidFill>
            <a:prstDash val="solid"/>
            <a:round/>
            <a:headEnd type="none" w="med" len="med"/>
            <a:tailEnd type="oval" w="lg" len="lg"/>
          </a:ln>
          <a:effectLst/>
        </p:spPr>
      </p:cxnSp>
      <p:cxnSp>
        <p:nvCxnSpPr>
          <p:cNvPr id="19" name="Straight Connector 18"/>
          <p:cNvCxnSpPr>
            <a:stCxn id="7" idx="1"/>
          </p:cNvCxnSpPr>
          <p:nvPr/>
        </p:nvCxnSpPr>
        <p:spPr bwMode="auto">
          <a:xfrm flipH="1">
            <a:off x="1443785" y="1957174"/>
            <a:ext cx="427961" cy="277515"/>
          </a:xfrm>
          <a:prstGeom prst="line">
            <a:avLst/>
          </a:prstGeom>
          <a:solidFill>
            <a:srgbClr val="FF0000"/>
          </a:solidFill>
          <a:ln w="38100" cap="flat" cmpd="sng" algn="ctr">
            <a:solidFill>
              <a:srgbClr val="008675"/>
            </a:solidFill>
            <a:prstDash val="solid"/>
            <a:round/>
            <a:headEnd type="none" w="med" len="med"/>
            <a:tailEnd type="oval" w="lg" len="lg"/>
          </a:ln>
          <a:effectLst/>
        </p:spPr>
      </p:cxnSp>
      <p:grpSp>
        <p:nvGrpSpPr>
          <p:cNvPr id="25" name="Group 24"/>
          <p:cNvGrpSpPr/>
          <p:nvPr/>
        </p:nvGrpSpPr>
        <p:grpSpPr>
          <a:xfrm>
            <a:off x="3294527" y="1242771"/>
            <a:ext cx="1156357" cy="682489"/>
            <a:chOff x="2061490" y="2502003"/>
            <a:chExt cx="1045380" cy="660920"/>
          </a:xfrm>
          <a:solidFill>
            <a:srgbClr val="008675"/>
          </a:solidFill>
        </p:grpSpPr>
        <p:sp>
          <p:nvSpPr>
            <p:cNvPr id="26" name="Flowchart: Alternate Process 25"/>
            <p:cNvSpPr/>
            <p:nvPr/>
          </p:nvSpPr>
          <p:spPr>
            <a:xfrm>
              <a:off x="2061490" y="2502003"/>
              <a:ext cx="1045380" cy="383322"/>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Search</a:t>
              </a:r>
            </a:p>
          </p:txBody>
        </p:sp>
        <p:cxnSp>
          <p:nvCxnSpPr>
            <p:cNvPr id="27" name="Straight Connector 26"/>
            <p:cNvCxnSpPr>
              <a:stCxn id="26" idx="2"/>
            </p:cNvCxnSpPr>
            <p:nvPr/>
          </p:nvCxnSpPr>
          <p:spPr bwMode="auto">
            <a:xfrm flipH="1">
              <a:off x="2584180" y="2885325"/>
              <a:ext cx="1" cy="277598"/>
            </a:xfrm>
            <a:prstGeom prst="line">
              <a:avLst/>
            </a:prstGeom>
            <a:grpFill/>
            <a:ln w="38100" cap="flat" cmpd="sng" algn="ctr">
              <a:solidFill>
                <a:srgbClr val="008675"/>
              </a:solidFill>
              <a:prstDash val="solid"/>
              <a:round/>
              <a:headEnd type="none" w="med" len="med"/>
              <a:tailEnd type="oval" w="lg" len="lg"/>
            </a:ln>
            <a:effectLst/>
          </p:spPr>
        </p:cxnSp>
      </p:grpSp>
      <p:grpSp>
        <p:nvGrpSpPr>
          <p:cNvPr id="20" name="Group 19"/>
          <p:cNvGrpSpPr/>
          <p:nvPr/>
        </p:nvGrpSpPr>
        <p:grpSpPr>
          <a:xfrm>
            <a:off x="265286" y="1103112"/>
            <a:ext cx="1392479" cy="1231526"/>
            <a:chOff x="1152526" y="453630"/>
            <a:chExt cx="1211034" cy="1307841"/>
          </a:xfrm>
          <a:solidFill>
            <a:srgbClr val="FF0000"/>
          </a:solidFill>
        </p:grpSpPr>
        <p:sp>
          <p:nvSpPr>
            <p:cNvPr id="24" name="Flowchart: Alternate Process 23"/>
            <p:cNvSpPr/>
            <p:nvPr/>
          </p:nvSpPr>
          <p:spPr>
            <a:xfrm>
              <a:off x="1152526" y="453630"/>
              <a:ext cx="1211034" cy="700060"/>
            </a:xfrm>
            <a:prstGeom prst="flowChartAlternateProcess">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en-US" sz="2000" dirty="0">
                  <a:solidFill>
                    <a:srgbClr val="FFFFFF"/>
                  </a:solidFill>
                  <a:cs typeface="Arial" pitchFamily="34" charset="0"/>
                </a:rPr>
                <a:t>App Launcher</a:t>
              </a:r>
            </a:p>
          </p:txBody>
        </p:sp>
        <p:cxnSp>
          <p:nvCxnSpPr>
            <p:cNvPr id="28" name="Straight Connector 27"/>
            <p:cNvCxnSpPr>
              <a:stCxn id="24" idx="2"/>
            </p:cNvCxnSpPr>
            <p:nvPr/>
          </p:nvCxnSpPr>
          <p:spPr bwMode="auto">
            <a:xfrm flipH="1">
              <a:off x="1262031" y="1153690"/>
              <a:ext cx="496012" cy="607781"/>
            </a:xfrm>
            <a:prstGeom prst="line">
              <a:avLst/>
            </a:prstGeom>
            <a:grpFill/>
            <a:ln w="38100" cap="flat" cmpd="sng" algn="ctr">
              <a:solidFill>
                <a:srgbClr val="008675"/>
              </a:solidFill>
              <a:prstDash val="solid"/>
              <a:round/>
              <a:headEnd type="none" w="med" len="med"/>
              <a:tailEnd type="oval" w="lg" len="lg"/>
            </a:ln>
            <a:effectLst/>
          </p:spPr>
        </p:cxnSp>
      </p:grpSp>
    </p:spTree>
    <p:custDataLst>
      <p:tags r:id="rId1"/>
    </p:custDataLst>
    <p:extLst>
      <p:ext uri="{BB962C8B-B14F-4D97-AF65-F5344CB8AC3E}">
        <p14:creationId xmlns:p14="http://schemas.microsoft.com/office/powerpoint/2010/main" val="37474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607733"/>
            <a:ext cx="11955462" cy="4181796"/>
          </a:xfrm>
        </p:spPr>
        <p:txBody>
          <a:bodyPr/>
          <a:lstStyle/>
          <a:p>
            <a:r>
              <a:rPr lang="en-US" dirty="0"/>
              <a:t>Tasks:</a:t>
            </a:r>
          </a:p>
          <a:p>
            <a:pPr lvl="1"/>
            <a:r>
              <a:rPr lang="en-US" dirty="0"/>
              <a:t>Download and save the leads import file from Conner McCoy.</a:t>
            </a:r>
          </a:p>
          <a:p>
            <a:pPr lvl="1"/>
            <a:r>
              <a:rPr lang="en-US" dirty="0"/>
              <a:t>Open the file in Excel.</a:t>
            </a:r>
          </a:p>
          <a:p>
            <a:pPr lvl="1"/>
            <a:r>
              <a:rPr lang="en-US" dirty="0"/>
              <a:t>Check rows and columns for accuracy. </a:t>
            </a:r>
          </a:p>
          <a:p>
            <a:pPr lvl="1"/>
            <a:r>
              <a:rPr lang="en-US" dirty="0"/>
              <a:t>Save it as a CSV file.</a:t>
            </a:r>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Since the import file was prepared by sales reps at tradeshows, it is likely that </a:t>
            </a:r>
            <a:br>
              <a:rPr lang="en-US" dirty="0"/>
            </a:br>
            <a:r>
              <a:rPr lang="en-US" dirty="0"/>
              <a:t>there are inaccuracies. You’ll need to check the data for accuracy. Once clean, you’ll need to save the file as a CSV file.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a:t>6-1: Prepare the Import File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290</a:t>
            </a:fld>
            <a:endParaRPr lang="en-US" dirty="0"/>
          </a:p>
        </p:txBody>
      </p:sp>
    </p:spTree>
    <p:custDataLst>
      <p:tags r:id="rId1"/>
    </p:custData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1862667"/>
            <a:ext cx="11955462" cy="4926862"/>
          </a:xfrm>
        </p:spPr>
        <p:txBody>
          <a:bodyPr/>
          <a:lstStyle/>
          <a:p>
            <a:r>
              <a:rPr lang="en-US" dirty="0"/>
              <a:t>Tasks:</a:t>
            </a:r>
          </a:p>
          <a:p>
            <a:pPr lvl="1"/>
            <a:r>
              <a:rPr lang="en-US" dirty="0"/>
              <a:t>Start the Data Import Wizard.</a:t>
            </a:r>
          </a:p>
          <a:p>
            <a:pPr lvl="1"/>
            <a:r>
              <a:rPr lang="en-GB" dirty="0"/>
              <a:t>Choose the data to import</a:t>
            </a:r>
            <a:r>
              <a:rPr lang="en-US" dirty="0"/>
              <a:t>.</a:t>
            </a:r>
          </a:p>
          <a:p>
            <a:pPr lvl="1"/>
            <a:r>
              <a:rPr lang="en-US" dirty="0"/>
              <a:t>Edit the field mapping.</a:t>
            </a:r>
          </a:p>
          <a:p>
            <a:pPr lvl="1"/>
            <a:r>
              <a:rPr lang="en-US" dirty="0"/>
              <a:t>Start the import.</a:t>
            </a:r>
          </a:p>
          <a:p>
            <a:pPr lvl="1"/>
            <a:r>
              <a:rPr lang="en-GB" dirty="0"/>
              <a:t>Check the Leads tab for new leads.</a:t>
            </a:r>
            <a:endParaRPr lang="en-US" dirty="0"/>
          </a:p>
          <a:p>
            <a:endParaRPr lang="en-US" dirty="0"/>
          </a:p>
        </p:txBody>
      </p:sp>
      <p:sp>
        <p:nvSpPr>
          <p:cNvPr id="2" name="Content Placeholder 1"/>
          <p:cNvSpPr>
            <a:spLocks noGrp="1"/>
          </p:cNvSpPr>
          <p:nvPr>
            <p:ph idx="11"/>
          </p:nvPr>
        </p:nvSpPr>
        <p:spPr>
          <a:xfrm>
            <a:off x="1" y="758825"/>
            <a:ext cx="12192000" cy="943303"/>
          </a:xfrm>
        </p:spPr>
        <p:txBody>
          <a:bodyPr/>
          <a:lstStyle/>
          <a:p>
            <a:r>
              <a:rPr lang="en-US" dirty="0"/>
              <a:t>Goal: </a:t>
            </a:r>
          </a:p>
          <a:p>
            <a:pPr lvl="1"/>
            <a:r>
              <a:rPr lang="en-US" dirty="0"/>
              <a:t>Import the scrubbed file of tradeshow leads for the Marketing team. </a:t>
            </a:r>
          </a:p>
        </p:txBody>
      </p:sp>
      <p:sp>
        <p:nvSpPr>
          <p:cNvPr id="8" name="Content Placeholder 7"/>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a:t>6-2: Import Leads Using the Data Import Wizard</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291</a:t>
            </a:fld>
            <a:endParaRPr lang="en-US" dirty="0"/>
          </a:p>
        </p:txBody>
      </p:sp>
    </p:spTree>
    <p:custDataLst>
      <p:tags r:id="rId1"/>
    </p:custData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Agenda</a:t>
            </a:r>
          </a:p>
        </p:txBody>
      </p:sp>
      <p:sp>
        <p:nvSpPr>
          <p:cNvPr id="10" name="Content Placeholder 9"/>
          <p:cNvSpPr>
            <a:spLocks noGrp="1"/>
          </p:cNvSpPr>
          <p:nvPr>
            <p:ph idx="1"/>
          </p:nvPr>
        </p:nvSpPr>
        <p:spPr>
          <a:xfrm>
            <a:off x="853591" y="1027272"/>
            <a:ext cx="9129218" cy="4635062"/>
          </a:xfrm>
        </p:spPr>
        <p:txBody>
          <a:bodyPr numCol="2" spcCol="457200"/>
          <a:lstStyle/>
          <a:p>
            <a:pPr lvl="2"/>
            <a:r>
              <a:rPr lang="en-US" dirty="0">
                <a:solidFill>
                  <a:srgbClr val="AEBE89"/>
                </a:solidFill>
              </a:rPr>
              <a:t>Import Wizards</a:t>
            </a:r>
          </a:p>
          <a:p>
            <a:pPr lvl="2"/>
            <a:r>
              <a:rPr lang="en-US" b="1" dirty="0">
                <a:latin typeface="Salesforce Sans" panose="020B0505020202020203" pitchFamily="34" charset="0"/>
              </a:rPr>
              <a:t>Data Loader</a:t>
            </a:r>
          </a:p>
          <a:p>
            <a:pPr lvl="2"/>
            <a:r>
              <a:rPr lang="en-US" dirty="0"/>
              <a:t>Mass Transfer</a:t>
            </a:r>
          </a:p>
          <a:p>
            <a:pPr lvl="2"/>
            <a:r>
              <a:rPr lang="en-US" dirty="0"/>
              <a:t>Backing Up Data</a:t>
            </a:r>
          </a:p>
          <a:p>
            <a:pPr lvl="2"/>
            <a:r>
              <a:rPr lang="en-US" dirty="0"/>
              <a:t>Mass Delete and Recycle Bin</a:t>
            </a:r>
          </a:p>
        </p:txBody>
      </p:sp>
      <p:sp>
        <p:nvSpPr>
          <p:cNvPr id="4" name="Text Placeholder 3"/>
          <p:cNvSpPr>
            <a:spLocks noGrp="1"/>
          </p:cNvSpPr>
          <p:nvPr>
            <p:ph type="body" sz="quarter" idx="13"/>
          </p:nvPr>
        </p:nvSpPr>
        <p:spPr/>
        <p:txBody>
          <a:bodyPr/>
          <a:lstStyle/>
          <a:p>
            <a:r>
              <a:rPr lang="en-US" dirty="0"/>
              <a:t>Module 6: </a:t>
            </a:r>
            <a:r>
              <a:rPr lang="en-US" b="0" dirty="0">
                <a:latin typeface="Salesforce Sans Light" panose="020B0305020202020203" pitchFamily="34" charset="0"/>
              </a:rPr>
              <a:t>Managing Data</a:t>
            </a:r>
          </a:p>
        </p:txBody>
      </p:sp>
      <p:sp>
        <p:nvSpPr>
          <p:cNvPr id="2" name="Slide Number Placeholder 1"/>
          <p:cNvSpPr>
            <a:spLocks noGrp="1"/>
          </p:cNvSpPr>
          <p:nvPr>
            <p:ph type="sldNum" sz="quarter" idx="12"/>
          </p:nvPr>
        </p:nvSpPr>
        <p:spPr/>
        <p:txBody>
          <a:bodyPr/>
          <a:lstStyle/>
          <a:p>
            <a:fld id="{812A5277-1DB9-460F-9A21-B857ABB32666}" type="slidenum">
              <a:rPr lang="en-US" smtClean="0"/>
              <a:pPr/>
              <a:t>292</a:t>
            </a:fld>
            <a:endParaRPr lang="en-US" dirty="0"/>
          </a:p>
        </p:txBody>
      </p:sp>
    </p:spTree>
    <p:custDataLst>
      <p:tags r:id="rId1"/>
    </p:custDataLst>
    <p:extLst>
      <p:ext uri="{BB962C8B-B14F-4D97-AF65-F5344CB8AC3E}">
        <p14:creationId xmlns:p14="http://schemas.microsoft.com/office/powerpoint/2010/main" val="1120618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Update Account Data</a:t>
            </a:r>
          </a:p>
        </p:txBody>
      </p:sp>
      <p:graphicFrame>
        <p:nvGraphicFramePr>
          <p:cNvPr id="6" name="Table 5"/>
          <p:cNvGraphicFramePr>
            <a:graphicFrameLocks noGrp="1"/>
          </p:cNvGraphicFramePr>
          <p:nvPr>
            <p:extLst>
              <p:ext uri="{D42A27DB-BD31-4B8C-83A1-F6EECF244321}">
                <p14:modId xmlns:p14="http://schemas.microsoft.com/office/powerpoint/2010/main" val="350458243"/>
              </p:ext>
            </p:extLst>
          </p:nvPr>
        </p:nvGraphicFramePr>
        <p:xfrm>
          <a:off x="1395114" y="920398"/>
          <a:ext cx="9810233" cy="5796489"/>
        </p:xfrm>
        <a:graphic>
          <a:graphicData uri="http://schemas.openxmlformats.org/drawingml/2006/table">
            <a:tbl>
              <a:tblPr firstRow="1" bandRow="1">
                <a:tableStyleId>{5C22544A-7EE6-4342-B048-85BDC9FD1C3A}</a:tableStyleId>
              </a:tblPr>
              <a:tblGrid>
                <a:gridCol w="9365350">
                  <a:extLst>
                    <a:ext uri="{9D8B030D-6E8A-4147-A177-3AD203B41FA5}">
                      <a16:colId xmlns:a16="http://schemas.microsoft.com/office/drawing/2014/main" val="20000"/>
                    </a:ext>
                  </a:extLst>
                </a:gridCol>
                <a:gridCol w="444883">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5h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Wow!</a:t>
                      </a:r>
                      <a:r>
                        <a:rPr lang="en-GB" sz="1800" b="0" kern="1200" baseline="0" dirty="0">
                          <a:solidFill>
                            <a:schemeClr val="tx1"/>
                          </a:solidFill>
                          <a:latin typeface="Salesforce Sans" panose="020B0505020202020203" pitchFamily="34" charset="0"/>
                          <a:ea typeface="Segoe UI" pitchFamily="34" charset="0"/>
                          <a:cs typeface="Segoe UI" pitchFamily="34" charset="0"/>
                        </a:rPr>
                        <a:t> T</a:t>
                      </a:r>
                      <a:r>
                        <a:rPr lang="en-GB" sz="1800" b="0" kern="1200" dirty="0">
                          <a:solidFill>
                            <a:schemeClr val="tx1"/>
                          </a:solidFill>
                          <a:latin typeface="Salesforce Sans" panose="020B0505020202020203" pitchFamily="34" charset="0"/>
                          <a:ea typeface="Segoe UI" pitchFamily="34" charset="0"/>
                          <a:cs typeface="Segoe UI" pitchFamily="34" charset="0"/>
                        </a:rPr>
                        <a:t>hanks</a:t>
                      </a:r>
                      <a:r>
                        <a:rPr lang="en-GB" sz="1800" b="0" kern="1200" baseline="0" dirty="0">
                          <a:solidFill>
                            <a:schemeClr val="tx1"/>
                          </a:solidFill>
                          <a:latin typeface="Salesforce Sans" panose="020B0505020202020203" pitchFamily="34" charset="0"/>
                          <a:ea typeface="Segoe UI" pitchFamily="34" charset="0"/>
                          <a:cs typeface="Segoe UI" pitchFamily="34" charset="0"/>
                        </a:rPr>
                        <a:t> for adding the Region/Zone picklists–awesome!! I’ve had my team fill out the proper region and zone for all accounts in the technology industry, since that’s a top priority vertical right now. Can you get this into Salesforce? </a:t>
                      </a:r>
                      <a:r>
                        <a:rPr lang="en-GB" sz="1800" b="0" kern="120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196137">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This will really help us concentrate on this vertical. Thanks, Yuko!</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rotWithShape="1">
          <a:blip r:embed="rId4"/>
          <a:srcRect l="1970" t="12280" r="78654" b="85404"/>
          <a:stretch/>
        </p:blipFill>
        <p:spPr>
          <a:xfrm>
            <a:off x="1459298" y="4766282"/>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690966" y="1023749"/>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690966" y="5582003"/>
            <a:ext cx="297640" cy="288435"/>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372" t="48868" r="63206" b="12441"/>
          <a:stretch/>
        </p:blipFill>
        <p:spPr>
          <a:xfrm>
            <a:off x="1459298" y="2747367"/>
            <a:ext cx="2880360" cy="1981200"/>
          </a:xfrm>
          <a:prstGeom prst="rect">
            <a:avLst/>
          </a:prstGeom>
        </p:spPr>
      </p:pic>
      <p:pic>
        <p:nvPicPr>
          <p:cNvPr id="13" name="Picture 2" descr="C:\Users\joatham\Documents\CDev\Graphics\AW Computing employees\other AW employees\Yuko Ishikawa Sales Ops Director.jpg"/>
          <p:cNvPicPr>
            <a:picLocks noChangeAspect="1" noChangeArrowheads="1"/>
          </p:cNvPicPr>
          <p:nvPr/>
        </p:nvPicPr>
        <p:blipFill>
          <a:blip r:embed="rId6" cstate="print"/>
          <a:srcRect r="7419"/>
          <a:stretch>
            <a:fillRect/>
          </a:stretch>
        </p:blipFill>
        <p:spPr bwMode="auto">
          <a:xfrm>
            <a:off x="1401464" y="992436"/>
            <a:ext cx="609790" cy="614095"/>
          </a:xfrm>
          <a:prstGeom prst="rect">
            <a:avLst/>
          </a:prstGeom>
          <a:solidFill>
            <a:schemeClr val="bg1"/>
          </a:solidFill>
          <a:ln w="19050">
            <a:solidFill>
              <a:schemeClr val="bg1">
                <a:lumMod val="85000"/>
              </a:schemeClr>
            </a:solidFill>
          </a:ln>
        </p:spPr>
      </p:pic>
      <p:pic>
        <p:nvPicPr>
          <p:cNvPr id="15" name="Picture 14" descr="AWheeler headshot.png"/>
          <p:cNvPicPr>
            <a:picLocks noChangeAspect="1"/>
          </p:cNvPicPr>
          <p:nvPr/>
        </p:nvPicPr>
        <p:blipFill>
          <a:blip r:embed="rId7" cstate="print"/>
          <a:srcRect l="12167" r="-3772" b="12284"/>
          <a:stretch>
            <a:fillRect/>
          </a:stretch>
        </p:blipFill>
        <p:spPr>
          <a:xfrm>
            <a:off x="1598435" y="5582003"/>
            <a:ext cx="342898" cy="341955"/>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293</a:t>
            </a:fld>
            <a:endParaRPr lang="en-US" dirty="0"/>
          </a:p>
        </p:txBody>
      </p:sp>
    </p:spTree>
    <p:custDataLst>
      <p:tags r:id="rId1"/>
    </p:custDataLst>
    <p:extLst>
      <p:ext uri="{BB962C8B-B14F-4D97-AF65-F5344CB8AC3E}">
        <p14:creationId xmlns:p14="http://schemas.microsoft.com/office/powerpoint/2010/main" val="376817969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marL="0" indent="0">
              <a:buNone/>
            </a:pPr>
            <a:r>
              <a:rPr lang="en-US" dirty="0"/>
              <a:t>When updating existing records, ensure that new data is being matched to the correct record by using the Salesforce record ID. This ID is a </a:t>
            </a:r>
            <a:r>
              <a:rPr lang="en-US" i="1" dirty="0"/>
              <a:t>unique identifier</a:t>
            </a:r>
            <a:r>
              <a:rPr lang="en-US" dirty="0"/>
              <a:t> that is </a:t>
            </a:r>
            <a:r>
              <a:rPr lang="en-US" i="1" dirty="0"/>
              <a:t>generated by Salesforce </a:t>
            </a:r>
            <a:r>
              <a:rPr lang="en-US" dirty="0"/>
              <a:t>when a new record is created. The Salesforce record ID can be obtained from:</a:t>
            </a:r>
          </a:p>
          <a:p>
            <a:pPr marL="228600" lvl="1" indent="-228600"/>
            <a:r>
              <a:rPr lang="en-US" dirty="0"/>
              <a:t>The record URL:</a:t>
            </a:r>
          </a:p>
          <a:p>
            <a:pPr marL="228600" lvl="1" indent="-228600"/>
            <a:endParaRPr lang="en-US" dirty="0"/>
          </a:p>
          <a:p>
            <a:pPr marL="228600" lvl="1" indent="-228600"/>
            <a:r>
              <a:rPr lang="en-US" dirty="0"/>
              <a:t>Reports:</a:t>
            </a:r>
          </a:p>
          <a:p>
            <a:pPr marL="228600" lvl="1" indent="-228600">
              <a:buNone/>
            </a:pPr>
            <a:endParaRPr lang="en-US" dirty="0"/>
          </a:p>
          <a:p>
            <a:pPr marL="228600" lvl="1" indent="-228600"/>
            <a:endParaRPr lang="en-US" dirty="0"/>
          </a:p>
          <a:p>
            <a:pPr marL="228600" lvl="1" indent="-228600"/>
            <a:endParaRPr lang="en-US" dirty="0"/>
          </a:p>
          <a:p>
            <a:pPr marL="228600" lvl="1" indent="-228600"/>
            <a:r>
              <a:rPr lang="en-US" dirty="0"/>
              <a:t>A data loader export file:</a:t>
            </a:r>
          </a:p>
        </p:txBody>
      </p:sp>
      <p:sp>
        <p:nvSpPr>
          <p:cNvPr id="7" name="Title 6"/>
          <p:cNvSpPr>
            <a:spLocks noGrp="1"/>
          </p:cNvSpPr>
          <p:nvPr>
            <p:ph type="title"/>
          </p:nvPr>
        </p:nvSpPr>
        <p:spPr/>
        <p:txBody>
          <a:bodyPr/>
          <a:lstStyle/>
          <a:p>
            <a:r>
              <a:rPr lang="en-US" dirty="0"/>
              <a:t>Matching New Information to Existing Records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294</a:t>
            </a:fld>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2900812" y="2494146"/>
            <a:ext cx="5991225" cy="21907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1749086" y="3032340"/>
            <a:ext cx="3028654" cy="166346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srcRect/>
          <a:stretch>
            <a:fillRect/>
          </a:stretch>
        </p:blipFill>
        <p:spPr bwMode="auto">
          <a:xfrm>
            <a:off x="4094644" y="5173813"/>
            <a:ext cx="3603562" cy="113423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17" name="Oval 16"/>
          <p:cNvSpPr/>
          <p:nvPr/>
        </p:nvSpPr>
        <p:spPr>
          <a:xfrm>
            <a:off x="6998435" y="2402326"/>
            <a:ext cx="1577789" cy="4840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356278" y="3889654"/>
            <a:ext cx="1512901" cy="905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4011397" y="5499881"/>
            <a:ext cx="2069288" cy="9486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3"/>
          <p:cNvSpPr>
            <a:spLocks noGrp="1" noChangeArrowheads="1"/>
          </p:cNvSpPr>
          <p:nvPr>
            <p:ph idx="1"/>
          </p:nvPr>
        </p:nvSpPr>
        <p:spPr/>
        <p:txBody>
          <a:bodyPr/>
          <a:lstStyle/>
          <a:p>
            <a:pPr marL="0" indent="0">
              <a:lnSpc>
                <a:spcPct val="100000"/>
              </a:lnSpc>
              <a:buNone/>
            </a:pPr>
            <a:r>
              <a:rPr lang="en-US" dirty="0"/>
              <a:t>The </a:t>
            </a:r>
            <a:r>
              <a:rPr lang="en-US" b="1" dirty="0"/>
              <a:t>Salesforce Data Loader </a:t>
            </a:r>
            <a:r>
              <a:rPr lang="en-US" dirty="0"/>
              <a:t>is an application for the bulk import or export of data.  More robust than the import wizards, you can use it to:</a:t>
            </a:r>
          </a:p>
          <a:p>
            <a:pPr marL="342900" indent="-342900">
              <a:buFont typeface="Wingdings" panose="05000000000000000000" pitchFamily="2" charset="2"/>
              <a:buChar char="§"/>
            </a:pPr>
            <a:r>
              <a:rPr lang="en-US" dirty="0"/>
              <a:t>Insert, update, delete, export, or </a:t>
            </a:r>
            <a:r>
              <a:rPr lang="en-US" dirty="0" err="1"/>
              <a:t>upsert</a:t>
            </a:r>
            <a:r>
              <a:rPr lang="en-US" dirty="0"/>
              <a:t> Salesforce CRM records for both standard and custom objects. </a:t>
            </a:r>
          </a:p>
          <a:p>
            <a:pPr marL="342900" indent="-342900">
              <a:buFont typeface="Wingdings" panose="05000000000000000000" pitchFamily="2" charset="2"/>
              <a:buChar char="§"/>
            </a:pPr>
            <a:r>
              <a:rPr lang="en-US" dirty="0"/>
              <a:t>Obtain Salesforce record IDs.</a:t>
            </a:r>
          </a:p>
          <a:p>
            <a:r>
              <a:rPr lang="en-US" dirty="0"/>
              <a:t>It is now fully supported for both Windows and Mac OS X.</a:t>
            </a:r>
          </a:p>
        </p:txBody>
      </p:sp>
      <p:sp>
        <p:nvSpPr>
          <p:cNvPr id="432129" name="Rectangle 2"/>
          <p:cNvSpPr>
            <a:spLocks noGrp="1" noChangeArrowheads="1"/>
          </p:cNvSpPr>
          <p:nvPr>
            <p:ph type="title"/>
          </p:nvPr>
        </p:nvSpPr>
        <p:spPr/>
        <p:txBody>
          <a:bodyPr/>
          <a:lstStyle/>
          <a:p>
            <a:r>
              <a:rPr lang="en-US"/>
              <a:t>What is the Data Loader?</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295</a:t>
            </a:fld>
            <a:endParaRPr lang="en-US" dirty="0"/>
          </a:p>
        </p:txBody>
      </p:sp>
      <p:pic>
        <p:nvPicPr>
          <p:cNvPr id="3" name="Picture 2"/>
          <p:cNvPicPr>
            <a:picLocks noChangeAspect="1"/>
          </p:cNvPicPr>
          <p:nvPr/>
        </p:nvPicPr>
        <p:blipFill>
          <a:blip r:embed="rId4" cstate="print"/>
          <a:stretch>
            <a:fillRect/>
          </a:stretch>
        </p:blipFill>
        <p:spPr>
          <a:xfrm>
            <a:off x="1522943" y="3543120"/>
            <a:ext cx="9126709" cy="2983092"/>
          </a:xfrm>
          <a:prstGeom prst="rect">
            <a:avLst/>
          </a:prstGeom>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Data Loader</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296</a:t>
            </a:fld>
            <a:endParaRPr lang="en-US" dirty="0"/>
          </a:p>
        </p:txBody>
      </p:sp>
      <p:grpSp>
        <p:nvGrpSpPr>
          <p:cNvPr id="12" name="Group 11"/>
          <p:cNvGrpSpPr/>
          <p:nvPr/>
        </p:nvGrpSpPr>
        <p:grpSpPr>
          <a:xfrm>
            <a:off x="1680100" y="1299157"/>
            <a:ext cx="8831801" cy="4953577"/>
            <a:chOff x="454617" y="1332846"/>
            <a:chExt cx="7722244" cy="4121358"/>
          </a:xfrm>
        </p:grpSpPr>
        <p:sp>
          <p:nvSpPr>
            <p:cNvPr id="13" name="Rounded Rectangle 7"/>
            <p:cNvSpPr/>
            <p:nvPr/>
          </p:nvSpPr>
          <p:spPr>
            <a:xfrm>
              <a:off x="454617" y="1332846"/>
              <a:ext cx="3790652" cy="1978121"/>
            </a:xfrm>
            <a:prstGeom prst="roundRect">
              <a:avLst>
                <a:gd name="adj" fmla="val 6616"/>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effectLst/>
                  <a:uLnTx/>
                  <a:uFillTx/>
                </a:rPr>
                <a:t>The data loader is a </a:t>
              </a:r>
              <a:r>
                <a:rPr kumimoji="0" lang="en-US" sz="2400" b="0" i="1" u="none" strike="noStrike" kern="1200" cap="none" spc="0" normalizeH="0" baseline="0" noProof="0" dirty="0">
                  <a:ln>
                    <a:noFill/>
                  </a:ln>
                  <a:solidFill>
                    <a:schemeClr val="bg1"/>
                  </a:solidFill>
                  <a:effectLst/>
                  <a:uLnTx/>
                  <a:uFillTx/>
                </a:rPr>
                <a:t>client application</a:t>
              </a:r>
              <a:r>
                <a:rPr kumimoji="0" lang="en-US" sz="2400" b="0" i="0" u="none" strike="noStrike" kern="1200" cap="none" spc="0" normalizeH="0" baseline="0" noProof="0" dirty="0">
                  <a:ln>
                    <a:noFill/>
                  </a:ln>
                  <a:solidFill>
                    <a:schemeClr val="bg1"/>
                  </a:solidFill>
                  <a:effectLst/>
                  <a:uLnTx/>
                  <a:uFillTx/>
                </a:rPr>
                <a:t>: It accesses Salesforce data from outside of Salesforce. </a:t>
              </a:r>
            </a:p>
          </p:txBody>
        </p:sp>
        <p:sp>
          <p:nvSpPr>
            <p:cNvPr id="14" name="Rounded Rectangle 8"/>
            <p:cNvSpPr/>
            <p:nvPr/>
          </p:nvSpPr>
          <p:spPr>
            <a:xfrm>
              <a:off x="4386209" y="1332846"/>
              <a:ext cx="3790652" cy="1978121"/>
            </a:xfrm>
            <a:prstGeom prst="roundRect">
              <a:avLst>
                <a:gd name="adj" fmla="val 7053"/>
              </a:avLst>
            </a:prstGeom>
            <a:solidFill>
              <a:srgbClr val="00B0F0"/>
            </a:solidFill>
            <a:ln>
              <a:noFill/>
            </a:ln>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effectLst/>
                  <a:uLnTx/>
                  <a:uFillTx/>
                </a:rPr>
                <a:t>Because it is a client application, you </a:t>
              </a:r>
              <a:r>
                <a:rPr kumimoji="0" lang="en-US" sz="2400" b="0" i="1" u="none" strike="noStrike" kern="1200" cap="none" spc="0" normalizeH="0" baseline="0" noProof="0" dirty="0">
                  <a:ln>
                    <a:noFill/>
                  </a:ln>
                  <a:solidFill>
                    <a:schemeClr val="bg1"/>
                  </a:solidFill>
                  <a:effectLst/>
                  <a:uLnTx/>
                  <a:uFillTx/>
                </a:rPr>
                <a:t>must log in</a:t>
              </a:r>
              <a:r>
                <a:rPr kumimoji="0" lang="en-US" sz="2400" b="0" i="0" u="none" strike="noStrike" kern="1200" cap="none" spc="0" normalizeH="0" baseline="0" noProof="0" dirty="0">
                  <a:ln>
                    <a:noFill/>
                  </a:ln>
                  <a:solidFill>
                    <a:schemeClr val="bg1"/>
                  </a:solidFill>
                  <a:effectLst/>
                  <a:uLnTx/>
                  <a:uFillTx/>
                </a:rPr>
                <a:t> to the data loader with your username and password.</a:t>
              </a:r>
            </a:p>
          </p:txBody>
        </p:sp>
        <p:sp>
          <p:nvSpPr>
            <p:cNvPr id="15" name="Rounded Rectangle 9"/>
            <p:cNvSpPr/>
            <p:nvPr/>
          </p:nvSpPr>
          <p:spPr>
            <a:xfrm>
              <a:off x="454617" y="3476083"/>
              <a:ext cx="3790652" cy="1978121"/>
            </a:xfrm>
            <a:prstGeom prst="roundRect">
              <a:avLst>
                <a:gd name="adj" fmla="val 7490"/>
              </a:avLst>
            </a:prstGeom>
            <a:solidFill>
              <a:srgbClr val="0065B0"/>
            </a:solidFill>
            <a:ln>
              <a:noFill/>
            </a:ln>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effectLst/>
                  <a:uLnTx/>
                  <a:uFillTx/>
                </a:rPr>
                <a:t>If you are logging in from an IP address that is not in your org’s </a:t>
              </a:r>
              <a:r>
                <a:rPr kumimoji="0" lang="en-US" sz="2400" b="0" i="1" u="none" strike="noStrike" kern="1200" cap="none" spc="0" normalizeH="0" baseline="0" noProof="0" dirty="0">
                  <a:ln>
                    <a:noFill/>
                  </a:ln>
                  <a:solidFill>
                    <a:schemeClr val="bg1"/>
                  </a:solidFill>
                  <a:effectLst/>
                  <a:uLnTx/>
                  <a:uFillTx/>
                  <a:ea typeface="MS PGothic" charset="-128"/>
                  <a:cs typeface="MS PGothic" charset="-128"/>
                </a:rPr>
                <a:t>trusted locations list</a:t>
              </a:r>
              <a:r>
                <a:rPr kumimoji="0" lang="en-US" sz="2400" b="0" i="0" u="none" strike="noStrike" kern="1200" cap="none" spc="0" normalizeH="0" baseline="0" noProof="0" dirty="0">
                  <a:ln>
                    <a:noFill/>
                  </a:ln>
                  <a:solidFill>
                    <a:schemeClr val="bg1"/>
                  </a:solidFill>
                  <a:effectLst/>
                  <a:uLnTx/>
                  <a:uFillTx/>
                  <a:ea typeface="MS PGothic" charset="-128"/>
                  <a:cs typeface="MS PGothic" charset="-128"/>
                </a:rPr>
                <a:t>, a </a:t>
              </a:r>
              <a:r>
                <a:rPr kumimoji="0" lang="en-US" sz="2400" b="0" i="1" u="none" strike="noStrike" kern="1200" cap="none" spc="0" normalizeH="0" baseline="0" noProof="0" dirty="0">
                  <a:ln>
                    <a:noFill/>
                  </a:ln>
                  <a:solidFill>
                    <a:schemeClr val="bg1"/>
                  </a:solidFill>
                  <a:effectLst/>
                  <a:uLnTx/>
                  <a:uFillTx/>
                  <a:ea typeface="MS PGothic" charset="-128"/>
                  <a:cs typeface="MS PGothic" charset="-128"/>
                </a:rPr>
                <a:t>security </a:t>
              </a:r>
              <a:r>
                <a:rPr kumimoji="0" lang="en-US" sz="2400" b="0" i="1" u="none" strike="noStrike" kern="0" cap="none" spc="0" normalizeH="0" baseline="0" noProof="0" dirty="0">
                  <a:ln>
                    <a:noFill/>
                  </a:ln>
                  <a:solidFill>
                    <a:schemeClr val="bg1"/>
                  </a:solidFill>
                  <a:effectLst/>
                  <a:uLnTx/>
                  <a:uFillTx/>
                  <a:ea typeface="MS PGothic" charset="-128"/>
                  <a:cs typeface="MS PGothic" charset="-128"/>
                </a:rPr>
                <a:t>token will be required</a:t>
              </a:r>
              <a:r>
                <a:rPr kumimoji="0" lang="en-US" sz="2400" b="0" i="0" u="none" strike="noStrike" kern="1200" cap="none" spc="0" normalizeH="0" baseline="0" noProof="0" dirty="0">
                  <a:ln>
                    <a:noFill/>
                  </a:ln>
                  <a:solidFill>
                    <a:schemeClr val="bg1"/>
                  </a:solidFill>
                  <a:effectLst/>
                  <a:uLnTx/>
                  <a:uFillTx/>
                  <a:ea typeface="MS PGothic" charset="-128"/>
                  <a:cs typeface="MS PGothic" charset="-128"/>
                </a:rPr>
                <a:t>.</a:t>
              </a:r>
              <a:endParaRPr kumimoji="0" lang="en-US" sz="2400" b="0" i="0" u="none" strike="noStrike" kern="1200" cap="none" spc="0" normalizeH="0" baseline="0" noProof="0" dirty="0">
                <a:ln>
                  <a:noFill/>
                </a:ln>
                <a:solidFill>
                  <a:schemeClr val="bg1"/>
                </a:solidFill>
                <a:effectLst/>
                <a:uLnTx/>
                <a:uFillTx/>
              </a:endParaRPr>
            </a:p>
          </p:txBody>
        </p:sp>
        <p:sp>
          <p:nvSpPr>
            <p:cNvPr id="16" name="Rounded Rectangle 10"/>
            <p:cNvSpPr/>
            <p:nvPr/>
          </p:nvSpPr>
          <p:spPr>
            <a:xfrm>
              <a:off x="4386209" y="3476083"/>
              <a:ext cx="3790652" cy="1978121"/>
            </a:xfrm>
            <a:prstGeom prst="roundRect">
              <a:avLst>
                <a:gd name="adj" fmla="val 8801"/>
              </a:avLst>
            </a:prstGeom>
            <a:solidFill>
              <a:schemeClr val="tx2">
                <a:lumMod val="75000"/>
              </a:schemeClr>
            </a:solidFill>
            <a:ln>
              <a:noFill/>
            </a:ln>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effectLst/>
                  <a:uLnTx/>
                  <a:uFillTx/>
                </a:rPr>
                <a:t>The data loader uses the </a:t>
              </a:r>
              <a:r>
                <a:rPr kumimoji="0" lang="en-US" sz="2400" b="0" i="1" u="none" strike="noStrike" kern="1200" cap="none" spc="0" normalizeH="0" baseline="0" noProof="0" dirty="0">
                  <a:ln>
                    <a:noFill/>
                  </a:ln>
                  <a:solidFill>
                    <a:schemeClr val="bg1"/>
                  </a:solidFill>
                  <a:effectLst/>
                  <a:uLnTx/>
                  <a:uFillTx/>
                </a:rPr>
                <a:t>Salesforce API</a:t>
              </a:r>
              <a:r>
                <a:rPr kumimoji="0" lang="en-US" sz="2400" b="0" i="0" u="none" strike="noStrike" kern="1200" cap="none" spc="0" normalizeH="0" baseline="0" noProof="0" dirty="0">
                  <a:ln>
                    <a:noFill/>
                  </a:ln>
                  <a:solidFill>
                    <a:schemeClr val="bg1"/>
                  </a:solidFill>
                  <a:effectLst/>
                  <a:uLnTx/>
                  <a:uFillTx/>
                </a:rPr>
                <a:t>. This is a set of rules that allow outside programs to interface with your Salesforce data.  </a:t>
              </a:r>
            </a:p>
          </p:txBody>
        </p:sp>
      </p:grpSp>
    </p:spTree>
    <p:custDataLst>
      <p:tags r:id="rId1"/>
    </p:custData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t>Data Loader vs. Import Wizards Comparison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65379450"/>
              </p:ext>
            </p:extLst>
          </p:nvPr>
        </p:nvGraphicFramePr>
        <p:xfrm>
          <a:off x="274318" y="971366"/>
          <a:ext cx="11590022" cy="5595535"/>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509262">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2994660">
                  <a:extLst>
                    <a:ext uri="{9D8B030D-6E8A-4147-A177-3AD203B41FA5}">
                      <a16:colId xmlns:a16="http://schemas.microsoft.com/office/drawing/2014/main" val="20002"/>
                    </a:ext>
                  </a:extLst>
                </a:gridCol>
              </a:tblGrid>
              <a:tr h="457119">
                <a:tc>
                  <a:txBody>
                    <a:bodyPr/>
                    <a:lstStyle/>
                    <a:p>
                      <a:pPr algn="l"/>
                      <a:r>
                        <a:rPr lang="en-US" sz="2400" dirty="0"/>
                        <a:t>If you want to</a:t>
                      </a:r>
                      <a:r>
                        <a:rPr lang="en-US" sz="2400" baseline="0" dirty="0"/>
                        <a:t> . . .</a:t>
                      </a:r>
                      <a:endParaRPr lang="en-US" sz="2400" dirty="0"/>
                    </a:p>
                  </a:txBody>
                  <a:tcPr marL="78422" marR="78422" marT="39211" marB="39211" anchor="b">
                    <a:solidFill>
                      <a:srgbClr val="0065B0"/>
                    </a:solidFill>
                  </a:tcPr>
                </a:tc>
                <a:tc>
                  <a:txBody>
                    <a:bodyPr/>
                    <a:lstStyle/>
                    <a:p>
                      <a:pPr algn="ctr"/>
                      <a:r>
                        <a:rPr lang="en-US" sz="2400" dirty="0"/>
                        <a:t>Import Wizards</a:t>
                      </a:r>
                    </a:p>
                  </a:txBody>
                  <a:tcPr marL="78422" marR="78422" marT="39211" marB="39211" anchor="b">
                    <a:solidFill>
                      <a:srgbClr val="0065B0"/>
                    </a:solidFill>
                  </a:tcPr>
                </a:tc>
                <a:tc>
                  <a:txBody>
                    <a:bodyPr/>
                    <a:lstStyle/>
                    <a:p>
                      <a:pPr algn="ctr"/>
                      <a:r>
                        <a:rPr lang="en-US" sz="2400" dirty="0"/>
                        <a:t>Apex Data Loader</a:t>
                      </a:r>
                    </a:p>
                  </a:txBody>
                  <a:tcPr marL="78422" marR="78422" marT="39211" marB="39211" anchor="b">
                    <a:solidFill>
                      <a:srgbClr val="0065B0"/>
                    </a:solidFill>
                  </a:tcPr>
                </a:tc>
                <a:extLst>
                  <a:ext uri="{0D108BD9-81ED-4DB2-BD59-A6C34878D82A}">
                    <a16:rowId xmlns:a16="http://schemas.microsoft.com/office/drawing/2014/main" val="10000"/>
                  </a:ext>
                </a:extLst>
              </a:tr>
              <a:tr h="436730">
                <a:tc>
                  <a:txBody>
                    <a:bodyPr/>
                    <a:lstStyle/>
                    <a:p>
                      <a:r>
                        <a:rPr lang="en-US" sz="2000" dirty="0"/>
                        <a:t>Import fewer than 50,000 records.</a:t>
                      </a:r>
                    </a:p>
                  </a:txBody>
                  <a:tcPr marL="78422" marR="78422" marT="39211" marB="39211" anchor="ctr"/>
                </a:tc>
                <a:tc>
                  <a:txBody>
                    <a:bodyPr/>
                    <a:lstStyle/>
                    <a:p>
                      <a:pPr algn="ctr"/>
                      <a:r>
                        <a:rPr lang="en-US" sz="3200" dirty="0">
                          <a:solidFill>
                            <a:srgbClr val="009644"/>
                          </a:solidFill>
                          <a:effectLst/>
                          <a:sym typeface="Wingdings"/>
                        </a:rPr>
                        <a:t></a:t>
                      </a:r>
                      <a:endParaRPr lang="en-US" sz="1600" dirty="0">
                        <a:solidFill>
                          <a:srgbClr val="009644"/>
                        </a:solidFill>
                        <a:effectLst/>
                      </a:endParaRPr>
                    </a:p>
                  </a:txBody>
                  <a:tcPr marL="78422" marR="78422" marT="39211" marB="39211" anchor="ctr"/>
                </a:tc>
                <a:tc>
                  <a:txBody>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lang="en-US" sz="3200" kern="1200" dirty="0">
                          <a:solidFill>
                            <a:srgbClr val="009644"/>
                          </a:solidFill>
                          <a:effectLst/>
                          <a:latin typeface="+mn-lt"/>
                          <a:ea typeface="+mn-ea"/>
                          <a:cs typeface="+mn-cs"/>
                          <a:sym typeface="Wingdings"/>
                        </a:rPr>
                        <a:t></a:t>
                      </a:r>
                      <a:endParaRPr lang="en-US" sz="3200" kern="1200" dirty="0">
                        <a:solidFill>
                          <a:srgbClr val="009644"/>
                        </a:solidFill>
                        <a:effectLst/>
                        <a:latin typeface="+mn-lt"/>
                        <a:ea typeface="+mn-ea"/>
                        <a:cs typeface="+mn-cs"/>
                      </a:endParaRPr>
                    </a:p>
                  </a:txBody>
                  <a:tcPr marL="78422" marR="78422" marT="39211" marB="39211" anchor="ctr"/>
                </a:tc>
                <a:extLst>
                  <a:ext uri="{0D108BD9-81ED-4DB2-BD59-A6C34878D82A}">
                    <a16:rowId xmlns:a16="http://schemas.microsoft.com/office/drawing/2014/main" val="10001"/>
                  </a:ext>
                </a:extLst>
              </a:tr>
              <a:tr h="530788">
                <a:tc>
                  <a:txBody>
                    <a:bodyPr/>
                    <a:lstStyle/>
                    <a:p>
                      <a:r>
                        <a:rPr lang="en-US" sz="2000" dirty="0"/>
                        <a:t>Prevent </a:t>
                      </a:r>
                      <a:r>
                        <a:rPr lang="en-US" sz="2000" baseline="0" dirty="0"/>
                        <a:t>duplicates when importing </a:t>
                      </a:r>
                      <a:br>
                        <a:rPr lang="en-US" sz="2000" baseline="0" dirty="0"/>
                      </a:br>
                      <a:r>
                        <a:rPr lang="en-US" sz="2000" baseline="0" dirty="0"/>
                        <a:t>new records.</a:t>
                      </a:r>
                      <a:endParaRPr lang="en-US" sz="2000" dirty="0"/>
                    </a:p>
                  </a:txBody>
                  <a:tcPr marL="78422" marR="78422" marT="39211" marB="39211" anchor="ctr"/>
                </a:tc>
                <a:tc>
                  <a:txBody>
                    <a:bodyPr/>
                    <a:lstStyle/>
                    <a:p>
                      <a:pPr algn="ct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val="10002"/>
                  </a:ext>
                </a:extLst>
              </a:tr>
              <a:tr h="530788">
                <a:tc>
                  <a:txBody>
                    <a:bodyPr/>
                    <a:lstStyle/>
                    <a:p>
                      <a:r>
                        <a:rPr lang="en-US" sz="2000" dirty="0"/>
                        <a:t>Choose whether or not to trigger </a:t>
                      </a:r>
                      <a:br>
                        <a:rPr lang="en-US" sz="2000" dirty="0"/>
                      </a:br>
                      <a:r>
                        <a:rPr lang="en-US" sz="2000" dirty="0"/>
                        <a:t>workflow rules.</a:t>
                      </a:r>
                    </a:p>
                  </a:txBody>
                  <a:tcPr marL="78422" marR="78422" marT="39211" marB="39211" anchor="ctr"/>
                </a:tc>
                <a:tc>
                  <a:txBody>
                    <a:bodyPr/>
                    <a:lstStyle/>
                    <a:p>
                      <a:pPr algn="ct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val="10003"/>
                  </a:ext>
                </a:extLst>
              </a:tr>
              <a:tr h="483759">
                <a:tc>
                  <a:txBody>
                    <a:bodyPr/>
                    <a:lstStyle/>
                    <a:p>
                      <a:r>
                        <a:rPr lang="en-US" sz="2000" dirty="0"/>
                        <a:t>Load up </a:t>
                      </a:r>
                      <a:r>
                        <a:rPr lang="en-US" sz="2000" baseline="0" dirty="0"/>
                        <a:t>to 5,000,000 records.</a:t>
                      </a:r>
                      <a:endParaRPr lang="en-US" sz="20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extLst>
                  <a:ext uri="{0D108BD9-81ED-4DB2-BD59-A6C34878D82A}">
                    <a16:rowId xmlns:a16="http://schemas.microsoft.com/office/drawing/2014/main" val="10004"/>
                  </a:ext>
                </a:extLst>
              </a:tr>
              <a:tr h="530788">
                <a:tc>
                  <a:txBody>
                    <a:bodyPr/>
                    <a:lstStyle/>
                    <a:p>
                      <a:r>
                        <a:rPr lang="en-US" sz="2000" dirty="0"/>
                        <a:t>Load objects</a:t>
                      </a:r>
                      <a:r>
                        <a:rPr lang="en-US" sz="2000" baseline="0" dirty="0"/>
                        <a:t> such as products or opportunities.</a:t>
                      </a:r>
                      <a:endParaRPr lang="en-US" sz="20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extLst>
                  <a:ext uri="{0D108BD9-81ED-4DB2-BD59-A6C34878D82A}">
                    <a16:rowId xmlns:a16="http://schemas.microsoft.com/office/drawing/2014/main" val="10005"/>
                  </a:ext>
                </a:extLst>
              </a:tr>
              <a:tr h="483759">
                <a:tc>
                  <a:txBody>
                    <a:bodyPr/>
                    <a:lstStyle/>
                    <a:p>
                      <a:r>
                        <a:rPr lang="en-US" sz="2000" dirty="0"/>
                        <a:t>Schedule</a:t>
                      </a:r>
                      <a:r>
                        <a:rPr lang="en-US" sz="2000" baseline="0" dirty="0"/>
                        <a:t> imports.</a:t>
                      </a:r>
                      <a:endParaRPr lang="en-US" sz="20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extLst>
                  <a:ext uri="{0D108BD9-81ED-4DB2-BD59-A6C34878D82A}">
                    <a16:rowId xmlns:a16="http://schemas.microsoft.com/office/drawing/2014/main" val="10006"/>
                  </a:ext>
                </a:extLst>
              </a:tr>
              <a:tr h="483759">
                <a:tc>
                  <a:txBody>
                    <a:bodyPr/>
                    <a:lstStyle/>
                    <a:p>
                      <a:r>
                        <a:rPr lang="en-US" sz="2000" dirty="0"/>
                        <a:t>Save mappings for later use.</a:t>
                      </a: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en-US" sz="3600" dirty="0">
                        <a:solidFill>
                          <a:srgbClr val="009644"/>
                        </a:solidFill>
                        <a:effectLst/>
                      </a:endParaRPr>
                    </a:p>
                  </a:txBody>
                  <a:tcPr marL="78422" marR="78422" marT="39211" marB="39211" anchor="ctr"/>
                </a:tc>
                <a:extLst>
                  <a:ext uri="{0D108BD9-81ED-4DB2-BD59-A6C34878D82A}">
                    <a16:rowId xmlns:a16="http://schemas.microsoft.com/office/drawing/2014/main" val="10007"/>
                  </a:ext>
                </a:extLst>
              </a:tr>
              <a:tr h="483759">
                <a:tc>
                  <a:txBody>
                    <a:bodyPr/>
                    <a:lstStyle/>
                    <a:p>
                      <a:r>
                        <a:rPr lang="en-US" sz="2000" dirty="0"/>
                        <a:t>Export</a:t>
                      </a:r>
                      <a:r>
                        <a:rPr lang="en-US" sz="2000" baseline="0" dirty="0"/>
                        <a:t> or delete </a:t>
                      </a:r>
                      <a:r>
                        <a:rPr lang="en-US" sz="2000" dirty="0"/>
                        <a:t>data.</a:t>
                      </a: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p>
                  </a:txBody>
                  <a:tcPr marL="78422" marR="78422" marT="39211" marB="39211" anchor="ct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12622"/>
            <a:ext cx="9503831" cy="4288151"/>
          </a:xfrm>
        </p:spPr>
        <p:txBody>
          <a:bodyPr/>
          <a:lstStyle/>
          <a:p>
            <a:r>
              <a:rPr lang="en-US" dirty="0"/>
              <a:t>Tasks:</a:t>
            </a:r>
          </a:p>
          <a:p>
            <a:pPr lvl="1"/>
            <a:r>
              <a:rPr lang="en-US" dirty="0"/>
              <a:t>Download and install the data loader (if required). </a:t>
            </a:r>
          </a:p>
          <a:p>
            <a:pPr lvl="1"/>
            <a:r>
              <a:rPr lang="en-US" dirty="0"/>
              <a:t>Log the data loader into the correct org.</a:t>
            </a:r>
          </a:p>
          <a:p>
            <a:pPr lvl="1"/>
            <a:r>
              <a:rPr lang="en-US" dirty="0"/>
              <a:t>Change the default save location and file name for the </a:t>
            </a:r>
            <a:br>
              <a:rPr lang="en-US" dirty="0"/>
            </a:br>
            <a:r>
              <a:rPr lang="en-US" dirty="0"/>
              <a:t>export file. </a:t>
            </a:r>
          </a:p>
          <a:p>
            <a:pPr lvl="1"/>
            <a:r>
              <a:rPr lang="en-US" dirty="0"/>
              <a:t>Create the SOQL query, to extract the ID field and account name where Industry equals Technology.</a:t>
            </a:r>
          </a:p>
          <a:p>
            <a:pPr lvl="1"/>
            <a:r>
              <a:rPr lang="en-US" dirty="0"/>
              <a:t>Export the extracted records to a CSV file and view in Excel.</a:t>
            </a:r>
          </a:p>
          <a:p>
            <a:pPr lvl="1"/>
            <a:r>
              <a:rPr lang="en-US" dirty="0"/>
              <a:t>Sort the account name column A–Z and save the file.</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US" dirty="0"/>
              <a:t>Use the data loader to export the account record ID so you can successfully </a:t>
            </a:r>
            <a:br>
              <a:rPr lang="en-US" dirty="0"/>
            </a:br>
            <a:r>
              <a:rPr lang="en-US" dirty="0"/>
              <a:t>match new information to existing Salesforce records. </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a:t>6-3: Export Using Data Loader</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298</a:t>
            </a:fld>
            <a:endParaRPr lang="en-US" dirty="0"/>
          </a:p>
        </p:txBody>
      </p:sp>
    </p:spTree>
    <p:custDataLst>
      <p:tags r:id="rId1"/>
    </p:custData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2" y="2178756"/>
            <a:ext cx="11955462" cy="4257849"/>
          </a:xfrm>
        </p:spPr>
        <p:txBody>
          <a:bodyPr/>
          <a:lstStyle/>
          <a:p>
            <a:r>
              <a:rPr lang="en-US" dirty="0"/>
              <a:t>Tasks:</a:t>
            </a:r>
          </a:p>
          <a:p>
            <a:pPr lvl="1"/>
            <a:r>
              <a:rPr lang="en-US" dirty="0"/>
              <a:t>Open </a:t>
            </a:r>
            <a:r>
              <a:rPr lang="en-US" b="1" dirty="0">
                <a:latin typeface="+mn-lt"/>
                <a:cs typeface="Courier New" panose="02070309020205020404" pitchFamily="49" charset="0"/>
              </a:rPr>
              <a:t>Mod 6 Yukos File for Region and Zone for Technology Industry.xlsx</a:t>
            </a:r>
            <a:r>
              <a:rPr lang="en-US" dirty="0"/>
              <a:t>.</a:t>
            </a:r>
          </a:p>
          <a:p>
            <a:pPr lvl="1"/>
            <a:r>
              <a:rPr lang="en-US" dirty="0"/>
              <a:t>Copy and paste the ID column from your export file to Yuko’s file.</a:t>
            </a:r>
          </a:p>
          <a:p>
            <a:pPr lvl="1"/>
            <a:r>
              <a:rPr lang="en-US" dirty="0"/>
              <a:t>Save Yuko’s file in CSV format with the shorter name: </a:t>
            </a:r>
            <a:r>
              <a:rPr lang="en-US" dirty="0">
                <a:latin typeface="Courier New" panose="02070309020205020404" pitchFamily="49" charset="0"/>
                <a:cs typeface="Courier New" panose="02070309020205020404" pitchFamily="49" charset="0"/>
              </a:rPr>
              <a:t>Yukos File</a:t>
            </a:r>
          </a:p>
          <a:p>
            <a:pPr lvl="1"/>
            <a:r>
              <a:rPr lang="en-US" dirty="0"/>
              <a:t>Close both files.</a:t>
            </a:r>
          </a:p>
          <a:p>
            <a:endParaRPr lang="en-US" dirty="0"/>
          </a:p>
        </p:txBody>
      </p:sp>
      <p:sp>
        <p:nvSpPr>
          <p:cNvPr id="4" name="Content Placeholder 3"/>
          <p:cNvSpPr>
            <a:spLocks noGrp="1"/>
          </p:cNvSpPr>
          <p:nvPr>
            <p:ph idx="11"/>
          </p:nvPr>
        </p:nvSpPr>
        <p:spPr>
          <a:xfrm>
            <a:off x="1" y="758826"/>
            <a:ext cx="12192000" cy="1312635"/>
          </a:xfrm>
        </p:spPr>
        <p:txBody>
          <a:bodyPr/>
          <a:lstStyle/>
          <a:p>
            <a:r>
              <a:rPr lang="en-US" dirty="0"/>
              <a:t>Goal: </a:t>
            </a:r>
          </a:p>
          <a:p>
            <a:pPr lvl="1"/>
            <a:r>
              <a:rPr lang="en-US" dirty="0"/>
              <a:t>Match the Salesforce record IDs from the export file to the Region and Zone </a:t>
            </a:r>
            <a:br>
              <a:rPr lang="en-US" dirty="0"/>
            </a:br>
            <a:r>
              <a:rPr lang="en-US" dirty="0"/>
              <a:t>data you received from Yuko. </a:t>
            </a:r>
          </a:p>
        </p:txBody>
      </p:sp>
      <p:sp>
        <p:nvSpPr>
          <p:cNvPr id="7" name="Content Placeholder 6"/>
          <p:cNvSpPr>
            <a:spLocks noGrp="1"/>
          </p:cNvSpPr>
          <p:nvPr>
            <p:ph idx="10"/>
          </p:nvPr>
        </p:nvSpPr>
        <p:spPr/>
        <p:txBody>
          <a:bodyPr/>
          <a:lstStyle/>
          <a:p>
            <a:r>
              <a:rPr lang="en-US"/>
              <a:t>5 min</a:t>
            </a:r>
            <a:endParaRPr lang="en-US" dirty="0"/>
          </a:p>
        </p:txBody>
      </p:sp>
      <p:sp>
        <p:nvSpPr>
          <p:cNvPr id="5" name="Text Placeholder 4"/>
          <p:cNvSpPr>
            <a:spLocks noGrp="1"/>
          </p:cNvSpPr>
          <p:nvPr>
            <p:ph type="body" sz="quarter" idx="12"/>
          </p:nvPr>
        </p:nvSpPr>
        <p:spPr/>
        <p:txBody>
          <a:bodyPr/>
          <a:lstStyle/>
          <a:p>
            <a:r>
              <a:rPr lang="en-US"/>
              <a:t>JOIN ME</a:t>
            </a:r>
            <a:endParaRPr lang="en-US" dirty="0"/>
          </a:p>
        </p:txBody>
      </p:sp>
      <p:sp>
        <p:nvSpPr>
          <p:cNvPr id="2" name="Title 1"/>
          <p:cNvSpPr>
            <a:spLocks noGrp="1"/>
          </p:cNvSpPr>
          <p:nvPr>
            <p:ph type="title"/>
          </p:nvPr>
        </p:nvSpPr>
        <p:spPr/>
        <p:txBody>
          <a:bodyPr/>
          <a:lstStyle/>
          <a:p>
            <a:r>
              <a:rPr lang="en-US"/>
              <a:t>6-4: Match Record IDs to Accounts</a:t>
            </a:r>
            <a:endParaRPr lang="en-US" dirty="0"/>
          </a:p>
        </p:txBody>
      </p:sp>
      <p:sp>
        <p:nvSpPr>
          <p:cNvPr id="6" name="Slide Number Placeholder 5"/>
          <p:cNvSpPr>
            <a:spLocks noGrp="1"/>
          </p:cNvSpPr>
          <p:nvPr>
            <p:ph type="sldNum" sz="quarter" idx="13"/>
          </p:nvPr>
        </p:nvSpPr>
        <p:spPr/>
        <p:txBody>
          <a:bodyPr/>
          <a:lstStyle/>
          <a:p>
            <a:fld id="{812A5277-1DB9-460F-9A21-B857ABB32666}" type="slidenum">
              <a:rPr lang="en-US" smtClean="0"/>
              <a:pPr/>
              <a:t>299</a:t>
            </a:fld>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3</a:t>
            </a:fld>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17488" y="843165"/>
            <a:ext cx="6652024" cy="1672986"/>
          </a:xfrm>
        </p:spPr>
        <p:txBody>
          <a:bodyPr/>
          <a:lstStyle/>
          <a:p>
            <a:r>
              <a:rPr lang="en-US" b="1" dirty="0"/>
              <a:t>Paths </a:t>
            </a:r>
            <a:r>
              <a:rPr lang="en-US" dirty="0"/>
              <a:t>guide your users through each stage of your company’s processes. They help users stay focused on important tasks, so they can work more efficiently.</a:t>
            </a:r>
          </a:p>
        </p:txBody>
      </p:sp>
      <p:sp>
        <p:nvSpPr>
          <p:cNvPr id="2" name="Title 1"/>
          <p:cNvSpPr>
            <a:spLocks noGrp="1"/>
          </p:cNvSpPr>
          <p:nvPr>
            <p:ph type="title"/>
          </p:nvPr>
        </p:nvSpPr>
        <p:spPr/>
        <p:txBody>
          <a:bodyPr/>
          <a:lstStyle/>
          <a:p>
            <a:r>
              <a:rPr lang="en-GB" dirty="0"/>
              <a:t>Paths guide and display progress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30</a:t>
            </a:fld>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88" y="2612336"/>
            <a:ext cx="11736734" cy="263621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4" name="Content Placeholder 2"/>
          <p:cNvSpPr txBox="1">
            <a:spLocks/>
          </p:cNvSpPr>
          <p:nvPr/>
        </p:nvSpPr>
        <p:spPr bwMode="auto">
          <a:xfrm>
            <a:off x="2607374" y="5344740"/>
            <a:ext cx="8101840" cy="1258257"/>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400" b="1" kern="0" dirty="0">
                <a:latin typeface="Salesforce Sans" panose="020B0505020202020203" pitchFamily="34" charset="0"/>
              </a:rPr>
              <a:t>Sales Paths can be customized in two steps:</a:t>
            </a:r>
          </a:p>
          <a:p>
            <a:pPr marL="457200" indent="-457200">
              <a:buAutoNum type="arabicPeriod"/>
            </a:pPr>
            <a:r>
              <a:rPr lang="en-US" sz="2400" kern="0" dirty="0">
                <a:latin typeface="Salesforce Sans" panose="020B0505020202020203" pitchFamily="34" charset="0"/>
              </a:rPr>
              <a:t>Setting the Sales Process (which Stages will appear).</a:t>
            </a:r>
          </a:p>
          <a:p>
            <a:pPr marL="457200" indent="-457200">
              <a:buAutoNum type="arabicPeriod"/>
            </a:pPr>
            <a:r>
              <a:rPr lang="en-US" sz="2400" kern="0" dirty="0">
                <a:latin typeface="Salesforce Sans" panose="020B0505020202020203" pitchFamily="34" charset="0"/>
              </a:rPr>
              <a:t>Edit what appears within each Stage.</a:t>
            </a:r>
          </a:p>
        </p:txBody>
      </p:sp>
      <p:sp>
        <p:nvSpPr>
          <p:cNvPr id="6" name="Content Placeholder 2"/>
          <p:cNvSpPr txBox="1">
            <a:spLocks/>
          </p:cNvSpPr>
          <p:nvPr/>
        </p:nvSpPr>
        <p:spPr bwMode="auto">
          <a:xfrm>
            <a:off x="7541165" y="843165"/>
            <a:ext cx="3814651" cy="1672986"/>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kern="0" dirty="0"/>
              <a:t>Paths are used on leads, opportunities, quotes, and custom objects.</a:t>
            </a:r>
          </a:p>
        </p:txBody>
      </p:sp>
    </p:spTree>
    <p:custDataLst>
      <p:tags r:id="rId1"/>
    </p:custDataLst>
    <p:extLst>
      <p:ext uri="{BB962C8B-B14F-4D97-AF65-F5344CB8AC3E}">
        <p14:creationId xmlns:p14="http://schemas.microsoft.com/office/powerpoint/2010/main" val="408355718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23911"/>
            <a:ext cx="11955462" cy="4228736"/>
          </a:xfrm>
        </p:spPr>
        <p:txBody>
          <a:bodyPr/>
          <a:lstStyle/>
          <a:p>
            <a:r>
              <a:rPr lang="en-US" dirty="0"/>
              <a:t>Tasks:</a:t>
            </a:r>
          </a:p>
          <a:p>
            <a:pPr lvl="1"/>
            <a:r>
              <a:rPr lang="en-US" dirty="0"/>
              <a:t>Perform an update in the data loader using </a:t>
            </a:r>
            <a:r>
              <a:rPr lang="en-US" b="1" dirty="0"/>
              <a:t>Yukos File</a:t>
            </a:r>
            <a:r>
              <a:rPr lang="en-US" dirty="0"/>
              <a:t>.</a:t>
            </a:r>
          </a:p>
          <a:p>
            <a:pPr lvl="1"/>
            <a:r>
              <a:rPr lang="en-US" dirty="0"/>
              <a:t>Save the success and error files to your desktop.</a:t>
            </a:r>
          </a:p>
          <a:p>
            <a:pPr lvl="1"/>
            <a:r>
              <a:rPr lang="en-US" dirty="0"/>
              <a:t>Review the success and error files.</a:t>
            </a:r>
          </a:p>
          <a:p>
            <a:pPr lvl="1"/>
            <a:r>
              <a:rPr lang="en-US" dirty="0"/>
              <a:t>Create a list view to check the import.</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US" dirty="0"/>
              <a:t>Update Region and Zone data, matching records using the record IDs obtained through the data loader.  </a:t>
            </a:r>
          </a:p>
        </p:txBody>
      </p:sp>
      <p:sp>
        <p:nvSpPr>
          <p:cNvPr id="9" name="Content Placeholder 8"/>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a:t>6-5: Update Using Data Loader</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300</a:t>
            </a:fld>
            <a:endParaRPr lang="en-US" dirty="0"/>
          </a:p>
        </p:txBody>
      </p:sp>
    </p:spTree>
    <p:custDataLst>
      <p:tags r:id="rId1"/>
    </p:custData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711" y="843165"/>
            <a:ext cx="8136467" cy="5950440"/>
          </a:xfrm>
        </p:spPr>
        <p:txBody>
          <a:bodyPr/>
          <a:lstStyle/>
          <a:p>
            <a:pPr marL="342900" lvl="1" indent="-342900">
              <a:buFont typeface="Wingdings" panose="05000000000000000000" pitchFamily="2" charset="2"/>
              <a:buChar char="§"/>
            </a:pPr>
            <a:r>
              <a:rPr lang="en-US" dirty="0"/>
              <a:t>Create any necessary fields prior to the import.</a:t>
            </a:r>
          </a:p>
          <a:p>
            <a:pPr marL="342900" lvl="1" indent="-342900">
              <a:buFont typeface="Wingdings" panose="05000000000000000000" pitchFamily="2" charset="2"/>
              <a:buChar char="§"/>
            </a:pPr>
            <a:r>
              <a:rPr lang="en-US" dirty="0"/>
              <a:t>Clean up data prior to import.</a:t>
            </a:r>
          </a:p>
          <a:p>
            <a:pPr marL="342900" lvl="1" indent="-342900">
              <a:buFont typeface="Wingdings" panose="05000000000000000000" pitchFamily="2" charset="2"/>
              <a:buChar char="§"/>
            </a:pPr>
            <a:r>
              <a:rPr lang="en-US" dirty="0"/>
              <a:t>Export any necessary record ID fields.</a:t>
            </a:r>
          </a:p>
          <a:p>
            <a:pPr marL="342900" lvl="1" indent="-342900">
              <a:buFont typeface="Wingdings" panose="05000000000000000000" pitchFamily="2" charset="2"/>
              <a:buChar char="§"/>
            </a:pPr>
            <a:r>
              <a:rPr lang="en-US" dirty="0"/>
              <a:t>Prepare and upload a test batch.</a:t>
            </a:r>
          </a:p>
          <a:p>
            <a:pPr marL="342900" lvl="1" indent="-342900">
              <a:buFont typeface="Wingdings" panose="05000000000000000000" pitchFamily="2" charset="2"/>
              <a:buChar char="§"/>
            </a:pPr>
            <a:r>
              <a:rPr lang="en-US" dirty="0"/>
              <a:t>Do not perform updates to existing records during normal business hours, in order to minimize the possibility of users modifying records while you are simultaneously updating them.</a:t>
            </a:r>
          </a:p>
          <a:p>
            <a:pPr marL="342900" lvl="1" indent="-342900">
              <a:buFont typeface="Wingdings" panose="05000000000000000000" pitchFamily="2" charset="2"/>
              <a:buChar char="§"/>
            </a:pPr>
            <a:r>
              <a:rPr lang="en-US" dirty="0"/>
              <a:t>Turn off workflow rules before running any import, update, or upsert operation.</a:t>
            </a:r>
          </a:p>
          <a:p>
            <a:pPr marL="342900" indent="-34290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Data Import: Best Practices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301</a:t>
            </a:fld>
            <a:endParaRPr lang="en-US" dirty="0"/>
          </a:p>
        </p:txBody>
      </p:sp>
    </p:spTree>
    <p:custDataLst>
      <p:tags r:id="rId1"/>
    </p:custData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Agenda</a:t>
            </a:r>
          </a:p>
        </p:txBody>
      </p:sp>
      <p:sp>
        <p:nvSpPr>
          <p:cNvPr id="10" name="Content Placeholder 9"/>
          <p:cNvSpPr>
            <a:spLocks noGrp="1"/>
          </p:cNvSpPr>
          <p:nvPr>
            <p:ph idx="1"/>
          </p:nvPr>
        </p:nvSpPr>
        <p:spPr>
          <a:xfrm>
            <a:off x="853591" y="1027272"/>
            <a:ext cx="9129218" cy="4635062"/>
          </a:xfrm>
        </p:spPr>
        <p:txBody>
          <a:bodyPr numCol="2" spcCol="457200"/>
          <a:lstStyle/>
          <a:p>
            <a:pPr lvl="2"/>
            <a:r>
              <a:rPr lang="en-US" dirty="0">
                <a:solidFill>
                  <a:srgbClr val="AEBE89"/>
                </a:solidFill>
              </a:rPr>
              <a:t>Import Wizards</a:t>
            </a:r>
          </a:p>
          <a:p>
            <a:pPr lvl="2"/>
            <a:r>
              <a:rPr lang="en-US" dirty="0">
                <a:solidFill>
                  <a:srgbClr val="AEBE89"/>
                </a:solidFill>
              </a:rPr>
              <a:t>Data Loader</a:t>
            </a:r>
          </a:p>
          <a:p>
            <a:pPr lvl="2"/>
            <a:r>
              <a:rPr lang="en-US" b="1" dirty="0">
                <a:latin typeface="Salesforce Sans" panose="020B0505020202020203" pitchFamily="34" charset="0"/>
              </a:rPr>
              <a:t>Mass Transfer</a:t>
            </a:r>
          </a:p>
          <a:p>
            <a:pPr lvl="2"/>
            <a:r>
              <a:rPr lang="en-US" dirty="0"/>
              <a:t>Backing Up Data</a:t>
            </a:r>
          </a:p>
          <a:p>
            <a:pPr lvl="2"/>
            <a:r>
              <a:rPr lang="en-US" dirty="0"/>
              <a:t>Mass Delete and Recycle Bin</a:t>
            </a:r>
          </a:p>
        </p:txBody>
      </p:sp>
      <p:sp>
        <p:nvSpPr>
          <p:cNvPr id="4" name="Text Placeholder 3"/>
          <p:cNvSpPr>
            <a:spLocks noGrp="1"/>
          </p:cNvSpPr>
          <p:nvPr>
            <p:ph type="body" sz="quarter" idx="13"/>
          </p:nvPr>
        </p:nvSpPr>
        <p:spPr/>
        <p:txBody>
          <a:bodyPr/>
          <a:lstStyle/>
          <a:p>
            <a:r>
              <a:rPr lang="en-US" dirty="0"/>
              <a:t>Module 6: </a:t>
            </a:r>
            <a:r>
              <a:rPr lang="en-US" b="0" dirty="0">
                <a:latin typeface="Salesforce Sans Light" panose="020B0305020202020203" pitchFamily="34" charset="0"/>
              </a:rPr>
              <a:t>Managing Data</a:t>
            </a:r>
          </a:p>
        </p:txBody>
      </p:sp>
      <p:sp>
        <p:nvSpPr>
          <p:cNvPr id="2" name="Slide Number Placeholder 1"/>
          <p:cNvSpPr>
            <a:spLocks noGrp="1"/>
          </p:cNvSpPr>
          <p:nvPr>
            <p:ph type="sldNum" sz="quarter" idx="12"/>
          </p:nvPr>
        </p:nvSpPr>
        <p:spPr/>
        <p:txBody>
          <a:bodyPr/>
          <a:lstStyle/>
          <a:p>
            <a:fld id="{812A5277-1DB9-460F-9A21-B857ABB32666}" type="slidenum">
              <a:rPr lang="en-US" smtClean="0"/>
              <a:pPr/>
              <a:t>302</a:t>
            </a:fld>
            <a:endParaRPr lang="en-US" dirty="0"/>
          </a:p>
        </p:txBody>
      </p:sp>
    </p:spTree>
    <p:custDataLst>
      <p:tags r:id="rId1"/>
    </p:custDataLst>
    <p:extLst>
      <p:ext uri="{BB962C8B-B14F-4D97-AF65-F5344CB8AC3E}">
        <p14:creationId xmlns:p14="http://schemas.microsoft.com/office/powerpoint/2010/main" val="38842918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Mass Transfer record ownership</a:t>
            </a:r>
          </a:p>
        </p:txBody>
      </p:sp>
      <p:graphicFrame>
        <p:nvGraphicFramePr>
          <p:cNvPr id="12" name="Table 11"/>
          <p:cNvGraphicFramePr>
            <a:graphicFrameLocks noGrp="1"/>
          </p:cNvGraphicFramePr>
          <p:nvPr>
            <p:extLst>
              <p:ext uri="{D42A27DB-BD31-4B8C-83A1-F6EECF244321}">
                <p14:modId xmlns:p14="http://schemas.microsoft.com/office/powerpoint/2010/main" val="3222711367"/>
              </p:ext>
            </p:extLst>
          </p:nvPr>
        </p:nvGraphicFramePr>
        <p:xfrm>
          <a:off x="1711207" y="1699329"/>
          <a:ext cx="8926668" cy="41304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As of today, Phil Smith is no</a:t>
                      </a:r>
                      <a:r>
                        <a:rPr lang="en-GB" sz="1800" b="0" kern="1200" baseline="0" dirty="0">
                          <a:solidFill>
                            <a:schemeClr val="tx1"/>
                          </a:solidFill>
                          <a:latin typeface="Salesforce Sans" panose="020B0505020202020203" pitchFamily="34" charset="0"/>
                          <a:ea typeface="Segoe UI" pitchFamily="34" charset="0"/>
                          <a:cs typeface="Segoe UI" pitchFamily="34" charset="0"/>
                        </a:rPr>
                        <a:t> longer with the company, and Matt Wilson is taking over all his accounts, contacts, and open opportunities.</a:t>
                      </a:r>
                      <a:r>
                        <a:rPr lang="en-GB" sz="1800" b="0" kern="1200" dirty="0">
                          <a:solidFill>
                            <a:schemeClr val="tx1"/>
                          </a:solidFill>
                          <a:latin typeface="Salesforce Sans" panose="020B0505020202020203" pitchFamily="34" charset="0"/>
                          <a:ea typeface="Segoe UI" pitchFamily="34" charset="0"/>
                          <a:cs typeface="Segoe UI" pitchFamily="34" charset="0"/>
                        </a:rPr>
                        <a:t>  </a:t>
                      </a:r>
                      <a:r>
                        <a:rPr lang="en-GB" sz="1800" b="0" kern="1200" baseline="0" dirty="0">
                          <a:solidFill>
                            <a:srgbClr val="0070C0"/>
                          </a:solidFill>
                          <a:latin typeface="Salesforce Sans" panose="020B0505020202020203" pitchFamily="34" charset="0"/>
                          <a:ea typeface="Segoe UI" pitchFamily="34" charset="0"/>
                          <a:cs typeface="Segoe UI" pitchFamily="34" charset="0"/>
                        </a:rPr>
                        <a:t>@Ling Wu</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Matt Wilson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Ling</a:t>
                      </a:r>
                      <a:r>
                        <a:rPr lang="en-GB" sz="1800" b="0" baseline="0" dirty="0">
                          <a:solidFill>
                            <a:srgbClr val="0070C0"/>
                          </a:solidFill>
                          <a:latin typeface="Salesforce Sans" panose="020B0505020202020203" pitchFamily="34" charset="0"/>
                          <a:ea typeface="Segoe UI" pitchFamily="34" charset="0"/>
                          <a:cs typeface="Segoe UI" pitchFamily="34" charset="0"/>
                        </a:rPr>
                        <a:t> Wu</a:t>
                      </a:r>
                      <a:endParaRPr lang="en-GB"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800" b="0" kern="1200" noProof="0" dirty="0">
                          <a:solidFill>
                            <a:schemeClr val="tx1"/>
                          </a:solidFill>
                          <a:latin typeface="Salesforce Sans" panose="020B0505020202020203" pitchFamily="34" charset="0"/>
                          <a:ea typeface="Segoe UI" pitchFamily="34" charset="0"/>
                          <a:cs typeface="Segoe UI" pitchFamily="34" charset="0"/>
                        </a:rPr>
                        <a:t>Once this has been done please deactivate Phil from Salesforce, as per HR protocol.</a:t>
                      </a:r>
                      <a:r>
                        <a:rPr lang="en-GB" sz="1800" b="0" kern="1200" baseline="0" noProof="0" dirty="0">
                          <a:solidFill>
                            <a:schemeClr val="tx1"/>
                          </a:solidFill>
                          <a:latin typeface="Salesforce Sans" panose="020B0505020202020203" pitchFamily="34" charset="0"/>
                          <a:ea typeface="Segoe UI" pitchFamily="34" charset="0"/>
                          <a:cs typeface="Segoe UI" pitchFamily="34" charset="0"/>
                        </a:rPr>
                        <a:t> Thanks.</a:t>
                      </a:r>
                      <a:endParaRPr lang="en-GB" sz="1800" b="0" kern="1200" noProof="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5" name="Picture 14"/>
          <p:cNvPicPr>
            <a:picLocks noChangeAspect="1"/>
          </p:cNvPicPr>
          <p:nvPr/>
        </p:nvPicPr>
        <p:blipFill rotWithShape="1">
          <a:blip r:embed="rId4"/>
          <a:srcRect l="1970" t="12280" r="78654" b="85404"/>
          <a:stretch/>
        </p:blipFill>
        <p:spPr>
          <a:xfrm>
            <a:off x="1775390" y="3365893"/>
            <a:ext cx="3280454" cy="277523"/>
          </a:xfrm>
          <a:prstGeom prst="rect">
            <a:avLst/>
          </a:prstGeom>
        </p:spPr>
      </p:pic>
      <p:pic>
        <p:nvPicPr>
          <p:cNvPr id="16" name="Picture 15"/>
          <p:cNvPicPr>
            <a:picLocks noChangeAspect="1"/>
          </p:cNvPicPr>
          <p:nvPr/>
        </p:nvPicPr>
        <p:blipFill rotWithShape="1">
          <a:blip r:embed="rId4"/>
          <a:srcRect l="96090" t="2041" r="2152" b="95552"/>
          <a:stretch/>
        </p:blipFill>
        <p:spPr>
          <a:xfrm>
            <a:off x="10245058" y="1802680"/>
            <a:ext cx="297640" cy="288435"/>
          </a:xfrm>
          <a:prstGeom prst="rect">
            <a:avLst/>
          </a:prstGeom>
        </p:spPr>
      </p:pic>
      <p:pic>
        <p:nvPicPr>
          <p:cNvPr id="17" name="Picture 16"/>
          <p:cNvPicPr>
            <a:picLocks noChangeAspect="1"/>
          </p:cNvPicPr>
          <p:nvPr/>
        </p:nvPicPr>
        <p:blipFill rotWithShape="1">
          <a:blip r:embed="rId4"/>
          <a:srcRect l="95812" t="16466" r="2430" b="81127"/>
          <a:stretch/>
        </p:blipFill>
        <p:spPr>
          <a:xfrm>
            <a:off x="10245058" y="4132967"/>
            <a:ext cx="297640" cy="288435"/>
          </a:xfrm>
          <a:prstGeom prst="rect">
            <a:avLst/>
          </a:prstGeom>
        </p:spPr>
      </p:pic>
      <p:pic>
        <p:nvPicPr>
          <p:cNvPr id="18" name="Picture 17" descr="LWu headshot.png"/>
          <p:cNvPicPr>
            <a:picLocks noChangeAspect="1"/>
          </p:cNvPicPr>
          <p:nvPr/>
        </p:nvPicPr>
        <p:blipFill>
          <a:blip r:embed="rId5" cstate="print"/>
          <a:srcRect l="2141" b="8977"/>
          <a:stretch>
            <a:fillRect/>
          </a:stretch>
        </p:blipFill>
        <p:spPr>
          <a:xfrm>
            <a:off x="1946147" y="4162659"/>
            <a:ext cx="349378" cy="348702"/>
          </a:xfrm>
          <a:prstGeom prst="rect">
            <a:avLst/>
          </a:prstGeom>
          <a:solidFill>
            <a:schemeClr val="bg1"/>
          </a:solidFill>
          <a:ln w="19050">
            <a:solidFill>
              <a:schemeClr val="bg1">
                <a:lumMod val="85000"/>
              </a:schemeClr>
            </a:solidFill>
          </a:ln>
        </p:spPr>
      </p:pic>
      <p:pic>
        <p:nvPicPr>
          <p:cNvPr id="19" name="Picture: Allison Wheeler" descr="AWheeler headshot.png"/>
          <p:cNvPicPr>
            <a:picLocks noChangeAspect="1"/>
          </p:cNvPicPr>
          <p:nvPr/>
        </p:nvPicPr>
        <p:blipFill>
          <a:blip r:embed="rId6" cstate="print"/>
          <a:srcRect l="12167" r="-3772" b="12284"/>
          <a:stretch>
            <a:fillRect/>
          </a:stretch>
        </p:blipFill>
        <p:spPr>
          <a:xfrm>
            <a:off x="1811690" y="1770040"/>
            <a:ext cx="483835" cy="482380"/>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303</a:t>
            </a:fld>
            <a:endParaRPr lang="en-US" dirty="0"/>
          </a:p>
        </p:txBody>
      </p:sp>
    </p:spTree>
    <p:custDataLst>
      <p:tags r:id="rId1"/>
    </p:custDataLst>
    <p:extLst>
      <p:ext uri="{BB962C8B-B14F-4D97-AF65-F5344CB8AC3E}">
        <p14:creationId xmlns:p14="http://schemas.microsoft.com/office/powerpoint/2010/main" val="38960705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115712" y="843165"/>
            <a:ext cx="4346644" cy="5950440"/>
          </a:xfrm>
        </p:spPr>
        <p:txBody>
          <a:bodyPr/>
          <a:lstStyle/>
          <a:p>
            <a:pPr marL="0" lvl="1" indent="0">
              <a:buNone/>
            </a:pPr>
            <a:r>
              <a:rPr lang="en-US" dirty="0"/>
              <a:t>The Mass Transfer tool is used to transfer multiple accounts, leads, service contracts, and custom objects from one user </a:t>
            </a:r>
            <a:br>
              <a:rPr lang="en-US" dirty="0"/>
            </a:br>
            <a:r>
              <a:rPr lang="en-US" dirty="0"/>
              <a:t>to another. </a:t>
            </a:r>
          </a:p>
          <a:p>
            <a:pPr marL="0" lvl="1" indent="0">
              <a:buNone/>
            </a:pPr>
            <a:endParaRPr lang="en-US" dirty="0"/>
          </a:p>
          <a:p>
            <a:pPr marL="0" lvl="1" indent="0">
              <a:buNone/>
            </a:pPr>
            <a:r>
              <a:rPr lang="en-US" dirty="0"/>
              <a:t>Depending on the object, you may have options to transfer related records, </a:t>
            </a:r>
            <a:br>
              <a:rPr lang="en-US" dirty="0"/>
            </a:br>
            <a:r>
              <a:rPr lang="en-US" dirty="0"/>
              <a:t>as well.</a:t>
            </a:r>
          </a:p>
        </p:txBody>
      </p:sp>
      <p:sp>
        <p:nvSpPr>
          <p:cNvPr id="3" name="Title 2"/>
          <p:cNvSpPr>
            <a:spLocks noGrp="1"/>
          </p:cNvSpPr>
          <p:nvPr>
            <p:ph type="title"/>
          </p:nvPr>
        </p:nvSpPr>
        <p:spPr/>
        <p:txBody>
          <a:bodyPr/>
          <a:lstStyle/>
          <a:p>
            <a:r>
              <a:rPr lang="en-US" dirty="0"/>
              <a:t>Mass Transfer Records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304</a:t>
            </a:fld>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4462355" y="940190"/>
            <a:ext cx="7492614" cy="573493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spcBef>
                <a:spcPct val="50000"/>
              </a:spcBef>
              <a:defRPr/>
            </a:pPr>
            <a:r>
              <a:rPr lang="en-GB" sz="2400" kern="0" dirty="0">
                <a:solidFill>
                  <a:schemeClr val="bg1"/>
                </a:solidFill>
              </a:rPr>
              <a:t>You can temporarily prevent a user from logging in, using the </a:t>
            </a:r>
            <a:r>
              <a:rPr lang="en-GB" sz="2400" b="1" kern="0" dirty="0">
                <a:solidFill>
                  <a:schemeClr val="bg1"/>
                </a:solidFill>
              </a:rPr>
              <a:t>Freeze</a:t>
            </a:r>
            <a:r>
              <a:rPr lang="en-GB" sz="2400" kern="0" dirty="0">
                <a:solidFill>
                  <a:schemeClr val="bg1"/>
                </a:solidFill>
              </a:rPr>
              <a:t> button on the user record. This does not free up a license.</a:t>
            </a:r>
          </a:p>
        </p:txBody>
      </p:sp>
      <p:sp>
        <p:nvSpPr>
          <p:cNvPr id="6" name="Content Placeholder 5"/>
          <p:cNvSpPr>
            <a:spLocks noGrp="1"/>
          </p:cNvSpPr>
          <p:nvPr>
            <p:ph idx="1"/>
          </p:nvPr>
        </p:nvSpPr>
        <p:spPr>
          <a:xfrm>
            <a:off x="115712" y="843165"/>
            <a:ext cx="3960894" cy="5950440"/>
          </a:xfrm>
        </p:spPr>
        <p:txBody>
          <a:bodyPr/>
          <a:lstStyle/>
          <a:p>
            <a:pPr marL="0" indent="0">
              <a:buNone/>
            </a:pPr>
            <a:r>
              <a:rPr lang="en-US" dirty="0"/>
              <a:t>User records cannot be deleted from Salesforce, but users can be deactivated.  </a:t>
            </a:r>
          </a:p>
          <a:p>
            <a:pPr marL="0" indent="0">
              <a:buNone/>
            </a:pPr>
            <a:r>
              <a:rPr lang="en-US" dirty="0"/>
              <a:t>Deactivation:</a:t>
            </a:r>
          </a:p>
          <a:p>
            <a:pPr marL="342900" lvl="1" indent="-342900">
              <a:buFont typeface="Wingdings" panose="05000000000000000000" pitchFamily="2" charset="2"/>
              <a:buChar char="§"/>
            </a:pPr>
            <a:r>
              <a:rPr lang="en-US" dirty="0"/>
              <a:t>Maintains the integrity of historic data.</a:t>
            </a:r>
          </a:p>
          <a:p>
            <a:pPr marL="342900" lvl="1" indent="-342900">
              <a:buFont typeface="Wingdings" panose="05000000000000000000" pitchFamily="2" charset="2"/>
              <a:buChar char="§"/>
            </a:pPr>
            <a:r>
              <a:rPr lang="en-US" dirty="0"/>
              <a:t>Prevents that user from accessing Salesforce.</a:t>
            </a:r>
          </a:p>
          <a:p>
            <a:pPr marL="342900" lvl="1" indent="-342900">
              <a:buFont typeface="Wingdings" panose="05000000000000000000" pitchFamily="2" charset="2"/>
              <a:buChar char="§"/>
            </a:pPr>
            <a:r>
              <a:rPr lang="en-US" dirty="0"/>
              <a:t>Frees up a user license.</a:t>
            </a:r>
          </a:p>
        </p:txBody>
      </p:sp>
      <p:sp>
        <p:nvSpPr>
          <p:cNvPr id="2" name="Title 1"/>
          <p:cNvSpPr>
            <a:spLocks noGrp="1"/>
          </p:cNvSpPr>
          <p:nvPr>
            <p:ph type="title"/>
          </p:nvPr>
        </p:nvSpPr>
        <p:spPr/>
        <p:txBody>
          <a:bodyPr/>
          <a:lstStyle/>
          <a:p>
            <a:r>
              <a:rPr lang="en-US" dirty="0"/>
              <a:t>Deactivating a User</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305</a:t>
            </a:fld>
            <a:endParaRPr lang="en-US" dirty="0"/>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606" y="1211347"/>
            <a:ext cx="7957350" cy="4140200"/>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23911"/>
            <a:ext cx="11955462" cy="4164568"/>
          </a:xfrm>
        </p:spPr>
        <p:txBody>
          <a:bodyPr/>
          <a:lstStyle/>
          <a:p>
            <a:r>
              <a:rPr lang="en-US" dirty="0"/>
              <a:t>Tasks:</a:t>
            </a:r>
          </a:p>
          <a:p>
            <a:pPr lvl="1"/>
            <a:r>
              <a:rPr lang="en-US" dirty="0"/>
              <a:t>Deactivate Phil Smith’s user record.</a:t>
            </a:r>
          </a:p>
          <a:p>
            <a:pPr lvl="1"/>
            <a:r>
              <a:rPr lang="en-US" dirty="0"/>
              <a:t>Access Mass Transfer Accounts.</a:t>
            </a:r>
          </a:p>
          <a:p>
            <a:pPr lvl="1"/>
            <a:r>
              <a:rPr lang="en-US" dirty="0"/>
              <a:t>Transfer Phil Smith’s California accounts to Matt Wilson.</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US" dirty="0"/>
              <a:t>Deactivate Phil as a Salesforce user and transfer Phil Smith’s California accounts and open opportunities to Matt Wilson.  </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6-6: Deactivate User and Mass Transfer Records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306</a:t>
            </a:fld>
            <a:endParaRPr lang="en-US" dirty="0"/>
          </a:p>
        </p:txBody>
      </p:sp>
    </p:spTree>
    <p:custDataLst>
      <p:tags r:id="rId1"/>
    </p:custData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Agenda</a:t>
            </a:r>
          </a:p>
        </p:txBody>
      </p:sp>
      <p:sp>
        <p:nvSpPr>
          <p:cNvPr id="10" name="Content Placeholder 9"/>
          <p:cNvSpPr>
            <a:spLocks noGrp="1"/>
          </p:cNvSpPr>
          <p:nvPr>
            <p:ph idx="1"/>
          </p:nvPr>
        </p:nvSpPr>
        <p:spPr>
          <a:xfrm>
            <a:off x="853591" y="1027272"/>
            <a:ext cx="9129218" cy="4635062"/>
          </a:xfrm>
        </p:spPr>
        <p:txBody>
          <a:bodyPr numCol="2" spcCol="457200"/>
          <a:lstStyle/>
          <a:p>
            <a:pPr lvl="2"/>
            <a:r>
              <a:rPr lang="en-US" dirty="0">
                <a:solidFill>
                  <a:srgbClr val="AEBE89"/>
                </a:solidFill>
              </a:rPr>
              <a:t>Import Wizards</a:t>
            </a:r>
          </a:p>
          <a:p>
            <a:pPr lvl="2"/>
            <a:r>
              <a:rPr lang="en-US" dirty="0">
                <a:solidFill>
                  <a:srgbClr val="AEBE89"/>
                </a:solidFill>
              </a:rPr>
              <a:t>Data Loader</a:t>
            </a:r>
          </a:p>
          <a:p>
            <a:pPr lvl="2"/>
            <a:r>
              <a:rPr lang="en-US" dirty="0">
                <a:solidFill>
                  <a:srgbClr val="AEBE89"/>
                </a:solidFill>
              </a:rPr>
              <a:t>Mass Transfer</a:t>
            </a:r>
          </a:p>
          <a:p>
            <a:pPr lvl="2"/>
            <a:r>
              <a:rPr lang="en-US" b="1" dirty="0">
                <a:latin typeface="Salesforce Sans" panose="020B0505020202020203" pitchFamily="34" charset="0"/>
              </a:rPr>
              <a:t>Backing Up Data</a:t>
            </a:r>
          </a:p>
          <a:p>
            <a:pPr lvl="2"/>
            <a:r>
              <a:rPr lang="en-US" dirty="0"/>
              <a:t>Mass Delete and Recycle Bin</a:t>
            </a:r>
          </a:p>
        </p:txBody>
      </p:sp>
      <p:sp>
        <p:nvSpPr>
          <p:cNvPr id="4" name="Text Placeholder 3"/>
          <p:cNvSpPr>
            <a:spLocks noGrp="1"/>
          </p:cNvSpPr>
          <p:nvPr>
            <p:ph type="body" sz="quarter" idx="13"/>
          </p:nvPr>
        </p:nvSpPr>
        <p:spPr/>
        <p:txBody>
          <a:bodyPr/>
          <a:lstStyle/>
          <a:p>
            <a:r>
              <a:rPr lang="en-US" dirty="0"/>
              <a:t>Module 6: </a:t>
            </a:r>
            <a:r>
              <a:rPr lang="en-US" b="0" dirty="0">
                <a:latin typeface="Salesforce Sans Light" panose="020B0305020202020203" pitchFamily="34" charset="0"/>
              </a:rPr>
              <a:t>Managing Data</a:t>
            </a:r>
          </a:p>
        </p:txBody>
      </p:sp>
      <p:sp>
        <p:nvSpPr>
          <p:cNvPr id="2" name="Slide Number Placeholder 1"/>
          <p:cNvSpPr>
            <a:spLocks noGrp="1"/>
          </p:cNvSpPr>
          <p:nvPr>
            <p:ph type="sldNum" sz="quarter" idx="12"/>
          </p:nvPr>
        </p:nvSpPr>
        <p:spPr/>
        <p:txBody>
          <a:bodyPr/>
          <a:lstStyle/>
          <a:p>
            <a:fld id="{812A5277-1DB9-460F-9A21-B857ABB32666}" type="slidenum">
              <a:rPr lang="en-US" smtClean="0"/>
              <a:pPr/>
              <a:t>307</a:t>
            </a:fld>
            <a:endParaRPr lang="en-US" dirty="0"/>
          </a:p>
        </p:txBody>
      </p:sp>
    </p:spTree>
    <p:custDataLst>
      <p:tags r:id="rId1"/>
    </p:custDataLst>
    <p:extLst>
      <p:ext uri="{BB962C8B-B14F-4D97-AF65-F5344CB8AC3E}">
        <p14:creationId xmlns:p14="http://schemas.microsoft.com/office/powerpoint/2010/main" val="3755734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Backing Up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65656750"/>
              </p:ext>
            </p:extLst>
          </p:nvPr>
        </p:nvGraphicFramePr>
        <p:xfrm>
          <a:off x="1912972" y="1542380"/>
          <a:ext cx="8960308" cy="4388514"/>
        </p:xfrm>
        <a:graphic>
          <a:graphicData uri="http://schemas.openxmlformats.org/drawingml/2006/table">
            <a:tbl>
              <a:tblPr firstRow="1" bandRow="1">
                <a:tableStyleId>{5C22544A-7EE6-4342-B048-85BDC9FD1C3A}</a:tableStyleId>
              </a:tblPr>
              <a:tblGrid>
                <a:gridCol w="8553968">
                  <a:extLst>
                    <a:ext uri="{9D8B030D-6E8A-4147-A177-3AD203B41FA5}">
                      <a16:colId xmlns:a16="http://schemas.microsoft.com/office/drawing/2014/main" val="20000"/>
                    </a:ext>
                  </a:extLst>
                </a:gridCol>
                <a:gridCol w="406340">
                  <a:extLst>
                    <a:ext uri="{9D8B030D-6E8A-4147-A177-3AD203B41FA5}">
                      <a16:colId xmlns:a16="http://schemas.microsoft.com/office/drawing/2014/main" val="20001"/>
                    </a:ext>
                  </a:extLst>
                </a:gridCol>
              </a:tblGrid>
              <a:tr h="57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Brent </a:t>
                      </a:r>
                      <a:r>
                        <a:rPr lang="en-US" sz="1800" b="0" dirty="0" err="1">
                          <a:solidFill>
                            <a:srgbClr val="0070C0"/>
                          </a:solidFill>
                          <a:latin typeface="Salesforce Sans" panose="020B0505020202020203" pitchFamily="34" charset="0"/>
                          <a:ea typeface="Segoe UI" pitchFamily="34" charset="0"/>
                          <a:cs typeface="Segoe UI" pitchFamily="34" charset="0"/>
                        </a:rPr>
                        <a:t>Bassi</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7h ago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92141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Is there any way to back up our data on a regular basis? For compliance reasons, we need to</a:t>
                      </a:r>
                      <a:r>
                        <a:rPr lang="en-GB" sz="1800" b="0" kern="1200" baseline="0" dirty="0">
                          <a:solidFill>
                            <a:schemeClr val="tx1"/>
                          </a:solidFill>
                          <a:latin typeface="Salesforce Sans" panose="020B0505020202020203" pitchFamily="34" charset="0"/>
                          <a:ea typeface="Segoe UI" pitchFamily="34" charset="0"/>
                          <a:cs typeface="Segoe UI" pitchFamily="34" charset="0"/>
                        </a:rPr>
                        <a:t> be doing this at least several times a month.</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0334">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0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Noah</a:t>
                      </a:r>
                      <a:r>
                        <a:rPr lang="en-GB" sz="1600" b="0" baseline="0" dirty="0">
                          <a:solidFill>
                            <a:srgbClr val="0070C0"/>
                          </a:solidFill>
                          <a:latin typeface="Salesforce Sans" panose="020B0505020202020203" pitchFamily="34" charset="0"/>
                          <a:ea typeface="Segoe UI" pitchFamily="34" charset="0"/>
                          <a:cs typeface="Segoe UI" pitchFamily="34" charset="0"/>
                        </a:rPr>
                        <a:t> Larkin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176814">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John Wiseman</a:t>
                      </a:r>
                    </a:p>
                    <a:p>
                      <a:r>
                        <a:rPr lang="en-GB" sz="1800" b="0" baseline="0" dirty="0">
                          <a:solidFill>
                            <a:schemeClr val="tx1"/>
                          </a:solidFill>
                          <a:latin typeface="Salesforce Sans" panose="020B0505020202020203" pitchFamily="34" charset="0"/>
                          <a:ea typeface="Segoe UI" pitchFamily="34" charset="0"/>
                          <a:cs typeface="Segoe UI" pitchFamily="34" charset="0"/>
                        </a:rPr>
                        <a:t>Great call, Brent–you beat me to the punch. Yes, we definitely need </a:t>
                      </a:r>
                      <a:br>
                        <a:rPr lang="en-GB" sz="1800" b="0" baseline="0" dirty="0">
                          <a:solidFill>
                            <a:schemeClr val="tx1"/>
                          </a:solidFill>
                          <a:latin typeface="Salesforce Sans" panose="020B0505020202020203" pitchFamily="34" charset="0"/>
                          <a:ea typeface="Segoe UI" pitchFamily="34" charset="0"/>
                          <a:cs typeface="Segoe UI" pitchFamily="34" charset="0"/>
                        </a:rPr>
                      </a:br>
                      <a:r>
                        <a:rPr lang="en-GB" sz="1800" b="0" baseline="0" dirty="0">
                          <a:solidFill>
                            <a:schemeClr val="tx1"/>
                          </a:solidFill>
                          <a:latin typeface="Salesforce Sans" panose="020B0505020202020203" pitchFamily="34" charset="0"/>
                          <a:ea typeface="Segoe UI" pitchFamily="34" charset="0"/>
                          <a:cs typeface="Segoe UI" pitchFamily="34" charset="0"/>
                        </a:rPr>
                        <a:t>a regular backup. The more automated, the better, so we don’t have </a:t>
                      </a:r>
                      <a:br>
                        <a:rPr lang="en-GB" sz="1800" b="0" baseline="0" dirty="0">
                          <a:solidFill>
                            <a:schemeClr val="tx1"/>
                          </a:solidFill>
                          <a:latin typeface="Salesforce Sans" panose="020B0505020202020203" pitchFamily="34" charset="0"/>
                          <a:ea typeface="Segoe UI" pitchFamily="34" charset="0"/>
                          <a:cs typeface="Segoe UI" pitchFamily="34" charset="0"/>
                        </a:rPr>
                      </a:br>
                      <a:r>
                        <a:rPr lang="en-GB" sz="1800" b="0" baseline="0" dirty="0">
                          <a:solidFill>
                            <a:schemeClr val="tx1"/>
                          </a:solidFill>
                          <a:latin typeface="Salesforce Sans" panose="020B0505020202020203" pitchFamily="34" charset="0"/>
                          <a:ea typeface="Segoe UI" pitchFamily="34" charset="0"/>
                          <a:cs typeface="Segoe UI" pitchFamily="34" charset="0"/>
                        </a:rPr>
                        <a:t>to work around vacation schedules or need to have anyone come in </a:t>
                      </a:r>
                      <a:br>
                        <a:rPr lang="en-GB" sz="1800" b="0" baseline="0" dirty="0">
                          <a:solidFill>
                            <a:schemeClr val="tx1"/>
                          </a:solidFill>
                          <a:latin typeface="Salesforce Sans" panose="020B0505020202020203" pitchFamily="34" charset="0"/>
                          <a:ea typeface="Segoe UI" pitchFamily="34" charset="0"/>
                          <a:cs typeface="Segoe UI" pitchFamily="34" charset="0"/>
                        </a:rPr>
                      </a:br>
                      <a:r>
                        <a:rPr lang="en-GB" sz="1800" b="0" baseline="0" dirty="0">
                          <a:solidFill>
                            <a:schemeClr val="tx1"/>
                          </a:solidFill>
                          <a:latin typeface="Salesforce Sans" panose="020B0505020202020203" pitchFamily="34" charset="0"/>
                          <a:ea typeface="Segoe UI" pitchFamily="34" charset="0"/>
                          <a:cs typeface="Segoe UI" pitchFamily="34" charset="0"/>
                        </a:rPr>
                        <a:t>on weekends. </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rotWithShape="1">
          <a:blip r:embed="rId4"/>
          <a:srcRect l="1970" t="12280" r="78654" b="85404"/>
          <a:stretch/>
        </p:blipFill>
        <p:spPr>
          <a:xfrm>
            <a:off x="1912972" y="3323555"/>
            <a:ext cx="3280454" cy="277523"/>
          </a:xfrm>
          <a:prstGeom prst="rect">
            <a:avLst/>
          </a:prstGeom>
        </p:spPr>
      </p:pic>
      <p:pic>
        <p:nvPicPr>
          <p:cNvPr id="7" name="Picture 6"/>
          <p:cNvPicPr>
            <a:picLocks noChangeAspect="1"/>
          </p:cNvPicPr>
          <p:nvPr/>
        </p:nvPicPr>
        <p:blipFill rotWithShape="1">
          <a:blip r:embed="rId4"/>
          <a:srcRect l="96090" t="2041" r="2152" b="95552"/>
          <a:stretch/>
        </p:blipFill>
        <p:spPr>
          <a:xfrm>
            <a:off x="10463992" y="1632036"/>
            <a:ext cx="297640" cy="288435"/>
          </a:xfrm>
          <a:prstGeom prst="rect">
            <a:avLst/>
          </a:prstGeom>
        </p:spPr>
      </p:pic>
      <p:pic>
        <p:nvPicPr>
          <p:cNvPr id="8" name="Picture 7"/>
          <p:cNvPicPr>
            <a:picLocks noChangeAspect="1"/>
          </p:cNvPicPr>
          <p:nvPr/>
        </p:nvPicPr>
        <p:blipFill rotWithShape="1">
          <a:blip r:embed="rId4"/>
          <a:srcRect l="95812" t="16466" r="2430" b="81127"/>
          <a:stretch/>
        </p:blipFill>
        <p:spPr>
          <a:xfrm>
            <a:off x="10463992" y="4104434"/>
            <a:ext cx="297640" cy="288435"/>
          </a:xfrm>
          <a:prstGeom prst="rect">
            <a:avLst/>
          </a:prstGeom>
        </p:spPr>
      </p:pic>
      <p:pic>
        <p:nvPicPr>
          <p:cNvPr id="14" name="Picture 2"/>
          <p:cNvPicPr>
            <a:picLocks noChangeAspect="1" noChangeArrowheads="1"/>
          </p:cNvPicPr>
          <p:nvPr/>
        </p:nvPicPr>
        <p:blipFill>
          <a:blip r:embed="rId5" cstate="print"/>
          <a:srcRect/>
          <a:stretch>
            <a:fillRect/>
          </a:stretch>
        </p:blipFill>
        <p:spPr bwMode="auto">
          <a:xfrm>
            <a:off x="2050427" y="4151139"/>
            <a:ext cx="428400" cy="428400"/>
          </a:xfrm>
          <a:prstGeom prst="rect">
            <a:avLst/>
          </a:prstGeom>
          <a:noFill/>
          <a:ln w="6350">
            <a:solidFill>
              <a:schemeClr val="bg1">
                <a:lumMod val="75000"/>
              </a:schemeClr>
            </a:solidFill>
            <a:miter lim="800000"/>
            <a:headEnd/>
            <a:tailEnd/>
          </a:ln>
        </p:spPr>
      </p:pic>
      <p:pic>
        <p:nvPicPr>
          <p:cNvPr id="15" name="Picture 2" descr="C:\Users\joatham\Documents\CDev\Graphics\AW Computing employees\AW Exec Headshots for Chatter\BBassi headshot.png"/>
          <p:cNvPicPr>
            <a:picLocks noChangeArrowheads="1"/>
          </p:cNvPicPr>
          <p:nvPr/>
        </p:nvPicPr>
        <p:blipFill>
          <a:blip r:embed="rId6" cstate="print"/>
          <a:srcRect r="7358" b="20998"/>
          <a:stretch>
            <a:fillRect/>
          </a:stretch>
        </p:blipFill>
        <p:spPr bwMode="auto">
          <a:xfrm>
            <a:off x="1912972" y="1600918"/>
            <a:ext cx="601574" cy="614664"/>
          </a:xfrm>
          <a:prstGeom prst="rect">
            <a:avLst/>
          </a:prstGeom>
          <a:noFill/>
          <a:ln w="6350">
            <a:solidFill>
              <a:schemeClr val="bg1">
                <a:lumMod val="7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308</a:t>
            </a:fld>
            <a:endParaRPr lang="en-US" dirty="0"/>
          </a:p>
        </p:txBody>
      </p:sp>
    </p:spTree>
    <p:custDataLst>
      <p:tags r:id="rId1"/>
    </p:custData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9084733" cy="5950440"/>
          </a:xfrm>
        </p:spPr>
        <p:txBody>
          <a:bodyPr>
            <a:normAutofit/>
          </a:bodyPr>
          <a:lstStyle/>
          <a:p>
            <a:pPr marL="0" indent="0">
              <a:buNone/>
            </a:pPr>
            <a:r>
              <a:rPr lang="en-US" dirty="0"/>
              <a:t>Backing up data is a regular part of any administrator's job.  Data should be backed up on a regular basis, and before any major import or export operations. There are several ways to back up data in Salesforce:</a:t>
            </a:r>
          </a:p>
          <a:p>
            <a:pPr marL="342900" lvl="1" indent="-342900">
              <a:buFont typeface="Wingdings" panose="05000000000000000000" pitchFamily="2" charset="2"/>
              <a:buChar char="§"/>
            </a:pPr>
            <a:r>
              <a:rPr lang="en-US" dirty="0"/>
              <a:t>Reports:</a:t>
            </a:r>
          </a:p>
          <a:p>
            <a:pPr marL="540000" lvl="2">
              <a:buFont typeface="Salesforce Sans" panose="020B0505020202020203" pitchFamily="34" charset="0"/>
              <a:buChar char="⁻"/>
            </a:pPr>
            <a:r>
              <a:rPr lang="en-US" dirty="0"/>
              <a:t>Export specific data to Excel.</a:t>
            </a:r>
          </a:p>
          <a:p>
            <a:pPr marL="540000" lvl="2">
              <a:buFont typeface="Salesforce Sans" panose="020B0505020202020203" pitchFamily="34" charset="0"/>
              <a:buChar char="⁻"/>
            </a:pPr>
            <a:r>
              <a:rPr lang="en-US" dirty="0"/>
              <a:t>Process is manual.</a:t>
            </a:r>
          </a:p>
          <a:p>
            <a:pPr marL="342900" lvl="1" indent="-342900">
              <a:buFont typeface="Wingdings" panose="05000000000000000000" pitchFamily="2" charset="2"/>
              <a:buChar char="§"/>
            </a:pPr>
            <a:r>
              <a:rPr lang="en-US" dirty="0"/>
              <a:t>Data Loader:</a:t>
            </a:r>
          </a:p>
          <a:p>
            <a:pPr marL="540000" lvl="2">
              <a:buFont typeface="Salesforce Sans" panose="020B0505020202020203" pitchFamily="34" charset="0"/>
              <a:buChar char="⁻"/>
            </a:pPr>
            <a:r>
              <a:rPr lang="en-US" dirty="0"/>
              <a:t>Export specific data to CSV, Excel, or another database.</a:t>
            </a:r>
          </a:p>
          <a:p>
            <a:pPr marL="540000" lvl="2">
              <a:buFont typeface="Salesforce Sans" panose="020B0505020202020203" pitchFamily="34" charset="0"/>
              <a:buChar char="⁻"/>
            </a:pPr>
            <a:r>
              <a:rPr lang="en-US" dirty="0"/>
              <a:t>Process can be manual or automated.</a:t>
            </a:r>
          </a:p>
          <a:p>
            <a:pPr marL="342900" lvl="1" indent="-342900">
              <a:buFont typeface="Wingdings" panose="05000000000000000000" pitchFamily="2" charset="2"/>
              <a:buChar char="§"/>
            </a:pPr>
            <a:r>
              <a:rPr lang="en-US" dirty="0"/>
              <a:t>Weekly/Monthly data export service:</a:t>
            </a:r>
          </a:p>
          <a:p>
            <a:pPr marL="540000" lvl="2">
              <a:buFont typeface="Salesforce Sans" panose="020B0505020202020203" pitchFamily="34" charset="0"/>
              <a:buChar char="⁻"/>
            </a:pPr>
            <a:r>
              <a:rPr lang="en-US" dirty="0"/>
              <a:t>Obtain a complete set of Salesforce data for archiving.</a:t>
            </a:r>
          </a:p>
          <a:p>
            <a:pPr marL="540000" lvl="2">
              <a:buFont typeface="Salesforce Sans" panose="020B0505020202020203" pitchFamily="34" charset="0"/>
              <a:buChar char="⁻"/>
            </a:pPr>
            <a:r>
              <a:rPr lang="en-US" dirty="0"/>
              <a:t>Process is automated.</a:t>
            </a:r>
          </a:p>
        </p:txBody>
      </p:sp>
      <p:sp>
        <p:nvSpPr>
          <p:cNvPr id="2" name="Title 1"/>
          <p:cNvSpPr>
            <a:spLocks noGrp="1"/>
          </p:cNvSpPr>
          <p:nvPr>
            <p:ph type="title"/>
          </p:nvPr>
        </p:nvSpPr>
        <p:spPr/>
        <p:txBody>
          <a:bodyPr/>
          <a:lstStyle/>
          <a:p>
            <a:r>
              <a:rPr lang="en-US" dirty="0"/>
              <a:t>Backup Options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309</a:t>
            </a:fld>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a:spLocks noGrp="1"/>
          </p:cNvSpPr>
          <p:nvPr>
            <p:ph idx="1"/>
          </p:nvPr>
        </p:nvSpPr>
        <p:spPr>
          <a:xfrm>
            <a:off x="115711" y="843165"/>
            <a:ext cx="5337235" cy="5438365"/>
          </a:xfrm>
        </p:spPr>
        <p:txBody>
          <a:bodyPr anchor="ctr"/>
          <a:lstStyle/>
          <a:p>
            <a:r>
              <a:rPr lang="en-US" kern="1200" dirty="0"/>
              <a:t>The Kanban list view is a visual summary of all the records for a particular path or grouping.</a:t>
            </a:r>
          </a:p>
          <a:p>
            <a:endParaRPr lang="en-US" dirty="0"/>
          </a:p>
          <a:p>
            <a:r>
              <a:rPr lang="en-US" dirty="0"/>
              <a:t>For example, by seeing all opportunities at once, </a:t>
            </a:r>
            <a:r>
              <a:rPr lang="en-US" kern="1200" dirty="0"/>
              <a:t>you can move opportunities forward with drag-and-drop to effectively monitor the pipeline.</a:t>
            </a:r>
            <a:endParaRPr lang="en-US" dirty="0"/>
          </a:p>
        </p:txBody>
      </p:sp>
      <p:sp>
        <p:nvSpPr>
          <p:cNvPr id="2" name="Title 1"/>
          <p:cNvSpPr>
            <a:spLocks noGrp="1"/>
          </p:cNvSpPr>
          <p:nvPr>
            <p:ph type="title"/>
          </p:nvPr>
        </p:nvSpPr>
        <p:spPr/>
        <p:txBody>
          <a:bodyPr/>
          <a:lstStyle/>
          <a:p>
            <a:r>
              <a:rPr lang="en-US" dirty="0"/>
              <a:t>Kanban View in Lists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31</a:t>
            </a:fld>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585" y="1946617"/>
            <a:ext cx="6349997" cy="3313042"/>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5721222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Zip files are deleted after 48 hours, regardless of whether or not you have downloaded them.</a:t>
            </a:r>
          </a:p>
        </p:txBody>
      </p:sp>
      <p:sp>
        <p:nvSpPr>
          <p:cNvPr id="8" name="Content Placeholder 7"/>
          <p:cNvSpPr>
            <a:spLocks noGrp="1"/>
          </p:cNvSpPr>
          <p:nvPr>
            <p:ph idx="1"/>
          </p:nvPr>
        </p:nvSpPr>
        <p:spPr>
          <a:xfrm>
            <a:off x="115712" y="843165"/>
            <a:ext cx="4376078" cy="5950440"/>
          </a:xfrm>
        </p:spPr>
        <p:txBody>
          <a:bodyPr/>
          <a:lstStyle/>
          <a:p>
            <a:pPr marL="0" indent="0">
              <a:buNone/>
            </a:pPr>
            <a:r>
              <a:rPr lang="en-US" dirty="0"/>
              <a:t>The data export service is an automated way of receiving a zip file of CSVs of all of your Salesforce data. The data export service:</a:t>
            </a:r>
          </a:p>
          <a:p>
            <a:pPr marL="342900" lvl="1" indent="-342900">
              <a:buFont typeface="Wingdings" panose="05000000000000000000" pitchFamily="2" charset="2"/>
              <a:buChar char="§"/>
            </a:pPr>
            <a:r>
              <a:rPr lang="en-US" dirty="0"/>
              <a:t>Is available within the application.</a:t>
            </a:r>
          </a:p>
          <a:p>
            <a:pPr marL="342900" lvl="1" indent="-342900">
              <a:buFont typeface="Wingdings" panose="05000000000000000000" pitchFamily="2" charset="2"/>
              <a:buChar char="§"/>
            </a:pPr>
            <a:r>
              <a:rPr lang="en-US" dirty="0"/>
              <a:t>Can be scheduled.</a:t>
            </a:r>
          </a:p>
          <a:p>
            <a:pPr marL="342900" lvl="1" indent="-342900">
              <a:buFont typeface="Wingdings" panose="05000000000000000000" pitchFamily="2" charset="2"/>
              <a:buChar char="§"/>
            </a:pPr>
            <a:r>
              <a:rPr lang="en-US" dirty="0"/>
              <a:t>Emails you when the zip files are ready.</a:t>
            </a:r>
          </a:p>
          <a:p>
            <a:endParaRPr lang="en-US" dirty="0"/>
          </a:p>
          <a:p>
            <a:pPr>
              <a:buNone/>
            </a:pPr>
            <a:endParaRPr lang="en-US" dirty="0"/>
          </a:p>
        </p:txBody>
      </p:sp>
      <p:sp>
        <p:nvSpPr>
          <p:cNvPr id="7" name="Title 6"/>
          <p:cNvSpPr>
            <a:spLocks noGrp="1"/>
          </p:cNvSpPr>
          <p:nvPr>
            <p:ph type="title"/>
          </p:nvPr>
        </p:nvSpPr>
        <p:spPr/>
        <p:txBody>
          <a:bodyPr/>
          <a:lstStyle/>
          <a:p>
            <a:r>
              <a:rPr lang="en-US" dirty="0"/>
              <a:t>Data Export Service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310</a:t>
            </a:fld>
            <a:endParaRPr lang="en-US" dirty="0"/>
          </a:p>
        </p:txBody>
      </p:sp>
      <p:pic>
        <p:nvPicPr>
          <p:cNvPr id="430082" name="Picture 2"/>
          <p:cNvPicPr>
            <a:picLocks noChangeAspect="1" noChangeArrowheads="1"/>
          </p:cNvPicPr>
          <p:nvPr/>
        </p:nvPicPr>
        <p:blipFill>
          <a:blip r:embed="rId5" cstate="print"/>
          <a:srcRect/>
          <a:stretch>
            <a:fillRect/>
          </a:stretch>
        </p:blipFill>
        <p:spPr bwMode="auto">
          <a:xfrm>
            <a:off x="4701283" y="960561"/>
            <a:ext cx="7307674" cy="481891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Picture 1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8520" y="6301537"/>
            <a:ext cx="353832" cy="309239"/>
          </a:xfrm>
          <a:prstGeom prst="rect">
            <a:avLst/>
          </a:prstGeom>
          <a:noFill/>
          <a:ln>
            <a:noFill/>
          </a:ln>
          <a:effectLst/>
        </p:spPr>
      </p:pic>
      <p:sp>
        <p:nvSpPr>
          <p:cNvPr id="14" name="TextBox 13"/>
          <p:cNvSpPr txBox="1"/>
          <p:nvPr/>
        </p:nvSpPr>
        <p:spPr bwMode="white">
          <a:xfrm>
            <a:off x="0" y="6033808"/>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12622"/>
            <a:ext cx="11955462" cy="4207941"/>
          </a:xfrm>
        </p:spPr>
        <p:txBody>
          <a:bodyPr/>
          <a:lstStyle/>
          <a:p>
            <a:r>
              <a:rPr lang="en-US" dirty="0"/>
              <a:t>Tasks:</a:t>
            </a:r>
          </a:p>
          <a:p>
            <a:pPr lvl="1"/>
            <a:r>
              <a:rPr lang="en-US" dirty="0"/>
              <a:t>Access Data Export.</a:t>
            </a:r>
          </a:p>
          <a:p>
            <a:pPr lvl="1"/>
            <a:r>
              <a:rPr lang="en-US" dirty="0"/>
              <a:t>Set export parameters.</a:t>
            </a:r>
          </a:p>
          <a:p>
            <a:pPr lvl="1"/>
            <a:r>
              <a:rPr lang="en-US" dirty="0"/>
              <a:t>Schedule an export every Sunday for the next month.</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US" dirty="0"/>
              <a:t>Schedule a weekly data export to back up all of AW Computing’s data as a general best practice and to meet compliance requirements.   </a:t>
            </a:r>
          </a:p>
        </p:txBody>
      </p:sp>
      <p:sp>
        <p:nvSpPr>
          <p:cNvPr id="9" name="Content Placeholder 8"/>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WATCH ME</a:t>
            </a:r>
            <a:endParaRPr lang="en-US" dirty="0"/>
          </a:p>
        </p:txBody>
      </p:sp>
      <p:sp>
        <p:nvSpPr>
          <p:cNvPr id="6" name="Title 5"/>
          <p:cNvSpPr>
            <a:spLocks noGrp="1"/>
          </p:cNvSpPr>
          <p:nvPr>
            <p:ph type="title"/>
          </p:nvPr>
        </p:nvSpPr>
        <p:spPr/>
        <p:txBody>
          <a:bodyPr/>
          <a:lstStyle/>
          <a:p>
            <a:r>
              <a:rPr lang="en-US" dirty="0"/>
              <a:t>6-7: Schedule Weekly Backup</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311</a:t>
            </a:fld>
            <a:endParaRPr lang="en-US" dirty="0"/>
          </a:p>
        </p:txBody>
      </p:sp>
    </p:spTree>
    <p:custDataLst>
      <p:tags r:id="rId1"/>
    </p:custData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Agenda</a:t>
            </a:r>
          </a:p>
        </p:txBody>
      </p:sp>
      <p:sp>
        <p:nvSpPr>
          <p:cNvPr id="10" name="Content Placeholder 9"/>
          <p:cNvSpPr>
            <a:spLocks noGrp="1"/>
          </p:cNvSpPr>
          <p:nvPr>
            <p:ph idx="1"/>
          </p:nvPr>
        </p:nvSpPr>
        <p:spPr>
          <a:xfrm>
            <a:off x="853590" y="1027272"/>
            <a:ext cx="9613129" cy="4635062"/>
          </a:xfrm>
        </p:spPr>
        <p:txBody>
          <a:bodyPr numCol="2" spcCol="457200"/>
          <a:lstStyle/>
          <a:p>
            <a:pPr lvl="2"/>
            <a:r>
              <a:rPr lang="en-US" dirty="0">
                <a:solidFill>
                  <a:srgbClr val="AEBE89"/>
                </a:solidFill>
              </a:rPr>
              <a:t>Import Wizards</a:t>
            </a:r>
          </a:p>
          <a:p>
            <a:pPr lvl="2"/>
            <a:r>
              <a:rPr lang="en-US" dirty="0">
                <a:solidFill>
                  <a:srgbClr val="AEBE89"/>
                </a:solidFill>
              </a:rPr>
              <a:t>Data Loader</a:t>
            </a:r>
          </a:p>
          <a:p>
            <a:pPr lvl="2"/>
            <a:r>
              <a:rPr lang="en-US" dirty="0">
                <a:solidFill>
                  <a:srgbClr val="AEBE89"/>
                </a:solidFill>
              </a:rPr>
              <a:t>Mass Transfer</a:t>
            </a:r>
          </a:p>
          <a:p>
            <a:pPr lvl="2"/>
            <a:r>
              <a:rPr lang="en-US" dirty="0">
                <a:solidFill>
                  <a:srgbClr val="AEBE89"/>
                </a:solidFill>
              </a:rPr>
              <a:t>Backing Up Data</a:t>
            </a:r>
          </a:p>
          <a:p>
            <a:pPr lvl="2"/>
            <a:r>
              <a:rPr lang="en-US" b="1" dirty="0">
                <a:latin typeface="Salesforce Sans" panose="020B0505020202020203" pitchFamily="34" charset="0"/>
              </a:rPr>
              <a:t>Mass Delete and Recycle Bin</a:t>
            </a:r>
          </a:p>
        </p:txBody>
      </p:sp>
      <p:sp>
        <p:nvSpPr>
          <p:cNvPr id="4" name="Text Placeholder 3"/>
          <p:cNvSpPr>
            <a:spLocks noGrp="1"/>
          </p:cNvSpPr>
          <p:nvPr>
            <p:ph type="body" sz="quarter" idx="13"/>
          </p:nvPr>
        </p:nvSpPr>
        <p:spPr/>
        <p:txBody>
          <a:bodyPr/>
          <a:lstStyle/>
          <a:p>
            <a:r>
              <a:rPr lang="en-US" dirty="0"/>
              <a:t>Module 6: </a:t>
            </a:r>
            <a:r>
              <a:rPr lang="en-US" b="0" dirty="0">
                <a:latin typeface="Salesforce Sans Light" panose="020B0305020202020203" pitchFamily="34" charset="0"/>
              </a:rPr>
              <a:t>Managing Data</a:t>
            </a:r>
          </a:p>
        </p:txBody>
      </p:sp>
      <p:sp>
        <p:nvSpPr>
          <p:cNvPr id="2" name="Slide Number Placeholder 1"/>
          <p:cNvSpPr>
            <a:spLocks noGrp="1"/>
          </p:cNvSpPr>
          <p:nvPr>
            <p:ph type="sldNum" sz="quarter" idx="12"/>
          </p:nvPr>
        </p:nvSpPr>
        <p:spPr/>
        <p:txBody>
          <a:bodyPr/>
          <a:lstStyle/>
          <a:p>
            <a:fld id="{812A5277-1DB9-460F-9A21-B857ABB32666}" type="slidenum">
              <a:rPr lang="en-US" smtClean="0"/>
              <a:pPr/>
              <a:t>312</a:t>
            </a:fld>
            <a:endParaRPr lang="en-US" dirty="0"/>
          </a:p>
        </p:txBody>
      </p:sp>
    </p:spTree>
    <p:custDataLst>
      <p:tags r:id="rId1"/>
    </p:custDataLst>
    <p:extLst>
      <p:ext uri="{BB962C8B-B14F-4D97-AF65-F5344CB8AC3E}">
        <p14:creationId xmlns:p14="http://schemas.microsoft.com/office/powerpoint/2010/main" val="10473389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goldie\Downloads\DeathtoStock_Desk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73" t="31235" b="12799"/>
          <a:stretch/>
        </p:blipFill>
        <p:spPr bwMode="auto">
          <a:xfrm>
            <a:off x="0" y="75960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a:t>Oops: Bad leads in the Import File</a:t>
            </a:r>
            <a:endParaRPr lang="en-US" dirty="0"/>
          </a:p>
        </p:txBody>
      </p:sp>
      <p:pic>
        <p:nvPicPr>
          <p:cNvPr id="9" name="Picture 8" descr="Yeller.png"/>
          <p:cNvPicPr>
            <a:picLocks noChangeAspect="1"/>
          </p:cNvPicPr>
          <p:nvPr/>
        </p:nvPicPr>
        <p:blipFill>
          <a:blip r:embed="rId5" cstate="print"/>
          <a:stretch>
            <a:fillRect/>
          </a:stretch>
        </p:blipFill>
        <p:spPr>
          <a:xfrm flipH="1">
            <a:off x="5650992" y="1532827"/>
            <a:ext cx="6541008" cy="5325174"/>
          </a:xfrm>
          <a:prstGeom prst="rect">
            <a:avLst/>
          </a:prstGeom>
          <a:effectLst>
            <a:outerShdw blurRad="50800" dist="38100" dir="2700000" algn="tl" rotWithShape="0">
              <a:prstClr val="black">
                <a:alpha val="40000"/>
              </a:prstClr>
            </a:outerShdw>
          </a:effectLst>
        </p:spPr>
      </p:pic>
      <p:pic>
        <p:nvPicPr>
          <p:cNvPr id="10" name="Picture 9" descr="speech-bubble-round9.png"/>
          <p:cNvPicPr>
            <a:picLocks noChangeAspect="1"/>
          </p:cNvPicPr>
          <p:nvPr/>
        </p:nvPicPr>
        <p:blipFill>
          <a:blip r:embed="rId6" cstate="print">
            <a:duotone>
              <a:schemeClr val="bg2">
                <a:shade val="45000"/>
                <a:satMod val="135000"/>
              </a:schemeClr>
              <a:prstClr val="white"/>
            </a:duotone>
          </a:blip>
          <a:stretch>
            <a:fillRect/>
          </a:stretch>
        </p:blipFill>
        <p:spPr>
          <a:xfrm rot="388778">
            <a:off x="3108643" y="1509176"/>
            <a:ext cx="5897176" cy="3799298"/>
          </a:xfrm>
          <a:prstGeom prst="rect">
            <a:avLst/>
          </a:prstGeom>
          <a:effectLst>
            <a:outerShdw blurRad="50800" dist="38100" dir="2700000" algn="tl" rotWithShape="0">
              <a:prstClr val="black">
                <a:alpha val="40000"/>
              </a:prstClr>
            </a:outerShdw>
          </a:effectLst>
        </p:spPr>
      </p:pic>
      <p:sp>
        <p:nvSpPr>
          <p:cNvPr id="12" name="Rectangle 11"/>
          <p:cNvSpPr/>
          <p:nvPr/>
        </p:nvSpPr>
        <p:spPr>
          <a:xfrm>
            <a:off x="3533730" y="1890098"/>
            <a:ext cx="3992485" cy="2840778"/>
          </a:xfrm>
          <a:prstGeom prst="rect">
            <a:avLst/>
          </a:prstGeom>
        </p:spPr>
        <p:txBody>
          <a:bodyPr wrap="square">
            <a:spAutoFit/>
          </a:bodyPr>
          <a:lstStyle/>
          <a:p>
            <a:pPr algn="ctr" fontAlgn="base">
              <a:lnSpc>
                <a:spcPct val="95000"/>
              </a:lnSpc>
              <a:spcBef>
                <a:spcPct val="0"/>
              </a:spcBef>
              <a:spcAft>
                <a:spcPct val="0"/>
              </a:spcAft>
            </a:pPr>
            <a:r>
              <a:rPr lang="en-US" sz="4400" b="1" dirty="0">
                <a:solidFill>
                  <a:srgbClr val="FF0000"/>
                </a:solidFill>
              </a:rPr>
              <a:t>Wait! </a:t>
            </a:r>
            <a:br>
              <a:rPr lang="en-US" sz="3200" b="1" dirty="0"/>
            </a:br>
            <a:r>
              <a:rPr lang="en-US" sz="2400" dirty="0"/>
              <a:t>I just found out some of </a:t>
            </a:r>
            <a:br>
              <a:rPr lang="en-US" sz="2400" dirty="0"/>
            </a:br>
            <a:r>
              <a:rPr lang="en-US" sz="2400" dirty="0"/>
              <a:t>those leads are not good!  Can you delete them? They’re all the leads where the company name is </a:t>
            </a:r>
            <a:br>
              <a:rPr lang="en-US" sz="2400" dirty="0"/>
            </a:br>
            <a:r>
              <a:rPr lang="en-US" sz="2400" dirty="0"/>
              <a:t>AW Computing.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313</a:t>
            </a:fld>
            <a:endParaRPr lang="en-US" dirty="0"/>
          </a:p>
        </p:txBody>
      </p:sp>
    </p:spTree>
    <p:custDataLst>
      <p:tags r:id="rId1"/>
    </p:custData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spcCol="457200"/>
          <a:lstStyle/>
          <a:p>
            <a:pPr marL="0" indent="0">
              <a:buNone/>
            </a:pPr>
            <a:r>
              <a:rPr lang="en-US" dirty="0"/>
              <a:t>The Mass Delete tool allows you to delete standard object records that meet specific criteria. </a:t>
            </a:r>
          </a:p>
        </p:txBody>
      </p:sp>
      <p:sp>
        <p:nvSpPr>
          <p:cNvPr id="2" name="Title 1"/>
          <p:cNvSpPr>
            <a:spLocks noGrp="1"/>
          </p:cNvSpPr>
          <p:nvPr>
            <p:ph type="title"/>
          </p:nvPr>
        </p:nvSpPr>
        <p:spPr/>
        <p:txBody>
          <a:bodyPr/>
          <a:lstStyle/>
          <a:p>
            <a:r>
              <a:rPr lang="en-US" dirty="0"/>
              <a:t>Mass Delete Records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314</a:t>
            </a:fld>
            <a:endParaRPr lang="en-US" dirty="0"/>
          </a:p>
        </p:txBody>
      </p:sp>
      <p:sp>
        <p:nvSpPr>
          <p:cNvPr id="9" name="Rectangle 8"/>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a:t>
            </a:r>
            <a:r>
              <a:rPr lang="en-US" sz="2200" b="1" i="1" dirty="0">
                <a:solidFill>
                  <a:schemeClr val="bg1"/>
                </a:solidFill>
              </a:rPr>
              <a:t> </a:t>
            </a:r>
            <a:r>
              <a:rPr lang="en-US" sz="2200" b="1" dirty="0">
                <a:solidFill>
                  <a:schemeClr val="bg1"/>
                </a:solidFill>
              </a:rPr>
              <a:t>| Administration | Data | Mass Delete Records </a:t>
            </a:r>
          </a:p>
        </p:txBody>
      </p:sp>
      <p:sp>
        <p:nvSpPr>
          <p:cNvPr id="11" name="TextBox 10"/>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2"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3" name="Content Placeholder 2"/>
          <p:cNvSpPr txBox="1">
            <a:spLocks/>
          </p:cNvSpPr>
          <p:nvPr/>
        </p:nvSpPr>
        <p:spPr bwMode="auto">
          <a:xfrm>
            <a:off x="250825" y="1781908"/>
            <a:ext cx="11649821" cy="3048000"/>
          </a:xfrm>
          <a:prstGeom prst="rect">
            <a:avLst/>
          </a:prstGeom>
          <a:noFill/>
          <a:ln w="9525">
            <a:noFill/>
            <a:miter lim="800000"/>
            <a:headEnd/>
            <a:tailEnd/>
          </a:ln>
        </p:spPr>
        <p:txBody>
          <a:bodyPr vert="horz" wrap="square" lIns="91424" tIns="45712" rIns="91424" bIns="45712" numCol="2" spcCol="457200"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228600" lvl="1" indent="-228600"/>
            <a:r>
              <a:rPr lang="en-US" kern="0" dirty="0"/>
              <a:t>A list of all records to be deleted will display, giving you the opportunity to check the deletion for accuracy.</a:t>
            </a:r>
          </a:p>
          <a:p>
            <a:pPr marL="228600" lvl="1" indent="-228600"/>
            <a:r>
              <a:rPr lang="en-US" kern="0" dirty="0"/>
              <a:t>The tool will alert you of any child records that would also be deleted.</a:t>
            </a:r>
          </a:p>
          <a:p>
            <a:pPr marL="228600" lvl="1" indent="-228600"/>
            <a:endParaRPr lang="en-US" kern="0" dirty="0"/>
          </a:p>
          <a:p>
            <a:pPr marL="228600" lvl="1" indent="-228600"/>
            <a:endParaRPr lang="en-US" kern="0" dirty="0"/>
          </a:p>
          <a:p>
            <a:pPr marL="228600" lvl="1" indent="-228600"/>
            <a:r>
              <a:rPr lang="en-US" kern="0" dirty="0"/>
              <a:t>Best practice is to request or perform a backup before using Mass Delete.</a:t>
            </a:r>
          </a:p>
          <a:p>
            <a:pPr marL="228600" lvl="1" indent="-228600"/>
            <a:r>
              <a:rPr lang="en-US" kern="0" dirty="0"/>
              <a:t>Deleted records are stored in </a:t>
            </a:r>
            <a:br>
              <a:rPr lang="en-US" kern="0" dirty="0"/>
            </a:br>
            <a:r>
              <a:rPr lang="en-US" kern="0" dirty="0"/>
              <a:t>the recycle bin for another 15 </a:t>
            </a:r>
            <a:br>
              <a:rPr lang="en-US" kern="0" dirty="0"/>
            </a:br>
            <a:r>
              <a:rPr lang="en-US" kern="0" dirty="0"/>
              <a:t>days, unless you choose </a:t>
            </a:r>
            <a:r>
              <a:rPr lang="en-US" b="1" kern="0" dirty="0"/>
              <a:t>Permanently delete</a:t>
            </a:r>
            <a:r>
              <a:rPr lang="en-US" kern="0" dirty="0"/>
              <a:t>.</a:t>
            </a:r>
          </a:p>
        </p:txBody>
      </p:sp>
    </p:spTree>
    <p:custDataLst>
      <p:tags r:id="rId1"/>
    </p:custData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2" y="843165"/>
            <a:ext cx="5043400" cy="5950440"/>
          </a:xfrm>
        </p:spPr>
        <p:txBody>
          <a:bodyPr/>
          <a:lstStyle/>
          <a:p>
            <a:pPr marL="342900" lvl="1" indent="-342900">
              <a:buFont typeface="Wingdings" panose="05000000000000000000" pitchFamily="2" charset="2"/>
              <a:buChar char="§"/>
            </a:pPr>
            <a:r>
              <a:rPr lang="en-US" dirty="0"/>
              <a:t>Deleted records are stored in the recycle bin for a maximum of 15 days.</a:t>
            </a:r>
          </a:p>
          <a:p>
            <a:pPr marL="342900" lvl="1" indent="-342900">
              <a:buFont typeface="Wingdings" panose="05000000000000000000" pitchFamily="2" charset="2"/>
              <a:buChar char="§"/>
            </a:pPr>
            <a:r>
              <a:rPr lang="en-US" dirty="0"/>
              <a:t>Records can be restored by clicking </a:t>
            </a:r>
            <a:r>
              <a:rPr lang="en-US" b="1" dirty="0">
                <a:cs typeface="Courier New" pitchFamily="49" charset="0"/>
              </a:rPr>
              <a:t>Undelete</a:t>
            </a:r>
            <a:r>
              <a:rPr lang="en-US" dirty="0">
                <a:cs typeface="Courier New" pitchFamily="49" charset="0"/>
              </a:rPr>
              <a:t>.</a:t>
            </a:r>
            <a:endParaRPr lang="en-US" dirty="0"/>
          </a:p>
          <a:p>
            <a:pPr marL="342900" lvl="1" indent="-342900">
              <a:buFont typeface="Wingdings" panose="05000000000000000000" pitchFamily="2" charset="2"/>
              <a:buChar char="§"/>
            </a:pPr>
            <a:r>
              <a:rPr lang="en-US" dirty="0"/>
              <a:t>“My recycle bin” is available to all users.</a:t>
            </a:r>
          </a:p>
          <a:p>
            <a:pPr marL="342900" lvl="1" indent="-342900">
              <a:buFont typeface="Wingdings" panose="05000000000000000000" pitchFamily="2" charset="2"/>
              <a:buChar char="§"/>
            </a:pPr>
            <a:r>
              <a:rPr lang="en-US" dirty="0"/>
              <a:t>“All recycle bin” is available only to users with the “Modify All Data” permission.</a:t>
            </a:r>
          </a:p>
          <a:p>
            <a:pPr marL="342900" lvl="1" indent="-342900">
              <a:buFont typeface="Wingdings" panose="05000000000000000000" pitchFamily="2" charset="2"/>
              <a:buChar char="§"/>
            </a:pPr>
            <a:r>
              <a:rPr lang="en-US" dirty="0"/>
              <a:t>The recycle bin can </a:t>
            </a:r>
            <a:r>
              <a:rPr lang="en-US" b="1" dirty="0"/>
              <a:t>only</a:t>
            </a:r>
            <a:r>
              <a:rPr lang="en-US" dirty="0"/>
              <a:t> be accessed from Salesforce Classic.</a:t>
            </a:r>
          </a:p>
        </p:txBody>
      </p:sp>
      <p:sp>
        <p:nvSpPr>
          <p:cNvPr id="7" name="Title 6"/>
          <p:cNvSpPr>
            <a:spLocks noGrp="1"/>
          </p:cNvSpPr>
          <p:nvPr>
            <p:ph type="title"/>
          </p:nvPr>
        </p:nvSpPr>
        <p:spPr/>
        <p:txBody>
          <a:bodyPr/>
          <a:lstStyle/>
          <a:p>
            <a:r>
              <a:rPr lang="en-US" dirty="0"/>
              <a:t>Recycle Bin</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315</a:t>
            </a:fld>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5292090" y="1417702"/>
            <a:ext cx="6646131" cy="456391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42280">
            <a:off x="10006738" y="963031"/>
            <a:ext cx="1338298" cy="1338298"/>
          </a:xfrm>
          <a:prstGeom prst="rect">
            <a:avLst/>
          </a:prstGeom>
        </p:spPr>
      </p:pic>
    </p:spTree>
    <p:custDataLst>
      <p:tags r:id="rId1"/>
    </p:custData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2" y="2223911"/>
            <a:ext cx="11955462" cy="4180610"/>
          </a:xfrm>
        </p:spPr>
        <p:txBody>
          <a:bodyPr/>
          <a:lstStyle/>
          <a:p>
            <a:r>
              <a:rPr lang="en-US" dirty="0"/>
              <a:t>Tasks:</a:t>
            </a:r>
          </a:p>
          <a:p>
            <a:pPr lvl="1"/>
            <a:r>
              <a:rPr lang="en-US" dirty="0"/>
              <a:t>Access Mass Delete leads.</a:t>
            </a:r>
          </a:p>
          <a:p>
            <a:pPr lvl="1"/>
            <a:r>
              <a:rPr lang="en-US" dirty="0"/>
              <a:t>Search for leads that meet specific criteria.</a:t>
            </a:r>
          </a:p>
          <a:p>
            <a:pPr lvl="1"/>
            <a:r>
              <a:rPr lang="en-US" dirty="0"/>
              <a:t>Mark and delete all matching leads.</a:t>
            </a:r>
          </a:p>
          <a:p>
            <a:endParaRPr lang="en-US" dirty="0"/>
          </a:p>
        </p:txBody>
      </p:sp>
      <p:sp>
        <p:nvSpPr>
          <p:cNvPr id="4" name="Content Placeholder 3"/>
          <p:cNvSpPr>
            <a:spLocks noGrp="1"/>
          </p:cNvSpPr>
          <p:nvPr>
            <p:ph idx="11"/>
          </p:nvPr>
        </p:nvSpPr>
        <p:spPr>
          <a:xfrm>
            <a:off x="1" y="758826"/>
            <a:ext cx="12192000" cy="1312635"/>
          </a:xfrm>
        </p:spPr>
        <p:txBody>
          <a:bodyPr/>
          <a:lstStyle/>
          <a:p>
            <a:r>
              <a:rPr lang="en-US" dirty="0"/>
              <a:t>Goal: </a:t>
            </a:r>
          </a:p>
          <a:p>
            <a:pPr lvl="1"/>
            <a:r>
              <a:rPr lang="en-US" dirty="0"/>
              <a:t>Identify the practice leads that the sales reps created while training for the trade show. Delete these invalid leads so that the data in Salesforce remains accurate. </a:t>
            </a:r>
          </a:p>
        </p:txBody>
      </p:sp>
      <p:sp>
        <p:nvSpPr>
          <p:cNvPr id="7" name="Content Placeholder 6"/>
          <p:cNvSpPr>
            <a:spLocks noGrp="1"/>
          </p:cNvSpPr>
          <p:nvPr>
            <p:ph idx="10"/>
          </p:nvPr>
        </p:nvSpPr>
        <p:spPr/>
        <p:txBody>
          <a:bodyPr/>
          <a:lstStyle/>
          <a:p>
            <a:r>
              <a:rPr lang="en-US"/>
              <a:t>5 min</a:t>
            </a:r>
            <a:endParaRPr lang="en-US" dirty="0"/>
          </a:p>
        </p:txBody>
      </p:sp>
      <p:sp>
        <p:nvSpPr>
          <p:cNvPr id="5" name="Text Placeholder 4"/>
          <p:cNvSpPr>
            <a:spLocks noGrp="1"/>
          </p:cNvSpPr>
          <p:nvPr>
            <p:ph type="body" sz="quarter" idx="12"/>
          </p:nvPr>
        </p:nvSpPr>
        <p:spPr/>
        <p:txBody>
          <a:bodyPr/>
          <a:lstStyle/>
          <a:p>
            <a:r>
              <a:rPr lang="en-US"/>
              <a:t>JOIN ME</a:t>
            </a:r>
            <a:endParaRPr lang="en-US" dirty="0"/>
          </a:p>
        </p:txBody>
      </p:sp>
      <p:sp>
        <p:nvSpPr>
          <p:cNvPr id="2" name="Title 1"/>
          <p:cNvSpPr>
            <a:spLocks noGrp="1"/>
          </p:cNvSpPr>
          <p:nvPr>
            <p:ph type="title"/>
          </p:nvPr>
        </p:nvSpPr>
        <p:spPr/>
        <p:txBody>
          <a:bodyPr/>
          <a:lstStyle/>
          <a:p>
            <a:r>
              <a:rPr lang="en-US"/>
              <a:t>6-8: Mass Delete Records</a:t>
            </a:r>
            <a:endParaRPr lang="en-US" dirty="0"/>
          </a:p>
        </p:txBody>
      </p:sp>
      <p:sp>
        <p:nvSpPr>
          <p:cNvPr id="6" name="Slide Number Placeholder 5"/>
          <p:cNvSpPr>
            <a:spLocks noGrp="1"/>
          </p:cNvSpPr>
          <p:nvPr>
            <p:ph type="sldNum" sz="quarter" idx="13"/>
          </p:nvPr>
        </p:nvSpPr>
        <p:spPr/>
        <p:txBody>
          <a:bodyPr/>
          <a:lstStyle/>
          <a:p>
            <a:fld id="{812A5277-1DB9-460F-9A21-B857ABB32666}" type="slidenum">
              <a:rPr lang="en-US" smtClean="0"/>
              <a:pPr/>
              <a:t>316</a:t>
            </a:fld>
            <a:endParaRPr lang="en-US" dirty="0"/>
          </a:p>
        </p:txBody>
      </p:sp>
    </p:spTree>
    <p:custDataLst>
      <p:tags r:id="rId1"/>
    </p:custData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2" spcCol="457200"/>
          <a:lstStyle/>
          <a:p>
            <a:pPr marL="400050" lvl="0" indent="-400050">
              <a:buFont typeface="+mj-lt"/>
              <a:buAutoNum type="arabicPeriod"/>
            </a:pPr>
            <a:r>
              <a:rPr lang="en-US" dirty="0"/>
              <a:t>When importing records using the Data Import Wizard, what conditions will cause a record to not be imported?</a:t>
            </a:r>
          </a:p>
          <a:p>
            <a:pPr marL="400050" lvl="0" indent="-400050">
              <a:buFont typeface="+mj-lt"/>
              <a:buAutoNum type="arabicPeriod"/>
            </a:pPr>
            <a:r>
              <a:rPr lang="en-US" dirty="0"/>
              <a:t>What are the benefits of using the Data Import Wizard to import data into Salesforce? </a:t>
            </a:r>
          </a:p>
          <a:p>
            <a:pPr marL="400050" lvl="0" indent="-400050">
              <a:buFont typeface="+mj-lt"/>
              <a:buAutoNum type="arabicPeriod"/>
            </a:pPr>
            <a:r>
              <a:rPr lang="en-US" dirty="0"/>
              <a:t>Why would a user choose data loader instead of the Data Import Wizard? </a:t>
            </a:r>
          </a:p>
          <a:p>
            <a:pPr marL="400050" lvl="0" indent="-400050">
              <a:buFont typeface="+mj-lt"/>
              <a:buAutoNum type="arabicPeriod"/>
            </a:pPr>
            <a:r>
              <a:rPr lang="en-US" dirty="0"/>
              <a:t>How can an administrator prevent </a:t>
            </a:r>
            <a:br>
              <a:rPr lang="en-US" dirty="0"/>
            </a:br>
            <a:r>
              <a:rPr lang="en-US" dirty="0"/>
              <a:t>a former employee from logging </a:t>
            </a:r>
            <a:br>
              <a:rPr lang="en-US" dirty="0"/>
            </a:br>
            <a:r>
              <a:rPr lang="en-US" dirty="0"/>
              <a:t>in to the company's Salesforce organization and free up a user license? </a:t>
            </a:r>
          </a:p>
          <a:p>
            <a:pPr marL="400050" lvl="0" indent="-400050">
              <a:buFont typeface="+mj-lt"/>
              <a:buAutoNum type="arabicPeriod"/>
            </a:pPr>
            <a:r>
              <a:rPr lang="en-US" dirty="0"/>
              <a:t>What feature provides an automated way to obtain a complete set of Salesforce data for archiving? </a:t>
            </a:r>
          </a:p>
          <a:p>
            <a:pPr marL="400050" lvl="0" indent="-400050">
              <a:buFont typeface="+mj-lt"/>
              <a:buAutoNum type="arabicPeriod"/>
            </a:pPr>
            <a:r>
              <a:rPr lang="en-US" dirty="0"/>
              <a:t>An administrator at AW Computing incorrectly imported a set of records into Salesforce. Which tools can the administrator use to remove the records from Salesforce? </a:t>
            </a:r>
            <a:endParaRPr lang="en-GB" dirty="0"/>
          </a:p>
        </p:txBody>
      </p:sp>
      <p:sp>
        <p:nvSpPr>
          <p:cNvPr id="7" name="Title 6"/>
          <p:cNvSpPr>
            <a:spLocks noGrp="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317</a:t>
            </a:fld>
            <a:endParaRPr lang="en-US" dirty="0"/>
          </a:p>
        </p:txBody>
      </p:sp>
    </p:spTree>
    <p:custDataLst>
      <p:tags r:id="rId1"/>
    </p:custData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1" dirty="0"/>
              <a:t>Module 7: </a:t>
            </a:r>
          </a:p>
          <a:p>
            <a:r>
              <a:rPr lang="en-US" dirty="0"/>
              <a:t>Reports and Dashboards</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5"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7522" y="2864350"/>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9073" r="61788"/>
          <a:stretch/>
        </p:blipFill>
        <p:spPr>
          <a:xfrm>
            <a:off x="4053750" y="1331743"/>
            <a:ext cx="708115" cy="544803"/>
          </a:xfrm>
          <a:prstGeom prst="rect">
            <a:avLst/>
          </a:prstGeom>
        </p:spPr>
      </p:pic>
    </p:spTree>
    <p:custDataLst>
      <p:tags r:id="rId1"/>
    </p:custDataLst>
    <p:extLst>
      <p:ext uri="{BB962C8B-B14F-4D97-AF65-F5344CB8AC3E}">
        <p14:creationId xmlns:p14="http://schemas.microsoft.com/office/powerpoint/2010/main" val="77273308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848509" y="1027275"/>
            <a:ext cx="11215154" cy="722503"/>
          </a:xfrm>
        </p:spPr>
        <p:txBody>
          <a:bodyPr numCol="1" spcCol="360000"/>
          <a:lstStyle/>
          <a:p>
            <a:r>
              <a:rPr lang="en-US" sz="2200" dirty="0"/>
              <a:t>By the end of this module, you will be able to:</a:t>
            </a:r>
            <a:endParaRPr lang="en-US" sz="2200" b="0" dirty="0"/>
          </a:p>
        </p:txBody>
      </p:sp>
      <p:sp>
        <p:nvSpPr>
          <p:cNvPr id="464897" name="Rectangle 2"/>
          <p:cNvSpPr>
            <a:spLocks noGrp="1" noChangeArrowheads="1"/>
          </p:cNvSpPr>
          <p:nvPr>
            <p:ph type="title"/>
          </p:nvPr>
        </p:nvSpPr>
        <p:spPr/>
        <p:txBody>
          <a:bodyPr/>
          <a:lstStyle/>
          <a:p>
            <a:r>
              <a:rPr lang="en-US" dirty="0"/>
              <a:t>Module Objectives</a:t>
            </a:r>
          </a:p>
        </p:txBody>
      </p:sp>
      <p:sp>
        <p:nvSpPr>
          <p:cNvPr id="2" name="Text Placeholder 1"/>
          <p:cNvSpPr>
            <a:spLocks noGrp="1"/>
          </p:cNvSpPr>
          <p:nvPr>
            <p:ph type="body" sz="quarter" idx="12"/>
          </p:nvPr>
        </p:nvSpPr>
        <p:spPr/>
        <p:txBody>
          <a:bodyPr/>
          <a:lstStyle/>
          <a:p>
            <a:r>
              <a:rPr lang="en-US" dirty="0"/>
              <a:t>Module 7: </a:t>
            </a:r>
            <a:r>
              <a:rPr lang="en-US" b="0" dirty="0">
                <a:latin typeface="Salesforce Sans Light" panose="020B0305020202020203" pitchFamily="34" charset="0"/>
              </a:rPr>
              <a:t>Reports and Dashboards</a:t>
            </a:r>
          </a:p>
        </p:txBody>
      </p:sp>
      <p:sp>
        <p:nvSpPr>
          <p:cNvPr id="6" name="Content Placeholder 6"/>
          <p:cNvSpPr txBox="1">
            <a:spLocks/>
          </p:cNvSpPr>
          <p:nvPr/>
        </p:nvSpPr>
        <p:spPr bwMode="auto">
          <a:xfrm>
            <a:off x="863753" y="1557865"/>
            <a:ext cx="10436425" cy="3714046"/>
          </a:xfrm>
          <a:prstGeom prst="rect">
            <a:avLst/>
          </a:prstGeom>
          <a:solidFill>
            <a:schemeClr val="bg1">
              <a:alpha val="75000"/>
            </a:schemeClr>
          </a:solidFill>
          <a:ln w="9525">
            <a:noFill/>
            <a:miter lim="800000"/>
            <a:headEnd/>
            <a:tailEnd/>
          </a:ln>
        </p:spPr>
        <p:txBody>
          <a:bodyPr vert="horz" wrap="square" lIns="91424" tIns="274320" rIns="91424" bIns="91440" numCol="2" spcCol="360000"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lnSpc>
                <a:spcPct val="85000"/>
              </a:lnSpc>
              <a:spcBef>
                <a:spcPts val="900"/>
              </a:spcBef>
              <a:spcAft>
                <a:spcPct val="0"/>
              </a:spcAft>
              <a:buFont typeface="Wingdings" panose="05000000000000000000" pitchFamily="2" charset="2"/>
              <a:buNone/>
              <a:defRPr sz="2400" b="1" u="none">
                <a:solidFill>
                  <a:srgbClr val="14713E"/>
                </a:solidFill>
                <a:latin typeface="Salesforce Sans" panose="020B0505020202020203" pitchFamily="34" charset="0"/>
                <a:cs typeface="Arial" pitchFamily="34" charset="0"/>
              </a:defRPr>
            </a:lvl2pPr>
            <a:lvl3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14713E"/>
                </a:solidFill>
                <a:latin typeface="Salesforce Sans" panose="020B0505020202020203" pitchFamily="34" charset="0"/>
                <a:cs typeface="Arial" pitchFamily="34" charset="0"/>
              </a:defRPr>
            </a:lvl3pPr>
            <a:lvl4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AEBE89"/>
                </a:solidFill>
                <a:latin typeface="Salesforce Sans Light" panose="020B03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rgbClr val="00682F"/>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lvl="1" indent="-342900">
              <a:buFont typeface="Wingdings" panose="05000000000000000000" pitchFamily="2" charset="2"/>
              <a:buChar char="§"/>
            </a:pPr>
            <a:r>
              <a:rPr lang="en-US" sz="2200" b="0" kern="0" dirty="0"/>
              <a:t>Describe the different types and formats of reports.</a:t>
            </a:r>
          </a:p>
          <a:p>
            <a:pPr marL="342900" lvl="1" indent="-342900">
              <a:buFont typeface="Wingdings" panose="05000000000000000000" pitchFamily="2" charset="2"/>
              <a:buChar char="§"/>
            </a:pPr>
            <a:r>
              <a:rPr lang="en-US" sz="2200" b="0" kern="0" dirty="0"/>
              <a:t>Navigate the Reports tab to find suitable reports.</a:t>
            </a:r>
          </a:p>
          <a:p>
            <a:pPr marL="342900" lvl="1" indent="-342900">
              <a:buFont typeface="Wingdings" panose="05000000000000000000" pitchFamily="2" charset="2"/>
              <a:buChar char="§"/>
            </a:pPr>
            <a:r>
              <a:rPr lang="en-GB" sz="2200" b="0" kern="0" dirty="0"/>
              <a:t>Run and modify existing reports.</a:t>
            </a:r>
            <a:endParaRPr lang="en-US" sz="2200" b="0" kern="0" dirty="0"/>
          </a:p>
          <a:p>
            <a:pPr marL="342900" lvl="1" indent="-342900">
              <a:buFont typeface="Wingdings" panose="05000000000000000000" pitchFamily="2" charset="2"/>
              <a:buChar char="§"/>
            </a:pPr>
            <a:r>
              <a:rPr lang="en-US" sz="2200" b="0" kern="0" dirty="0"/>
              <a:t>Create a new custom report from scratch.</a:t>
            </a:r>
          </a:p>
          <a:p>
            <a:pPr marL="342900" lvl="1" indent="-342900">
              <a:buFont typeface="Wingdings" panose="05000000000000000000" pitchFamily="2" charset="2"/>
              <a:buChar char="§"/>
            </a:pPr>
            <a:r>
              <a:rPr lang="en-GB" sz="2200" b="0" kern="0" dirty="0"/>
              <a:t>Add filters and use filter logic in a report.</a:t>
            </a:r>
          </a:p>
          <a:p>
            <a:pPr marL="342900" lvl="1" indent="-342900">
              <a:buFont typeface="Wingdings" panose="05000000000000000000" pitchFamily="2" charset="2"/>
              <a:buChar char="§"/>
            </a:pPr>
            <a:endParaRPr lang="en-US" sz="2200" b="0" kern="0" dirty="0"/>
          </a:p>
          <a:p>
            <a:pPr marL="342900" lvl="1" indent="-342900">
              <a:buFont typeface="Wingdings" panose="05000000000000000000" pitchFamily="2" charset="2"/>
              <a:buChar char="§"/>
            </a:pPr>
            <a:endParaRPr lang="en-GB" sz="2200" b="0" kern="0" dirty="0"/>
          </a:p>
          <a:p>
            <a:pPr marL="342900" lvl="1" indent="-342900">
              <a:buFont typeface="Wingdings" panose="05000000000000000000" pitchFamily="2" charset="2"/>
              <a:buChar char="§"/>
            </a:pPr>
            <a:r>
              <a:rPr lang="en-GB" sz="2200" b="0" kern="0" dirty="0"/>
              <a:t>Use custom summary formulas in a report.</a:t>
            </a:r>
          </a:p>
          <a:p>
            <a:pPr marL="342900" lvl="1" indent="-342900">
              <a:buFont typeface="Wingdings" panose="05000000000000000000" pitchFamily="2" charset="2"/>
              <a:buChar char="§"/>
            </a:pPr>
            <a:r>
              <a:rPr lang="en-US" sz="2200" b="0" kern="0" dirty="0"/>
              <a:t>Add conditional highlighting to a report.</a:t>
            </a:r>
          </a:p>
          <a:p>
            <a:pPr marL="342900" lvl="1" indent="-342900">
              <a:buFont typeface="Wingdings" panose="05000000000000000000" pitchFamily="2" charset="2"/>
              <a:buChar char="§"/>
            </a:pPr>
            <a:r>
              <a:rPr lang="en-US" sz="2200" b="0" kern="0" dirty="0"/>
              <a:t>Create charts to display summarized data.</a:t>
            </a:r>
          </a:p>
          <a:p>
            <a:pPr marL="342900" lvl="1" indent="-342900">
              <a:buFont typeface="Wingdings" panose="05000000000000000000" pitchFamily="2" charset="2"/>
              <a:buChar char="§"/>
            </a:pPr>
            <a:r>
              <a:rPr lang="en-GB" sz="2200" b="0" kern="0" dirty="0"/>
              <a:t>Schedule, email, print, and export a report. </a:t>
            </a:r>
          </a:p>
          <a:p>
            <a:pPr marL="342900" lvl="1" indent="-342900">
              <a:buFont typeface="Wingdings" panose="05000000000000000000" pitchFamily="2" charset="2"/>
              <a:buChar char="§"/>
            </a:pPr>
            <a:r>
              <a:rPr lang="en-US" sz="2200" b="0" kern="0" dirty="0"/>
              <a:t>Create a dashboard and add components.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319</a:t>
            </a:fld>
            <a:endParaRPr lang="en-US" dirty="0"/>
          </a:p>
        </p:txBody>
      </p:sp>
    </p:spTree>
    <p:custDataLst>
      <p:tags r:id="rId1"/>
    </p:custDataLst>
    <p:extLst>
      <p:ext uri="{BB962C8B-B14F-4D97-AF65-F5344CB8AC3E}">
        <p14:creationId xmlns:p14="http://schemas.microsoft.com/office/powerpoint/2010/main" val="185757687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27815" y="1268385"/>
            <a:ext cx="7683086" cy="5468781"/>
            <a:chOff x="4426227" y="1268384"/>
            <a:chExt cx="7683086" cy="546878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227" y="1268384"/>
              <a:ext cx="7683086" cy="546878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2106" y="1386352"/>
              <a:ext cx="1775460" cy="388620"/>
            </a:xfrm>
            <a:prstGeom prst="rect">
              <a:avLst/>
            </a:prstGeom>
          </p:spPr>
        </p:pic>
      </p:grpSp>
      <p:sp>
        <p:nvSpPr>
          <p:cNvPr id="38" name="Content Placeholder 2"/>
          <p:cNvSpPr>
            <a:spLocks noGrp="1"/>
          </p:cNvSpPr>
          <p:nvPr>
            <p:ph idx="1"/>
          </p:nvPr>
        </p:nvSpPr>
        <p:spPr>
          <a:xfrm>
            <a:off x="115712" y="843165"/>
            <a:ext cx="3903348" cy="5950440"/>
          </a:xfrm>
        </p:spPr>
        <p:txBody>
          <a:bodyPr anchor="t"/>
          <a:lstStyle/>
          <a:p>
            <a:pPr marL="457200" indent="-457200">
              <a:buAutoNum type="arabicPeriod"/>
            </a:pPr>
            <a:r>
              <a:rPr lang="en-US" dirty="0"/>
              <a:t>Path.</a:t>
            </a:r>
          </a:p>
          <a:p>
            <a:pPr marL="457200" indent="-457200">
              <a:buAutoNum type="arabicPeriod"/>
            </a:pPr>
            <a:r>
              <a:rPr lang="en-US" dirty="0"/>
              <a:t>Card representing each list view, opportunity, lead, quote, or </a:t>
            </a:r>
            <a:br>
              <a:rPr lang="en-US" dirty="0"/>
            </a:br>
            <a:r>
              <a:rPr lang="en-US" dirty="0"/>
              <a:t>custom record.</a:t>
            </a:r>
          </a:p>
          <a:p>
            <a:pPr marL="457200" indent="-457200">
              <a:buAutoNum type="arabicPeriod"/>
            </a:pPr>
            <a:r>
              <a:rPr lang="en-US" dirty="0"/>
              <a:t>Drag &amp; Drop Cards.</a:t>
            </a:r>
          </a:p>
          <a:p>
            <a:pPr marL="457200" indent="-457200">
              <a:buAutoNum type="arabicPeriod"/>
            </a:pPr>
            <a:r>
              <a:rPr lang="en-US" dirty="0"/>
              <a:t>Alerts.</a:t>
            </a:r>
          </a:p>
          <a:p>
            <a:pPr marL="457200" indent="-457200">
              <a:buAutoNum type="arabicPeriod"/>
            </a:pPr>
            <a:r>
              <a:rPr lang="en-US" dirty="0"/>
              <a:t>Toggle between board view and grid view.</a:t>
            </a:r>
          </a:p>
          <a:p>
            <a:pPr marL="457200" indent="-457200">
              <a:buAutoNum type="arabicPeriod"/>
            </a:pPr>
            <a:r>
              <a:rPr lang="en-US" dirty="0"/>
              <a:t>Chart and Filter results.</a:t>
            </a:r>
            <a:endParaRPr lang="en-GB" sz="2000" dirty="0"/>
          </a:p>
        </p:txBody>
      </p:sp>
      <p:sp>
        <p:nvSpPr>
          <p:cNvPr id="2" name="Title 1"/>
          <p:cNvSpPr>
            <a:spLocks noGrp="1"/>
          </p:cNvSpPr>
          <p:nvPr>
            <p:ph type="title"/>
          </p:nvPr>
        </p:nvSpPr>
        <p:spPr/>
        <p:txBody>
          <a:bodyPr/>
          <a:lstStyle/>
          <a:p>
            <a:r>
              <a:rPr lang="en-GB" sz="2700" dirty="0"/>
              <a:t>Breakdown of the Kanban Board</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32</a:t>
            </a:fld>
            <a:endParaRPr lang="en-US" dirty="0"/>
          </a:p>
        </p:txBody>
      </p:sp>
      <p:grpSp>
        <p:nvGrpSpPr>
          <p:cNvPr id="12" name="Group 11"/>
          <p:cNvGrpSpPr/>
          <p:nvPr/>
        </p:nvGrpSpPr>
        <p:grpSpPr>
          <a:xfrm>
            <a:off x="4421187" y="1472746"/>
            <a:ext cx="7689715" cy="718004"/>
            <a:chOff x="4419598" y="1472746"/>
            <a:chExt cx="7689715" cy="718004"/>
          </a:xfrm>
        </p:grpSpPr>
        <p:sp>
          <p:nvSpPr>
            <p:cNvPr id="5" name="Line Callout 1 4"/>
            <p:cNvSpPr/>
            <p:nvPr/>
          </p:nvSpPr>
          <p:spPr bwMode="auto">
            <a:xfrm>
              <a:off x="8075128" y="1520252"/>
              <a:ext cx="274320" cy="274320"/>
            </a:xfrm>
            <a:prstGeom prst="borderCallout1">
              <a:avLst>
                <a:gd name="adj1" fmla="val 47285"/>
                <a:gd name="adj2" fmla="val 2148"/>
                <a:gd name="adj3" fmla="val 129343"/>
                <a:gd name="adj4" fmla="val -72584"/>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6" name="Rectangle 5"/>
            <p:cNvSpPr/>
            <p:nvPr/>
          </p:nvSpPr>
          <p:spPr bwMode="auto">
            <a:xfrm>
              <a:off x="4419598" y="1880649"/>
              <a:ext cx="7689715" cy="3101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n w="28575">
                  <a:solidFill>
                    <a:schemeClr val="tx1"/>
                  </a:solidFill>
                </a:ln>
                <a:latin typeface="Times New Roman" pitchFamily="18" charset="0"/>
              </a:endParaRPr>
            </a:p>
          </p:txBody>
        </p:sp>
        <p:sp>
          <p:nvSpPr>
            <p:cNvPr id="15" name="TextBox 14"/>
            <p:cNvSpPr txBox="1"/>
            <p:nvPr/>
          </p:nvSpPr>
          <p:spPr>
            <a:xfrm>
              <a:off x="8051313" y="1472746"/>
              <a:ext cx="274320" cy="369332"/>
            </a:xfrm>
            <a:prstGeom prst="rect">
              <a:avLst/>
            </a:prstGeom>
            <a:noFill/>
            <a:ln>
              <a:noFill/>
            </a:ln>
          </p:spPr>
          <p:txBody>
            <a:bodyPr wrap="square" rtlCol="0" anchor="ctr">
              <a:spAutoFit/>
            </a:bodyPr>
            <a:lstStyle/>
            <a:p>
              <a:r>
                <a:rPr lang="en-US" dirty="0">
                  <a:solidFill>
                    <a:schemeClr val="bg2">
                      <a:lumMod val="50000"/>
                    </a:schemeClr>
                  </a:solidFill>
                  <a:latin typeface="Salesforce Sans" panose="020B0505020202020203" pitchFamily="34" charset="0"/>
                  <a:cs typeface="Arial" pitchFamily="34" charset="0"/>
                </a:rPr>
                <a:t>1</a:t>
              </a:r>
            </a:p>
          </p:txBody>
        </p:sp>
      </p:grpSp>
      <p:grpSp>
        <p:nvGrpSpPr>
          <p:cNvPr id="17" name="Group 16"/>
          <p:cNvGrpSpPr/>
          <p:nvPr/>
        </p:nvGrpSpPr>
        <p:grpSpPr>
          <a:xfrm>
            <a:off x="4418291" y="2228850"/>
            <a:ext cx="1498322" cy="1684861"/>
            <a:chOff x="4416703" y="2228850"/>
            <a:chExt cx="1498322" cy="1684861"/>
          </a:xfrm>
        </p:grpSpPr>
        <p:sp>
          <p:nvSpPr>
            <p:cNvPr id="19" name="Line Callout 1 18"/>
            <p:cNvSpPr/>
            <p:nvPr/>
          </p:nvSpPr>
          <p:spPr bwMode="auto">
            <a:xfrm>
              <a:off x="5360503" y="3582360"/>
              <a:ext cx="274320" cy="274320"/>
            </a:xfrm>
            <a:prstGeom prst="borderCallout1">
              <a:avLst>
                <a:gd name="adj1" fmla="val 47285"/>
                <a:gd name="adj2" fmla="val 2148"/>
                <a:gd name="adj3" fmla="val -39191"/>
                <a:gd name="adj4" fmla="val -66094"/>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20" name="Rectangle 19"/>
            <p:cNvSpPr/>
            <p:nvPr/>
          </p:nvSpPr>
          <p:spPr bwMode="auto">
            <a:xfrm>
              <a:off x="4416703" y="2228850"/>
              <a:ext cx="1498322" cy="124905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n w="28575">
                  <a:solidFill>
                    <a:schemeClr val="tx1"/>
                  </a:solidFill>
                </a:ln>
                <a:latin typeface="Times New Roman" pitchFamily="18" charset="0"/>
              </a:endParaRPr>
            </a:p>
          </p:txBody>
        </p:sp>
        <p:sp>
          <p:nvSpPr>
            <p:cNvPr id="21" name="TextBox 20"/>
            <p:cNvSpPr txBox="1"/>
            <p:nvPr/>
          </p:nvSpPr>
          <p:spPr>
            <a:xfrm>
              <a:off x="5341453" y="3544379"/>
              <a:ext cx="274320" cy="369332"/>
            </a:xfrm>
            <a:prstGeom prst="rect">
              <a:avLst/>
            </a:prstGeom>
            <a:noFill/>
            <a:ln>
              <a:noFill/>
            </a:ln>
          </p:spPr>
          <p:txBody>
            <a:bodyPr wrap="square" rtlCol="0" anchor="ctr">
              <a:spAutoFit/>
            </a:bodyPr>
            <a:lstStyle/>
            <a:p>
              <a:r>
                <a:rPr lang="en-US" dirty="0">
                  <a:solidFill>
                    <a:schemeClr val="bg2">
                      <a:lumMod val="50000"/>
                    </a:schemeClr>
                  </a:solidFill>
                  <a:latin typeface="Salesforce Sans" panose="020B0505020202020203" pitchFamily="34" charset="0"/>
                  <a:cs typeface="Arial" pitchFamily="34" charset="0"/>
                </a:rPr>
                <a:t>2</a:t>
              </a:r>
            </a:p>
          </p:txBody>
        </p:sp>
      </p:grpSp>
      <p:grpSp>
        <p:nvGrpSpPr>
          <p:cNvPr id="24" name="Group 23"/>
          <p:cNvGrpSpPr/>
          <p:nvPr/>
        </p:nvGrpSpPr>
        <p:grpSpPr>
          <a:xfrm>
            <a:off x="8355014" y="3867662"/>
            <a:ext cx="630047" cy="369332"/>
            <a:chOff x="8353425" y="3867662"/>
            <a:chExt cx="630047" cy="369332"/>
          </a:xfrm>
        </p:grpSpPr>
        <p:sp>
          <p:nvSpPr>
            <p:cNvPr id="22" name="Line Callout 1 21"/>
            <p:cNvSpPr/>
            <p:nvPr/>
          </p:nvSpPr>
          <p:spPr bwMode="auto">
            <a:xfrm>
              <a:off x="8709152" y="3902468"/>
              <a:ext cx="274320" cy="274320"/>
            </a:xfrm>
            <a:prstGeom prst="borderCallout1">
              <a:avLst>
                <a:gd name="adj1" fmla="val 47285"/>
                <a:gd name="adj2" fmla="val 2148"/>
                <a:gd name="adj3" fmla="val 47554"/>
                <a:gd name="adj4" fmla="val -101788"/>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23" name="TextBox 22"/>
            <p:cNvSpPr txBox="1"/>
            <p:nvPr/>
          </p:nvSpPr>
          <p:spPr>
            <a:xfrm>
              <a:off x="8690102" y="3867662"/>
              <a:ext cx="274320" cy="369332"/>
            </a:xfrm>
            <a:prstGeom prst="rect">
              <a:avLst/>
            </a:prstGeom>
            <a:noFill/>
            <a:ln>
              <a:noFill/>
            </a:ln>
          </p:spPr>
          <p:txBody>
            <a:bodyPr wrap="square" rtlCol="0" anchor="ctr">
              <a:spAutoFit/>
            </a:bodyPr>
            <a:lstStyle/>
            <a:p>
              <a:r>
                <a:rPr lang="en-US" dirty="0">
                  <a:solidFill>
                    <a:schemeClr val="bg2">
                      <a:lumMod val="50000"/>
                    </a:schemeClr>
                  </a:solidFill>
                  <a:latin typeface="Salesforce Sans" panose="020B0505020202020203" pitchFamily="34" charset="0"/>
                  <a:cs typeface="Arial" pitchFamily="34" charset="0"/>
                </a:rPr>
                <a:t>3</a:t>
              </a:r>
            </a:p>
          </p:txBody>
        </p:sp>
        <p:sp>
          <p:nvSpPr>
            <p:cNvPr id="9" name="Rectangle 8"/>
            <p:cNvSpPr/>
            <p:nvPr/>
          </p:nvSpPr>
          <p:spPr bwMode="auto">
            <a:xfrm>
              <a:off x="8353425" y="4004774"/>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sp>
        <p:nvSpPr>
          <p:cNvPr id="26" name="TextBox 25"/>
          <p:cNvSpPr txBox="1"/>
          <p:nvPr/>
        </p:nvSpPr>
        <p:spPr>
          <a:xfrm>
            <a:off x="8579211" y="5557274"/>
            <a:ext cx="274320" cy="369332"/>
          </a:xfrm>
          <a:prstGeom prst="rect">
            <a:avLst/>
          </a:prstGeom>
          <a:noFill/>
          <a:ln w="28575">
            <a:solidFill>
              <a:srgbClr val="FF0000"/>
            </a:solidFill>
          </a:ln>
        </p:spPr>
        <p:txBody>
          <a:bodyPr wrap="square" rtlCol="0" anchor="ctr">
            <a:spAutoFit/>
          </a:bodyPr>
          <a:lstStyle/>
          <a:p>
            <a:pPr algn="ctr"/>
            <a:r>
              <a:rPr lang="en-US" dirty="0">
                <a:solidFill>
                  <a:schemeClr val="bg2">
                    <a:lumMod val="50000"/>
                  </a:schemeClr>
                </a:solidFill>
                <a:latin typeface="Salesforce Sans" panose="020B0505020202020203" pitchFamily="34" charset="0"/>
                <a:cs typeface="Arial" pitchFamily="34" charset="0"/>
              </a:rPr>
              <a:t>4</a:t>
            </a:r>
          </a:p>
        </p:txBody>
      </p:sp>
      <p:grpSp>
        <p:nvGrpSpPr>
          <p:cNvPr id="27" name="Group 26"/>
          <p:cNvGrpSpPr/>
          <p:nvPr/>
        </p:nvGrpSpPr>
        <p:grpSpPr>
          <a:xfrm>
            <a:off x="9809530" y="871744"/>
            <a:ext cx="548457" cy="710870"/>
            <a:chOff x="9807941" y="871744"/>
            <a:chExt cx="548457" cy="710870"/>
          </a:xfrm>
        </p:grpSpPr>
        <p:sp>
          <p:nvSpPr>
            <p:cNvPr id="40" name="Line Callout 1 39"/>
            <p:cNvSpPr/>
            <p:nvPr/>
          </p:nvSpPr>
          <p:spPr bwMode="auto">
            <a:xfrm>
              <a:off x="9846041" y="919250"/>
              <a:ext cx="274320" cy="274320"/>
            </a:xfrm>
            <a:prstGeom prst="borderCallout1">
              <a:avLst>
                <a:gd name="adj1" fmla="val 97895"/>
                <a:gd name="adj2" fmla="val 47640"/>
                <a:gd name="adj3" fmla="val 229619"/>
                <a:gd name="adj4" fmla="val 159293"/>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41" name="TextBox 40"/>
            <p:cNvSpPr txBox="1"/>
            <p:nvPr/>
          </p:nvSpPr>
          <p:spPr>
            <a:xfrm>
              <a:off x="9807941" y="871744"/>
              <a:ext cx="274320" cy="369332"/>
            </a:xfrm>
            <a:prstGeom prst="rect">
              <a:avLst/>
            </a:prstGeom>
            <a:noFill/>
            <a:ln>
              <a:noFill/>
            </a:ln>
          </p:spPr>
          <p:txBody>
            <a:bodyPr wrap="square" rtlCol="0" anchor="ctr">
              <a:spAutoFit/>
            </a:bodyPr>
            <a:lstStyle/>
            <a:p>
              <a:r>
                <a:rPr lang="en-US" dirty="0">
                  <a:solidFill>
                    <a:schemeClr val="bg2">
                      <a:lumMod val="50000"/>
                    </a:schemeClr>
                  </a:solidFill>
                  <a:latin typeface="Salesforce Sans" panose="020B0505020202020203" pitchFamily="34" charset="0"/>
                  <a:cs typeface="Arial" pitchFamily="34" charset="0"/>
                </a:rPr>
                <a:t>5</a:t>
              </a:r>
            </a:p>
          </p:txBody>
        </p:sp>
        <p:sp>
          <p:nvSpPr>
            <p:cNvPr id="43" name="Rectangle 42"/>
            <p:cNvSpPr/>
            <p:nvPr/>
          </p:nvSpPr>
          <p:spPr bwMode="auto">
            <a:xfrm>
              <a:off x="10283246" y="1509462"/>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grpSp>
        <p:nvGrpSpPr>
          <p:cNvPr id="28" name="Group 27"/>
          <p:cNvGrpSpPr/>
          <p:nvPr/>
        </p:nvGrpSpPr>
        <p:grpSpPr>
          <a:xfrm>
            <a:off x="11205447" y="899053"/>
            <a:ext cx="506222" cy="572303"/>
            <a:chOff x="11283371" y="899052"/>
            <a:chExt cx="506222" cy="572303"/>
          </a:xfrm>
        </p:grpSpPr>
        <p:sp>
          <p:nvSpPr>
            <p:cNvPr id="47" name="Line Callout 1 46"/>
            <p:cNvSpPr/>
            <p:nvPr/>
          </p:nvSpPr>
          <p:spPr bwMode="auto">
            <a:xfrm>
              <a:off x="11515273" y="946558"/>
              <a:ext cx="274320" cy="274320"/>
            </a:xfrm>
            <a:prstGeom prst="borderCallout1">
              <a:avLst>
                <a:gd name="adj1" fmla="val 101367"/>
                <a:gd name="adj2" fmla="val 47639"/>
                <a:gd name="adj3" fmla="val 181008"/>
                <a:gd name="adj4" fmla="val -66401"/>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49" name="TextBox 48"/>
            <p:cNvSpPr txBox="1"/>
            <p:nvPr/>
          </p:nvSpPr>
          <p:spPr>
            <a:xfrm>
              <a:off x="11493844" y="899052"/>
              <a:ext cx="274320" cy="369332"/>
            </a:xfrm>
            <a:prstGeom prst="rect">
              <a:avLst/>
            </a:prstGeom>
            <a:noFill/>
            <a:ln>
              <a:noFill/>
            </a:ln>
          </p:spPr>
          <p:txBody>
            <a:bodyPr wrap="square" rtlCol="0" anchor="ctr">
              <a:spAutoFit/>
            </a:bodyPr>
            <a:lstStyle/>
            <a:p>
              <a:r>
                <a:rPr lang="en-US" dirty="0">
                  <a:solidFill>
                    <a:schemeClr val="bg2">
                      <a:lumMod val="50000"/>
                    </a:schemeClr>
                  </a:solidFill>
                  <a:latin typeface="Salesforce Sans" panose="020B0505020202020203" pitchFamily="34" charset="0"/>
                  <a:cs typeface="Arial" pitchFamily="34" charset="0"/>
                </a:rPr>
                <a:t>6</a:t>
              </a:r>
            </a:p>
          </p:txBody>
        </p:sp>
        <p:sp>
          <p:nvSpPr>
            <p:cNvPr id="50" name="Rectangle 49"/>
            <p:cNvSpPr/>
            <p:nvPr/>
          </p:nvSpPr>
          <p:spPr bwMode="auto">
            <a:xfrm>
              <a:off x="11283371" y="1398203"/>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spTree>
    <p:custDataLst>
      <p:tags r:id="rId1"/>
    </p:custDataLst>
    <p:extLst>
      <p:ext uri="{BB962C8B-B14F-4D97-AF65-F5344CB8AC3E}">
        <p14:creationId xmlns:p14="http://schemas.microsoft.com/office/powerpoint/2010/main" val="334704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fade">
                                      <p:cBhvr>
                                        <p:cTn id="12" dur="500"/>
                                        <p:tgtEl>
                                          <p:spTgt spid="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500"/>
                                        <p:tgtEl>
                                          <p:spTgt spid="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xEl>
                                              <p:pRg st="3" end="3"/>
                                            </p:txEl>
                                          </p:spTgt>
                                        </p:tgtEl>
                                        <p:attrNameLst>
                                          <p:attrName>style.visibility</p:attrName>
                                        </p:attrNameLst>
                                      </p:cBhvr>
                                      <p:to>
                                        <p:strVal val="visible"/>
                                      </p:to>
                                    </p:set>
                                    <p:animEffect transition="in" filter="fade">
                                      <p:cBhvr>
                                        <p:cTn id="22" dur="500"/>
                                        <p:tgtEl>
                                          <p:spTgt spid="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xEl>
                                              <p:pRg st="4" end="4"/>
                                            </p:txEl>
                                          </p:spTgt>
                                        </p:tgtEl>
                                        <p:attrNameLst>
                                          <p:attrName>style.visibility</p:attrName>
                                        </p:attrNameLst>
                                      </p:cBhvr>
                                      <p:to>
                                        <p:strVal val="visible"/>
                                      </p:to>
                                    </p:set>
                                    <p:animEffect transition="in" filter="fade">
                                      <p:cBhvr>
                                        <p:cTn id="27" dur="500"/>
                                        <p:tgtEl>
                                          <p:spTgt spid="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xEl>
                                              <p:pRg st="5" end="5"/>
                                            </p:txEl>
                                          </p:spTgt>
                                        </p:tgtEl>
                                        <p:attrNameLst>
                                          <p:attrName>style.visibility</p:attrName>
                                        </p:attrNameLst>
                                      </p:cBhvr>
                                      <p:to>
                                        <p:strVal val="visible"/>
                                      </p:to>
                                    </p:set>
                                    <p:animEffect transition="in" filter="fade">
                                      <p:cBhvr>
                                        <p:cTn id="32" dur="500"/>
                                        <p:tgtEl>
                                          <p:spTgt spid="38">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Intro and Agenda</a:t>
            </a:r>
          </a:p>
        </p:txBody>
      </p:sp>
      <p:sp>
        <p:nvSpPr>
          <p:cNvPr id="464898" name="Content Placeholder 6"/>
          <p:cNvSpPr>
            <a:spLocks noGrp="1"/>
          </p:cNvSpPr>
          <p:nvPr>
            <p:ph idx="1"/>
          </p:nvPr>
        </p:nvSpPr>
        <p:spPr>
          <a:xfrm>
            <a:off x="853590" y="1027272"/>
            <a:ext cx="5258451" cy="4635062"/>
          </a:xfrm>
        </p:spPr>
        <p:txBody>
          <a:bodyPr numCol="1" spcCol="548640"/>
          <a:lstStyle/>
          <a:p>
            <a:pPr lvl="2"/>
            <a:r>
              <a:rPr lang="en-US" b="1" dirty="0">
                <a:latin typeface="Salesforce Sans" panose="020B0505020202020203" pitchFamily="34" charset="0"/>
              </a:rPr>
              <a:t>Running and Modifying Reports</a:t>
            </a:r>
          </a:p>
          <a:p>
            <a:pPr lvl="1"/>
            <a:r>
              <a:rPr lang="en-GB" b="0" dirty="0">
                <a:latin typeface="Salesforce Sans Light" panose="020B0305020202020203" pitchFamily="34" charset="0"/>
              </a:rPr>
              <a:t>Creating New Reports with the Report Builder</a:t>
            </a:r>
          </a:p>
          <a:p>
            <a:pPr lvl="1"/>
            <a:r>
              <a:rPr lang="en-US" b="0" dirty="0">
                <a:latin typeface="Salesforce Sans Light" panose="020B0305020202020203" pitchFamily="34" charset="0"/>
              </a:rPr>
              <a:t>Working with Report Filters</a:t>
            </a:r>
            <a:endParaRPr lang="en-GB" b="0" dirty="0">
              <a:latin typeface="Salesforce Sans Light" panose="020B0305020202020203" pitchFamily="34" charset="0"/>
            </a:endParaRPr>
          </a:p>
          <a:p>
            <a:pPr lvl="1"/>
            <a:r>
              <a:rPr lang="en-GB" b="0" dirty="0">
                <a:latin typeface="Salesforce Sans Light" panose="020B0305020202020203" pitchFamily="34" charset="0"/>
              </a:rPr>
              <a:t>Summarizing with Formulas and Visual Summaries</a:t>
            </a:r>
          </a:p>
          <a:p>
            <a:pPr lvl="1"/>
            <a:r>
              <a:rPr lang="en-GB" b="0" dirty="0">
                <a:latin typeface="Salesforce Sans Light" panose="020B0305020202020203" pitchFamily="34" charset="0"/>
              </a:rPr>
              <a:t>Printing, Exporting, and Emailing Reports </a:t>
            </a:r>
          </a:p>
          <a:p>
            <a:pPr lvl="1"/>
            <a:r>
              <a:rPr lang="en-US" b="0" dirty="0">
                <a:latin typeface="Salesforce Sans Light" panose="020B0305020202020203" pitchFamily="34" charset="0"/>
              </a:rPr>
              <a:t>Building Dashboards</a:t>
            </a:r>
          </a:p>
        </p:txBody>
      </p:sp>
      <p:sp>
        <p:nvSpPr>
          <p:cNvPr id="3" name="Text Placeholder 2"/>
          <p:cNvSpPr>
            <a:spLocks noGrp="1"/>
          </p:cNvSpPr>
          <p:nvPr>
            <p:ph type="body" sz="quarter" idx="13"/>
          </p:nvPr>
        </p:nvSpPr>
        <p:spPr/>
        <p:txBody>
          <a:bodyPr/>
          <a:lstStyle/>
          <a:p>
            <a:r>
              <a:rPr lang="en-US" dirty="0"/>
              <a:t>Module 7: </a:t>
            </a:r>
            <a:r>
              <a:rPr lang="en-US" b="0" dirty="0">
                <a:latin typeface="Salesforce Sans Light" panose="020B0305020202020203" pitchFamily="34" charset="0"/>
              </a:rPr>
              <a:t>Reports and Dashboards</a:t>
            </a:r>
          </a:p>
        </p:txBody>
      </p:sp>
      <p:sp>
        <p:nvSpPr>
          <p:cNvPr id="5" name="Text Placeholder 4"/>
          <p:cNvSpPr>
            <a:spLocks noGrp="1"/>
          </p:cNvSpPr>
          <p:nvPr>
            <p:ph type="body" sz="quarter" idx="11"/>
          </p:nvPr>
        </p:nvSpPr>
        <p:spPr>
          <a:xfrm>
            <a:off x="6299306" y="1259090"/>
            <a:ext cx="5577008" cy="5601252"/>
          </a:xfrm>
        </p:spPr>
        <p:txBody>
          <a:bodyPr/>
          <a:lstStyle/>
          <a:p>
            <a:r>
              <a:rPr lang="en-US" b="0" dirty="0"/>
              <a:t>Things are starting to come together. Our users can access the records they need, and capture and view the right information. </a:t>
            </a:r>
          </a:p>
          <a:p>
            <a:r>
              <a:rPr lang="en-US" b="0" dirty="0"/>
              <a:t>You are now starting to receive requests for reports to analyze this information, so now we are going </a:t>
            </a:r>
            <a:br>
              <a:rPr lang="en-US" b="0" dirty="0"/>
            </a:br>
            <a:r>
              <a:rPr lang="en-US" b="0" dirty="0"/>
              <a:t>to look at what reports are already available in Salesforce and customize them to fit requirements. We will also use the Report Builder to create new reports from scratch.</a:t>
            </a:r>
            <a:r>
              <a:rPr lang="en-GB" b="0" dirty="0"/>
              <a:t> </a:t>
            </a:r>
            <a:endParaRPr lang="en-US" b="0"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6" name="Slide Number Placeholder 5"/>
          <p:cNvSpPr>
            <a:spLocks noGrp="1"/>
          </p:cNvSpPr>
          <p:nvPr>
            <p:ph type="sldNum" sz="quarter" idx="12"/>
          </p:nvPr>
        </p:nvSpPr>
        <p:spPr/>
        <p:txBody>
          <a:bodyPr/>
          <a:lstStyle/>
          <a:p>
            <a:fld id="{812A5277-1DB9-460F-9A21-B857ABB32666}" type="slidenum">
              <a:rPr lang="en-US" smtClean="0"/>
              <a:pPr/>
              <a:t>320</a:t>
            </a:fld>
            <a:endParaRPr lang="en-US" dirty="0"/>
          </a:p>
        </p:txBody>
      </p:sp>
    </p:spTree>
    <p:custDataLst>
      <p:tags r:id="rId1"/>
    </p:custDataLst>
    <p:extLst>
      <p:ext uri="{BB962C8B-B14F-4D97-AF65-F5344CB8AC3E}">
        <p14:creationId xmlns:p14="http://schemas.microsoft.com/office/powerpoint/2010/main" val="3187167145"/>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3175" y="75960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Reports</a:t>
            </a:r>
            <a:r>
              <a:rPr kumimoji="0" lang="en-GB"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 are lists or summaries that allow you to aggregate and </a:t>
            </a:r>
            <a:r>
              <a:rPr kumimoji="0" lang="en-GB" sz="2400" b="0" i="0" u="none" strike="noStrike" kern="0" cap="none" spc="0" normalizeH="0" baseline="0" noProof="0" dirty="0" err="1">
                <a:ln>
                  <a:noFill/>
                </a:ln>
                <a:solidFill>
                  <a:schemeClr val="bg1"/>
                </a:solidFill>
                <a:effectLst/>
                <a:uLnTx/>
                <a:uFillTx/>
                <a:latin typeface="Salesforce Sans" panose="020B0505020202020203" pitchFamily="34" charset="0"/>
                <a:cs typeface="Arial" pitchFamily="34" charset="0"/>
              </a:rPr>
              <a:t>analyze</a:t>
            </a:r>
            <a:r>
              <a:rPr kumimoji="0" lang="en-GB"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 your data in different ways. </a:t>
            </a:r>
          </a:p>
        </p:txBody>
      </p:sp>
      <p:sp>
        <p:nvSpPr>
          <p:cNvPr id="466945" name="Rectangle 2"/>
          <p:cNvSpPr>
            <a:spLocks noGrp="1" noChangeArrowheads="1"/>
          </p:cNvSpPr>
          <p:nvPr>
            <p:ph type="title"/>
          </p:nvPr>
        </p:nvSpPr>
        <p:spPr/>
        <p:txBody>
          <a:bodyPr/>
          <a:lstStyle/>
          <a:p>
            <a:r>
              <a:rPr lang="en-US" dirty="0"/>
              <a:t>What are Reports?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321</a:t>
            </a:fld>
            <a:endParaRPr lang="en-US" dirty="0"/>
          </a:p>
        </p:txBody>
      </p:sp>
      <p:sp>
        <p:nvSpPr>
          <p:cNvPr id="18" name="TextBox 17"/>
          <p:cNvSpPr txBox="1"/>
          <p:nvPr/>
        </p:nvSpPr>
        <p:spPr bwMode="white">
          <a:xfrm>
            <a:off x="0" y="800116"/>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DEFINITION:</a:t>
            </a:r>
          </a:p>
        </p:txBody>
      </p:sp>
      <p:grpSp>
        <p:nvGrpSpPr>
          <p:cNvPr id="19" name="Group 4"/>
          <p:cNvGrpSpPr>
            <a:grpSpLocks noChangeAspect="1"/>
          </p:cNvGrpSpPr>
          <p:nvPr/>
        </p:nvGrpSpPr>
        <p:grpSpPr bwMode="auto">
          <a:xfrm>
            <a:off x="436563" y="1104900"/>
            <a:ext cx="422275" cy="328613"/>
            <a:chOff x="275" y="1308"/>
            <a:chExt cx="266" cy="207"/>
          </a:xfrm>
        </p:grpSpPr>
        <p:sp>
          <p:nvSpPr>
            <p:cNvPr id="20"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8"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9"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0"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1"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
        <p:nvSpPr>
          <p:cNvPr id="82" name="Rectangle 3"/>
          <p:cNvSpPr txBox="1">
            <a:spLocks noChangeArrowheads="1"/>
          </p:cNvSpPr>
          <p:nvPr/>
        </p:nvSpPr>
        <p:spPr>
          <a:xfrm>
            <a:off x="115711" y="1723869"/>
            <a:ext cx="11941175" cy="2841000"/>
          </a:xfrm>
          <a:prstGeom prst="rect">
            <a:avLst/>
          </a:prstGeom>
        </p:spPr>
        <p:txBody>
          <a:bodyPr numCol="2" spcCol="365760"/>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000" b="1" kern="0" dirty="0">
                <a:solidFill>
                  <a:srgbClr val="262626"/>
                </a:solidFill>
              </a:rPr>
              <a:t>Standard reports:</a:t>
            </a:r>
          </a:p>
          <a:p>
            <a:pPr lvl="1"/>
            <a:r>
              <a:rPr lang="en-US" sz="2000" kern="0" dirty="0">
                <a:solidFill>
                  <a:srgbClr val="262626"/>
                </a:solidFill>
              </a:rPr>
              <a:t>Are built in and can be used as templates.</a:t>
            </a:r>
          </a:p>
          <a:p>
            <a:pPr lvl="1"/>
            <a:r>
              <a:rPr lang="en-GB" sz="2000" kern="0" dirty="0">
                <a:solidFill>
                  <a:srgbClr val="262626"/>
                </a:solidFill>
              </a:rPr>
              <a:t>Are stored in standard folders.</a:t>
            </a:r>
          </a:p>
          <a:p>
            <a:pPr lvl="1"/>
            <a:r>
              <a:rPr lang="en-US" sz="2000" kern="0" dirty="0">
                <a:solidFill>
                  <a:srgbClr val="262626"/>
                </a:solidFill>
              </a:rPr>
              <a:t>Cannot be overwritten or deleted.</a:t>
            </a:r>
          </a:p>
          <a:p>
            <a:pPr lvl="1"/>
            <a:r>
              <a:rPr lang="en-GB" sz="2000" kern="0" dirty="0">
                <a:solidFill>
                  <a:srgbClr val="262626"/>
                </a:solidFill>
              </a:rPr>
              <a:t>Can be customized and saved as custom reports.</a:t>
            </a:r>
          </a:p>
          <a:p>
            <a:pPr lvl="1"/>
            <a:endParaRPr lang="en-GB" sz="2000" kern="0" dirty="0">
              <a:solidFill>
                <a:srgbClr val="262626"/>
              </a:solidFill>
            </a:endParaRPr>
          </a:p>
          <a:p>
            <a:r>
              <a:rPr lang="en-US" sz="2000" b="1" kern="0" dirty="0">
                <a:solidFill>
                  <a:srgbClr val="262626"/>
                </a:solidFill>
              </a:rPr>
              <a:t>Custom reports:</a:t>
            </a:r>
          </a:p>
          <a:p>
            <a:pPr lvl="1"/>
            <a:r>
              <a:rPr lang="en-US" sz="2000" kern="0" dirty="0">
                <a:solidFill>
                  <a:srgbClr val="262626"/>
                </a:solidFill>
              </a:rPr>
              <a:t>Can be created from standard reports.</a:t>
            </a:r>
          </a:p>
          <a:p>
            <a:pPr lvl="1"/>
            <a:r>
              <a:rPr lang="en-US" sz="2000" kern="0" dirty="0">
                <a:solidFill>
                  <a:srgbClr val="262626"/>
                </a:solidFill>
              </a:rPr>
              <a:t>Can be built from scratch using a standard report type.</a:t>
            </a:r>
          </a:p>
          <a:p>
            <a:pPr lvl="1"/>
            <a:r>
              <a:rPr lang="en-GB" sz="2000" kern="0" dirty="0">
                <a:solidFill>
                  <a:srgbClr val="262626"/>
                </a:solidFill>
              </a:rPr>
              <a:t>Must be saved in a custom, personal, or unfiled folder. </a:t>
            </a:r>
          </a:p>
          <a:p>
            <a:pPr lvl="1"/>
            <a:r>
              <a:rPr lang="en-GB" sz="2000" kern="0" dirty="0">
                <a:solidFill>
                  <a:srgbClr val="262626"/>
                </a:solidFill>
              </a:rPr>
              <a:t>Can be overwritten or deleted.</a:t>
            </a:r>
            <a:endParaRPr lang="en-US" sz="2000" kern="0" dirty="0">
              <a:solidFill>
                <a:srgbClr val="262626"/>
              </a:solidFill>
            </a:endParaRPr>
          </a:p>
        </p:txBody>
      </p:sp>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63" y="3968642"/>
            <a:ext cx="4222750" cy="26924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4" name="TextBox 83"/>
          <p:cNvSpPr txBox="1"/>
          <p:nvPr/>
        </p:nvSpPr>
        <p:spPr>
          <a:xfrm>
            <a:off x="2141456" y="4838300"/>
            <a:ext cx="1685578" cy="420903"/>
          </a:xfrm>
          <a:prstGeom prst="rect">
            <a:avLst/>
          </a:prstGeom>
          <a:noFill/>
          <a:ln w="38100">
            <a:solidFill>
              <a:srgbClr val="FF0000"/>
            </a:solidFill>
          </a:ln>
        </p:spPr>
        <p:txBody>
          <a:bodyPr wrap="square" rtlCol="0">
            <a:spAutoFit/>
          </a:bodyPr>
          <a:lstStyle/>
          <a:p>
            <a:endParaRPr lang="en-US" dirty="0">
              <a:solidFill>
                <a:srgbClr val="D9E0E2">
                  <a:lumMod val="50000"/>
                </a:srgbClr>
              </a:solidFill>
              <a:latin typeface="Arial" pitchFamily="34" charset="0"/>
              <a:cs typeface="Arial" pitchFamily="34" charset="0"/>
            </a:endParaRPr>
          </a:p>
        </p:txBody>
      </p:sp>
      <p:pic>
        <p:nvPicPr>
          <p:cNvPr id="85" name="Picture 84"/>
          <p:cNvPicPr>
            <a:picLocks noChangeAspect="1"/>
          </p:cNvPicPr>
          <p:nvPr/>
        </p:nvPicPr>
        <p:blipFill rotWithShape="1">
          <a:blip r:embed="rId5">
            <a:extLst>
              <a:ext uri="{28A0092B-C50C-407E-A947-70E740481C1C}">
                <a14:useLocalDpi xmlns:a14="http://schemas.microsoft.com/office/drawing/2010/main" val="0"/>
              </a:ext>
            </a:extLst>
          </a:blip>
          <a:srcRect b="26553"/>
          <a:stretch/>
        </p:blipFill>
        <p:spPr>
          <a:xfrm>
            <a:off x="6482044" y="4251670"/>
            <a:ext cx="3752111" cy="240937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6" name="TextBox 85"/>
          <p:cNvSpPr txBox="1"/>
          <p:nvPr/>
        </p:nvSpPr>
        <p:spPr>
          <a:xfrm>
            <a:off x="7982521" y="5035453"/>
            <a:ext cx="1685578" cy="420903"/>
          </a:xfrm>
          <a:prstGeom prst="rect">
            <a:avLst/>
          </a:prstGeom>
          <a:noFill/>
          <a:ln w="38100">
            <a:solidFill>
              <a:srgbClr val="FF0000"/>
            </a:solidFill>
          </a:ln>
        </p:spPr>
        <p:txBody>
          <a:bodyPr wrap="square" rtlCol="0">
            <a:spAutoFit/>
          </a:bodyPr>
          <a:lstStyle/>
          <a:p>
            <a:endParaRPr lang="en-US" dirty="0">
              <a:solidFill>
                <a:srgbClr val="D9E0E2">
                  <a:lumMod val="50000"/>
                </a:srgbClr>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62943272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kern="1200" dirty="0"/>
              <a:t>Reports and Dashboards</a:t>
            </a:r>
            <a:r>
              <a:rPr lang="en-GB" dirty="0"/>
              <a:t> have their own tab in Lightning. From each tab, you can find existing Reports and Dashboards and create new ones.</a:t>
            </a:r>
            <a:endParaRPr lang="en-US" dirty="0"/>
          </a:p>
        </p:txBody>
      </p:sp>
      <p:sp>
        <p:nvSpPr>
          <p:cNvPr id="466945" name="Rectangle 2"/>
          <p:cNvSpPr>
            <a:spLocks noGrp="1" noChangeArrowheads="1"/>
          </p:cNvSpPr>
          <p:nvPr>
            <p:ph type="title"/>
          </p:nvPr>
        </p:nvSpPr>
        <p:spPr/>
        <p:txBody>
          <a:bodyPr/>
          <a:lstStyle/>
          <a:p>
            <a:r>
              <a:rPr lang="en-US" dirty="0"/>
              <a:t>Navigating the Reports Tab</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322</a:t>
            </a:fld>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750"/>
          <a:stretch/>
        </p:blipFill>
        <p:spPr>
          <a:xfrm>
            <a:off x="115713" y="1970314"/>
            <a:ext cx="11978640" cy="403597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2234117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p:blipFill>
        <p:spPr>
          <a:xfrm>
            <a:off x="3860397" y="1978925"/>
            <a:ext cx="7995702" cy="3562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8"/>
          <p:cNvSpPr>
            <a:spLocks noGrp="1"/>
          </p:cNvSpPr>
          <p:nvPr>
            <p:ph idx="10"/>
          </p:nvPr>
        </p:nvSpPr>
        <p:spPr/>
        <p:txBody>
          <a:bodyPr/>
          <a:lstStyle/>
          <a:p>
            <a:pPr marL="342900" indent="-342900" fontAlgn="auto">
              <a:spcBef>
                <a:spcPts val="500"/>
              </a:spcBef>
              <a:spcAft>
                <a:spcPts val="0"/>
              </a:spcAft>
              <a:buFont typeface="Wingdings" panose="05000000000000000000" pitchFamily="2" charset="2"/>
              <a:buChar char="§"/>
              <a:defRPr/>
            </a:pPr>
            <a:r>
              <a:rPr lang="en-US" dirty="0"/>
              <a:t>Access to reports and dashboards is controlled through folders on the Reports tab. </a:t>
            </a:r>
          </a:p>
          <a:p>
            <a:pPr marL="342900" indent="-342900" fontAlgn="auto">
              <a:spcBef>
                <a:spcPts val="500"/>
              </a:spcBef>
              <a:spcAft>
                <a:spcPts val="0"/>
              </a:spcAft>
              <a:buFont typeface="Wingdings" panose="05000000000000000000" pitchFamily="2" charset="2"/>
              <a:buChar char="§"/>
              <a:defRPr/>
            </a:pPr>
            <a:r>
              <a:rPr lang="en-US" dirty="0"/>
              <a:t>Sharing Permissions and Folder Settings must be done in Classic.</a:t>
            </a:r>
          </a:p>
          <a:p>
            <a:pPr marL="342900" indent="-342900" fontAlgn="auto">
              <a:spcBef>
                <a:spcPts val="500"/>
              </a:spcBef>
              <a:spcAft>
                <a:spcPts val="0"/>
              </a:spcAft>
              <a:buFont typeface="Wingdings" panose="05000000000000000000" pitchFamily="2" charset="2"/>
              <a:buChar char="§"/>
              <a:defRPr/>
            </a:pPr>
            <a:r>
              <a:rPr lang="en-US" dirty="0"/>
              <a:t>All permissions set in Classic will be applied in Lightning. </a:t>
            </a:r>
          </a:p>
        </p:txBody>
      </p:sp>
      <p:sp>
        <p:nvSpPr>
          <p:cNvPr id="2" name="Title 1"/>
          <p:cNvSpPr>
            <a:spLocks noGrp="1"/>
          </p:cNvSpPr>
          <p:nvPr>
            <p:ph type="title"/>
          </p:nvPr>
        </p:nvSpPr>
        <p:spPr/>
        <p:txBody>
          <a:bodyPr/>
          <a:lstStyle/>
          <a:p>
            <a:r>
              <a:rPr lang="en-US"/>
              <a:t>Report and dashboard Folders</a:t>
            </a:r>
            <a:endParaRPr lang="en-US" dirty="0"/>
          </a:p>
        </p:txBody>
      </p:sp>
      <p:sp>
        <p:nvSpPr>
          <p:cNvPr id="6" name="Slide Number Placeholder 5"/>
          <p:cNvSpPr>
            <a:spLocks noGrp="1"/>
          </p:cNvSpPr>
          <p:nvPr>
            <p:ph type="sldNum" sz="quarter" idx="11"/>
          </p:nvPr>
        </p:nvSpPr>
        <p:spPr/>
        <p:txBody>
          <a:bodyPr/>
          <a:lstStyle/>
          <a:p>
            <a:fld id="{812A5277-1DB9-460F-9A21-B857ABB32666}" type="slidenum">
              <a:rPr lang="en-US" smtClean="0"/>
              <a:pPr/>
              <a:t>323</a:t>
            </a:fld>
            <a:endParaRPr lang="en-US" dirty="0"/>
          </a:p>
        </p:txBody>
      </p:sp>
    </p:spTree>
    <p:custDataLst>
      <p:tags r:id="rId1"/>
    </p:custDataLst>
    <p:extLst>
      <p:ext uri="{BB962C8B-B14F-4D97-AF65-F5344CB8AC3E}">
        <p14:creationId xmlns:p14="http://schemas.microsoft.com/office/powerpoint/2010/main" val="52385177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1" y="843165"/>
            <a:ext cx="3675231" cy="5950440"/>
          </a:xfrm>
        </p:spPr>
        <p:txBody>
          <a:bodyPr/>
          <a:lstStyle/>
          <a:p>
            <a:pPr lvl="0" fontAlgn="auto">
              <a:spcBef>
                <a:spcPts val="500"/>
              </a:spcBef>
              <a:spcAft>
                <a:spcPts val="0"/>
              </a:spcAft>
              <a:defRPr/>
            </a:pPr>
            <a:r>
              <a:rPr lang="en-US" kern="1200" dirty="0"/>
              <a:t>Enhanced folder sharing gives users finer control over how they share their reports and dashboards. Different groups of users can be given different access to the same folder. </a:t>
            </a:r>
            <a:endParaRPr lang="en-US" dirty="0"/>
          </a:p>
        </p:txBody>
      </p:sp>
      <p:sp>
        <p:nvSpPr>
          <p:cNvPr id="4" name="Title 3"/>
          <p:cNvSpPr>
            <a:spLocks noGrp="1"/>
          </p:cNvSpPr>
          <p:nvPr>
            <p:ph type="title"/>
          </p:nvPr>
        </p:nvSpPr>
        <p:spPr/>
        <p:txBody>
          <a:bodyPr/>
          <a:lstStyle/>
          <a:p>
            <a:r>
              <a:rPr lang="en-US" dirty="0"/>
              <a:t>Enhanced Report and Dashboard Folder Sharing</a:t>
            </a:r>
          </a:p>
        </p:txBody>
      </p:sp>
      <p:sp>
        <p:nvSpPr>
          <p:cNvPr id="7" name="Slide Number Placeholder 6"/>
          <p:cNvSpPr>
            <a:spLocks noGrp="1"/>
          </p:cNvSpPr>
          <p:nvPr>
            <p:ph type="sldNum" sz="quarter" idx="10"/>
          </p:nvPr>
        </p:nvSpPr>
        <p:spPr/>
        <p:txBody>
          <a:bodyPr/>
          <a:lstStyle/>
          <a:p>
            <a:fld id="{812A5277-1DB9-460F-9A21-B857ABB32666}" type="slidenum">
              <a:rPr lang="en-US" smtClean="0"/>
              <a:pPr/>
              <a:t>324</a:t>
            </a:fld>
            <a:endParaRPr lang="en-US" dirty="0"/>
          </a:p>
        </p:txBody>
      </p:sp>
      <p:grpSp>
        <p:nvGrpSpPr>
          <p:cNvPr id="5" name="Group 4"/>
          <p:cNvGrpSpPr/>
          <p:nvPr/>
        </p:nvGrpSpPr>
        <p:grpSpPr>
          <a:xfrm>
            <a:off x="3823026" y="2309462"/>
            <a:ext cx="8280259" cy="3991328"/>
            <a:chOff x="617229" y="2457178"/>
            <a:chExt cx="7364699" cy="3550001"/>
          </a:xfrm>
        </p:grpSpPr>
        <p:pic>
          <p:nvPicPr>
            <p:cNvPr id="15" name="Picture 5"/>
            <p:cNvPicPr>
              <a:picLocks noChangeAspect="1" noChangeArrowheads="1"/>
            </p:cNvPicPr>
            <p:nvPr/>
          </p:nvPicPr>
          <p:blipFill>
            <a:blip r:embed="rId4" cstate="print"/>
            <a:srcRect/>
            <a:stretch>
              <a:fillRect/>
            </a:stretch>
          </p:blipFill>
          <p:spPr bwMode="auto">
            <a:xfrm>
              <a:off x="617229" y="2457178"/>
              <a:ext cx="6378572" cy="355000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6" name="Picture 6"/>
            <p:cNvPicPr>
              <a:picLocks noChangeAspect="1" noChangeArrowheads="1"/>
            </p:cNvPicPr>
            <p:nvPr/>
          </p:nvPicPr>
          <p:blipFill>
            <a:blip r:embed="rId5" cstate="print"/>
            <a:srcRect/>
            <a:stretch>
              <a:fillRect/>
            </a:stretch>
          </p:blipFill>
          <p:spPr bwMode="auto">
            <a:xfrm>
              <a:off x="4550218" y="3931416"/>
              <a:ext cx="955524" cy="910381"/>
            </a:xfrm>
            <a:prstGeom prst="rect">
              <a:avLst/>
            </a:prstGeom>
            <a:noFill/>
            <a:ln w="9525">
              <a:noFill/>
              <a:miter lim="800000"/>
              <a:headEnd/>
              <a:tailEnd/>
            </a:ln>
          </p:spPr>
        </p:pic>
        <p:sp>
          <p:nvSpPr>
            <p:cNvPr id="17" name="Rounded Rectangular Callout 16"/>
            <p:cNvSpPr/>
            <p:nvPr/>
          </p:nvSpPr>
          <p:spPr bwMode="auto">
            <a:xfrm>
              <a:off x="5039749" y="2480505"/>
              <a:ext cx="2707792" cy="812939"/>
            </a:xfrm>
            <a:prstGeom prst="wedgeRoundRectCallout">
              <a:avLst>
                <a:gd name="adj1" fmla="val -57710"/>
                <a:gd name="adj2" fmla="val 20627"/>
                <a:gd name="adj3" fmla="val 16667"/>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GB" sz="2000" dirty="0">
                  <a:solidFill>
                    <a:srgbClr val="FFFFFF"/>
                  </a:solidFill>
                </a:rPr>
                <a:t>Share with users, roles, and public groups.</a:t>
              </a:r>
              <a:endParaRPr lang="en-US" sz="2000" dirty="0">
                <a:solidFill>
                  <a:srgbClr val="FFFFFF"/>
                </a:solidFill>
                <a:latin typeface="Times New Roman" pitchFamily="18" charset="0"/>
              </a:endParaRPr>
            </a:p>
          </p:txBody>
        </p:sp>
        <p:sp>
          <p:nvSpPr>
            <p:cNvPr id="19" name="Rounded Rectangular Callout 18"/>
            <p:cNvSpPr/>
            <p:nvPr/>
          </p:nvSpPr>
          <p:spPr bwMode="auto">
            <a:xfrm>
              <a:off x="5646637" y="3988766"/>
              <a:ext cx="1867082" cy="360000"/>
            </a:xfrm>
            <a:prstGeom prst="wedgeRoundRectCallout">
              <a:avLst>
                <a:gd name="adj1" fmla="val -59812"/>
                <a:gd name="adj2" fmla="val -20735"/>
                <a:gd name="adj3" fmla="val 16667"/>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en-GB" sz="2000" dirty="0">
                  <a:solidFill>
                    <a:srgbClr val="FFFFFF"/>
                  </a:solidFill>
                  <a:cs typeface="Arial" pitchFamily="34" charset="0"/>
                </a:rPr>
                <a:t>View items only.</a:t>
              </a:r>
            </a:p>
          </p:txBody>
        </p:sp>
        <p:sp>
          <p:nvSpPr>
            <p:cNvPr id="20" name="Rounded Rectangular Callout 19"/>
            <p:cNvSpPr/>
            <p:nvPr/>
          </p:nvSpPr>
          <p:spPr bwMode="auto">
            <a:xfrm>
              <a:off x="2908444" y="4233212"/>
              <a:ext cx="1514215" cy="569656"/>
            </a:xfrm>
            <a:prstGeom prst="wedgeRoundRectCallout">
              <a:avLst>
                <a:gd name="adj1" fmla="val 57898"/>
                <a:gd name="adj2" fmla="val -22678"/>
                <a:gd name="adj3" fmla="val 16667"/>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en-GB" sz="2000" dirty="0">
                  <a:solidFill>
                    <a:srgbClr val="FFFFFF"/>
                  </a:solidFill>
                  <a:cs typeface="Arial" pitchFamily="34" charset="0"/>
                </a:rPr>
                <a:t>Modify and move items.</a:t>
              </a:r>
            </a:p>
          </p:txBody>
        </p:sp>
        <p:sp>
          <p:nvSpPr>
            <p:cNvPr id="21" name="Rounded Rectangular Callout 20"/>
            <p:cNvSpPr/>
            <p:nvPr/>
          </p:nvSpPr>
          <p:spPr bwMode="auto">
            <a:xfrm>
              <a:off x="5648286" y="4465022"/>
              <a:ext cx="2333642" cy="937652"/>
            </a:xfrm>
            <a:prstGeom prst="wedgeRoundRectCallout">
              <a:avLst>
                <a:gd name="adj1" fmla="val -58162"/>
                <a:gd name="adj2" fmla="val -22677"/>
                <a:gd name="adj3" fmla="val 16667"/>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en-GB" sz="2000" dirty="0">
                  <a:solidFill>
                    <a:srgbClr val="FFFFFF"/>
                  </a:solidFill>
                  <a:cs typeface="Arial" pitchFamily="34" charset="0"/>
                </a:rPr>
                <a:t>Modify and move items and control access to the folder.</a:t>
              </a:r>
            </a:p>
          </p:txBody>
        </p:sp>
      </p:gr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68479">
            <a:off x="7151597" y="1299104"/>
            <a:ext cx="1444700" cy="1444700"/>
          </a:xfrm>
          <a:prstGeom prst="rect">
            <a:avLst/>
          </a:prstGeom>
        </p:spPr>
      </p:pic>
    </p:spTree>
    <p:custDataLst>
      <p:tags r:id="rId1"/>
    </p:custDataLst>
    <p:extLst>
      <p:ext uri="{BB962C8B-B14F-4D97-AF65-F5344CB8AC3E}">
        <p14:creationId xmlns:p14="http://schemas.microsoft.com/office/powerpoint/2010/main" val="190538259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and modifying reports</a:t>
            </a:r>
          </a:p>
        </p:txBody>
      </p:sp>
      <p:graphicFrame>
        <p:nvGraphicFramePr>
          <p:cNvPr id="4" name="Table 3"/>
          <p:cNvGraphicFramePr>
            <a:graphicFrameLocks noGrp="1"/>
          </p:cNvGraphicFramePr>
          <p:nvPr>
            <p:extLst/>
          </p:nvPr>
        </p:nvGraphicFramePr>
        <p:xfrm>
          <a:off x="1540052" y="1668853"/>
          <a:ext cx="8926668" cy="41304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6h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I’d like a report showing all of my team’s opportunities that have been won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this year.</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Conner McCoy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Adrian</a:t>
                      </a:r>
                      <a:r>
                        <a:rPr lang="en-GB" sz="1800" b="0" baseline="0" dirty="0">
                          <a:solidFill>
                            <a:srgbClr val="0070C0"/>
                          </a:solidFill>
                          <a:latin typeface="Salesforce Sans" panose="020B0505020202020203" pitchFamily="34" charset="0"/>
                          <a:ea typeface="Segoe UI" pitchFamily="34" charset="0"/>
                          <a:cs typeface="Segoe UI" pitchFamily="34" charset="0"/>
                        </a:rPr>
                        <a:t> </a:t>
                      </a:r>
                      <a:r>
                        <a:rPr lang="en-GB" sz="1800" b="0" baseline="0" dirty="0" err="1">
                          <a:solidFill>
                            <a:srgbClr val="0070C0"/>
                          </a:solidFill>
                          <a:latin typeface="Salesforce Sans" panose="020B0505020202020203" pitchFamily="34" charset="0"/>
                          <a:ea typeface="Segoe UI" pitchFamily="34" charset="0"/>
                          <a:cs typeface="Segoe UI" pitchFamily="34" charset="0"/>
                        </a:rPr>
                        <a:t>Vong</a:t>
                      </a:r>
                      <a:endParaRPr lang="en-GB"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I’m really curious how my team stacks up against the other geos!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604235" y="3289698"/>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77220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102492"/>
            <a:ext cx="297640" cy="288435"/>
          </a:xfrm>
          <a:prstGeom prst="rect">
            <a:avLst/>
          </a:prstGeom>
        </p:spPr>
      </p:pic>
      <p:pic>
        <p:nvPicPr>
          <p:cNvPr id="10" name="Picture: Allison Wheeler" descr="AWheeler headshot.png"/>
          <p:cNvPicPr>
            <a:picLocks noChangeAspect="1"/>
          </p:cNvPicPr>
          <p:nvPr/>
        </p:nvPicPr>
        <p:blipFill>
          <a:blip r:embed="rId5" cstate="print"/>
          <a:srcRect l="12167" r="-3772" b="12284"/>
          <a:stretch>
            <a:fillRect/>
          </a:stretch>
        </p:blipFill>
        <p:spPr>
          <a:xfrm>
            <a:off x="1610654" y="1735341"/>
            <a:ext cx="527467" cy="525881"/>
          </a:xfrm>
          <a:prstGeom prst="rect">
            <a:avLst/>
          </a:prstGeom>
          <a:solidFill>
            <a:schemeClr val="bg1"/>
          </a:solidFill>
          <a:ln w="19050">
            <a:solidFill>
              <a:schemeClr val="bg1">
                <a:lumMod val="85000"/>
              </a:schemeClr>
            </a:solidFill>
          </a:ln>
        </p:spPr>
      </p:pic>
      <p:pic>
        <p:nvPicPr>
          <p:cNvPr id="15" name="Picture: Allison Wheel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4807" y="4102492"/>
            <a:ext cx="401656" cy="425284"/>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325</a:t>
            </a:fld>
            <a:endParaRPr lang="en-US" dirty="0">
              <a:solidFill>
                <a:srgbClr val="FFFFFF"/>
              </a:solidFill>
            </a:endParaRPr>
          </a:p>
        </p:txBody>
      </p:sp>
    </p:spTree>
    <p:custDataLst>
      <p:tags r:id="rId1"/>
    </p:custDataLst>
    <p:extLst>
      <p:ext uri="{BB962C8B-B14F-4D97-AF65-F5344CB8AC3E}">
        <p14:creationId xmlns:p14="http://schemas.microsoft.com/office/powerpoint/2010/main" val="41451011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10815"/>
            <a:ext cx="12192000" cy="389445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 name="Content Placeholder 1"/>
          <p:cNvSpPr>
            <a:spLocks noGrp="1"/>
          </p:cNvSpPr>
          <p:nvPr>
            <p:ph idx="1"/>
          </p:nvPr>
        </p:nvSpPr>
        <p:spPr/>
        <p:txBody>
          <a:bodyPr/>
          <a:lstStyle/>
          <a:p>
            <a:pPr marL="231775" indent="-231775">
              <a:buFont typeface="Wingdings" pitchFamily="2" charset="2"/>
              <a:buChar char="§"/>
            </a:pPr>
            <a:r>
              <a:rPr lang="en-US" dirty="0"/>
              <a:t>Options depend on the type of data.</a:t>
            </a:r>
          </a:p>
          <a:p>
            <a:pPr marL="231775" indent="-231775">
              <a:buFont typeface="Wingdings" pitchFamily="2" charset="2"/>
              <a:buChar char="§"/>
            </a:pPr>
            <a:r>
              <a:rPr lang="en-US" dirty="0"/>
              <a:t>Make changes in a few clicks, then save as a new report.</a:t>
            </a:r>
          </a:p>
        </p:txBody>
      </p:sp>
      <p:sp>
        <p:nvSpPr>
          <p:cNvPr id="16" name="Rectangle 2"/>
          <p:cNvSpPr>
            <a:spLocks noGrp="1" noChangeArrowheads="1"/>
          </p:cNvSpPr>
          <p:nvPr>
            <p:ph type="title"/>
          </p:nvPr>
        </p:nvSpPr>
        <p:spPr/>
        <p:txBody>
          <a:bodyPr/>
          <a:lstStyle/>
          <a:p>
            <a:r>
              <a:rPr lang="en-US" dirty="0"/>
              <a:t>Using Report Options to customize a Report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326</a:t>
            </a:fld>
            <a:endParaRPr lang="en-US" dirty="0"/>
          </a:p>
        </p:txBody>
      </p:sp>
      <p:grpSp>
        <p:nvGrpSpPr>
          <p:cNvPr id="3" name="Group 12"/>
          <p:cNvGrpSpPr/>
          <p:nvPr/>
        </p:nvGrpSpPr>
        <p:grpSpPr>
          <a:xfrm>
            <a:off x="153288" y="3332702"/>
            <a:ext cx="11929646" cy="2330223"/>
            <a:chOff x="8747984" y="5422058"/>
            <a:chExt cx="8447971" cy="1650146"/>
          </a:xfrm>
        </p:grpSpPr>
        <p:sp>
          <p:nvSpPr>
            <p:cNvPr id="9" name="Rounded Rectangle 8"/>
            <p:cNvSpPr/>
            <p:nvPr/>
          </p:nvSpPr>
          <p:spPr bwMode="auto">
            <a:xfrm>
              <a:off x="8747984" y="5422058"/>
              <a:ext cx="1008000" cy="342900"/>
            </a:xfrm>
            <a:prstGeom prst="roundRect">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rgbClr val="FFFFFF"/>
                  </a:solidFill>
                  <a:cs typeface="Arial" pitchFamily="34" charset="0"/>
                </a:rPr>
                <a:t>How?</a:t>
              </a:r>
              <a:endParaRPr lang="en-US" sz="2800" dirty="0">
                <a:solidFill>
                  <a:srgbClr val="FFFFFF"/>
                </a:solidFill>
                <a:latin typeface="Times New Roman" pitchFamily="18" charset="0"/>
              </a:endParaRPr>
            </a:p>
          </p:txBody>
        </p:sp>
        <p:sp>
          <p:nvSpPr>
            <p:cNvPr id="11" name="Rounded Rectangle 10"/>
            <p:cNvSpPr/>
            <p:nvPr/>
          </p:nvSpPr>
          <p:spPr bwMode="auto">
            <a:xfrm>
              <a:off x="16187955" y="6037979"/>
              <a:ext cx="1008000" cy="342900"/>
            </a:xfrm>
            <a:prstGeom prst="roundRect">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rgbClr val="FFFFFF"/>
                  </a:solidFill>
                  <a:cs typeface="Arial" pitchFamily="34" charset="0"/>
                </a:rPr>
                <a:t>Whose?</a:t>
              </a:r>
              <a:endParaRPr lang="en-US" sz="2800" dirty="0">
                <a:solidFill>
                  <a:srgbClr val="FFFFFF"/>
                </a:solidFill>
                <a:latin typeface="Times New Roman" pitchFamily="18" charset="0"/>
              </a:endParaRPr>
            </a:p>
          </p:txBody>
        </p:sp>
        <p:sp>
          <p:nvSpPr>
            <p:cNvPr id="12" name="Rounded Rectangle 11"/>
            <p:cNvSpPr/>
            <p:nvPr/>
          </p:nvSpPr>
          <p:spPr bwMode="auto">
            <a:xfrm>
              <a:off x="13716897" y="5422058"/>
              <a:ext cx="1008000" cy="342900"/>
            </a:xfrm>
            <a:prstGeom prst="roundRect">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rgbClr val="FFFFFF"/>
                  </a:solidFill>
                  <a:cs typeface="Arial" pitchFamily="34" charset="0"/>
                </a:rPr>
                <a:t>What?</a:t>
              </a:r>
              <a:endParaRPr lang="en-US" sz="2800" dirty="0">
                <a:solidFill>
                  <a:srgbClr val="FFFFFF"/>
                </a:solidFill>
                <a:latin typeface="Times New Roman" pitchFamily="18" charset="0"/>
              </a:endParaRPr>
            </a:p>
          </p:txBody>
        </p:sp>
        <p:sp>
          <p:nvSpPr>
            <p:cNvPr id="10" name="Rounded Rectangle 9"/>
            <p:cNvSpPr/>
            <p:nvPr/>
          </p:nvSpPr>
          <p:spPr bwMode="auto">
            <a:xfrm>
              <a:off x="16187955" y="6729304"/>
              <a:ext cx="1008000" cy="342900"/>
            </a:xfrm>
            <a:prstGeom prst="roundRect">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rgbClr val="FFFFFF"/>
                  </a:solidFill>
                  <a:cs typeface="Arial" pitchFamily="34" charset="0"/>
                </a:rPr>
                <a:t>When?</a:t>
              </a:r>
              <a:endParaRPr lang="en-US" sz="2800" dirty="0">
                <a:solidFill>
                  <a:srgbClr val="FFFFFF"/>
                </a:solidFill>
                <a:latin typeface="Times New Roman" pitchFamily="18" charset="0"/>
              </a:endParaRPr>
            </a:p>
          </p:txBody>
        </p:sp>
      </p:grpSp>
    </p:spTree>
    <p:custDataLst>
      <p:tags r:id="rId1"/>
    </p:custDataLst>
    <p:extLst>
      <p:ext uri="{BB962C8B-B14F-4D97-AF65-F5344CB8AC3E}">
        <p14:creationId xmlns:p14="http://schemas.microsoft.com/office/powerpoint/2010/main" val="184839218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2700" spc="200" dirty="0"/>
              <a:t>How can we meet Allison's Requirement?</a:t>
            </a:r>
          </a:p>
        </p:txBody>
      </p:sp>
      <p:graphicFrame>
        <p:nvGraphicFramePr>
          <p:cNvPr id="8" name="Table 7"/>
          <p:cNvGraphicFramePr>
            <a:graphicFrameLocks noGrp="1"/>
          </p:cNvGraphicFramePr>
          <p:nvPr>
            <p:extLst/>
          </p:nvPr>
        </p:nvGraphicFramePr>
        <p:xfrm>
          <a:off x="249881" y="997691"/>
          <a:ext cx="11723815" cy="571202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382632">
                  <a:extLst>
                    <a:ext uri="{9D8B030D-6E8A-4147-A177-3AD203B41FA5}">
                      <a16:colId xmlns:a16="http://schemas.microsoft.com/office/drawing/2014/main" val="20000"/>
                    </a:ext>
                  </a:extLst>
                </a:gridCol>
                <a:gridCol w="6341183">
                  <a:extLst>
                    <a:ext uri="{9D8B030D-6E8A-4147-A177-3AD203B41FA5}">
                      <a16:colId xmlns:a16="http://schemas.microsoft.com/office/drawing/2014/main" val="20001"/>
                    </a:ext>
                  </a:extLst>
                </a:gridCol>
              </a:tblGrid>
              <a:tr h="468778">
                <a:tc>
                  <a:txBody>
                    <a:bodyPr/>
                    <a:lstStyle/>
                    <a:p>
                      <a:pPr algn="ctr"/>
                      <a:r>
                        <a:rPr lang="en-GB" sz="2400" dirty="0">
                          <a:latin typeface="Salesforce Sans" panose="020B0505020202020203" pitchFamily="34" charset="0"/>
                        </a:rPr>
                        <a:t>Report Options</a:t>
                      </a:r>
                    </a:p>
                  </a:txBody>
                  <a:tcPr>
                    <a:solidFill>
                      <a:srgbClr val="0070C0"/>
                    </a:solidFill>
                  </a:tcPr>
                </a:tc>
                <a:tc>
                  <a:txBody>
                    <a:bodyPr/>
                    <a:lstStyle/>
                    <a:p>
                      <a:pPr algn="ctr"/>
                      <a:r>
                        <a:rPr lang="en-GB" sz="2400" dirty="0">
                          <a:latin typeface="Salesforce Sans" panose="020B0505020202020203" pitchFamily="34" charset="0"/>
                        </a:rPr>
                        <a:t>Will it Work?</a:t>
                      </a:r>
                    </a:p>
                  </a:txBody>
                  <a:tcPr>
                    <a:solidFill>
                      <a:srgbClr val="0070C0"/>
                    </a:solidFill>
                  </a:tcPr>
                </a:tc>
                <a:extLst>
                  <a:ext uri="{0D108BD9-81ED-4DB2-BD59-A6C34878D82A}">
                    <a16:rowId xmlns:a16="http://schemas.microsoft.com/office/drawing/2014/main" val="10000"/>
                  </a:ext>
                </a:extLst>
              </a:tr>
              <a:tr h="1761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txBody>
                  <a:tcPr/>
                </a:tc>
                <a:extLst>
                  <a:ext uri="{0D108BD9-81ED-4DB2-BD59-A6C34878D82A}">
                    <a16:rowId xmlns:a16="http://schemas.microsoft.com/office/drawing/2014/main" val="10001"/>
                  </a:ext>
                </a:extLst>
              </a:tr>
              <a:tr h="1342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txBody>
                  <a:tcPr/>
                </a:tc>
                <a:extLst>
                  <a:ext uri="{0D108BD9-81ED-4DB2-BD59-A6C34878D82A}">
                    <a16:rowId xmlns:a16="http://schemas.microsoft.com/office/drawing/2014/main" val="10002"/>
                  </a:ext>
                </a:extLst>
              </a:tr>
              <a:tr h="2138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314960" y="1570406"/>
            <a:ext cx="3698240" cy="646331"/>
          </a:xfrm>
          <a:prstGeom prst="rect">
            <a:avLst/>
          </a:prstGeom>
          <a:noFill/>
        </p:spPr>
        <p:txBody>
          <a:bodyPr wrap="square" rtlCol="0">
            <a:spAutoFit/>
          </a:bodyPr>
          <a:lstStyle/>
          <a:p>
            <a:r>
              <a:rPr lang="en-US" dirty="0">
                <a:solidFill>
                  <a:srgbClr val="262626"/>
                </a:solidFill>
              </a:rPr>
              <a:t>Browse for a Standard Report?</a:t>
            </a:r>
          </a:p>
          <a:p>
            <a:endParaRPr lang="en-GB" dirty="0">
              <a:solidFill>
                <a:srgbClr val="262626"/>
              </a:solidFill>
            </a:endParaRPr>
          </a:p>
        </p:txBody>
      </p:sp>
      <p:sp>
        <p:nvSpPr>
          <p:cNvPr id="9" name="TextBox 8"/>
          <p:cNvSpPr txBox="1"/>
          <p:nvPr/>
        </p:nvSpPr>
        <p:spPr>
          <a:xfrm>
            <a:off x="314960" y="3303374"/>
            <a:ext cx="4294110" cy="646331"/>
          </a:xfrm>
          <a:prstGeom prst="rect">
            <a:avLst/>
          </a:prstGeom>
          <a:noFill/>
        </p:spPr>
        <p:txBody>
          <a:bodyPr wrap="square" rtlCol="0">
            <a:spAutoFit/>
          </a:bodyPr>
          <a:lstStyle/>
          <a:p>
            <a:r>
              <a:rPr lang="en-US" dirty="0">
                <a:solidFill>
                  <a:srgbClr val="262626"/>
                </a:solidFill>
              </a:rPr>
              <a:t>Customize a Standard Report?</a:t>
            </a:r>
          </a:p>
          <a:p>
            <a:endParaRPr lang="en-GB" dirty="0">
              <a:solidFill>
                <a:srgbClr val="262626"/>
              </a:solidFill>
            </a:endParaRPr>
          </a:p>
        </p:txBody>
      </p:sp>
      <p:sp>
        <p:nvSpPr>
          <p:cNvPr id="10" name="TextBox 9"/>
          <p:cNvSpPr txBox="1"/>
          <p:nvPr/>
        </p:nvSpPr>
        <p:spPr>
          <a:xfrm>
            <a:off x="314960" y="4683211"/>
            <a:ext cx="2880917" cy="646331"/>
          </a:xfrm>
          <a:prstGeom prst="rect">
            <a:avLst/>
          </a:prstGeom>
          <a:noFill/>
        </p:spPr>
        <p:txBody>
          <a:bodyPr wrap="none" rtlCol="0">
            <a:spAutoFit/>
          </a:bodyPr>
          <a:lstStyle/>
          <a:p>
            <a:r>
              <a:rPr lang="en-US" dirty="0">
                <a:solidFill>
                  <a:srgbClr val="262626"/>
                </a:solidFill>
              </a:rPr>
              <a:t>Create a Custom Report?</a:t>
            </a:r>
          </a:p>
          <a:p>
            <a:endParaRPr lang="en-GB" dirty="0">
              <a:solidFill>
                <a:srgbClr val="262626"/>
              </a:solidFill>
            </a:endParaRPr>
          </a:p>
        </p:txBody>
      </p:sp>
      <p:sp>
        <p:nvSpPr>
          <p:cNvPr id="2" name="Slide Number Placeholder 1"/>
          <p:cNvSpPr>
            <a:spLocks noGrp="1"/>
          </p:cNvSpPr>
          <p:nvPr>
            <p:ph type="sldNum" sz="quarter" idx="10"/>
          </p:nvPr>
        </p:nvSpPr>
        <p:spPr/>
        <p:txBody>
          <a:bodyPr/>
          <a:lstStyle/>
          <a:p>
            <a:fld id="{812A5277-1DB9-460F-9A21-B857ABB32666}" type="slidenum">
              <a:rPr lang="en-US" smtClean="0"/>
              <a:pPr/>
              <a:t>327</a:t>
            </a:fld>
            <a:endParaRPr lang="en-US" dirty="0"/>
          </a:p>
        </p:txBody>
      </p:sp>
    </p:spTree>
    <p:custDataLst>
      <p:tags r:id="rId1"/>
    </p:custDataLst>
    <p:extLst>
      <p:ext uri="{BB962C8B-B14F-4D97-AF65-F5344CB8AC3E}">
        <p14:creationId xmlns:p14="http://schemas.microsoft.com/office/powerpoint/2010/main" val="73500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190044"/>
            <a:ext cx="11955462" cy="4326771"/>
          </a:xfrm>
        </p:spPr>
        <p:txBody>
          <a:bodyPr/>
          <a:lstStyle/>
          <a:p>
            <a:r>
              <a:rPr lang="en-US" dirty="0"/>
              <a:t>Tasks: </a:t>
            </a:r>
          </a:p>
          <a:p>
            <a:pPr lvl="1"/>
            <a:r>
              <a:rPr lang="en-US" dirty="0"/>
              <a:t>Create new report folder called </a:t>
            </a:r>
            <a:r>
              <a:rPr lang="en-US" dirty="0">
                <a:latin typeface="Courier New" panose="02070309020205020404" pitchFamily="49" charset="0"/>
                <a:cs typeface="Courier New" panose="02070309020205020404" pitchFamily="49" charset="0"/>
              </a:rPr>
              <a:t>Global Sales Reports</a:t>
            </a:r>
            <a:r>
              <a:rPr lang="en-US" dirty="0"/>
              <a:t>.</a:t>
            </a:r>
          </a:p>
          <a:p>
            <a:pPr lvl="1"/>
            <a:r>
              <a:rPr lang="en-GB" dirty="0"/>
              <a:t>Create new dashboard folder called </a:t>
            </a:r>
            <a:r>
              <a:rPr lang="en-GB" dirty="0">
                <a:latin typeface="Courier New" panose="02070309020205020404" pitchFamily="49" charset="0"/>
                <a:cs typeface="Courier New" panose="02070309020205020404" pitchFamily="49" charset="0"/>
              </a:rPr>
              <a:t>Global Sales Dashboards</a:t>
            </a:r>
            <a:r>
              <a:rPr lang="en-GB" dirty="0"/>
              <a:t>.</a:t>
            </a:r>
            <a:endParaRPr lang="en-US" dirty="0"/>
          </a:p>
          <a:p>
            <a:pPr lvl="1"/>
            <a:r>
              <a:rPr lang="en-GB" dirty="0"/>
              <a:t>Run the standard Opportunity Pipeline report.</a:t>
            </a:r>
          </a:p>
          <a:p>
            <a:pPr lvl="1"/>
            <a:r>
              <a:rPr lang="en-GB" dirty="0"/>
              <a:t>Modify the report to meet the requirements using the report options.</a:t>
            </a:r>
          </a:p>
          <a:p>
            <a:pPr lvl="1"/>
            <a:r>
              <a:rPr lang="en-US" dirty="0"/>
              <a:t>Save the report as </a:t>
            </a:r>
            <a:r>
              <a:rPr lang="en-US" dirty="0">
                <a:latin typeface="Courier New" panose="02070309020205020404" pitchFamily="49" charset="0"/>
                <a:cs typeface="Courier New" panose="02070309020205020404" pitchFamily="49" charset="0"/>
              </a:rPr>
              <a:t>Open Opportunities this Year </a:t>
            </a:r>
            <a:r>
              <a:rPr lang="en-US" dirty="0"/>
              <a:t>in the Global Sales Reports folder.</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GB" dirty="0"/>
              <a:t>Allison Wheeler, VP of Global Sales, has requested a report showing all of her </a:t>
            </a:r>
            <a:br>
              <a:rPr lang="en-GB" dirty="0"/>
            </a:br>
            <a:r>
              <a:rPr lang="en-GB" dirty="0"/>
              <a:t>sales teams’ opportunities that have been won this year. </a:t>
            </a:r>
            <a:endParaRPr lang="en-US" dirty="0"/>
          </a:p>
        </p:txBody>
      </p:sp>
      <p:sp>
        <p:nvSpPr>
          <p:cNvPr id="7" name="Content Placeholder 6"/>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7-1: </a:t>
            </a:r>
            <a:r>
              <a:rPr lang="en-GB" dirty="0"/>
              <a:t>Run and Modify a Report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328</a:t>
            </a:fld>
            <a:endParaRPr lang="en-US" dirty="0"/>
          </a:p>
        </p:txBody>
      </p:sp>
    </p:spTree>
    <p:custDataLst>
      <p:tags r:id="rId1"/>
    </p:custDataLst>
    <p:extLst>
      <p:ext uri="{BB962C8B-B14F-4D97-AF65-F5344CB8AC3E}">
        <p14:creationId xmlns:p14="http://schemas.microsoft.com/office/powerpoint/2010/main" val="137082020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create a new custom report</a:t>
            </a:r>
          </a:p>
        </p:txBody>
      </p:sp>
      <p:graphicFrame>
        <p:nvGraphicFramePr>
          <p:cNvPr id="4" name="Table 3"/>
          <p:cNvGraphicFramePr>
            <a:graphicFrameLocks noGrp="1"/>
          </p:cNvGraphicFramePr>
          <p:nvPr>
            <p:extLst/>
          </p:nvPr>
        </p:nvGraphicFramePr>
        <p:xfrm>
          <a:off x="1540052" y="1577413"/>
          <a:ext cx="8926668" cy="43488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15h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I’d like a report showing all open opportunities.</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Brent </a:t>
                      </a:r>
                      <a:r>
                        <a:rPr lang="en-GB" sz="1600" b="0" dirty="0" err="1">
                          <a:solidFill>
                            <a:srgbClr val="0070C0"/>
                          </a:solidFill>
                          <a:latin typeface="Salesforce Sans" panose="020B0505020202020203" pitchFamily="34" charset="0"/>
                          <a:ea typeface="Segoe UI" pitchFamily="34" charset="0"/>
                          <a:cs typeface="Segoe UI" pitchFamily="34" charset="0"/>
                        </a:rPr>
                        <a:t>Bassi</a:t>
                      </a:r>
                      <a:r>
                        <a:rPr lang="en-GB" sz="1600" b="0" baseline="0" dirty="0">
                          <a:solidFill>
                            <a:schemeClr val="tx1"/>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Brent </a:t>
                      </a:r>
                      <a:r>
                        <a:rPr lang="en-GB" sz="1800" b="0" dirty="0" err="1">
                          <a:solidFill>
                            <a:srgbClr val="0070C0"/>
                          </a:solidFill>
                          <a:latin typeface="Salesforce Sans" panose="020B0505020202020203" pitchFamily="34" charset="0"/>
                          <a:ea typeface="Segoe UI" pitchFamily="34" charset="0"/>
                          <a:cs typeface="Segoe UI" pitchFamily="34" charset="0"/>
                        </a:rPr>
                        <a:t>Bassi</a:t>
                      </a:r>
                      <a:endParaRPr lang="en-GB" sz="1800" b="0" dirty="0">
                        <a:solidFill>
                          <a:srgbClr val="0070C0"/>
                        </a:solidFill>
                        <a:latin typeface="Salesforce Sans" panose="020B0505020202020203" pitchFamily="34" charset="0"/>
                        <a:ea typeface="Segoe UI" pitchFamily="34" charset="0"/>
                        <a:cs typeface="Segoe UI" pitchFamily="34" charset="0"/>
                      </a:endParaRPr>
                    </a:p>
                    <a:p>
                      <a:r>
                        <a:rPr lang="en-GB" sz="1800" b="0" baseline="0" dirty="0">
                          <a:solidFill>
                            <a:schemeClr val="tx1"/>
                          </a:solidFill>
                          <a:latin typeface="Salesforce Sans" panose="020B0505020202020203" pitchFamily="34" charset="0"/>
                          <a:ea typeface="Segoe UI" pitchFamily="34" charset="0"/>
                          <a:cs typeface="Segoe UI" pitchFamily="34" charset="0"/>
                        </a:rPr>
                        <a:t>Please organize the open opportunities by sales rep</a:t>
                      </a:r>
                      <a:r>
                        <a:rPr lang="en-GB" sz="1800" b="0" dirty="0">
                          <a:solidFill>
                            <a:schemeClr val="tx1"/>
                          </a:solidFill>
                          <a:latin typeface="Salesforce Sans" panose="020B0505020202020203" pitchFamily="34" charset="0"/>
                          <a:ea typeface="Segoe UI" pitchFamily="34" charset="0"/>
                          <a:cs typeface="Segoe UI" pitchFamily="34" charset="0"/>
                        </a:rPr>
                        <a:t>. Allison, </a:t>
                      </a:r>
                      <a:r>
                        <a:rPr lang="en-GB" sz="1800" b="0" kern="1200" baseline="0" dirty="0">
                          <a:solidFill>
                            <a:schemeClr val="tx1"/>
                          </a:solidFill>
                          <a:latin typeface="Salesforce Sans" panose="020B0505020202020203" pitchFamily="34" charset="0"/>
                          <a:ea typeface="Segoe UI" pitchFamily="34" charset="0"/>
                          <a:cs typeface="Segoe UI" pitchFamily="34" charset="0"/>
                        </a:rPr>
                        <a:t>what additional information do you want to see? Whose records do you want to see and for what time frame? How do you want the report organized, and what summaries do you need to see?</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54m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descr="AWheeler headshot.png"/>
          <p:cNvPicPr>
            <a:picLocks noChangeAspect="1"/>
          </p:cNvPicPr>
          <p:nvPr/>
        </p:nvPicPr>
        <p:blipFill>
          <a:blip r:embed="rId4" cstate="print"/>
          <a:srcRect l="12167" r="-3772" b="12284"/>
          <a:stretch>
            <a:fillRect/>
          </a:stretch>
        </p:blipFill>
        <p:spPr>
          <a:xfrm>
            <a:off x="1528132" y="1651932"/>
            <a:ext cx="636286" cy="634537"/>
          </a:xfrm>
          <a:prstGeom prst="ellipse">
            <a:avLst/>
          </a:prstGeom>
          <a:solidFill>
            <a:schemeClr val="bg2">
              <a:lumMod val="90000"/>
            </a:schemeClr>
          </a:solidFill>
          <a:ln w="19050">
            <a:noFill/>
          </a:ln>
        </p:spPr>
      </p:pic>
      <p:pic>
        <p:nvPicPr>
          <p:cNvPr id="11" name="Picture 10"/>
          <p:cNvPicPr>
            <a:picLocks noChangeAspect="1"/>
          </p:cNvPicPr>
          <p:nvPr/>
        </p:nvPicPr>
        <p:blipFill rotWithShape="1">
          <a:blip r:embed="rId5"/>
          <a:srcRect l="1970" t="12280" r="78654" b="85404"/>
          <a:stretch/>
        </p:blipFill>
        <p:spPr>
          <a:xfrm>
            <a:off x="1604235" y="3198258"/>
            <a:ext cx="3280454" cy="277523"/>
          </a:xfrm>
          <a:prstGeom prst="rect">
            <a:avLst/>
          </a:prstGeom>
        </p:spPr>
      </p:pic>
      <p:pic>
        <p:nvPicPr>
          <p:cNvPr id="12" name="Picture 11"/>
          <p:cNvPicPr>
            <a:picLocks noChangeAspect="1"/>
          </p:cNvPicPr>
          <p:nvPr/>
        </p:nvPicPr>
        <p:blipFill rotWithShape="1">
          <a:blip r:embed="rId5"/>
          <a:srcRect l="96090" t="2041" r="2152" b="95552"/>
          <a:stretch/>
        </p:blipFill>
        <p:spPr>
          <a:xfrm>
            <a:off x="10073903" y="1680765"/>
            <a:ext cx="297640" cy="288435"/>
          </a:xfrm>
          <a:prstGeom prst="rect">
            <a:avLst/>
          </a:prstGeom>
        </p:spPr>
      </p:pic>
      <p:pic>
        <p:nvPicPr>
          <p:cNvPr id="13" name="Picture 12"/>
          <p:cNvPicPr>
            <a:picLocks noChangeAspect="1"/>
          </p:cNvPicPr>
          <p:nvPr/>
        </p:nvPicPr>
        <p:blipFill rotWithShape="1">
          <a:blip r:embed="rId5"/>
          <a:srcRect l="95812" t="16466" r="2430" b="81127"/>
          <a:stretch/>
        </p:blipFill>
        <p:spPr>
          <a:xfrm>
            <a:off x="10073903" y="4212671"/>
            <a:ext cx="297640" cy="288435"/>
          </a:xfrm>
          <a:prstGeom prst="rect">
            <a:avLst/>
          </a:prstGeom>
        </p:spPr>
      </p:pic>
      <p:pic>
        <p:nvPicPr>
          <p:cNvPr id="15" name="Picture 14" descr="BBassi headshot.png"/>
          <p:cNvPicPr>
            <a:picLocks noChangeAspect="1"/>
          </p:cNvPicPr>
          <p:nvPr/>
        </p:nvPicPr>
        <p:blipFill>
          <a:blip r:embed="rId6" cstate="print"/>
          <a:srcRect r="6999" b="22635"/>
          <a:stretch>
            <a:fillRect/>
          </a:stretch>
        </p:blipFill>
        <p:spPr>
          <a:xfrm>
            <a:off x="1752938" y="4155269"/>
            <a:ext cx="411480" cy="409901"/>
          </a:xfrm>
          <a:prstGeom prst="ellipse">
            <a:avLst/>
          </a:prstGeom>
          <a:solidFill>
            <a:schemeClr val="bg2">
              <a:lumMod val="90000"/>
            </a:schemeClr>
          </a:solidFill>
          <a:ln w="19050">
            <a:no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329</a:t>
            </a:fld>
            <a:endParaRPr lang="en-US" dirty="0">
              <a:solidFill>
                <a:srgbClr val="FFFFFF"/>
              </a:solidFill>
            </a:endParaRPr>
          </a:p>
        </p:txBody>
      </p:sp>
    </p:spTree>
    <p:custDataLst>
      <p:tags r:id="rId1"/>
    </p:custDataLst>
    <p:extLst>
      <p:ext uri="{BB962C8B-B14F-4D97-AF65-F5344CB8AC3E}">
        <p14:creationId xmlns:p14="http://schemas.microsoft.com/office/powerpoint/2010/main" val="1369942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Salesforce Files to a Record</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33</a:t>
            </a:fld>
            <a:endParaRPr lang="en-US" dirty="0"/>
          </a:p>
        </p:txBody>
      </p:sp>
      <p:pic>
        <p:nvPicPr>
          <p:cNvPr id="4" name="Picture 3"/>
          <p:cNvPicPr>
            <a:picLocks noChangeAspect="1"/>
          </p:cNvPicPr>
          <p:nvPr/>
        </p:nvPicPr>
        <p:blipFill>
          <a:blip r:embed="rId4"/>
          <a:stretch>
            <a:fillRect/>
          </a:stretch>
        </p:blipFill>
        <p:spPr>
          <a:xfrm>
            <a:off x="589794" y="979881"/>
            <a:ext cx="7415684" cy="559713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ectangle 11"/>
          <p:cNvSpPr/>
          <p:nvPr/>
        </p:nvSpPr>
        <p:spPr bwMode="auto">
          <a:xfrm>
            <a:off x="7050931" y="4577512"/>
            <a:ext cx="846307" cy="43774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13" name="Content Placeholder 2"/>
          <p:cNvSpPr txBox="1">
            <a:spLocks/>
          </p:cNvSpPr>
          <p:nvPr/>
        </p:nvSpPr>
        <p:spPr>
          <a:xfrm>
            <a:off x="8352873" y="2145454"/>
            <a:ext cx="3738451" cy="3265991"/>
          </a:xfrm>
          <a:prstGeom prst="rect">
            <a:avLst/>
          </a:prstGeom>
        </p:spPr>
        <p:txBody>
          <a:bodyPr anchor="ct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kern="0" dirty="0"/>
              <a:t>Attach files directly to records to allow access, collaboration, and visibility.</a:t>
            </a:r>
            <a:endParaRPr lang="en-GB" kern="0" dirty="0"/>
          </a:p>
        </p:txBody>
      </p:sp>
    </p:spTree>
    <p:custDataLst>
      <p:tags r:id="rId1"/>
    </p:custDataLst>
    <p:extLst>
      <p:ext uri="{BB962C8B-B14F-4D97-AF65-F5344CB8AC3E}">
        <p14:creationId xmlns:p14="http://schemas.microsoft.com/office/powerpoint/2010/main" val="296059184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8651654" cy="4635062"/>
          </a:xfrm>
        </p:spPr>
        <p:txBody>
          <a:bodyPr numCol="1" spcCol="548640"/>
          <a:lstStyle/>
          <a:p>
            <a:pPr lvl="2"/>
            <a:r>
              <a:rPr lang="en-US" dirty="0">
                <a:solidFill>
                  <a:srgbClr val="AEBE89"/>
                </a:solidFill>
              </a:rPr>
              <a:t>Running and Modifying Reports</a:t>
            </a:r>
          </a:p>
          <a:p>
            <a:pPr lvl="1"/>
            <a:r>
              <a:rPr lang="en-GB" dirty="0"/>
              <a:t>Creating New Reports with the Report Builder</a:t>
            </a:r>
          </a:p>
          <a:p>
            <a:pPr lvl="1"/>
            <a:r>
              <a:rPr lang="en-US" b="0" dirty="0">
                <a:latin typeface="Salesforce Sans Light" panose="020B0305020202020203" pitchFamily="34" charset="0"/>
              </a:rPr>
              <a:t>Working with Report Filters</a:t>
            </a:r>
            <a:endParaRPr lang="en-GB" b="0" dirty="0">
              <a:latin typeface="Salesforce Sans Light" panose="020B0305020202020203" pitchFamily="34" charset="0"/>
            </a:endParaRPr>
          </a:p>
          <a:p>
            <a:pPr lvl="1"/>
            <a:r>
              <a:rPr lang="en-GB" b="0" dirty="0">
                <a:latin typeface="Salesforce Sans Light" panose="020B0305020202020203" pitchFamily="34" charset="0"/>
              </a:rPr>
              <a:t>Summarizing with Formulas and Visual Summaries</a:t>
            </a:r>
          </a:p>
          <a:p>
            <a:pPr lvl="1"/>
            <a:r>
              <a:rPr lang="en-GB" b="0" dirty="0">
                <a:latin typeface="Salesforce Sans Light" panose="020B0305020202020203" pitchFamily="34" charset="0"/>
              </a:rPr>
              <a:t>Printing, Exporting, and Emailing Reports </a:t>
            </a:r>
          </a:p>
          <a:p>
            <a:pPr lvl="1"/>
            <a:r>
              <a:rPr lang="en-US" b="0" dirty="0">
                <a:latin typeface="Salesforce Sans Light" panose="020B0305020202020203" pitchFamily="34" charset="0"/>
              </a:rPr>
              <a:t>Building Dashboards</a:t>
            </a:r>
          </a:p>
        </p:txBody>
      </p:sp>
      <p:sp>
        <p:nvSpPr>
          <p:cNvPr id="5" name="Text Placeholder 4"/>
          <p:cNvSpPr>
            <a:spLocks noGrp="1"/>
          </p:cNvSpPr>
          <p:nvPr>
            <p:ph type="body" sz="quarter" idx="13"/>
          </p:nvPr>
        </p:nvSpPr>
        <p:spPr/>
        <p:txBody>
          <a:bodyPr/>
          <a:lstStyle/>
          <a:p>
            <a:r>
              <a:rPr lang="en-US"/>
              <a:t>Module 7: </a:t>
            </a:r>
            <a:r>
              <a:rPr lang="en-US" b="0">
                <a:latin typeface="Salesforce Sans Light" panose="020B0305020202020203" pitchFamily="34" charset="0"/>
              </a:rPr>
              <a:t>Reports and Dashboards</a:t>
            </a:r>
            <a:endParaRPr lang="en-US" b="0" dirty="0">
              <a:latin typeface="Salesforce Sans Light" panose="020B0305020202020203" pitchFamily="34" charset="0"/>
            </a:endParaRP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330</a:t>
            </a:fld>
            <a:endParaRPr lang="en-US" dirty="0"/>
          </a:p>
        </p:txBody>
      </p:sp>
    </p:spTree>
    <p:custDataLst>
      <p:tags r:id="rId1"/>
    </p:custDataLst>
    <p:extLst>
      <p:ext uri="{BB962C8B-B14F-4D97-AF65-F5344CB8AC3E}">
        <p14:creationId xmlns:p14="http://schemas.microsoft.com/office/powerpoint/2010/main" val="26949907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219" y="5934670"/>
            <a:ext cx="12206219"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defRPr/>
            </a:pPr>
            <a:r>
              <a:rPr lang="en-US" sz="2400" dirty="0">
                <a:solidFill>
                  <a:srgbClr val="FFFFFF"/>
                </a:solidFill>
              </a:rPr>
              <a:t>Joined reports, details on matrix reports, and </a:t>
            </a:r>
            <a:r>
              <a:rPr lang="en-US" sz="2400" dirty="0" err="1">
                <a:solidFill>
                  <a:srgbClr val="FFFFFF"/>
                </a:solidFill>
              </a:rPr>
              <a:t>multimetric</a:t>
            </a:r>
            <a:r>
              <a:rPr lang="en-US" sz="2400" dirty="0">
                <a:solidFill>
                  <a:srgbClr val="FFFFFF"/>
                </a:solidFill>
              </a:rPr>
              <a:t> charts are not available in reports in Lightning Experience. </a:t>
            </a:r>
          </a:p>
        </p:txBody>
      </p:sp>
      <p:pic>
        <p:nvPicPr>
          <p:cNvPr id="3" name="Picture 2"/>
          <p:cNvPicPr>
            <a:picLocks noChangeAspect="1"/>
          </p:cNvPicPr>
          <p:nvPr/>
        </p:nvPicPr>
        <p:blipFill rotWithShape="1">
          <a:blip r:embed="rId4"/>
          <a:srcRect b="15727"/>
          <a:stretch/>
        </p:blipFill>
        <p:spPr>
          <a:xfrm>
            <a:off x="3789815" y="821694"/>
            <a:ext cx="6459973" cy="500337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5" name="Content Placeholder 4"/>
          <p:cNvSpPr>
            <a:spLocks noGrp="1"/>
          </p:cNvSpPr>
          <p:nvPr>
            <p:ph idx="1"/>
          </p:nvPr>
        </p:nvSpPr>
        <p:spPr>
          <a:xfrm>
            <a:off x="115712" y="843165"/>
            <a:ext cx="3674104" cy="5950440"/>
          </a:xfrm>
        </p:spPr>
        <p:txBody>
          <a:bodyPr>
            <a:normAutofit/>
          </a:bodyPr>
          <a:lstStyle/>
          <a:p>
            <a:r>
              <a:rPr lang="en-GB" dirty="0"/>
              <a:t>You will use the classic report builder in Lightning Experience, but you’ll see a new interactive report </a:t>
            </a:r>
            <a:br>
              <a:rPr lang="en-GB" dirty="0"/>
            </a:br>
            <a:r>
              <a:rPr lang="en-GB" dirty="0"/>
              <a:t>run page.</a:t>
            </a:r>
            <a:endParaRPr lang="en-US" dirty="0"/>
          </a:p>
        </p:txBody>
      </p:sp>
      <p:sp>
        <p:nvSpPr>
          <p:cNvPr id="2" name="Title 1"/>
          <p:cNvSpPr>
            <a:spLocks noGrp="1"/>
          </p:cNvSpPr>
          <p:nvPr>
            <p:ph type="title"/>
          </p:nvPr>
        </p:nvSpPr>
        <p:spPr/>
        <p:txBody>
          <a:bodyPr/>
          <a:lstStyle/>
          <a:p>
            <a:r>
              <a:rPr lang="en-GB" dirty="0"/>
              <a:t>Building Reports in Lightning Experience</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331</a:t>
            </a:fld>
            <a:endParaRPr lang="en-US" dirty="0"/>
          </a:p>
        </p:txBody>
      </p:sp>
      <p:sp>
        <p:nvSpPr>
          <p:cNvPr id="17" name="TextBox 16"/>
          <p:cNvSpPr txBox="1"/>
          <p:nvPr/>
        </p:nvSpPr>
        <p:spPr bwMode="white">
          <a:xfrm>
            <a:off x="8359" y="6047071"/>
            <a:ext cx="1310871" cy="276999"/>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NOTE:</a:t>
            </a:r>
          </a:p>
        </p:txBody>
      </p:sp>
      <p:sp>
        <p:nvSpPr>
          <p:cNvPr id="19" name="Freeform 343"/>
          <p:cNvSpPr>
            <a:spLocks noEditPoints="1"/>
          </p:cNvSpPr>
          <p:nvPr/>
        </p:nvSpPr>
        <p:spPr bwMode="auto">
          <a:xfrm>
            <a:off x="462204" y="6299526"/>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21" name="Rounded Rectangular Callout 20"/>
          <p:cNvSpPr/>
          <p:nvPr/>
        </p:nvSpPr>
        <p:spPr bwMode="auto">
          <a:xfrm>
            <a:off x="9191970" y="3350312"/>
            <a:ext cx="1434307" cy="340519"/>
          </a:xfrm>
          <a:prstGeom prst="wedgeRoundRectCallout">
            <a:avLst>
              <a:gd name="adj1" fmla="val -58837"/>
              <a:gd name="adj2" fmla="val -1255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Columns</a:t>
            </a:r>
            <a:endParaRPr lang="en-US" sz="2000" dirty="0">
              <a:solidFill>
                <a:srgbClr val="FFFFFF"/>
              </a:solidFill>
            </a:endParaRPr>
          </a:p>
        </p:txBody>
      </p:sp>
      <p:sp>
        <p:nvSpPr>
          <p:cNvPr id="22" name="Rounded Rectangular Callout 21"/>
          <p:cNvSpPr/>
          <p:nvPr/>
        </p:nvSpPr>
        <p:spPr bwMode="auto">
          <a:xfrm>
            <a:off x="5100982" y="1820043"/>
            <a:ext cx="1434307" cy="412028"/>
          </a:xfrm>
          <a:prstGeom prst="wedgeRoundRectCallout">
            <a:avLst>
              <a:gd name="adj1" fmla="val -58837"/>
              <a:gd name="adj2" fmla="val -1255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Fields</a:t>
            </a:r>
            <a:endParaRPr lang="en-US" sz="2000" dirty="0">
              <a:solidFill>
                <a:srgbClr val="FFFFFF"/>
              </a:solidFill>
            </a:endParaRPr>
          </a:p>
        </p:txBody>
      </p:sp>
      <p:sp>
        <p:nvSpPr>
          <p:cNvPr id="23" name="Rounded Rectangular Callout 22"/>
          <p:cNvSpPr/>
          <p:nvPr/>
        </p:nvSpPr>
        <p:spPr bwMode="auto">
          <a:xfrm>
            <a:off x="8121321" y="1277059"/>
            <a:ext cx="2521315" cy="681038"/>
          </a:xfrm>
          <a:prstGeom prst="wedgeRoundRectCallout">
            <a:avLst>
              <a:gd name="adj1" fmla="val -58837"/>
              <a:gd name="adj2" fmla="val -1255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Filters for scope and duration</a:t>
            </a:r>
            <a:endParaRPr lang="en-US" sz="2000" dirty="0">
              <a:solidFill>
                <a:srgbClr val="FFFFFF"/>
              </a:solidFill>
            </a:endParaRPr>
          </a:p>
        </p:txBody>
      </p:sp>
    </p:spTree>
    <p:custDataLst>
      <p:tags r:id="rId1"/>
    </p:custDataLst>
    <p:extLst>
      <p:ext uri="{BB962C8B-B14F-4D97-AF65-F5344CB8AC3E}">
        <p14:creationId xmlns:p14="http://schemas.microsoft.com/office/powerpoint/2010/main" val="93962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p:txBody>
          <a:bodyPr/>
          <a:lstStyle/>
          <a:p>
            <a:r>
              <a:rPr lang="en-US" dirty="0"/>
              <a:t>Report Formats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332</a:t>
            </a:fld>
            <a:endParaRPr lang="en-US" dirty="0"/>
          </a:p>
        </p:txBody>
      </p:sp>
      <p:sp>
        <p:nvSpPr>
          <p:cNvPr id="2" name="Content Placeholder 1"/>
          <p:cNvSpPr>
            <a:spLocks noGrp="1"/>
          </p:cNvSpPr>
          <p:nvPr>
            <p:ph idx="4294967295"/>
          </p:nvPr>
        </p:nvSpPr>
        <p:spPr>
          <a:xfrm>
            <a:off x="5959475" y="5102225"/>
            <a:ext cx="6232525" cy="1196975"/>
          </a:xfrm>
        </p:spPr>
        <p:txBody>
          <a:bodyPr/>
          <a:lstStyle/>
          <a:p>
            <a:pPr lvl="0">
              <a:spcBef>
                <a:spcPts val="500"/>
              </a:spcBef>
              <a:defRPr/>
            </a:pPr>
            <a:r>
              <a:rPr lang="en-US" dirty="0"/>
              <a:t>There are three type of report formats in Lightning Experience. Joined reports are only available in Salesforce Classic.</a:t>
            </a:r>
          </a:p>
        </p:txBody>
      </p:sp>
      <p:grpSp>
        <p:nvGrpSpPr>
          <p:cNvPr id="3" name="Group 2"/>
          <p:cNvGrpSpPr/>
          <p:nvPr/>
        </p:nvGrpSpPr>
        <p:grpSpPr>
          <a:xfrm>
            <a:off x="757162" y="878791"/>
            <a:ext cx="10410774" cy="306466"/>
            <a:chOff x="638541" y="1831340"/>
            <a:chExt cx="8429745" cy="248150"/>
          </a:xfrm>
        </p:grpSpPr>
        <p:sp>
          <p:nvSpPr>
            <p:cNvPr id="10" name="Rounded Rectangle 9"/>
            <p:cNvSpPr/>
            <p:nvPr/>
          </p:nvSpPr>
          <p:spPr bwMode="auto">
            <a:xfrm>
              <a:off x="638541" y="1831340"/>
              <a:ext cx="1810983" cy="248150"/>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dirty="0">
                  <a:solidFill>
                    <a:srgbClr val="FFFFFF"/>
                  </a:solidFill>
                  <a:cs typeface="Arial" pitchFamily="34" charset="0"/>
                </a:rPr>
                <a:t>Tabular Report</a:t>
              </a:r>
              <a:endParaRPr lang="en-US" sz="2400" dirty="0">
                <a:solidFill>
                  <a:srgbClr val="FFFFFF"/>
                </a:solidFill>
                <a:latin typeface="Times New Roman" pitchFamily="18" charset="0"/>
              </a:endParaRPr>
            </a:p>
          </p:txBody>
        </p:sp>
        <p:sp>
          <p:nvSpPr>
            <p:cNvPr id="11" name="Rounded Rectangle 10"/>
            <p:cNvSpPr/>
            <p:nvPr/>
          </p:nvSpPr>
          <p:spPr bwMode="auto">
            <a:xfrm>
              <a:off x="3712648" y="1831340"/>
              <a:ext cx="1810984" cy="248150"/>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dirty="0">
                  <a:solidFill>
                    <a:srgbClr val="FFFFFF"/>
                  </a:solidFill>
                  <a:cs typeface="Arial" pitchFamily="34" charset="0"/>
                </a:rPr>
                <a:t>Summary Report</a:t>
              </a:r>
              <a:endParaRPr lang="en-US" sz="2400" dirty="0">
                <a:solidFill>
                  <a:srgbClr val="FFFFFF"/>
                </a:solidFill>
                <a:latin typeface="Times New Roman" pitchFamily="18" charset="0"/>
              </a:endParaRPr>
            </a:p>
          </p:txBody>
        </p:sp>
        <p:sp>
          <p:nvSpPr>
            <p:cNvPr id="24" name="Rounded Rectangle 23"/>
            <p:cNvSpPr/>
            <p:nvPr/>
          </p:nvSpPr>
          <p:spPr bwMode="auto">
            <a:xfrm>
              <a:off x="6897608" y="1831340"/>
              <a:ext cx="2170678" cy="248150"/>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dirty="0">
                  <a:solidFill>
                    <a:srgbClr val="FFFFFF"/>
                  </a:solidFill>
                  <a:cs typeface="Arial" pitchFamily="34" charset="0"/>
                </a:rPr>
                <a:t>Matrix Report</a:t>
              </a:r>
              <a:endParaRPr lang="en-US" sz="2400" dirty="0">
                <a:solidFill>
                  <a:srgbClr val="FFFFFF"/>
                </a:solidFill>
                <a:latin typeface="Times New Roman" pitchFamily="18"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541" y="1392392"/>
            <a:ext cx="3894333" cy="249006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87" y="1392392"/>
            <a:ext cx="3167781" cy="402712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1302" y="1392392"/>
            <a:ext cx="4072472" cy="284982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97371776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bwMode="auto">
          <a:xfrm>
            <a:off x="3175" y="738076"/>
            <a:ext cx="12188825" cy="1102014"/>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400" dirty="0">
                <a:solidFill>
                  <a:srgbClr val="FFFFFF"/>
                </a:solidFill>
              </a:rPr>
              <a:t>A </a:t>
            </a:r>
            <a:r>
              <a:rPr lang="en-US" sz="2400" b="1" dirty="0">
                <a:solidFill>
                  <a:srgbClr val="FFFFFF"/>
                </a:solidFill>
              </a:rPr>
              <a:t>tabular report </a:t>
            </a:r>
            <a:r>
              <a:rPr lang="en-US" sz="2400" dirty="0">
                <a:solidFill>
                  <a:srgbClr val="FFFFFF"/>
                </a:solidFill>
              </a:rPr>
              <a:t>provides a simple </a:t>
            </a:r>
            <a:br>
              <a:rPr lang="en-US" sz="2400" dirty="0">
                <a:solidFill>
                  <a:srgbClr val="FFFFFF"/>
                </a:solidFill>
              </a:rPr>
            </a:br>
            <a:r>
              <a:rPr lang="en-US" sz="2400" dirty="0">
                <a:solidFill>
                  <a:srgbClr val="FFFFFF"/>
                </a:solidFill>
              </a:rPr>
              <a:t>listing of your data with Grand totals. </a:t>
            </a:r>
          </a:p>
        </p:txBody>
      </p:sp>
      <p:sp>
        <p:nvSpPr>
          <p:cNvPr id="471041" name="Rectangle 2"/>
          <p:cNvSpPr>
            <a:spLocks noGrp="1" noChangeArrowheads="1"/>
          </p:cNvSpPr>
          <p:nvPr>
            <p:ph type="title"/>
          </p:nvPr>
        </p:nvSpPr>
        <p:spPr/>
        <p:txBody>
          <a:bodyPr/>
          <a:lstStyle/>
          <a:p>
            <a:r>
              <a:rPr lang="en-US" dirty="0"/>
              <a:t>Report Formats: Tabular Report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333</a:t>
            </a:fld>
            <a:endParaRPr lang="en-US" dirty="0"/>
          </a:p>
        </p:txBody>
      </p:sp>
      <p:sp>
        <p:nvSpPr>
          <p:cNvPr id="2" name="Content Placeholder 1"/>
          <p:cNvSpPr>
            <a:spLocks noGrp="1"/>
          </p:cNvSpPr>
          <p:nvPr>
            <p:ph idx="4294967295"/>
          </p:nvPr>
        </p:nvSpPr>
        <p:spPr>
          <a:xfrm>
            <a:off x="0" y="5843588"/>
            <a:ext cx="3600450" cy="474662"/>
          </a:xfrm>
        </p:spPr>
        <p:txBody>
          <a:bodyPr/>
          <a:lstStyle/>
          <a:p>
            <a:r>
              <a:rPr lang="en-US" sz="2000" b="1" dirty="0"/>
              <a:t>Example: </a:t>
            </a:r>
            <a:r>
              <a:rPr lang="en-US" sz="2000" dirty="0"/>
              <a:t>Mailing list report.</a:t>
            </a:r>
          </a:p>
          <a:p>
            <a:endParaRPr lang="en-US" sz="2000" dirty="0"/>
          </a:p>
        </p:txBody>
      </p:sp>
      <p:sp>
        <p:nvSpPr>
          <p:cNvPr id="10" name="TextBox 9"/>
          <p:cNvSpPr txBox="1"/>
          <p:nvPr/>
        </p:nvSpPr>
        <p:spPr bwMode="white">
          <a:xfrm>
            <a:off x="0" y="954804"/>
            <a:ext cx="1295063" cy="275103"/>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DEFINITION:</a:t>
            </a:r>
          </a:p>
        </p:txBody>
      </p:sp>
      <p:grpSp>
        <p:nvGrpSpPr>
          <p:cNvPr id="12" name="Group 4"/>
          <p:cNvGrpSpPr>
            <a:grpSpLocks noChangeAspect="1"/>
          </p:cNvGrpSpPr>
          <p:nvPr/>
        </p:nvGrpSpPr>
        <p:grpSpPr bwMode="auto">
          <a:xfrm>
            <a:off x="436563" y="1259588"/>
            <a:ext cx="422275" cy="328613"/>
            <a:chOff x="275" y="1308"/>
            <a:chExt cx="266" cy="207"/>
          </a:xfrm>
        </p:grpSpPr>
        <p:sp>
          <p:nvSpPr>
            <p:cNvPr id="1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5"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378" y="918338"/>
            <a:ext cx="4573038" cy="5813596"/>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87003912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8115" y="737830"/>
            <a:ext cx="12188825" cy="817596"/>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marL="3174" defTabSz="914231" eaLnBrk="0" hangingPunct="0">
              <a:lnSpc>
                <a:spcPct val="85000"/>
              </a:lnSpc>
            </a:pPr>
            <a:r>
              <a:rPr lang="en-US" sz="2400" kern="0" dirty="0">
                <a:solidFill>
                  <a:srgbClr val="FFFFFF"/>
                </a:solidFill>
                <a:cs typeface="Arial" pitchFamily="34" charset="0"/>
              </a:rPr>
              <a:t>A </a:t>
            </a:r>
            <a:r>
              <a:rPr lang="en-US" sz="2400" b="1" kern="0" dirty="0">
                <a:solidFill>
                  <a:srgbClr val="FFFFFF"/>
                </a:solidFill>
                <a:cs typeface="Arial" pitchFamily="34" charset="0"/>
              </a:rPr>
              <a:t>summary report </a:t>
            </a:r>
            <a:r>
              <a:rPr lang="en-US" sz="2400" kern="0" dirty="0">
                <a:solidFill>
                  <a:srgbClr val="FFFFFF"/>
                </a:solidFill>
                <a:cs typeface="Arial" pitchFamily="34" charset="0"/>
              </a:rPr>
              <a:t>provides a listing of data, like a tabular report, </a:t>
            </a:r>
            <a:br>
              <a:rPr lang="en-US" sz="2400" kern="0" dirty="0">
                <a:solidFill>
                  <a:srgbClr val="FFFFFF"/>
                </a:solidFill>
                <a:cs typeface="Arial" pitchFamily="34" charset="0"/>
              </a:rPr>
            </a:br>
            <a:r>
              <a:rPr lang="en-US" sz="2400" kern="0" dirty="0">
                <a:solidFill>
                  <a:srgbClr val="FFFFFF"/>
                </a:solidFill>
                <a:cs typeface="Arial" pitchFamily="34" charset="0"/>
              </a:rPr>
              <a:t>plus grouping, sorting, and subtotaling of data.</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98" y="2029850"/>
            <a:ext cx="11770644" cy="4681381"/>
          </a:xfrm>
          <a:prstGeom prst="rect">
            <a:avLst/>
          </a:prstGeom>
        </p:spPr>
      </p:pic>
      <p:sp>
        <p:nvSpPr>
          <p:cNvPr id="2" name="Content Placeholder 1"/>
          <p:cNvSpPr>
            <a:spLocks noGrp="1"/>
          </p:cNvSpPr>
          <p:nvPr>
            <p:ph idx="1"/>
          </p:nvPr>
        </p:nvSpPr>
        <p:spPr>
          <a:xfrm>
            <a:off x="115711" y="1549013"/>
            <a:ext cx="11941175" cy="5162218"/>
          </a:xfrm>
        </p:spPr>
        <p:txBody>
          <a:bodyPr/>
          <a:lstStyle/>
          <a:p>
            <a:r>
              <a:rPr lang="en-US" b="1" dirty="0"/>
              <a:t>Example: </a:t>
            </a:r>
            <a:r>
              <a:rPr lang="en-US" dirty="0"/>
              <a:t>Users log-in record grouped by role. </a:t>
            </a:r>
          </a:p>
        </p:txBody>
      </p:sp>
      <p:sp>
        <p:nvSpPr>
          <p:cNvPr id="473089" name="Rectangle 2"/>
          <p:cNvSpPr>
            <a:spLocks noGrp="1" noChangeArrowheads="1"/>
          </p:cNvSpPr>
          <p:nvPr>
            <p:ph type="title"/>
          </p:nvPr>
        </p:nvSpPr>
        <p:spPr/>
        <p:txBody>
          <a:bodyPr/>
          <a:lstStyle/>
          <a:p>
            <a:r>
              <a:rPr lang="en-US" dirty="0"/>
              <a:t>Report Formats: Summary Report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334</a:t>
            </a:fld>
            <a:endParaRPr lang="en-US" dirty="0"/>
          </a:p>
        </p:txBody>
      </p:sp>
      <p:grpSp>
        <p:nvGrpSpPr>
          <p:cNvPr id="3" name="Group 2"/>
          <p:cNvGrpSpPr/>
          <p:nvPr/>
        </p:nvGrpSpPr>
        <p:grpSpPr>
          <a:xfrm>
            <a:off x="1142925" y="2216425"/>
            <a:ext cx="8381363" cy="3451430"/>
            <a:chOff x="125030" y="2648679"/>
            <a:chExt cx="7824772" cy="3222227"/>
          </a:xfrm>
        </p:grpSpPr>
        <p:sp>
          <p:nvSpPr>
            <p:cNvPr id="8" name="Rounded Rectangular Callout 7"/>
            <p:cNvSpPr/>
            <p:nvPr/>
          </p:nvSpPr>
          <p:spPr bwMode="auto">
            <a:xfrm>
              <a:off x="1453929" y="4917190"/>
              <a:ext cx="3062007" cy="953716"/>
            </a:xfrm>
            <a:prstGeom prst="wedgeRoundRectCallout">
              <a:avLst>
                <a:gd name="adj1" fmla="val -59241"/>
                <a:gd name="adj2" fmla="val -21682"/>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rgbClr val="FFFFFF"/>
                  </a:solidFill>
                  <a:cs typeface="Arial" pitchFamily="34" charset="0"/>
                </a:rPr>
                <a:t>Summary rows display grouping information and summarized values.</a:t>
              </a:r>
            </a:p>
          </p:txBody>
        </p:sp>
        <p:sp>
          <p:nvSpPr>
            <p:cNvPr id="10" name="Rounded Rectangular Callout 9"/>
            <p:cNvSpPr/>
            <p:nvPr/>
          </p:nvSpPr>
          <p:spPr bwMode="auto">
            <a:xfrm>
              <a:off x="125030" y="2807631"/>
              <a:ext cx="2294552" cy="635812"/>
            </a:xfrm>
            <a:prstGeom prst="wedgeRoundRectCallout">
              <a:avLst>
                <a:gd name="adj1" fmla="val -58102"/>
                <a:gd name="adj2" fmla="val 2200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rgbClr val="FFFFFF"/>
                  </a:solidFill>
                  <a:cs typeface="Arial" pitchFamily="34" charset="0"/>
                </a:rPr>
                <a:t>Sort groupings by any summary value.</a:t>
              </a:r>
            </a:p>
          </p:txBody>
        </p:sp>
        <p:sp>
          <p:nvSpPr>
            <p:cNvPr id="12" name="Rounded Rectangular Callout 11"/>
            <p:cNvSpPr/>
            <p:nvPr/>
          </p:nvSpPr>
          <p:spPr bwMode="auto">
            <a:xfrm>
              <a:off x="4887795" y="2648679"/>
              <a:ext cx="3062007" cy="953716"/>
            </a:xfrm>
            <a:prstGeom prst="wedgeRoundRectCallout">
              <a:avLst>
                <a:gd name="adj1" fmla="val -58102"/>
                <a:gd name="adj2" fmla="val 22008"/>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US" sz="2000" dirty="0">
                  <a:solidFill>
                    <a:srgbClr val="FFFFFF"/>
                  </a:solidFill>
                  <a:cs typeface="Arial" pitchFamily="34" charset="0"/>
                </a:rPr>
                <a:t>Click column headers to sort records within a grouping.</a:t>
              </a:r>
            </a:p>
          </p:txBody>
        </p:sp>
      </p:grpSp>
      <p:sp>
        <p:nvSpPr>
          <p:cNvPr id="16" name="TextBox 15"/>
          <p:cNvSpPr txBox="1"/>
          <p:nvPr/>
        </p:nvSpPr>
        <p:spPr bwMode="white">
          <a:xfrm>
            <a:off x="0" y="803365"/>
            <a:ext cx="1295063" cy="275103"/>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DEFINITION:</a:t>
            </a:r>
          </a:p>
        </p:txBody>
      </p:sp>
      <p:grpSp>
        <p:nvGrpSpPr>
          <p:cNvPr id="17" name="Group 4"/>
          <p:cNvGrpSpPr>
            <a:grpSpLocks noChangeAspect="1"/>
          </p:cNvGrpSpPr>
          <p:nvPr/>
        </p:nvGrpSpPr>
        <p:grpSpPr bwMode="auto">
          <a:xfrm>
            <a:off x="436563" y="1108149"/>
            <a:ext cx="422275" cy="328613"/>
            <a:chOff x="275" y="1308"/>
            <a:chExt cx="266" cy="207"/>
          </a:xfrm>
        </p:grpSpPr>
        <p:sp>
          <p:nvSpPr>
            <p:cNvPr id="18"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8"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9"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2506134231"/>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dirty="0"/>
              <a:t>Ensure you have answered these questions before creating a new report:</a:t>
            </a:r>
            <a:endParaRPr lang="en-US" dirty="0"/>
          </a:p>
        </p:txBody>
      </p:sp>
      <p:sp>
        <p:nvSpPr>
          <p:cNvPr id="479233" name="Rectangle 2"/>
          <p:cNvSpPr>
            <a:spLocks noGrp="1" noChangeArrowheads="1"/>
          </p:cNvSpPr>
          <p:nvPr>
            <p:ph type="title"/>
          </p:nvPr>
        </p:nvSpPr>
        <p:spPr>
          <a:xfrm>
            <a:off x="128587" y="3"/>
            <a:ext cx="10103983" cy="746975"/>
          </a:xfrm>
        </p:spPr>
        <p:txBody>
          <a:bodyPr/>
          <a:lstStyle/>
          <a:p>
            <a:r>
              <a:rPr lang="en-US" sz="2700" dirty="0"/>
              <a:t>Creating a Custom Report: Questions to Ask</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335</a:t>
            </a:fld>
            <a:endParaRPr lang="en-US" dirty="0"/>
          </a:p>
        </p:txBody>
      </p:sp>
      <p:grpSp>
        <p:nvGrpSpPr>
          <p:cNvPr id="2" name="Group 1"/>
          <p:cNvGrpSpPr/>
          <p:nvPr/>
        </p:nvGrpSpPr>
        <p:grpSpPr>
          <a:xfrm>
            <a:off x="209973" y="1394647"/>
            <a:ext cx="11687388" cy="5360295"/>
            <a:chOff x="392853" y="1652773"/>
            <a:chExt cx="8512157" cy="4592004"/>
          </a:xfrm>
        </p:grpSpPr>
        <p:sp>
          <p:nvSpPr>
            <p:cNvPr id="8" name="Freeform 7"/>
            <p:cNvSpPr/>
            <p:nvPr/>
          </p:nvSpPr>
          <p:spPr>
            <a:xfrm>
              <a:off x="2474645" y="1659419"/>
              <a:ext cx="6430365"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What object and related objects do you want to report on?</a:t>
              </a:r>
              <a:endParaRPr lang="en-US" sz="1900" dirty="0">
                <a:solidFill>
                  <a:srgbClr val="262626">
                    <a:hueOff val="0"/>
                    <a:satOff val="0"/>
                    <a:lumOff val="0"/>
                    <a:alphaOff val="0"/>
                  </a:srgbClr>
                </a:solidFill>
              </a:endParaRPr>
            </a:p>
          </p:txBody>
        </p:sp>
        <p:sp>
          <p:nvSpPr>
            <p:cNvPr id="9" name="Freeform 8"/>
            <p:cNvSpPr/>
            <p:nvPr/>
          </p:nvSpPr>
          <p:spPr>
            <a:xfrm>
              <a:off x="392853" y="1652773"/>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1. Report Type</a:t>
              </a:r>
              <a:endParaRPr lang="en-US" sz="2000" b="1" dirty="0">
                <a:solidFill>
                  <a:srgbClr val="FFFFFF"/>
                </a:solidFill>
              </a:endParaRPr>
            </a:p>
          </p:txBody>
        </p:sp>
        <p:sp>
          <p:nvSpPr>
            <p:cNvPr id="13" name="Freeform 12"/>
            <p:cNvSpPr/>
            <p:nvPr/>
          </p:nvSpPr>
          <p:spPr>
            <a:xfrm>
              <a:off x="2474645" y="2238306"/>
              <a:ext cx="6430365"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Whose records do you want to see and for what time frame?</a:t>
              </a:r>
              <a:endParaRPr lang="en-US" sz="1900" dirty="0">
                <a:solidFill>
                  <a:srgbClr val="262626">
                    <a:hueOff val="0"/>
                    <a:satOff val="0"/>
                    <a:lumOff val="0"/>
                    <a:alphaOff val="0"/>
                  </a:srgbClr>
                </a:solidFill>
              </a:endParaRPr>
            </a:p>
          </p:txBody>
        </p:sp>
        <p:sp>
          <p:nvSpPr>
            <p:cNvPr id="14" name="Freeform 13"/>
            <p:cNvSpPr/>
            <p:nvPr/>
          </p:nvSpPr>
          <p:spPr>
            <a:xfrm>
              <a:off x="392853" y="2230176"/>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2. Scope</a:t>
              </a:r>
              <a:endParaRPr lang="en-US" sz="2000" b="1" dirty="0">
                <a:solidFill>
                  <a:srgbClr val="FFFFFF"/>
                </a:solidFill>
              </a:endParaRPr>
            </a:p>
          </p:txBody>
        </p:sp>
        <p:sp>
          <p:nvSpPr>
            <p:cNvPr id="15" name="Freeform 14"/>
            <p:cNvSpPr/>
            <p:nvPr/>
          </p:nvSpPr>
          <p:spPr>
            <a:xfrm>
              <a:off x="2474645" y="2827585"/>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What columns do you want to see?</a:t>
              </a:r>
              <a:endParaRPr lang="en-US" sz="1900" dirty="0">
                <a:solidFill>
                  <a:srgbClr val="262626">
                    <a:hueOff val="0"/>
                    <a:satOff val="0"/>
                    <a:lumOff val="0"/>
                    <a:alphaOff val="0"/>
                  </a:srgbClr>
                </a:solidFill>
              </a:endParaRPr>
            </a:p>
          </p:txBody>
        </p:sp>
        <p:sp>
          <p:nvSpPr>
            <p:cNvPr id="16" name="Freeform 15"/>
            <p:cNvSpPr/>
            <p:nvPr/>
          </p:nvSpPr>
          <p:spPr>
            <a:xfrm>
              <a:off x="392853" y="2819454"/>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3. Columns</a:t>
              </a:r>
              <a:endParaRPr lang="en-US" sz="2000" b="1" dirty="0">
                <a:solidFill>
                  <a:srgbClr val="FFFFFF"/>
                </a:solidFill>
              </a:endParaRPr>
            </a:p>
          </p:txBody>
        </p:sp>
        <p:sp>
          <p:nvSpPr>
            <p:cNvPr id="17" name="Freeform 16"/>
            <p:cNvSpPr/>
            <p:nvPr/>
          </p:nvSpPr>
          <p:spPr>
            <a:xfrm>
              <a:off x="2474645" y="3406473"/>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Do you want records displayed in a list (tabular), grouped (summary), </a:t>
              </a:r>
              <a:br>
                <a:rPr lang="en-GB" sz="1900" dirty="0">
                  <a:solidFill>
                    <a:srgbClr val="262626">
                      <a:hueOff val="0"/>
                      <a:satOff val="0"/>
                      <a:lumOff val="0"/>
                      <a:alphaOff val="0"/>
                    </a:srgbClr>
                  </a:solidFill>
                </a:rPr>
              </a:br>
              <a:r>
                <a:rPr lang="en-GB" sz="1900" dirty="0">
                  <a:solidFill>
                    <a:srgbClr val="262626">
                      <a:hueOff val="0"/>
                      <a:satOff val="0"/>
                      <a:lumOff val="0"/>
                      <a:alphaOff val="0"/>
                    </a:srgbClr>
                  </a:solidFill>
                </a:rPr>
                <a:t>in a grid (matrix), or in blocks (joined)? Joined is only available in Classic.</a:t>
              </a:r>
              <a:endParaRPr lang="en-US" sz="1900" dirty="0">
                <a:solidFill>
                  <a:srgbClr val="262626">
                    <a:hueOff val="0"/>
                    <a:satOff val="0"/>
                    <a:lumOff val="0"/>
                    <a:alphaOff val="0"/>
                  </a:srgbClr>
                </a:solidFill>
              </a:endParaRPr>
            </a:p>
          </p:txBody>
        </p:sp>
        <p:sp>
          <p:nvSpPr>
            <p:cNvPr id="18" name="Freeform 17"/>
            <p:cNvSpPr/>
            <p:nvPr/>
          </p:nvSpPr>
          <p:spPr>
            <a:xfrm>
              <a:off x="392853" y="3396857"/>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4. Format</a:t>
              </a:r>
              <a:endParaRPr lang="en-US" sz="2000" b="1" dirty="0">
                <a:solidFill>
                  <a:srgbClr val="FFFFFF"/>
                </a:solidFill>
              </a:endParaRPr>
            </a:p>
          </p:txBody>
        </p:sp>
        <p:sp>
          <p:nvSpPr>
            <p:cNvPr id="19" name="Freeform 18"/>
            <p:cNvSpPr/>
            <p:nvPr/>
          </p:nvSpPr>
          <p:spPr>
            <a:xfrm>
              <a:off x="2474645" y="3995994"/>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Which field(s) do you want to group by? </a:t>
              </a:r>
              <a:endParaRPr lang="en-US" sz="1900" dirty="0">
                <a:solidFill>
                  <a:srgbClr val="262626">
                    <a:hueOff val="0"/>
                    <a:satOff val="0"/>
                    <a:lumOff val="0"/>
                    <a:alphaOff val="0"/>
                  </a:srgbClr>
                </a:solidFill>
              </a:endParaRPr>
            </a:p>
          </p:txBody>
        </p:sp>
        <p:sp>
          <p:nvSpPr>
            <p:cNvPr id="20" name="Freeform 19"/>
            <p:cNvSpPr/>
            <p:nvPr/>
          </p:nvSpPr>
          <p:spPr>
            <a:xfrm>
              <a:off x="392853" y="3972776"/>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5. Grouping</a:t>
              </a:r>
              <a:endParaRPr lang="en-US" sz="2000" b="1" dirty="0">
                <a:solidFill>
                  <a:srgbClr val="FFFFFF"/>
                </a:solidFill>
              </a:endParaRPr>
            </a:p>
          </p:txBody>
        </p:sp>
        <p:sp>
          <p:nvSpPr>
            <p:cNvPr id="21" name="Freeform 20"/>
            <p:cNvSpPr/>
            <p:nvPr/>
          </p:nvSpPr>
          <p:spPr>
            <a:xfrm>
              <a:off x="2474645" y="4564246"/>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Which numerical field(s) do you want to display as group subtotals </a:t>
              </a:r>
              <a:br>
                <a:rPr lang="en-GB" sz="1900" dirty="0">
                  <a:solidFill>
                    <a:srgbClr val="262626">
                      <a:hueOff val="0"/>
                      <a:satOff val="0"/>
                      <a:lumOff val="0"/>
                      <a:alphaOff val="0"/>
                    </a:srgbClr>
                  </a:solidFill>
                </a:rPr>
              </a:br>
              <a:r>
                <a:rPr lang="en-GB" sz="1900" dirty="0">
                  <a:solidFill>
                    <a:srgbClr val="262626">
                      <a:hueOff val="0"/>
                      <a:satOff val="0"/>
                      <a:lumOff val="0"/>
                      <a:alphaOff val="0"/>
                    </a:srgbClr>
                  </a:solidFill>
                </a:rPr>
                <a:t>and grand totals? </a:t>
              </a:r>
              <a:endParaRPr lang="en-US" sz="1900" dirty="0">
                <a:solidFill>
                  <a:srgbClr val="262626">
                    <a:hueOff val="0"/>
                    <a:satOff val="0"/>
                    <a:lumOff val="0"/>
                    <a:alphaOff val="0"/>
                  </a:srgbClr>
                </a:solidFill>
              </a:endParaRPr>
            </a:p>
          </p:txBody>
        </p:sp>
        <p:sp>
          <p:nvSpPr>
            <p:cNvPr id="22" name="Freeform 21"/>
            <p:cNvSpPr/>
            <p:nvPr/>
          </p:nvSpPr>
          <p:spPr>
            <a:xfrm>
              <a:off x="392853" y="4550179"/>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6. Summaries</a:t>
              </a:r>
              <a:endParaRPr lang="en-US" sz="2000" b="1" dirty="0">
                <a:solidFill>
                  <a:srgbClr val="FFFFFF"/>
                </a:solidFill>
              </a:endParaRPr>
            </a:p>
          </p:txBody>
        </p:sp>
        <p:sp>
          <p:nvSpPr>
            <p:cNvPr id="23" name="Freeform 22"/>
            <p:cNvSpPr/>
            <p:nvPr/>
          </p:nvSpPr>
          <p:spPr>
            <a:xfrm>
              <a:off x="2474645" y="5132014"/>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What additional filters do you want to limit the records you see?</a:t>
              </a:r>
              <a:endParaRPr lang="en-US" sz="1900" dirty="0">
                <a:solidFill>
                  <a:srgbClr val="262626">
                    <a:hueOff val="0"/>
                    <a:satOff val="0"/>
                    <a:lumOff val="0"/>
                    <a:alphaOff val="0"/>
                  </a:srgbClr>
                </a:solidFill>
              </a:endParaRPr>
            </a:p>
          </p:txBody>
        </p:sp>
        <p:sp>
          <p:nvSpPr>
            <p:cNvPr id="24" name="Freeform 23"/>
            <p:cNvSpPr/>
            <p:nvPr/>
          </p:nvSpPr>
          <p:spPr>
            <a:xfrm>
              <a:off x="392853" y="5138779"/>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7. Filters</a:t>
              </a:r>
              <a:endParaRPr lang="en-US" sz="2000" b="1" dirty="0">
                <a:solidFill>
                  <a:srgbClr val="FFFFFF"/>
                </a:solidFill>
              </a:endParaRPr>
            </a:p>
          </p:txBody>
        </p:sp>
        <p:sp>
          <p:nvSpPr>
            <p:cNvPr id="25" name="Freeform 24"/>
            <p:cNvSpPr/>
            <p:nvPr/>
          </p:nvSpPr>
          <p:spPr>
            <a:xfrm>
              <a:off x="2474645" y="5710901"/>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6" numCol="1" spcCol="1270" anchor="ctr" anchorCtr="0">
              <a:noAutofit/>
            </a:bodyPr>
            <a:lstStyle/>
            <a:p>
              <a:pPr marL="0" lvl="1" defTabSz="711200">
                <a:lnSpc>
                  <a:spcPct val="90000"/>
                </a:lnSpc>
                <a:spcBef>
                  <a:spcPct val="0"/>
                </a:spcBef>
                <a:spcAft>
                  <a:spcPct val="15000"/>
                </a:spcAft>
              </a:pPr>
              <a:r>
                <a:rPr lang="en-GB" sz="1900" dirty="0">
                  <a:solidFill>
                    <a:srgbClr val="262626">
                      <a:hueOff val="0"/>
                      <a:satOff val="0"/>
                      <a:lumOff val="0"/>
                      <a:alphaOff val="0"/>
                    </a:srgbClr>
                  </a:solidFill>
                </a:rPr>
                <a:t>Do you want to display summarized data with highlights or as charts?</a:t>
              </a:r>
              <a:endParaRPr lang="en-US" sz="1900" dirty="0">
                <a:solidFill>
                  <a:srgbClr val="262626">
                    <a:hueOff val="0"/>
                    <a:satOff val="0"/>
                    <a:lumOff val="0"/>
                    <a:alphaOff val="0"/>
                  </a:srgbClr>
                </a:solidFill>
              </a:endParaRPr>
            </a:p>
          </p:txBody>
        </p:sp>
        <p:sp>
          <p:nvSpPr>
            <p:cNvPr id="26" name="Freeform 25"/>
            <p:cNvSpPr/>
            <p:nvPr/>
          </p:nvSpPr>
          <p:spPr>
            <a:xfrm>
              <a:off x="392853" y="5716182"/>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sz="2000" b="1" dirty="0">
                  <a:solidFill>
                    <a:srgbClr val="FFFFFF"/>
                  </a:solidFill>
                </a:rPr>
                <a:t>8. Highlights/Charts</a:t>
              </a:r>
              <a:endParaRPr lang="en-US" sz="2000" b="1" dirty="0">
                <a:solidFill>
                  <a:srgbClr val="FFFFFF"/>
                </a:solidFill>
              </a:endParaRPr>
            </a:p>
          </p:txBody>
        </p:sp>
      </p:grpSp>
    </p:spTree>
    <p:custDataLst>
      <p:tags r:id="rId1"/>
    </p:custDataLst>
    <p:extLst>
      <p:ext uri="{BB962C8B-B14F-4D97-AF65-F5344CB8AC3E}">
        <p14:creationId xmlns:p14="http://schemas.microsoft.com/office/powerpoint/2010/main" val="95267183"/>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89767"/>
            <a:ext cx="8295920" cy="3943090"/>
          </a:xfrm>
        </p:spPr>
        <p:txBody>
          <a:bodyPr/>
          <a:lstStyle/>
          <a:p>
            <a:r>
              <a:rPr lang="en-US" dirty="0"/>
              <a:t>Tasks: </a:t>
            </a:r>
          </a:p>
          <a:p>
            <a:pPr lvl="1"/>
            <a:r>
              <a:rPr lang="en-US" dirty="0"/>
              <a:t>Create a new opportunity report using the steps on the next slide to help you plan.</a:t>
            </a:r>
          </a:p>
          <a:p>
            <a:pPr lvl="1"/>
            <a:r>
              <a:rPr lang="en-GB" dirty="0"/>
              <a:t>Set the scope of the report using the standard filters.</a:t>
            </a:r>
          </a:p>
          <a:p>
            <a:pPr lvl="1"/>
            <a:r>
              <a:rPr lang="en-GB" dirty="0"/>
              <a:t>Change the columns as required.</a:t>
            </a:r>
          </a:p>
          <a:p>
            <a:pPr lvl="1"/>
            <a:r>
              <a:rPr lang="en-GB" dirty="0"/>
              <a:t>Select the format and grouping.</a:t>
            </a:r>
          </a:p>
          <a:p>
            <a:pPr lvl="1"/>
            <a:r>
              <a:rPr lang="en-GB" dirty="0"/>
              <a:t>Add a summary field.</a:t>
            </a:r>
          </a:p>
          <a:p>
            <a:pPr lvl="1"/>
            <a:r>
              <a:rPr lang="en-GB" dirty="0"/>
              <a:t>Save the report as </a:t>
            </a:r>
            <a:r>
              <a:rPr lang="en-GB" dirty="0">
                <a:latin typeface="Courier New" panose="02070309020205020404" pitchFamily="49" charset="0"/>
                <a:cs typeface="Courier New" panose="02070309020205020404" pitchFamily="49" charset="0"/>
              </a:rPr>
              <a:t>Opportunities by Rep</a:t>
            </a:r>
            <a:r>
              <a:rPr lang="en-GB" dirty="0"/>
              <a:t> in the Global Sales Reports folder.</a:t>
            </a:r>
            <a:endParaRPr lang="en-US" dirty="0"/>
          </a:p>
        </p:txBody>
      </p:sp>
      <p:sp>
        <p:nvSpPr>
          <p:cNvPr id="2" name="Content Placeholder 1"/>
          <p:cNvSpPr>
            <a:spLocks noGrp="1"/>
          </p:cNvSpPr>
          <p:nvPr>
            <p:ph idx="11"/>
          </p:nvPr>
        </p:nvSpPr>
        <p:spPr>
          <a:xfrm>
            <a:off x="1" y="758826"/>
            <a:ext cx="12192000" cy="1681967"/>
          </a:xfrm>
        </p:spPr>
        <p:txBody>
          <a:bodyPr/>
          <a:lstStyle/>
          <a:p>
            <a:r>
              <a:rPr lang="en-US" dirty="0"/>
              <a:t>Goal: </a:t>
            </a:r>
          </a:p>
          <a:p>
            <a:pPr lvl="1"/>
            <a:r>
              <a:rPr lang="en-GB" dirty="0"/>
              <a:t>Allison Wheeler, VP of Global Sales, would like a report showing all open opportunities, organized by sales rep, with the opportunity amount subtotalled </a:t>
            </a:r>
            <a:br>
              <a:rPr lang="en-GB" dirty="0"/>
            </a:br>
            <a:r>
              <a:rPr lang="en-GB" dirty="0"/>
              <a:t>for each rep. </a:t>
            </a:r>
            <a:endParaRPr lang="en-US" dirty="0"/>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7-2: Create a Simple Custom Report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336</a:t>
            </a:fld>
            <a:endParaRPr lang="en-US" dirty="0"/>
          </a:p>
        </p:txBody>
      </p:sp>
    </p:spTree>
    <p:custDataLst>
      <p:tags r:id="rId1"/>
    </p:custDataLst>
    <p:extLst>
      <p:ext uri="{BB962C8B-B14F-4D97-AF65-F5344CB8AC3E}">
        <p14:creationId xmlns:p14="http://schemas.microsoft.com/office/powerpoint/2010/main" val="26669008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prstGeom prst="rect">
            <a:avLst/>
          </a:prstGeom>
        </p:spPr>
        <p:txBody>
          <a:bodyPr/>
          <a:lstStyle/>
          <a:p>
            <a:pPr>
              <a:buNone/>
            </a:pPr>
            <a:r>
              <a:rPr lang="en-GB" b="0" dirty="0"/>
              <a:t>Fill in what you can based on the request information.</a:t>
            </a:r>
            <a:endParaRPr lang="en-US" b="0" dirty="0"/>
          </a:p>
        </p:txBody>
      </p:sp>
      <p:sp>
        <p:nvSpPr>
          <p:cNvPr id="103425" name="Rectangle 2"/>
          <p:cNvSpPr>
            <a:spLocks noGrp="1" noChangeArrowheads="1"/>
          </p:cNvSpPr>
          <p:nvPr>
            <p:ph type="title"/>
          </p:nvPr>
        </p:nvSpPr>
        <p:spPr/>
        <p:txBody>
          <a:bodyPr/>
          <a:lstStyle/>
          <a:p>
            <a:r>
              <a:rPr lang="en-US"/>
              <a:t>7-2: </a:t>
            </a:r>
            <a:r>
              <a:rPr lang="en-US" dirty="0"/>
              <a:t>Create a Simple Custom Report (cont.)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337</a:t>
            </a:fld>
            <a:endParaRPr lang="en-US" dirty="0"/>
          </a:p>
        </p:txBody>
      </p:sp>
      <p:grpSp>
        <p:nvGrpSpPr>
          <p:cNvPr id="2" name="Group 1"/>
          <p:cNvGrpSpPr/>
          <p:nvPr/>
        </p:nvGrpSpPr>
        <p:grpSpPr>
          <a:xfrm>
            <a:off x="179492" y="1429092"/>
            <a:ext cx="11819468" cy="5317147"/>
            <a:chOff x="392852" y="1652613"/>
            <a:chExt cx="8512157" cy="4592324"/>
          </a:xfrm>
        </p:grpSpPr>
        <p:sp>
          <p:nvSpPr>
            <p:cNvPr id="9" name="Freeform 8"/>
            <p:cNvSpPr/>
            <p:nvPr/>
          </p:nvSpPr>
          <p:spPr>
            <a:xfrm>
              <a:off x="2326990" y="1702101"/>
              <a:ext cx="6578019" cy="441059"/>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8"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10" name="Freeform 9"/>
            <p:cNvSpPr/>
            <p:nvPr/>
          </p:nvSpPr>
          <p:spPr>
            <a:xfrm>
              <a:off x="392852" y="1652613"/>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1. Report Type</a:t>
              </a:r>
              <a:endParaRPr lang="en-US" b="1" dirty="0">
                <a:solidFill>
                  <a:srgbClr val="FFFFFF"/>
                </a:solidFill>
              </a:endParaRPr>
            </a:p>
          </p:txBody>
        </p:sp>
        <p:sp>
          <p:nvSpPr>
            <p:cNvPr id="11" name="Freeform 10"/>
            <p:cNvSpPr/>
            <p:nvPr/>
          </p:nvSpPr>
          <p:spPr>
            <a:xfrm>
              <a:off x="2326990" y="2280988"/>
              <a:ext cx="6578019" cy="441059"/>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8"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12" name="Freeform 11"/>
            <p:cNvSpPr/>
            <p:nvPr/>
          </p:nvSpPr>
          <p:spPr>
            <a:xfrm>
              <a:off x="392852" y="2230016"/>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2. Scope</a:t>
              </a:r>
              <a:endParaRPr lang="en-US" b="1" dirty="0">
                <a:solidFill>
                  <a:srgbClr val="FFFFFF"/>
                </a:solidFill>
              </a:endParaRPr>
            </a:p>
          </p:txBody>
        </p:sp>
        <p:sp>
          <p:nvSpPr>
            <p:cNvPr id="13" name="Freeform 12"/>
            <p:cNvSpPr/>
            <p:nvPr/>
          </p:nvSpPr>
          <p:spPr>
            <a:xfrm>
              <a:off x="2326990" y="2870267"/>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14" name="Freeform 13"/>
            <p:cNvSpPr/>
            <p:nvPr/>
          </p:nvSpPr>
          <p:spPr>
            <a:xfrm>
              <a:off x="392852" y="2819294"/>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3. Columns</a:t>
              </a:r>
              <a:endParaRPr lang="en-US" b="1" dirty="0">
                <a:solidFill>
                  <a:srgbClr val="FFFFFF"/>
                </a:solidFill>
              </a:endParaRPr>
            </a:p>
          </p:txBody>
        </p:sp>
        <p:sp>
          <p:nvSpPr>
            <p:cNvPr id="15" name="Freeform 14"/>
            <p:cNvSpPr/>
            <p:nvPr/>
          </p:nvSpPr>
          <p:spPr>
            <a:xfrm>
              <a:off x="2326990" y="3449155"/>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16" name="Freeform 15"/>
            <p:cNvSpPr/>
            <p:nvPr/>
          </p:nvSpPr>
          <p:spPr>
            <a:xfrm>
              <a:off x="392852" y="3396697"/>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4. Format</a:t>
              </a:r>
              <a:endParaRPr lang="en-US" b="1" dirty="0">
                <a:solidFill>
                  <a:srgbClr val="FFFFFF"/>
                </a:solidFill>
              </a:endParaRPr>
            </a:p>
          </p:txBody>
        </p:sp>
        <p:sp>
          <p:nvSpPr>
            <p:cNvPr id="17" name="Freeform 16"/>
            <p:cNvSpPr/>
            <p:nvPr/>
          </p:nvSpPr>
          <p:spPr>
            <a:xfrm>
              <a:off x="2326990" y="4038676"/>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18" name="Freeform 17"/>
            <p:cNvSpPr/>
            <p:nvPr/>
          </p:nvSpPr>
          <p:spPr>
            <a:xfrm>
              <a:off x="392852" y="3972616"/>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5. Grouping</a:t>
              </a:r>
              <a:endParaRPr lang="en-US" b="1" dirty="0">
                <a:solidFill>
                  <a:srgbClr val="FFFFFF"/>
                </a:solidFill>
              </a:endParaRPr>
            </a:p>
          </p:txBody>
        </p:sp>
        <p:sp>
          <p:nvSpPr>
            <p:cNvPr id="19" name="Freeform 18"/>
            <p:cNvSpPr/>
            <p:nvPr/>
          </p:nvSpPr>
          <p:spPr>
            <a:xfrm>
              <a:off x="2326990" y="4606928"/>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7"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20" name="Freeform 19"/>
            <p:cNvSpPr/>
            <p:nvPr/>
          </p:nvSpPr>
          <p:spPr>
            <a:xfrm>
              <a:off x="392852" y="4550019"/>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6. Summaries</a:t>
              </a:r>
              <a:endParaRPr lang="en-US" b="1" dirty="0">
                <a:solidFill>
                  <a:srgbClr val="FFFFFF"/>
                </a:solidFill>
              </a:endParaRPr>
            </a:p>
          </p:txBody>
        </p:sp>
        <p:sp>
          <p:nvSpPr>
            <p:cNvPr id="21" name="Freeform 20"/>
            <p:cNvSpPr/>
            <p:nvPr/>
          </p:nvSpPr>
          <p:spPr>
            <a:xfrm>
              <a:off x="2326990" y="5174696"/>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7"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22" name="Freeform 21"/>
            <p:cNvSpPr/>
            <p:nvPr/>
          </p:nvSpPr>
          <p:spPr>
            <a:xfrm>
              <a:off x="392852" y="5138619"/>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7. Filters</a:t>
              </a:r>
              <a:endParaRPr lang="en-US" b="1" dirty="0">
                <a:solidFill>
                  <a:srgbClr val="FFFFFF"/>
                </a:solidFill>
              </a:endParaRPr>
            </a:p>
          </p:txBody>
        </p:sp>
        <p:sp>
          <p:nvSpPr>
            <p:cNvPr id="23" name="Freeform 22"/>
            <p:cNvSpPr/>
            <p:nvPr/>
          </p:nvSpPr>
          <p:spPr>
            <a:xfrm>
              <a:off x="2326990" y="5753583"/>
              <a:ext cx="6578019" cy="441057"/>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6" numCol="1" spcCol="1270" anchor="ctr" anchorCtr="0">
              <a:noAutofit/>
            </a:bodyPr>
            <a:lstStyle/>
            <a:p>
              <a:pPr marL="171450" lvl="1" indent="-171450" defTabSz="711200">
                <a:lnSpc>
                  <a:spcPct val="90000"/>
                </a:lnSpc>
                <a:spcBef>
                  <a:spcPct val="0"/>
                </a:spcBef>
                <a:spcAft>
                  <a:spcPct val="15000"/>
                </a:spcAft>
                <a:buFont typeface="Wingdings" pitchFamily="2" charset="2"/>
                <a:buChar char="§"/>
              </a:pPr>
              <a:endParaRPr lang="en-US" sz="1500" dirty="0">
                <a:solidFill>
                  <a:srgbClr val="262626">
                    <a:hueOff val="0"/>
                    <a:satOff val="0"/>
                    <a:lumOff val="0"/>
                    <a:alphaOff val="0"/>
                  </a:srgbClr>
                </a:solidFill>
              </a:endParaRPr>
            </a:p>
          </p:txBody>
        </p:sp>
        <p:sp>
          <p:nvSpPr>
            <p:cNvPr id="24" name="Freeform 23"/>
            <p:cNvSpPr/>
            <p:nvPr/>
          </p:nvSpPr>
          <p:spPr>
            <a:xfrm>
              <a:off x="392852" y="5716022"/>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en-GB" b="1" dirty="0">
                  <a:solidFill>
                    <a:srgbClr val="FFFFFF"/>
                  </a:solidFill>
                </a:rPr>
                <a:t>8. Highlights/Charts</a:t>
              </a:r>
              <a:endParaRPr lang="en-US" b="1" dirty="0">
                <a:solidFill>
                  <a:srgbClr val="FFFFFF"/>
                </a:solidFill>
              </a:endParaRPr>
            </a:p>
          </p:txBody>
        </p:sp>
      </p:grpSp>
    </p:spTree>
    <p:custDataLst>
      <p:tags r:id="rId1"/>
    </p:custDataLst>
    <p:extLst>
      <p:ext uri="{BB962C8B-B14F-4D97-AF65-F5344CB8AC3E}">
        <p14:creationId xmlns:p14="http://schemas.microsoft.com/office/powerpoint/2010/main" val="577755652"/>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groupings and matrix reports</a:t>
            </a:r>
          </a:p>
        </p:txBody>
      </p:sp>
      <p:graphicFrame>
        <p:nvGraphicFramePr>
          <p:cNvPr id="4" name="Table 3"/>
          <p:cNvGraphicFramePr>
            <a:graphicFrameLocks noGrp="1"/>
          </p:cNvGraphicFramePr>
          <p:nvPr>
            <p:extLst/>
          </p:nvPr>
        </p:nvGraphicFramePr>
        <p:xfrm>
          <a:off x="1540052" y="1577413"/>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Great job building the report so far. I would also like to see the opportunities grouped by sales rep, and by the month in which they are due to close with the same information. </a:t>
                      </a: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John Wiseman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Brent </a:t>
                      </a:r>
                      <a:r>
                        <a:rPr lang="en-GB" sz="1800" b="0" dirty="0" err="1">
                          <a:solidFill>
                            <a:srgbClr val="0070C0"/>
                          </a:solidFill>
                          <a:latin typeface="Salesforce Sans" panose="020B0505020202020203" pitchFamily="34" charset="0"/>
                          <a:ea typeface="Segoe UI" pitchFamily="34" charset="0"/>
                          <a:cs typeface="Segoe UI" pitchFamily="34" charset="0"/>
                        </a:rPr>
                        <a:t>Bassi</a:t>
                      </a:r>
                      <a:endParaRPr lang="en-GB" sz="1800" b="0" dirty="0">
                        <a:solidFill>
                          <a:srgbClr val="0070C0"/>
                        </a:solidFill>
                        <a:latin typeface="Salesforce Sans" panose="020B0505020202020203" pitchFamily="34" charset="0"/>
                        <a:ea typeface="Segoe UI" pitchFamily="34" charset="0"/>
                        <a:cs typeface="Segoe UI" pitchFamily="34" charset="0"/>
                      </a:endParaRPr>
                    </a:p>
                    <a:p>
                      <a:r>
                        <a:rPr lang="en-GB" sz="1800" b="0" baseline="0" dirty="0">
                          <a:solidFill>
                            <a:schemeClr val="tx1"/>
                          </a:solidFill>
                          <a:latin typeface="Salesforce Sans" panose="020B0505020202020203" pitchFamily="34" charset="0"/>
                          <a:ea typeface="Segoe UI" pitchFamily="34" charset="0"/>
                          <a:cs typeface="Segoe UI" pitchFamily="34" charset="0"/>
                        </a:rPr>
                        <a:t>Perhaps organize it in a table</a:t>
                      </a:r>
                      <a:r>
                        <a:rPr lang="en-GB" sz="1800" b="0" kern="1200" baseline="0" dirty="0">
                          <a:solidFill>
                            <a:schemeClr val="tx1"/>
                          </a:solidFill>
                          <a:latin typeface="Salesforce Sans" panose="020B0505020202020203" pitchFamily="34" charset="0"/>
                          <a:ea typeface="Segoe UI" pitchFamily="34" charset="0"/>
                          <a:cs typeface="Segoe UI" pitchFamily="34" charset="0"/>
                        </a:rPr>
                        <a:t>?</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23m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540052" y="3462528"/>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68076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315852"/>
            <a:ext cx="297640" cy="288435"/>
          </a:xfrm>
          <a:prstGeom prst="rect">
            <a:avLst/>
          </a:prstGeom>
        </p:spPr>
      </p:pic>
      <p:pic>
        <p:nvPicPr>
          <p:cNvPr id="10" name="Picture: Allison Wheeler" descr="AWheeler headshot.png"/>
          <p:cNvPicPr>
            <a:picLocks noChangeAspect="1"/>
          </p:cNvPicPr>
          <p:nvPr/>
        </p:nvPicPr>
        <p:blipFill>
          <a:blip r:embed="rId5" cstate="print"/>
          <a:srcRect l="12167" r="-3772" b="12284"/>
          <a:stretch>
            <a:fillRect/>
          </a:stretch>
        </p:blipFill>
        <p:spPr>
          <a:xfrm>
            <a:off x="1618053" y="1645444"/>
            <a:ext cx="499390" cy="497888"/>
          </a:xfrm>
          <a:prstGeom prst="rect">
            <a:avLst/>
          </a:prstGeom>
          <a:solidFill>
            <a:schemeClr val="bg1"/>
          </a:solidFill>
          <a:ln w="19050">
            <a:solidFill>
              <a:schemeClr val="bg1">
                <a:lumMod val="85000"/>
              </a:schemeClr>
            </a:solidFill>
          </a:ln>
        </p:spPr>
      </p:pic>
      <p:pic>
        <p:nvPicPr>
          <p:cNvPr id="14" name="Picture 13" descr="BBassi headshot.png"/>
          <p:cNvPicPr>
            <a:picLocks noChangeAspect="1"/>
          </p:cNvPicPr>
          <p:nvPr/>
        </p:nvPicPr>
        <p:blipFill>
          <a:blip r:embed="rId6" cstate="print"/>
          <a:srcRect r="6999" b="22635"/>
          <a:stretch>
            <a:fillRect/>
          </a:stretch>
        </p:blipFill>
        <p:spPr>
          <a:xfrm>
            <a:off x="1771545" y="4315852"/>
            <a:ext cx="345898" cy="344572"/>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338</a:t>
            </a:fld>
            <a:endParaRPr lang="en-US" dirty="0">
              <a:solidFill>
                <a:srgbClr val="FFFFFF"/>
              </a:solidFill>
            </a:endParaRPr>
          </a:p>
        </p:txBody>
      </p:sp>
    </p:spTree>
    <p:custDataLst>
      <p:tags r:id="rId1"/>
    </p:custDataLst>
    <p:extLst>
      <p:ext uri="{BB962C8B-B14F-4D97-AF65-F5344CB8AC3E}">
        <p14:creationId xmlns:p14="http://schemas.microsoft.com/office/powerpoint/2010/main" val="35434849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115" y="73783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defRPr/>
            </a:pPr>
            <a:r>
              <a:rPr lang="en-US" sz="2400" dirty="0">
                <a:solidFill>
                  <a:srgbClr val="FFFFFF"/>
                </a:solidFill>
              </a:rPr>
              <a:t>A </a:t>
            </a:r>
            <a:r>
              <a:rPr lang="en-US" sz="2400" b="1" dirty="0">
                <a:solidFill>
                  <a:srgbClr val="FFFFFF"/>
                </a:solidFill>
              </a:rPr>
              <a:t>matrix report </a:t>
            </a:r>
            <a:r>
              <a:rPr lang="en-US" sz="2400" dirty="0">
                <a:solidFill>
                  <a:srgbClr val="FFFFFF"/>
                </a:solidFill>
              </a:rPr>
              <a:t>summarizes data in a grid with horizontal and vertical groupings, providing totals for both rows and columns.</a:t>
            </a:r>
          </a:p>
        </p:txBody>
      </p:sp>
      <p:sp>
        <p:nvSpPr>
          <p:cNvPr id="306179" name="Rectangle 3"/>
          <p:cNvSpPr>
            <a:spLocks noGrp="1" noChangeArrowheads="1"/>
          </p:cNvSpPr>
          <p:nvPr>
            <p:ph idx="1"/>
          </p:nvPr>
        </p:nvSpPr>
        <p:spPr>
          <a:xfrm>
            <a:off x="115712" y="1645267"/>
            <a:ext cx="10715574" cy="5030040"/>
          </a:xfrm>
        </p:spPr>
        <p:txBody>
          <a:bodyPr/>
          <a:lstStyle/>
          <a:p>
            <a:r>
              <a:rPr lang="en-US" b="1" dirty="0"/>
              <a:t>Example: </a:t>
            </a:r>
            <a:r>
              <a:rPr lang="en-US" dirty="0"/>
              <a:t>Report showing all opportunities in the current FQ, subtotaled by record count and sum of amount. </a:t>
            </a:r>
          </a:p>
        </p:txBody>
      </p:sp>
      <p:sp>
        <p:nvSpPr>
          <p:cNvPr id="475137" name="Rectangle 2"/>
          <p:cNvSpPr>
            <a:spLocks noGrp="1" noChangeArrowheads="1"/>
          </p:cNvSpPr>
          <p:nvPr>
            <p:ph type="title"/>
          </p:nvPr>
        </p:nvSpPr>
        <p:spPr/>
        <p:txBody>
          <a:bodyPr/>
          <a:lstStyle/>
          <a:p>
            <a:r>
              <a:rPr lang="en-US"/>
              <a:t>Report Formats: Matrix Reports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339</a:t>
            </a:fld>
            <a:endParaRPr lang="en-US" dirty="0"/>
          </a:p>
        </p:txBody>
      </p:sp>
      <p:sp>
        <p:nvSpPr>
          <p:cNvPr id="12" name="TextBox 11"/>
          <p:cNvSpPr txBox="1"/>
          <p:nvPr/>
        </p:nvSpPr>
        <p:spPr bwMode="white">
          <a:xfrm>
            <a:off x="0" y="803365"/>
            <a:ext cx="1295063" cy="275103"/>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DEFINITION:</a:t>
            </a:r>
          </a:p>
        </p:txBody>
      </p:sp>
      <p:grpSp>
        <p:nvGrpSpPr>
          <p:cNvPr id="13" name="Group 4"/>
          <p:cNvGrpSpPr>
            <a:grpSpLocks noChangeAspect="1"/>
          </p:cNvGrpSpPr>
          <p:nvPr/>
        </p:nvGrpSpPr>
        <p:grpSpPr bwMode="auto">
          <a:xfrm>
            <a:off x="436563" y="1108149"/>
            <a:ext cx="422275" cy="328613"/>
            <a:chOff x="275" y="1308"/>
            <a:chExt cx="266" cy="207"/>
          </a:xfrm>
        </p:grpSpPr>
        <p:sp>
          <p:nvSpPr>
            <p:cNvPr id="1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51" y="2493617"/>
            <a:ext cx="11009885" cy="418169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989920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4302" y="2163337"/>
            <a:ext cx="11955462" cy="4626192"/>
          </a:xfrm>
        </p:spPr>
        <p:txBody>
          <a:bodyPr/>
          <a:lstStyle/>
          <a:p>
            <a:r>
              <a:rPr lang="en-US" dirty="0"/>
              <a:t>Tasks:</a:t>
            </a:r>
          </a:p>
          <a:p>
            <a:pPr lvl="1"/>
            <a:r>
              <a:rPr lang="en-GB" dirty="0"/>
              <a:t>Tour the Home page.</a:t>
            </a:r>
          </a:p>
          <a:p>
            <a:pPr lvl="1"/>
            <a:r>
              <a:rPr lang="en-GB" dirty="0"/>
              <a:t>Tour tabs and apps.</a:t>
            </a:r>
          </a:p>
          <a:p>
            <a:pPr lvl="1"/>
            <a:r>
              <a:rPr lang="en-GB" dirty="0"/>
              <a:t>Tour records.</a:t>
            </a:r>
            <a:endParaRPr lang="en-US" dirty="0"/>
          </a:p>
        </p:txBody>
      </p:sp>
      <p:sp>
        <p:nvSpPr>
          <p:cNvPr id="2" name="Content Placeholder 1"/>
          <p:cNvSpPr>
            <a:spLocks noGrp="1"/>
          </p:cNvSpPr>
          <p:nvPr>
            <p:ph idx="11"/>
          </p:nvPr>
        </p:nvSpPr>
        <p:spPr>
          <a:xfrm>
            <a:off x="1" y="758825"/>
            <a:ext cx="12192000" cy="1259061"/>
          </a:xfrm>
        </p:spPr>
        <p:txBody>
          <a:bodyPr/>
          <a:lstStyle/>
          <a:p>
            <a:r>
              <a:rPr lang="en-US" dirty="0"/>
              <a:t>Goal:</a:t>
            </a:r>
          </a:p>
          <a:p>
            <a:pPr lvl="1"/>
            <a:r>
              <a:rPr lang="en-US" dirty="0"/>
              <a:t>Take a tour of the application, reviewing the main objects in Salesforce that you just covered.</a:t>
            </a:r>
          </a:p>
        </p:txBody>
      </p:sp>
      <p:sp>
        <p:nvSpPr>
          <p:cNvPr id="7" name="Content Placeholder 6"/>
          <p:cNvSpPr>
            <a:spLocks noGrp="1"/>
          </p:cNvSpPr>
          <p:nvPr>
            <p:ph idx="10"/>
          </p:nvPr>
        </p:nvSpPr>
        <p:spPr/>
        <p:txBody>
          <a:bodyPr/>
          <a:lstStyle/>
          <a:p>
            <a:r>
              <a:rPr lang="en-US"/>
              <a:t>5 min</a:t>
            </a:r>
            <a:endParaRPr lang="en-US" dirty="0"/>
          </a:p>
        </p:txBody>
      </p:sp>
      <p:sp>
        <p:nvSpPr>
          <p:cNvPr id="5" name="Text Placeholder 4"/>
          <p:cNvSpPr>
            <a:spLocks noGrp="1"/>
          </p:cNvSpPr>
          <p:nvPr>
            <p:ph type="body" sz="quarter" idx="12"/>
          </p:nvPr>
        </p:nvSpPr>
        <p:spPr/>
        <p:txBody>
          <a:bodyPr/>
          <a:lstStyle/>
          <a:p>
            <a:r>
              <a:rPr lang="en-US" dirty="0"/>
              <a:t>Join Me</a:t>
            </a:r>
          </a:p>
        </p:txBody>
      </p:sp>
      <p:sp>
        <p:nvSpPr>
          <p:cNvPr id="3" name="Title 2"/>
          <p:cNvSpPr>
            <a:spLocks noGrp="1"/>
          </p:cNvSpPr>
          <p:nvPr>
            <p:ph type="title"/>
          </p:nvPr>
        </p:nvSpPr>
        <p:spPr/>
        <p:txBody>
          <a:bodyPr/>
          <a:lstStyle/>
          <a:p>
            <a:r>
              <a:rPr lang="en-US" dirty="0"/>
              <a:t>1-1: Take a Tour of the Application</a:t>
            </a:r>
          </a:p>
        </p:txBody>
      </p:sp>
      <p:sp>
        <p:nvSpPr>
          <p:cNvPr id="6" name="Slide Number Placeholder 5"/>
          <p:cNvSpPr>
            <a:spLocks noGrp="1"/>
          </p:cNvSpPr>
          <p:nvPr>
            <p:ph type="sldNum" sz="quarter" idx="13"/>
          </p:nvPr>
        </p:nvSpPr>
        <p:spPr/>
        <p:txBody>
          <a:bodyPr/>
          <a:lstStyle/>
          <a:p>
            <a:fld id="{812A5277-1DB9-460F-9A21-B857ABB32666}" type="slidenum">
              <a:rPr lang="en-US" smtClean="0"/>
              <a:pPr/>
              <a:t>34</a:t>
            </a:fld>
            <a:endParaRPr lang="en-US" dirty="0"/>
          </a:p>
        </p:txBody>
      </p:sp>
    </p:spTree>
    <p:custDataLst>
      <p:tags r:id="rId1"/>
    </p:custDataLst>
    <p:extLst>
      <p:ext uri="{BB962C8B-B14F-4D97-AF65-F5344CB8AC3E}">
        <p14:creationId xmlns:p14="http://schemas.microsoft.com/office/powerpoint/2010/main" val="350634146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idx="1"/>
          </p:nvPr>
        </p:nvSpPr>
        <p:spPr>
          <a:xfrm>
            <a:off x="115712" y="843165"/>
            <a:ext cx="9220794" cy="5950440"/>
          </a:xfrm>
        </p:spPr>
        <p:txBody>
          <a:bodyPr/>
          <a:lstStyle/>
          <a:p>
            <a:pPr marL="0" indent="0">
              <a:buNone/>
            </a:pPr>
            <a:r>
              <a:rPr lang="en-GB" dirty="0"/>
              <a:t>When you group a report by a date field, select </a:t>
            </a:r>
            <a:r>
              <a:rPr lang="en-GB" b="1" dirty="0"/>
              <a:t>Group Dates By</a:t>
            </a:r>
            <a:r>
              <a:rPr lang="en-GB" dirty="0"/>
              <a:t> from the group menu to specify the grouping time frame.</a:t>
            </a:r>
            <a:endParaRPr lang="en-US" dirty="0"/>
          </a:p>
        </p:txBody>
      </p:sp>
      <p:sp>
        <p:nvSpPr>
          <p:cNvPr id="487425" name="Rectangle 2"/>
          <p:cNvSpPr>
            <a:spLocks noGrp="1" noChangeArrowheads="1"/>
          </p:cNvSpPr>
          <p:nvPr>
            <p:ph type="title"/>
          </p:nvPr>
        </p:nvSpPr>
        <p:spPr/>
        <p:txBody>
          <a:bodyPr/>
          <a:lstStyle/>
          <a:p>
            <a:r>
              <a:rPr lang="en-US" dirty="0"/>
              <a:t>Grouping by Date Fields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340</a:t>
            </a:fld>
            <a:endParaRPr lang="en-US" dirty="0"/>
          </a:p>
        </p:txBody>
      </p:sp>
      <p:grpSp>
        <p:nvGrpSpPr>
          <p:cNvPr id="2" name="Group 1"/>
          <p:cNvGrpSpPr/>
          <p:nvPr/>
        </p:nvGrpSpPr>
        <p:grpSpPr>
          <a:xfrm>
            <a:off x="1010826" y="1937207"/>
            <a:ext cx="10098359" cy="4686014"/>
            <a:chOff x="590697" y="2171986"/>
            <a:chExt cx="8041332" cy="3731477"/>
          </a:xfrm>
        </p:grpSpPr>
        <p:pic>
          <p:nvPicPr>
            <p:cNvPr id="4098" name="Picture 2"/>
            <p:cNvPicPr>
              <a:picLocks noChangeAspect="1" noChangeArrowheads="1"/>
            </p:cNvPicPr>
            <p:nvPr/>
          </p:nvPicPr>
          <p:blipFill>
            <a:blip r:embed="rId4" cstate="print"/>
            <a:srcRect/>
            <a:stretch>
              <a:fillRect/>
            </a:stretch>
          </p:blipFill>
          <p:spPr bwMode="auto">
            <a:xfrm>
              <a:off x="590697" y="2589179"/>
              <a:ext cx="4762500" cy="31432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5" cstate="print"/>
            <a:srcRect/>
            <a:stretch>
              <a:fillRect/>
            </a:stretch>
          </p:blipFill>
          <p:spPr bwMode="auto">
            <a:xfrm>
              <a:off x="5907879" y="2171986"/>
              <a:ext cx="2724150" cy="11715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6" cstate="print"/>
            <a:srcRect/>
            <a:stretch>
              <a:fillRect/>
            </a:stretch>
          </p:blipFill>
          <p:spPr bwMode="auto">
            <a:xfrm>
              <a:off x="5913794" y="3490037"/>
              <a:ext cx="2390775" cy="11430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15" name="Straight Arrow Connector 14"/>
            <p:cNvCxnSpPr/>
            <p:nvPr/>
          </p:nvCxnSpPr>
          <p:spPr bwMode="auto">
            <a:xfrm flipV="1">
              <a:off x="4684959" y="3217255"/>
              <a:ext cx="1024774" cy="577196"/>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cxnSp>
          <p:nvCxnSpPr>
            <p:cNvPr id="17" name="Straight Arrow Connector 16"/>
            <p:cNvCxnSpPr/>
            <p:nvPr/>
          </p:nvCxnSpPr>
          <p:spPr bwMode="auto">
            <a:xfrm>
              <a:off x="4684959" y="4039000"/>
              <a:ext cx="1105786" cy="1588"/>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pic>
          <p:nvPicPr>
            <p:cNvPr id="1029" name="Picture 5"/>
            <p:cNvPicPr>
              <a:picLocks noChangeAspect="1" noChangeArrowheads="1"/>
            </p:cNvPicPr>
            <p:nvPr/>
          </p:nvPicPr>
          <p:blipFill>
            <a:blip r:embed="rId7" cstate="print"/>
            <a:srcRect/>
            <a:stretch>
              <a:fillRect/>
            </a:stretch>
          </p:blipFill>
          <p:spPr bwMode="auto">
            <a:xfrm>
              <a:off x="5932844" y="4779513"/>
              <a:ext cx="2352675" cy="11239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22" name="Straight Arrow Connector 21"/>
            <p:cNvCxnSpPr/>
            <p:nvPr/>
          </p:nvCxnSpPr>
          <p:spPr bwMode="auto">
            <a:xfrm>
              <a:off x="4684959" y="4294182"/>
              <a:ext cx="1177174" cy="599473"/>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sp>
          <p:nvSpPr>
            <p:cNvPr id="24" name="Rectangle 23"/>
            <p:cNvSpPr/>
            <p:nvPr/>
          </p:nvSpPr>
          <p:spPr bwMode="auto">
            <a:xfrm>
              <a:off x="1482494" y="2573355"/>
              <a:ext cx="145174" cy="233639"/>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grpSp>
    </p:spTree>
    <p:custDataLst>
      <p:tags r:id="rId1"/>
    </p:custDataLst>
    <p:extLst>
      <p:ext uri="{BB962C8B-B14F-4D97-AF65-F5344CB8AC3E}">
        <p14:creationId xmlns:p14="http://schemas.microsoft.com/office/powerpoint/2010/main" val="3384807618"/>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235200"/>
            <a:ext cx="9424809" cy="4554329"/>
          </a:xfrm>
        </p:spPr>
        <p:txBody>
          <a:bodyPr/>
          <a:lstStyle/>
          <a:p>
            <a:r>
              <a:rPr lang="en-US" dirty="0"/>
              <a:t>Tasks: </a:t>
            </a:r>
          </a:p>
          <a:p>
            <a:pPr lvl="1"/>
            <a:r>
              <a:rPr lang="en-US" dirty="0"/>
              <a:t>Modify the Opportunities by Rep report to additionally group by the calendar month of the Close Date.</a:t>
            </a:r>
          </a:p>
          <a:p>
            <a:pPr lvl="1"/>
            <a:r>
              <a:rPr lang="en-GB" dirty="0"/>
              <a:t>Change the format of the report to matrix.</a:t>
            </a:r>
          </a:p>
          <a:p>
            <a:pPr lvl="1"/>
            <a:r>
              <a:rPr lang="en-GB" dirty="0"/>
              <a:t>Save the report as a new report called </a:t>
            </a:r>
            <a:r>
              <a:rPr lang="en-GB" dirty="0">
                <a:latin typeface="Courier New" panose="02070309020205020404" pitchFamily="49" charset="0"/>
                <a:cs typeface="Courier New" panose="02070309020205020404" pitchFamily="49" charset="0"/>
              </a:rPr>
              <a:t>Opportunities by Rep and Close Month</a:t>
            </a:r>
            <a:r>
              <a:rPr lang="en-GB" dirty="0"/>
              <a:t> in the Global Sales Reports folder.</a:t>
            </a:r>
            <a:endParaRPr lang="en-US" dirty="0"/>
          </a:p>
          <a:p>
            <a:pPr lvl="1"/>
            <a:endParaRPr lang="en-US" dirty="0"/>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GB" dirty="0"/>
              <a:t>Allison Wheeler, VP of Global Sales, would like </a:t>
            </a:r>
            <a:r>
              <a:rPr lang="en-US" dirty="0"/>
              <a:t>the Opportunities by Rep report to show opportunities additionally grouped by Close Date and displayed in a table. </a:t>
            </a:r>
          </a:p>
        </p:txBody>
      </p:sp>
      <p:sp>
        <p:nvSpPr>
          <p:cNvPr id="7" name="Content Placeholder 6"/>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7-3: Create a Matrix Report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341</a:t>
            </a:fld>
            <a:endParaRPr lang="en-US" dirty="0"/>
          </a:p>
        </p:txBody>
      </p:sp>
    </p:spTree>
    <p:custDataLst>
      <p:tags r:id="rId1"/>
    </p:custDataLst>
    <p:extLst>
      <p:ext uri="{BB962C8B-B14F-4D97-AF65-F5344CB8AC3E}">
        <p14:creationId xmlns:p14="http://schemas.microsoft.com/office/powerpoint/2010/main" val="98238638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90" y="1027272"/>
            <a:ext cx="8448454" cy="4635062"/>
          </a:xfrm>
        </p:spPr>
        <p:txBody>
          <a:bodyPr numCol="1" spcCol="548640"/>
          <a:lstStyle/>
          <a:p>
            <a:pPr lvl="2"/>
            <a:r>
              <a:rPr lang="en-US" dirty="0">
                <a:solidFill>
                  <a:srgbClr val="AEBE89"/>
                </a:solidFill>
              </a:rPr>
              <a:t>Running and Modifying Reports</a:t>
            </a:r>
          </a:p>
          <a:p>
            <a:pPr lvl="1"/>
            <a:r>
              <a:rPr lang="en-GB" b="0" dirty="0">
                <a:solidFill>
                  <a:srgbClr val="AEBE89"/>
                </a:solidFill>
                <a:latin typeface="Salesforce Sans Light" panose="020B0305020202020203" pitchFamily="34" charset="0"/>
              </a:rPr>
              <a:t>Creating New Reports with the Report Builder</a:t>
            </a:r>
          </a:p>
          <a:p>
            <a:pPr lvl="1"/>
            <a:r>
              <a:rPr lang="en-US" dirty="0"/>
              <a:t>Working with Report Filters</a:t>
            </a:r>
            <a:endParaRPr lang="en-GB" dirty="0"/>
          </a:p>
          <a:p>
            <a:pPr lvl="1"/>
            <a:r>
              <a:rPr lang="en-GB" b="0" dirty="0">
                <a:latin typeface="Salesforce Sans Light" panose="020B0305020202020203" pitchFamily="34" charset="0"/>
              </a:rPr>
              <a:t>Summarizing with Formulas and Visual Summaries</a:t>
            </a:r>
          </a:p>
          <a:p>
            <a:pPr lvl="1"/>
            <a:r>
              <a:rPr lang="en-GB" b="0" dirty="0">
                <a:latin typeface="Salesforce Sans Light" panose="020B0305020202020203" pitchFamily="34" charset="0"/>
              </a:rPr>
              <a:t>Printing, Exporting, and Emailing Reports </a:t>
            </a:r>
          </a:p>
          <a:p>
            <a:pPr lvl="1"/>
            <a:r>
              <a:rPr lang="en-US" b="0" dirty="0">
                <a:latin typeface="Salesforce Sans Light" panose="020B0305020202020203" pitchFamily="34" charset="0"/>
              </a:rPr>
              <a:t>Building Dashboards</a:t>
            </a:r>
          </a:p>
        </p:txBody>
      </p:sp>
      <p:sp>
        <p:nvSpPr>
          <p:cNvPr id="5" name="Text Placeholder 4"/>
          <p:cNvSpPr>
            <a:spLocks noGrp="1"/>
          </p:cNvSpPr>
          <p:nvPr>
            <p:ph type="body" sz="quarter" idx="13"/>
          </p:nvPr>
        </p:nvSpPr>
        <p:spPr/>
        <p:txBody>
          <a:bodyPr/>
          <a:lstStyle/>
          <a:p>
            <a:r>
              <a:rPr lang="en-US"/>
              <a:t>Module 7: </a:t>
            </a:r>
            <a:r>
              <a:rPr lang="en-US" b="0">
                <a:latin typeface="Salesforce Sans Light" panose="020B0305020202020203" pitchFamily="34" charset="0"/>
              </a:rPr>
              <a:t>Reports and Dashboards</a:t>
            </a:r>
            <a:endParaRPr lang="en-US" b="0" dirty="0">
              <a:latin typeface="Salesforce Sans Light" panose="020B0305020202020203" pitchFamily="34" charset="0"/>
            </a:endParaRP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342</a:t>
            </a:fld>
            <a:endParaRPr lang="en-US" dirty="0"/>
          </a:p>
        </p:txBody>
      </p:sp>
    </p:spTree>
    <p:custDataLst>
      <p:tags r:id="rId1"/>
    </p:custDataLst>
    <p:extLst>
      <p:ext uri="{BB962C8B-B14F-4D97-AF65-F5344CB8AC3E}">
        <p14:creationId xmlns:p14="http://schemas.microsoft.com/office/powerpoint/2010/main" val="891173563"/>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Filters and filter logic in a report</a:t>
            </a:r>
          </a:p>
        </p:txBody>
      </p:sp>
      <p:graphicFrame>
        <p:nvGraphicFramePr>
          <p:cNvPr id="4" name="Table 3"/>
          <p:cNvGraphicFramePr>
            <a:graphicFrameLocks noGrp="1"/>
          </p:cNvGraphicFramePr>
          <p:nvPr>
            <p:extLst>
              <p:ext uri="{D42A27DB-BD31-4B8C-83A1-F6EECF244321}">
                <p14:modId xmlns:p14="http://schemas.microsoft.com/office/powerpoint/2010/main" val="2662873433"/>
              </p:ext>
            </p:extLst>
          </p:nvPr>
        </p:nvGraphicFramePr>
        <p:xfrm>
          <a:off x="919923" y="855230"/>
          <a:ext cx="10516705" cy="5833771"/>
        </p:xfrm>
        <a:graphic>
          <a:graphicData uri="http://schemas.openxmlformats.org/drawingml/2006/table">
            <a:tbl>
              <a:tblPr firstRow="1" bandRow="1">
                <a:tableStyleId>{5C22544A-7EE6-4342-B048-85BDC9FD1C3A}</a:tableStyleId>
              </a:tblPr>
              <a:tblGrid>
                <a:gridCol w="10039785">
                  <a:extLst>
                    <a:ext uri="{9D8B030D-6E8A-4147-A177-3AD203B41FA5}">
                      <a16:colId xmlns:a16="http://schemas.microsoft.com/office/drawing/2014/main" val="20000"/>
                    </a:ext>
                  </a:extLst>
                </a:gridCol>
                <a:gridCol w="476920">
                  <a:extLst>
                    <a:ext uri="{9D8B030D-6E8A-4147-A177-3AD203B41FA5}">
                      <a16:colId xmlns:a16="http://schemas.microsoft.com/office/drawing/2014/main" val="20001"/>
                    </a:ext>
                  </a:extLst>
                </a:gridCol>
              </a:tblGrid>
              <a:tr h="172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4h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I’m trying to put together a target list of our larger accounts for a campaign we’re running in the northeast US. I need to see a list of all our New York, Massachusetts, Pennsylvania, and New Jersey accounts that either have a Prospect Rating of “Hot” or Annual Revenue over 8 million.</a:t>
                      </a: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1055">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2 comments ·  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Donovan Strauss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noProof="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noProof="0" dirty="0">
                          <a:solidFill>
                            <a:schemeClr val="tx1"/>
                          </a:solidFill>
                          <a:latin typeface="Salesforce Sans" panose="020B0505020202020203" pitchFamily="34" charset="0"/>
                          <a:ea typeface="Segoe UI" pitchFamily="34" charset="0"/>
                          <a:cs typeface="Segoe UI" pitchFamily="34" charset="0"/>
                        </a:rPr>
                        <a:t>I also need to perform industry segmentation analysis on our customer accounts, so would you please create a report with the following: </a:t>
                      </a:r>
                      <a:br>
                        <a:rPr lang="en-GB" sz="1800" b="0" kern="1200" noProof="0" dirty="0">
                          <a:solidFill>
                            <a:schemeClr val="tx1"/>
                          </a:solidFill>
                          <a:latin typeface="Salesforce Sans" panose="020B0505020202020203" pitchFamily="34" charset="0"/>
                          <a:ea typeface="Segoe UI" pitchFamily="34" charset="0"/>
                          <a:cs typeface="Segoe UI" pitchFamily="34" charset="0"/>
                        </a:rPr>
                      </a:br>
                      <a:r>
                        <a:rPr lang="en-GB" sz="1800" b="0" kern="1200" noProof="0" dirty="0">
                          <a:solidFill>
                            <a:schemeClr val="tx1"/>
                          </a:solidFill>
                          <a:latin typeface="Salesforce Sans" panose="020B0505020202020203" pitchFamily="34" charset="0"/>
                          <a:ea typeface="Segoe UI" pitchFamily="34" charset="0"/>
                          <a:cs typeface="Segoe UI" pitchFamily="34" charset="0"/>
                        </a:rPr>
                        <a:t>-All customer accounts</a:t>
                      </a:r>
                      <a:br>
                        <a:rPr lang="en-GB" sz="1800" b="0" kern="1200" noProof="0" dirty="0">
                          <a:solidFill>
                            <a:schemeClr val="tx1"/>
                          </a:solidFill>
                          <a:latin typeface="Salesforce Sans" panose="020B0505020202020203" pitchFamily="34" charset="0"/>
                          <a:ea typeface="Segoe UI" pitchFamily="34" charset="0"/>
                          <a:cs typeface="Segoe UI" pitchFamily="34" charset="0"/>
                        </a:rPr>
                      </a:br>
                      <a:r>
                        <a:rPr lang="en-GB" sz="1800" b="0" kern="1200" noProof="0" dirty="0">
                          <a:solidFill>
                            <a:schemeClr val="tx1"/>
                          </a:solidFill>
                          <a:latin typeface="Salesforce Sans" panose="020B0505020202020203" pitchFamily="34" charset="0"/>
                          <a:ea typeface="Segoe UI" pitchFamily="34" charset="0"/>
                          <a:cs typeface="Segoe UI" pitchFamily="34" charset="0"/>
                        </a:rPr>
                        <a:t>-Grouped by industry </a:t>
                      </a:r>
                      <a:br>
                        <a:rPr lang="en-GB" sz="1800" b="0" kern="1200" noProof="0" dirty="0">
                          <a:solidFill>
                            <a:schemeClr val="tx1"/>
                          </a:solidFill>
                          <a:latin typeface="Salesforce Sans" panose="020B0505020202020203" pitchFamily="34" charset="0"/>
                          <a:ea typeface="Segoe UI" pitchFamily="34" charset="0"/>
                          <a:cs typeface="Segoe UI" pitchFamily="34" charset="0"/>
                        </a:rPr>
                      </a:br>
                      <a:r>
                        <a:rPr lang="en-GB" sz="1800" b="0" kern="1200" noProof="0" dirty="0">
                          <a:solidFill>
                            <a:schemeClr val="tx1"/>
                          </a:solidFill>
                          <a:latin typeface="Salesforce Sans" panose="020B0505020202020203" pitchFamily="34" charset="0"/>
                          <a:ea typeface="Segoe UI" pitchFamily="34" charset="0"/>
                          <a:cs typeface="Segoe UI" pitchFamily="34" charset="0"/>
                        </a:rPr>
                        <a:t>-An annual revenue subtotal for the customers in each industry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bg2">
                              <a:lumMod val="50000"/>
                            </a:schemeClr>
                          </a:solidFill>
                          <a:latin typeface="Salesforce Sans" panose="020B0505020202020203" pitchFamily="34" charset="0"/>
                          <a:ea typeface="Segoe UI" pitchFamily="34" charset="0"/>
                          <a:cs typeface="Segoe UI" pitchFamily="34" charset="0"/>
                        </a:rPr>
                        <a:t>Like  ·  50m ago</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Donovan Strauss</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rgbClr val="0070C0"/>
                          </a:solidFill>
                          <a:latin typeface="Salesforce Sans" panose="020B0505020202020203" pitchFamily="34" charset="0"/>
                          <a:ea typeface="Segoe UI" pitchFamily="34" charset="0"/>
                          <a:cs typeface="Segoe UI" pitchFamily="34" charset="0"/>
                        </a:rPr>
                        <a:t>#thanks </a:t>
                      </a:r>
                      <a:r>
                        <a:rPr lang="en-GB" sz="1800" b="0" dirty="0">
                          <a:solidFill>
                            <a:schemeClr val="tx1"/>
                          </a:solidFill>
                          <a:latin typeface="Salesforce Sans" panose="020B0505020202020203" pitchFamily="34" charset="0"/>
                          <a:ea typeface="Segoe UI" pitchFamily="34" charset="0"/>
                          <a:cs typeface="Segoe UI" pitchFamily="34" charset="0"/>
                        </a:rPr>
                        <a:t>Connor!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012986" y="2523998"/>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760780" y="1024260"/>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760780" y="3614076"/>
            <a:ext cx="297640" cy="288435"/>
          </a:xfrm>
          <a:prstGeom prst="rect">
            <a:avLst/>
          </a:prstGeom>
        </p:spPr>
      </p:pic>
      <p:pic>
        <p:nvPicPr>
          <p:cNvPr id="17" name="Picture 16"/>
          <p:cNvPicPr>
            <a:picLocks noChangeAspect="1"/>
          </p:cNvPicPr>
          <p:nvPr/>
        </p:nvPicPr>
        <p:blipFill rotWithShape="1">
          <a:blip r:embed="rId5"/>
          <a:srcRect l="5937" t="6188" r="9143" b="3506"/>
          <a:stretch/>
        </p:blipFill>
        <p:spPr>
          <a:xfrm>
            <a:off x="1102868" y="5506085"/>
            <a:ext cx="409154" cy="411480"/>
          </a:xfrm>
          <a:prstGeom prst="ellipse">
            <a:avLst/>
          </a:prstGeom>
        </p:spPr>
      </p:pic>
      <p:pic>
        <p:nvPicPr>
          <p:cNvPr id="15" name="Picture 14"/>
          <p:cNvPicPr>
            <a:picLocks noChangeAspect="1"/>
          </p:cNvPicPr>
          <p:nvPr/>
        </p:nvPicPr>
        <p:blipFill rotWithShape="1">
          <a:blip r:embed="rId4"/>
          <a:srcRect l="95812" t="16466" r="2430" b="81127"/>
          <a:stretch/>
        </p:blipFill>
        <p:spPr>
          <a:xfrm>
            <a:off x="10760780" y="5856921"/>
            <a:ext cx="297640" cy="288435"/>
          </a:xfrm>
          <a:prstGeom prst="rect">
            <a:avLst/>
          </a:prstGeom>
        </p:spPr>
      </p:pic>
      <p:pic>
        <p:nvPicPr>
          <p:cNvPr id="16" name="Picture 15" descr="CMcCoy headshot.png"/>
          <p:cNvPicPr>
            <a:picLocks noChangeAspect="1"/>
          </p:cNvPicPr>
          <p:nvPr/>
        </p:nvPicPr>
        <p:blipFill>
          <a:blip r:embed="rId6" cstate="print"/>
          <a:srcRect t="-534" r="7914" b="15280"/>
          <a:stretch>
            <a:fillRect/>
          </a:stretch>
        </p:blipFill>
        <p:spPr>
          <a:xfrm>
            <a:off x="1012986" y="918490"/>
            <a:ext cx="499036" cy="499974"/>
          </a:xfrm>
          <a:prstGeom prst="rect">
            <a:avLst/>
          </a:prstGeom>
          <a:solidFill>
            <a:schemeClr val="bg1"/>
          </a:solidFill>
          <a:ln w="19050">
            <a:solidFill>
              <a:schemeClr val="bg1">
                <a:lumMod val="85000"/>
              </a:schemeClr>
            </a:solidFill>
          </a:ln>
        </p:spPr>
      </p:pic>
      <p:pic>
        <p:nvPicPr>
          <p:cNvPr id="18" name="Picture 17" descr="CMcCoy headshot.png"/>
          <p:cNvPicPr>
            <a:picLocks noChangeAspect="1"/>
          </p:cNvPicPr>
          <p:nvPr/>
        </p:nvPicPr>
        <p:blipFill>
          <a:blip r:embed="rId6" cstate="print"/>
          <a:srcRect t="-534" r="7914" b="15280"/>
          <a:stretch>
            <a:fillRect/>
          </a:stretch>
        </p:blipFill>
        <p:spPr>
          <a:xfrm>
            <a:off x="1057927" y="3402537"/>
            <a:ext cx="499036" cy="499974"/>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343</a:t>
            </a:fld>
            <a:endParaRPr lang="en-US" dirty="0">
              <a:solidFill>
                <a:srgbClr val="FFFFFF"/>
              </a:solidFill>
            </a:endParaRPr>
          </a:p>
        </p:txBody>
      </p:sp>
    </p:spTree>
    <p:custDataLst>
      <p:tags r:id="rId1"/>
    </p:custDataLst>
    <p:extLst>
      <p:ext uri="{BB962C8B-B14F-4D97-AF65-F5344CB8AC3E}">
        <p14:creationId xmlns:p14="http://schemas.microsoft.com/office/powerpoint/2010/main" val="7533265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19" y="3838538"/>
            <a:ext cx="4954500" cy="272164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0947" y="3852982"/>
            <a:ext cx="6359480" cy="265722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91522" name="Rectangle 3"/>
          <p:cNvSpPr>
            <a:spLocks noGrp="1" noChangeArrowheads="1"/>
          </p:cNvSpPr>
          <p:nvPr>
            <p:ph idx="1"/>
          </p:nvPr>
        </p:nvSpPr>
        <p:spPr>
          <a:xfrm>
            <a:off x="115712" y="843165"/>
            <a:ext cx="11096574" cy="5950440"/>
          </a:xfrm>
        </p:spPr>
        <p:txBody>
          <a:bodyPr/>
          <a:lstStyle/>
          <a:p>
            <a:pPr marL="0" indent="0">
              <a:buNone/>
            </a:pPr>
            <a:r>
              <a:rPr lang="en-US" dirty="0"/>
              <a:t>Add up to 20 additional filters to a report directly in the Filters pane using the </a:t>
            </a:r>
            <a:r>
              <a:rPr lang="en-US" b="1" dirty="0"/>
              <a:t>Add</a:t>
            </a:r>
            <a:r>
              <a:rPr lang="en-US" dirty="0"/>
              <a:t> button or by dragging in fields from the Preview pane. In addition, use filter logic to:</a:t>
            </a:r>
          </a:p>
          <a:p>
            <a:pPr lvl="2"/>
            <a:r>
              <a:rPr lang="en-US" dirty="0"/>
              <a:t>Link multiple filters using “and,” “or,” and “not” operators to create sophisticated conditions.</a:t>
            </a:r>
          </a:p>
          <a:p>
            <a:pPr lvl="2"/>
            <a:r>
              <a:rPr lang="en-US" dirty="0"/>
              <a:t>Offset priority conditions using parentheses and nested parentheses.</a:t>
            </a:r>
          </a:p>
        </p:txBody>
      </p:sp>
      <p:sp>
        <p:nvSpPr>
          <p:cNvPr id="491521" name="Rectangle 2"/>
          <p:cNvSpPr>
            <a:spLocks noGrp="1" noChangeArrowheads="1"/>
          </p:cNvSpPr>
          <p:nvPr>
            <p:ph type="title"/>
          </p:nvPr>
        </p:nvSpPr>
        <p:spPr/>
        <p:txBody>
          <a:bodyPr/>
          <a:lstStyle/>
          <a:p>
            <a:r>
              <a:rPr lang="en-US" dirty="0"/>
              <a:t>Report Filters and Filter Logic</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344</a:t>
            </a:fld>
            <a:endParaRPr lang="en-US" dirty="0"/>
          </a:p>
        </p:txBody>
      </p:sp>
      <p:grpSp>
        <p:nvGrpSpPr>
          <p:cNvPr id="2" name="Group 1"/>
          <p:cNvGrpSpPr/>
          <p:nvPr/>
        </p:nvGrpSpPr>
        <p:grpSpPr>
          <a:xfrm>
            <a:off x="1183535" y="3908971"/>
            <a:ext cx="10666892" cy="1467233"/>
            <a:chOff x="7332278" y="4779701"/>
            <a:chExt cx="8928375" cy="1228099"/>
          </a:xfrm>
        </p:grpSpPr>
        <p:sp>
          <p:nvSpPr>
            <p:cNvPr id="12" name="Rectangle 11"/>
            <p:cNvSpPr/>
            <p:nvPr/>
          </p:nvSpPr>
          <p:spPr bwMode="auto">
            <a:xfrm>
              <a:off x="7332278" y="5534372"/>
              <a:ext cx="2791968" cy="432553"/>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cxnSp>
          <p:nvCxnSpPr>
            <p:cNvPr id="21" name="Straight Arrow Connector 20"/>
            <p:cNvCxnSpPr/>
            <p:nvPr/>
          </p:nvCxnSpPr>
          <p:spPr bwMode="auto">
            <a:xfrm>
              <a:off x="10234227" y="5777854"/>
              <a:ext cx="703430" cy="1656"/>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sp>
          <p:nvSpPr>
            <p:cNvPr id="11" name="Rectangle 10"/>
            <p:cNvSpPr/>
            <p:nvPr/>
          </p:nvSpPr>
          <p:spPr bwMode="auto">
            <a:xfrm>
              <a:off x="7785465" y="4779701"/>
              <a:ext cx="143906" cy="197473"/>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15" name="Rectangle 14"/>
            <p:cNvSpPr/>
            <p:nvPr/>
          </p:nvSpPr>
          <p:spPr bwMode="auto">
            <a:xfrm>
              <a:off x="12301133" y="5708341"/>
              <a:ext cx="3959520" cy="299459"/>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grpSp>
    </p:spTree>
    <p:custDataLst>
      <p:tags r:id="rId1"/>
    </p:custDataLst>
    <p:extLst>
      <p:ext uri="{BB962C8B-B14F-4D97-AF65-F5344CB8AC3E}">
        <p14:creationId xmlns:p14="http://schemas.microsoft.com/office/powerpoint/2010/main" val="337652654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73867"/>
            <a:ext cx="10903654" cy="4215662"/>
          </a:xfrm>
        </p:spPr>
        <p:txBody>
          <a:bodyPr/>
          <a:lstStyle/>
          <a:p>
            <a:r>
              <a:rPr lang="en-US" dirty="0"/>
              <a:t>Tasks: </a:t>
            </a:r>
          </a:p>
          <a:p>
            <a:pPr lvl="1"/>
            <a:r>
              <a:rPr lang="en-US" dirty="0"/>
              <a:t>Create a new account report. </a:t>
            </a:r>
          </a:p>
          <a:p>
            <a:pPr lvl="1"/>
            <a:r>
              <a:rPr lang="en-GB" dirty="0"/>
              <a:t>Add the necessary filters and filter logic:</a:t>
            </a:r>
            <a:endParaRPr lang="en-US" dirty="0"/>
          </a:p>
          <a:p>
            <a:pPr lvl="2"/>
            <a:r>
              <a:rPr lang="en-US" sz="2400" dirty="0"/>
              <a:t>Type is Customer.</a:t>
            </a:r>
          </a:p>
          <a:p>
            <a:pPr lvl="2"/>
            <a:r>
              <a:rPr lang="en-US" sz="2400" dirty="0"/>
              <a:t>Billing State/Province is New York, Massachusetts, Pennsylvania,                   or New Jersey.</a:t>
            </a:r>
          </a:p>
          <a:p>
            <a:pPr lvl="2"/>
            <a:r>
              <a:rPr lang="en-US" sz="2400" dirty="0"/>
              <a:t>Prospect Rating is Hot or Annual Revenue is greater than 8 million.</a:t>
            </a:r>
          </a:p>
          <a:p>
            <a:pPr lvl="1"/>
            <a:r>
              <a:rPr lang="en-US" dirty="0"/>
              <a:t>Save the report as </a:t>
            </a:r>
            <a:r>
              <a:rPr lang="en-US" dirty="0">
                <a:latin typeface="Courier New" panose="02070309020205020404" pitchFamily="49" charset="0"/>
                <a:cs typeface="Courier New" panose="02070309020205020404" pitchFamily="49" charset="0"/>
              </a:rPr>
              <a:t>Northeast Target Accounts</a:t>
            </a:r>
            <a:r>
              <a:rPr lang="en-US" dirty="0">
                <a:latin typeface="+mn-lt"/>
                <a:cs typeface="Courier New" panose="02070309020205020404" pitchFamily="49" charset="0"/>
              </a:rPr>
              <a:t> </a:t>
            </a:r>
            <a:r>
              <a:rPr lang="en-US" dirty="0"/>
              <a:t>in the Marketing Reports folder.</a:t>
            </a:r>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Conner McCoy, VP of Marketing, would like to see a list of all customer accounts based in New York, Massachusetts, Pennsylvania, or New Jersey that have either </a:t>
            </a:r>
            <a:br>
              <a:rPr lang="en-US" dirty="0"/>
            </a:br>
            <a:r>
              <a:rPr lang="en-US" dirty="0"/>
              <a:t>a prospect rating of Hot or an annual revenue over 8 million. </a:t>
            </a:r>
          </a:p>
        </p:txBody>
      </p:sp>
      <p:sp>
        <p:nvSpPr>
          <p:cNvPr id="7" name="Content Placeholder 6"/>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dirty="0"/>
              <a:t>7-4: Use Filters and Filter Logic in </a:t>
            </a:r>
            <a:br>
              <a:rPr lang="en-US" dirty="0"/>
            </a:br>
            <a:r>
              <a:rPr lang="en-US" dirty="0"/>
              <a:t>a Report</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345</a:t>
            </a:fld>
            <a:endParaRPr lang="en-US" dirty="0"/>
          </a:p>
        </p:txBody>
      </p:sp>
    </p:spTree>
    <p:custDataLst>
      <p:tags r:id="rId1"/>
    </p:custDataLst>
    <p:extLst>
      <p:ext uri="{BB962C8B-B14F-4D97-AF65-F5344CB8AC3E}">
        <p14:creationId xmlns:p14="http://schemas.microsoft.com/office/powerpoint/2010/main" val="1831012395"/>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2" y="2926649"/>
            <a:ext cx="8826498" cy="3943090"/>
          </a:xfrm>
        </p:spPr>
        <p:txBody>
          <a:bodyPr/>
          <a:lstStyle/>
          <a:p>
            <a:r>
              <a:rPr lang="en-US" dirty="0"/>
              <a:t>Tasks: </a:t>
            </a:r>
          </a:p>
          <a:p>
            <a:pPr lvl="1"/>
            <a:r>
              <a:rPr lang="en-US" dirty="0"/>
              <a:t>Create a new account report showing all accounts.</a:t>
            </a:r>
          </a:p>
          <a:p>
            <a:pPr lvl="1"/>
            <a:r>
              <a:rPr lang="en-US" dirty="0"/>
              <a:t>Group the accounts by industry, and </a:t>
            </a:r>
            <a:r>
              <a:rPr lang="en-GB" dirty="0"/>
              <a:t>summarize the Annual Revenue field.</a:t>
            </a:r>
            <a:endParaRPr lang="en-US" dirty="0"/>
          </a:p>
          <a:p>
            <a:pPr lvl="1"/>
            <a:r>
              <a:rPr lang="en-GB" dirty="0"/>
              <a:t>Add a filter to limit the report to just customer accounts.</a:t>
            </a:r>
          </a:p>
          <a:p>
            <a:pPr lvl="1"/>
            <a:r>
              <a:rPr lang="en-US" dirty="0"/>
              <a:t>Save the report as </a:t>
            </a:r>
            <a:r>
              <a:rPr lang="en-US" dirty="0">
                <a:latin typeface="Courier New" panose="02070309020205020404" pitchFamily="49" charset="0"/>
                <a:cs typeface="Courier New" panose="02070309020205020404" pitchFamily="49" charset="0"/>
              </a:rPr>
              <a:t>Accounts by Industry </a:t>
            </a:r>
            <a:r>
              <a:rPr lang="en-US" dirty="0"/>
              <a:t>in the Marketing Reports folder.</a:t>
            </a:r>
          </a:p>
        </p:txBody>
      </p:sp>
      <p:sp>
        <p:nvSpPr>
          <p:cNvPr id="2" name="Content Placeholder 1"/>
          <p:cNvSpPr>
            <a:spLocks noGrp="1"/>
          </p:cNvSpPr>
          <p:nvPr>
            <p:ph idx="11"/>
          </p:nvPr>
        </p:nvSpPr>
        <p:spPr>
          <a:xfrm>
            <a:off x="1" y="758825"/>
            <a:ext cx="12192000" cy="2087614"/>
          </a:xfrm>
        </p:spPr>
        <p:txBody>
          <a:bodyPr/>
          <a:lstStyle/>
          <a:p>
            <a:r>
              <a:rPr lang="en-US" dirty="0"/>
              <a:t>Goal:</a:t>
            </a:r>
          </a:p>
          <a:p>
            <a:pPr lvl="1"/>
            <a:r>
              <a:rPr lang="en-GB" dirty="0"/>
              <a:t>Conner McCoy, VP of Marketing, wants to perform industry segmentation analysis on customer accounts, and has requested a report displaying all customer accounts grouped by industry. He would like to see an annual revenue subtotal </a:t>
            </a:r>
            <a:br>
              <a:rPr lang="en-GB" dirty="0"/>
            </a:br>
            <a:r>
              <a:rPr lang="en-GB" dirty="0"/>
              <a:t>for all customers in each industry. </a:t>
            </a:r>
          </a:p>
          <a:p>
            <a:endParaRPr lang="en-US" dirty="0"/>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522241" name="Rectangle 2"/>
          <p:cNvSpPr>
            <a:spLocks noGrp="1" noChangeArrowheads="1"/>
          </p:cNvSpPr>
          <p:nvPr>
            <p:ph type="title"/>
          </p:nvPr>
        </p:nvSpPr>
        <p:spPr/>
        <p:txBody>
          <a:bodyPr/>
          <a:lstStyle/>
          <a:p>
            <a:r>
              <a:rPr lang="en-US"/>
              <a:t>7-5: Create a Custom Report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346</a:t>
            </a:fld>
            <a:endParaRPr lang="en-US" dirty="0"/>
          </a:p>
        </p:txBody>
      </p:sp>
    </p:spTree>
    <p:custDataLst>
      <p:tags r:id="rId1"/>
    </p:custDataLst>
    <p:extLst>
      <p:ext uri="{BB962C8B-B14F-4D97-AF65-F5344CB8AC3E}">
        <p14:creationId xmlns:p14="http://schemas.microsoft.com/office/powerpoint/2010/main" val="392921979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has not logged in this week?</a:t>
            </a:r>
          </a:p>
        </p:txBody>
      </p:sp>
      <p:graphicFrame>
        <p:nvGraphicFramePr>
          <p:cNvPr id="4" name="Table 3"/>
          <p:cNvGraphicFramePr>
            <a:graphicFrameLocks noGrp="1"/>
          </p:cNvGraphicFramePr>
          <p:nvPr>
            <p:extLst/>
          </p:nvPr>
        </p:nvGraphicFramePr>
        <p:xfrm>
          <a:off x="1819475" y="1531693"/>
          <a:ext cx="8926668" cy="41304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 see the report of people who have logged in this week. What I’d really like to see is a report of users who HAVEN’T logged in in the last seven days! </a:t>
                      </a:r>
                      <a:r>
                        <a:rPr lang="en-US" sz="1800" b="0" kern="1200" dirty="0">
                          <a:solidFill>
                            <a:srgbClr val="0070C0"/>
                          </a:solidFill>
                          <a:latin typeface="Salesforce Sans" panose="020B0505020202020203" pitchFamily="34" charset="0"/>
                          <a:ea typeface="Segoe UI" pitchFamily="34" charset="0"/>
                          <a:cs typeface="Segoe UI" pitchFamily="34" charset="0"/>
                        </a:rPr>
                        <a:t>#adoption</a:t>
                      </a:r>
                      <a:endParaRPr lang="en-GB" sz="1800" b="0" kern="120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Noah Larkin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Ling Wu</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This would really help us know which users or departments we should focus our training strategy on.</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43m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883658" y="3152538"/>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353326" y="163504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353326" y="3965332"/>
            <a:ext cx="297640" cy="288435"/>
          </a:xfrm>
          <a:prstGeom prst="rect">
            <a:avLst/>
          </a:prstGeom>
        </p:spPr>
      </p:pic>
      <p:pic>
        <p:nvPicPr>
          <p:cNvPr id="17" name="Picture 16"/>
          <p:cNvPicPr>
            <a:picLocks noChangeAspect="1"/>
          </p:cNvPicPr>
          <p:nvPr/>
        </p:nvPicPr>
        <p:blipFill rotWithShape="1">
          <a:blip r:embed="rId5"/>
          <a:srcRect l="5937" t="6188" r="9143" b="3506"/>
          <a:stretch/>
        </p:blipFill>
        <p:spPr>
          <a:xfrm>
            <a:off x="2008390" y="4006427"/>
            <a:ext cx="409154" cy="411480"/>
          </a:xfrm>
          <a:prstGeom prst="ellipse">
            <a:avLst/>
          </a:prstGeom>
        </p:spPr>
      </p:pic>
      <p:pic>
        <p:nvPicPr>
          <p:cNvPr id="10" name="Picture 9" descr="JWiseman headshot.png"/>
          <p:cNvPicPr>
            <a:picLocks noChangeAspect="1"/>
          </p:cNvPicPr>
          <p:nvPr/>
        </p:nvPicPr>
        <p:blipFill>
          <a:blip r:embed="rId6" cstate="print"/>
          <a:srcRect r="-361" b="20716"/>
          <a:stretch>
            <a:fillRect/>
          </a:stretch>
        </p:blipFill>
        <p:spPr>
          <a:xfrm>
            <a:off x="1888421" y="1600617"/>
            <a:ext cx="496619" cy="496228"/>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347</a:t>
            </a:fld>
            <a:endParaRPr lang="en-US" dirty="0">
              <a:solidFill>
                <a:srgbClr val="FFFFFF"/>
              </a:solidFill>
            </a:endParaRPr>
          </a:p>
        </p:txBody>
      </p:sp>
    </p:spTree>
    <p:custDataLst>
      <p:tags r:id="rId1"/>
    </p:custDataLst>
    <p:extLst>
      <p:ext uri="{BB962C8B-B14F-4D97-AF65-F5344CB8AC3E}">
        <p14:creationId xmlns:p14="http://schemas.microsoft.com/office/powerpoint/2010/main" val="117649777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0" y="6307767"/>
            <a:ext cx="12188825" cy="550233"/>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Relative Date Values</a:t>
            </a:r>
          </a:p>
        </p:txBody>
      </p:sp>
      <p:pic>
        <p:nvPicPr>
          <p:cNvPr id="4100" name="Picture 4"/>
          <p:cNvPicPr>
            <a:picLocks noChangeAspect="1" noChangeArrowheads="1"/>
          </p:cNvPicPr>
          <p:nvPr/>
        </p:nvPicPr>
        <p:blipFill>
          <a:blip r:embed="rId4" cstate="print"/>
          <a:srcRect/>
          <a:stretch>
            <a:fillRect/>
          </a:stretch>
        </p:blipFill>
        <p:spPr bwMode="auto">
          <a:xfrm>
            <a:off x="4457512" y="4423015"/>
            <a:ext cx="6791688" cy="47164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5" cstate="print"/>
          <a:srcRect/>
          <a:stretch>
            <a:fillRect/>
          </a:stretch>
        </p:blipFill>
        <p:spPr bwMode="auto">
          <a:xfrm>
            <a:off x="4458229" y="5237933"/>
            <a:ext cx="6798758" cy="47433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91522" name="Rectangle 3"/>
          <p:cNvSpPr>
            <a:spLocks noGrp="1" noChangeArrowheads="1"/>
          </p:cNvSpPr>
          <p:nvPr>
            <p:ph idx="1"/>
          </p:nvPr>
        </p:nvSpPr>
        <p:spPr>
          <a:xfrm>
            <a:off x="115711" y="843165"/>
            <a:ext cx="11941175" cy="5014644"/>
          </a:xfrm>
        </p:spPr>
        <p:txBody>
          <a:bodyPr/>
          <a:lstStyle/>
          <a:p>
            <a:pPr marL="0" indent="0">
              <a:buNone/>
            </a:pPr>
            <a:r>
              <a:rPr lang="en-US" dirty="0"/>
              <a:t>Use</a:t>
            </a:r>
            <a:r>
              <a:rPr lang="en-US" b="1" dirty="0"/>
              <a:t> </a:t>
            </a:r>
            <a:r>
              <a:rPr lang="en-US" dirty="0"/>
              <a:t>relative date values in filters to create dynamic date ranges, based on the report run date:</a:t>
            </a:r>
          </a:p>
        </p:txBody>
      </p:sp>
      <p:sp>
        <p:nvSpPr>
          <p:cNvPr id="491521" name="Rectangle 2"/>
          <p:cNvSpPr>
            <a:spLocks noGrp="1" noChangeArrowheads="1"/>
          </p:cNvSpPr>
          <p:nvPr>
            <p:ph type="title"/>
          </p:nvPr>
        </p:nvSpPr>
        <p:spPr/>
        <p:txBody>
          <a:bodyPr/>
          <a:lstStyle/>
          <a:p>
            <a:r>
              <a:rPr lang="en-US" sz="2700" dirty="0"/>
              <a:t>Using Relative Date Values in Report Filters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348</a:t>
            </a:fld>
            <a:endParaRPr lang="en-US" dirty="0"/>
          </a:p>
        </p:txBody>
      </p:sp>
      <p:sp>
        <p:nvSpPr>
          <p:cNvPr id="16" name="Rounded Rectangle 15"/>
          <p:cNvSpPr/>
          <p:nvPr/>
        </p:nvSpPr>
        <p:spPr bwMode="auto">
          <a:xfrm>
            <a:off x="1000759" y="5098209"/>
            <a:ext cx="3496056" cy="759600"/>
          </a:xfrm>
          <a:prstGeom prst="roundRect">
            <a:avLst/>
          </a:prstGeom>
          <a:solidFill>
            <a:srgbClr val="0070C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223838" indent="-223838" algn="ctr"/>
            <a:r>
              <a:rPr lang="en-GB" dirty="0">
                <a:solidFill>
                  <a:srgbClr val="FFFFFF"/>
                </a:solidFill>
                <a:cs typeface="Arial" pitchFamily="34" charset="0"/>
              </a:rPr>
              <a:t>“How many cases did we close in the last three quarters?”</a:t>
            </a:r>
            <a:endParaRPr lang="en-US" dirty="0">
              <a:solidFill>
                <a:srgbClr val="FFFFFF"/>
              </a:solidFill>
              <a:cs typeface="Arial" pitchFamily="34" charset="0"/>
            </a:endParaRPr>
          </a:p>
        </p:txBody>
      </p:sp>
      <p:sp>
        <p:nvSpPr>
          <p:cNvPr id="17" name="Rounded Rectangle 16"/>
          <p:cNvSpPr/>
          <p:nvPr/>
        </p:nvSpPr>
        <p:spPr bwMode="auto">
          <a:xfrm>
            <a:off x="1000759" y="4278589"/>
            <a:ext cx="3492260" cy="757797"/>
          </a:xfrm>
          <a:prstGeom prst="roundRect">
            <a:avLst/>
          </a:prstGeom>
          <a:solidFill>
            <a:srgbClr val="0070C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en-GB" dirty="0">
                <a:solidFill>
                  <a:srgbClr val="FFFFFF"/>
                </a:solidFill>
                <a:cs typeface="Arial" pitchFamily="34" charset="0"/>
              </a:rPr>
              <a:t>“What opportunities are due to close in the next five days?”</a:t>
            </a:r>
            <a:endParaRPr lang="en-US" dirty="0">
              <a:solidFill>
                <a:srgbClr val="FFFFFF"/>
              </a:solidFill>
              <a:cs typeface="Arial" pitchFamily="34" charset="0"/>
            </a:endParaRPr>
          </a:p>
        </p:txBody>
      </p:sp>
      <p:sp>
        <p:nvSpPr>
          <p:cNvPr id="19" name="TextBox 18"/>
          <p:cNvSpPr txBox="1"/>
          <p:nvPr/>
        </p:nvSpPr>
        <p:spPr>
          <a:xfrm>
            <a:off x="7248012" y="3099323"/>
            <a:ext cx="2083415" cy="1477328"/>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last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quarters</a:t>
            </a:r>
          </a:p>
          <a:p>
            <a:pPr algn="ctr">
              <a:lnSpc>
                <a:spcPct val="90000"/>
              </a:lnSpc>
            </a:pPr>
            <a:r>
              <a:rPr lang="en-GB" sz="2000" b="1" dirty="0">
                <a:solidFill>
                  <a:srgbClr val="19325C">
                    <a:lumMod val="75000"/>
                  </a:srgbClr>
                </a:solidFill>
                <a:cs typeface="Arial" pitchFamily="34" charset="0"/>
              </a:rPr>
              <a:t>next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quarters</a:t>
            </a:r>
          </a:p>
          <a:p>
            <a:pPr algn="ctr">
              <a:lnSpc>
                <a:spcPct val="90000"/>
              </a:lnSpc>
            </a:pP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quarters ago</a:t>
            </a:r>
            <a:endParaRPr lang="en-US" sz="2000" b="1" dirty="0">
              <a:solidFill>
                <a:srgbClr val="19325C">
                  <a:lumMod val="75000"/>
                </a:srgbClr>
              </a:solidFill>
              <a:cs typeface="Arial" pitchFamily="34" charset="0"/>
            </a:endParaRPr>
          </a:p>
          <a:p>
            <a:pPr algn="ctr">
              <a:lnSpc>
                <a:spcPct val="90000"/>
              </a:lnSpc>
            </a:pP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0" name="TextBox 19"/>
          <p:cNvSpPr txBox="1"/>
          <p:nvPr/>
        </p:nvSpPr>
        <p:spPr>
          <a:xfrm>
            <a:off x="137154" y="3099323"/>
            <a:ext cx="1932944" cy="1200329"/>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last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days</a:t>
            </a:r>
          </a:p>
          <a:p>
            <a:pPr algn="ctr">
              <a:lnSpc>
                <a:spcPct val="90000"/>
              </a:lnSpc>
            </a:pPr>
            <a:r>
              <a:rPr lang="en-GB" sz="2000" b="1" dirty="0">
                <a:solidFill>
                  <a:srgbClr val="19325C">
                    <a:lumMod val="75000"/>
                  </a:srgbClr>
                </a:solidFill>
                <a:cs typeface="Arial" pitchFamily="34" charset="0"/>
              </a:rPr>
              <a:t>next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days</a:t>
            </a:r>
          </a:p>
          <a:p>
            <a:pPr algn="ctr">
              <a:lnSpc>
                <a:spcPct val="90000"/>
              </a:lnSpc>
            </a:pP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days ago</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2" name="TextBox 21"/>
          <p:cNvSpPr txBox="1"/>
          <p:nvPr/>
        </p:nvSpPr>
        <p:spPr>
          <a:xfrm>
            <a:off x="9768770" y="3099323"/>
            <a:ext cx="1932944" cy="1477328"/>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last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years</a:t>
            </a:r>
          </a:p>
          <a:p>
            <a:pPr algn="ctr">
              <a:lnSpc>
                <a:spcPct val="90000"/>
              </a:lnSpc>
            </a:pPr>
            <a:r>
              <a:rPr lang="en-GB" sz="2000" b="1" dirty="0">
                <a:solidFill>
                  <a:srgbClr val="19325C">
                    <a:lumMod val="75000"/>
                  </a:srgbClr>
                </a:solidFill>
                <a:cs typeface="Arial" pitchFamily="34" charset="0"/>
              </a:rPr>
              <a:t>next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years</a:t>
            </a:r>
          </a:p>
          <a:p>
            <a:pPr algn="ctr">
              <a:lnSpc>
                <a:spcPct val="90000"/>
              </a:lnSpc>
            </a:pP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years ago</a:t>
            </a:r>
            <a:endParaRPr lang="en-US" sz="2000" b="1" dirty="0">
              <a:solidFill>
                <a:srgbClr val="19325C">
                  <a:lumMod val="75000"/>
                </a:srgbClr>
              </a:solidFill>
              <a:cs typeface="Arial" pitchFamily="34" charset="0"/>
            </a:endParaRPr>
          </a:p>
          <a:p>
            <a:pPr algn="ctr">
              <a:lnSpc>
                <a:spcPct val="90000"/>
              </a:lnSpc>
            </a:pP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3" name="TextBox 22"/>
          <p:cNvSpPr txBox="1"/>
          <p:nvPr/>
        </p:nvSpPr>
        <p:spPr>
          <a:xfrm>
            <a:off x="4740567" y="1726035"/>
            <a:ext cx="2083415" cy="923330"/>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today</a:t>
            </a:r>
          </a:p>
          <a:p>
            <a:pPr algn="ctr">
              <a:lnSpc>
                <a:spcPct val="90000"/>
              </a:lnSpc>
            </a:pPr>
            <a:r>
              <a:rPr lang="en-GB" sz="2000" b="1" dirty="0">
                <a:solidFill>
                  <a:srgbClr val="19325C">
                    <a:lumMod val="75000"/>
                  </a:srgbClr>
                </a:solidFill>
                <a:cs typeface="Arial" pitchFamily="34" charset="0"/>
              </a:rPr>
              <a:t>this month</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4" name="TextBox 23"/>
          <p:cNvSpPr txBox="1"/>
          <p:nvPr/>
        </p:nvSpPr>
        <p:spPr>
          <a:xfrm>
            <a:off x="2425694" y="1726035"/>
            <a:ext cx="1932944" cy="923330"/>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yesterday</a:t>
            </a:r>
          </a:p>
          <a:p>
            <a:pPr algn="ctr">
              <a:lnSpc>
                <a:spcPct val="90000"/>
              </a:lnSpc>
            </a:pPr>
            <a:r>
              <a:rPr lang="en-GB" sz="2000" b="1" dirty="0">
                <a:solidFill>
                  <a:srgbClr val="19325C">
                    <a:lumMod val="75000"/>
                  </a:srgbClr>
                </a:solidFill>
                <a:cs typeface="Arial" pitchFamily="34" charset="0"/>
              </a:rPr>
              <a:t>last week</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5" name="TextBox 24"/>
          <p:cNvSpPr txBox="1"/>
          <p:nvPr/>
        </p:nvSpPr>
        <p:spPr>
          <a:xfrm>
            <a:off x="7307510" y="1726035"/>
            <a:ext cx="1932944" cy="923330"/>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tomorrow</a:t>
            </a:r>
          </a:p>
          <a:p>
            <a:pPr algn="ctr">
              <a:lnSpc>
                <a:spcPct val="90000"/>
              </a:lnSpc>
            </a:pPr>
            <a:r>
              <a:rPr lang="en-GB" sz="2000" b="1" dirty="0">
                <a:solidFill>
                  <a:srgbClr val="19325C">
                    <a:lumMod val="75000"/>
                  </a:srgbClr>
                </a:solidFill>
                <a:cs typeface="Arial" pitchFamily="34" charset="0"/>
              </a:rPr>
              <a:t>next quarter</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29" name="Rectangle 3"/>
          <p:cNvSpPr txBox="1">
            <a:spLocks noChangeArrowheads="1"/>
          </p:cNvSpPr>
          <p:nvPr/>
        </p:nvSpPr>
        <p:spPr>
          <a:xfrm>
            <a:off x="115713" y="2545685"/>
            <a:ext cx="11594575" cy="779721"/>
          </a:xfrm>
          <a:prstGeom prst="rect">
            <a:avLst/>
          </a:prstGeom>
        </p:spPr>
        <p:txBody>
          <a:bodyPr>
            <a:noAutofit/>
          </a:bodyPr>
          <a:lstStyle/>
          <a:p>
            <a:pPr>
              <a:spcBef>
                <a:spcPts val="900"/>
              </a:spcBef>
            </a:pPr>
            <a:r>
              <a:rPr lang="en-GB" sz="2400" dirty="0">
                <a:solidFill>
                  <a:srgbClr val="262626"/>
                </a:solidFill>
              </a:rPr>
              <a:t>For extra flexibility, you can use variables in relative date values :</a:t>
            </a:r>
          </a:p>
        </p:txBody>
      </p:sp>
      <p:sp>
        <p:nvSpPr>
          <p:cNvPr id="28" name="TextBox 27"/>
          <p:cNvSpPr txBox="1"/>
          <p:nvPr/>
        </p:nvSpPr>
        <p:spPr>
          <a:xfrm>
            <a:off x="2507440" y="3099323"/>
            <a:ext cx="1932944" cy="1200329"/>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last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weeks</a:t>
            </a:r>
          </a:p>
          <a:p>
            <a:pPr algn="ctr">
              <a:lnSpc>
                <a:spcPct val="90000"/>
              </a:lnSpc>
            </a:pPr>
            <a:r>
              <a:rPr lang="en-GB" sz="2000" b="1" dirty="0">
                <a:solidFill>
                  <a:srgbClr val="19325C">
                    <a:lumMod val="75000"/>
                  </a:srgbClr>
                </a:solidFill>
                <a:cs typeface="Arial" pitchFamily="34" charset="0"/>
              </a:rPr>
              <a:t>next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weeks</a:t>
            </a:r>
          </a:p>
          <a:p>
            <a:pPr algn="ctr">
              <a:lnSpc>
                <a:spcPct val="90000"/>
              </a:lnSpc>
            </a:pP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weeks ago</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30" name="TextBox 29"/>
          <p:cNvSpPr txBox="1"/>
          <p:nvPr/>
        </p:nvSpPr>
        <p:spPr>
          <a:xfrm>
            <a:off x="4877726" y="3099323"/>
            <a:ext cx="1932944" cy="1477328"/>
          </a:xfrm>
          <a:prstGeom prst="rect">
            <a:avLst/>
          </a:prstGeom>
          <a:noFill/>
          <a:ln>
            <a:noFill/>
          </a:ln>
        </p:spPr>
        <p:txBody>
          <a:bodyPr wrap="square" rtlCol="0">
            <a:spAutoFit/>
          </a:bodyPr>
          <a:lstStyle/>
          <a:p>
            <a:pPr algn="ctr">
              <a:lnSpc>
                <a:spcPct val="90000"/>
              </a:lnSpc>
            </a:pPr>
            <a:r>
              <a:rPr lang="en-GB" sz="2000" b="1" dirty="0">
                <a:solidFill>
                  <a:srgbClr val="19325C">
                    <a:lumMod val="75000"/>
                  </a:srgbClr>
                </a:solidFill>
                <a:cs typeface="Arial" pitchFamily="34" charset="0"/>
              </a:rPr>
              <a:t>last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months</a:t>
            </a:r>
          </a:p>
          <a:p>
            <a:pPr algn="ctr">
              <a:lnSpc>
                <a:spcPct val="90000"/>
              </a:lnSpc>
            </a:pPr>
            <a:r>
              <a:rPr lang="en-GB" sz="2000" b="1" dirty="0">
                <a:solidFill>
                  <a:srgbClr val="19325C">
                    <a:lumMod val="75000"/>
                  </a:srgbClr>
                </a:solidFill>
                <a:cs typeface="Arial" pitchFamily="34" charset="0"/>
              </a:rPr>
              <a:t>next </a:t>
            </a: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months</a:t>
            </a:r>
          </a:p>
          <a:p>
            <a:pPr algn="ctr">
              <a:lnSpc>
                <a:spcPct val="90000"/>
              </a:lnSpc>
            </a:pPr>
            <a:r>
              <a:rPr lang="en-GB" sz="2000" b="1" i="1" dirty="0">
                <a:solidFill>
                  <a:srgbClr val="19325C">
                    <a:lumMod val="75000"/>
                  </a:srgbClr>
                </a:solidFill>
                <a:cs typeface="Arial" pitchFamily="34" charset="0"/>
              </a:rPr>
              <a:t>n</a:t>
            </a:r>
            <a:r>
              <a:rPr lang="en-GB" sz="2000" b="1" dirty="0">
                <a:solidFill>
                  <a:srgbClr val="19325C">
                    <a:lumMod val="75000"/>
                  </a:srgbClr>
                </a:solidFill>
                <a:cs typeface="Arial" pitchFamily="34" charset="0"/>
              </a:rPr>
              <a:t> months ago</a:t>
            </a:r>
            <a:endParaRPr lang="en-US" sz="2000" b="1" dirty="0">
              <a:solidFill>
                <a:srgbClr val="19325C">
                  <a:lumMod val="75000"/>
                </a:srgbClr>
              </a:solidFill>
              <a:cs typeface="Arial" pitchFamily="34" charset="0"/>
            </a:endParaRPr>
          </a:p>
          <a:p>
            <a:pPr>
              <a:lnSpc>
                <a:spcPct val="90000"/>
              </a:lnSpc>
            </a:pPr>
            <a:endParaRPr lang="en-US" sz="2000" b="1" dirty="0">
              <a:solidFill>
                <a:srgbClr val="19325C">
                  <a:lumMod val="75000"/>
                </a:srgbClr>
              </a:solidFill>
              <a:cs typeface="Arial" pitchFamily="34" charset="0"/>
            </a:endParaRPr>
          </a:p>
        </p:txBody>
      </p:sp>
      <p:sp>
        <p:nvSpPr>
          <p:cNvPr id="32" name="TextBox 31"/>
          <p:cNvSpPr txBox="1"/>
          <p:nvPr/>
        </p:nvSpPr>
        <p:spPr bwMode="white">
          <a:xfrm>
            <a:off x="239683" y="6444383"/>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33" name="Freeform 343"/>
          <p:cNvSpPr>
            <a:spLocks noEditPoints="1"/>
          </p:cNvSpPr>
          <p:nvPr/>
        </p:nvSpPr>
        <p:spPr bwMode="auto">
          <a:xfrm>
            <a:off x="194527" y="6390135"/>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3530700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2" y="843165"/>
            <a:ext cx="3975026" cy="5950440"/>
          </a:xfrm>
        </p:spPr>
        <p:txBody>
          <a:bodyPr/>
          <a:lstStyle/>
          <a:p>
            <a:pPr lvl="0" eaLnBrk="0" hangingPunct="0">
              <a:spcBef>
                <a:spcPct val="0"/>
              </a:spcBef>
            </a:pPr>
            <a:r>
              <a:rPr lang="en-US" altLang="en-US" dirty="0">
                <a:solidFill>
                  <a:srgbClr val="3C3D3E"/>
                </a:solidFill>
              </a:rPr>
              <a:t>Want to see all the opportunities you've closed this year? </a:t>
            </a:r>
          </a:p>
          <a:p>
            <a:pPr lvl="0" eaLnBrk="0" hangingPunct="0">
              <a:spcBef>
                <a:spcPct val="0"/>
              </a:spcBef>
            </a:pPr>
            <a:endParaRPr lang="en-US" altLang="en-US" dirty="0">
              <a:solidFill>
                <a:srgbClr val="3C3D3E"/>
              </a:solidFill>
            </a:endParaRPr>
          </a:p>
          <a:p>
            <a:pPr lvl="0" eaLnBrk="0" hangingPunct="0">
              <a:spcBef>
                <a:spcPct val="0"/>
              </a:spcBef>
            </a:pPr>
            <a:r>
              <a:rPr lang="en-US" altLang="en-US" dirty="0">
                <a:solidFill>
                  <a:srgbClr val="3C3D3E"/>
                </a:solidFill>
              </a:rPr>
              <a:t>Instead of filtering by calendar dates, such as </a:t>
            </a:r>
            <a:r>
              <a:rPr lang="en-US" altLang="en-US" dirty="0">
                <a:solidFill>
                  <a:srgbClr val="333333"/>
                </a:solidFill>
              </a:rPr>
              <a:t>Close Date greater than Jan 1, 2017</a:t>
            </a:r>
            <a:r>
              <a:rPr lang="en-US" altLang="en-US" dirty="0">
                <a:solidFill>
                  <a:srgbClr val="3C3D3E"/>
                </a:solidFill>
              </a:rPr>
              <a:t>, filter your report by a relative date: </a:t>
            </a:r>
            <a:r>
              <a:rPr lang="en-US" altLang="en-US" dirty="0">
                <a:solidFill>
                  <a:srgbClr val="333333"/>
                </a:solidFill>
              </a:rPr>
              <a:t>Close Date equals THIS YEAR.</a:t>
            </a:r>
            <a:endParaRPr lang="en-US" altLang="en-US" dirty="0"/>
          </a:p>
          <a:p>
            <a:endParaRPr lang="en-US" dirty="0">
              <a:solidFill>
                <a:schemeClr val="bg1"/>
              </a:solidFill>
            </a:endParaRPr>
          </a:p>
          <a:p>
            <a:endParaRPr lang="en-US" dirty="0"/>
          </a:p>
        </p:txBody>
      </p:sp>
      <p:sp>
        <p:nvSpPr>
          <p:cNvPr id="3" name="Title 2"/>
          <p:cNvSpPr>
            <a:spLocks noGrp="1"/>
          </p:cNvSpPr>
          <p:nvPr>
            <p:ph type="title"/>
          </p:nvPr>
        </p:nvSpPr>
        <p:spPr/>
        <p:txBody>
          <a:bodyPr/>
          <a:lstStyle/>
          <a:p>
            <a:r>
              <a:rPr lang="en-US" dirty="0"/>
              <a:t>Relative dates (cont.)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349</a:t>
            </a:fld>
            <a:endParaRPr lang="en-US" dirty="0"/>
          </a:p>
        </p:txBody>
      </p:sp>
      <p:pic>
        <p:nvPicPr>
          <p:cNvPr id="12" name="Content Placeholder 4"/>
          <p:cNvPicPr>
            <a:picLocks noChangeAspect="1"/>
          </p:cNvPicPr>
          <p:nvPr/>
        </p:nvPicPr>
        <p:blipFill rotWithShape="1">
          <a:blip r:embed="rId4">
            <a:extLst>
              <a:ext uri="{28A0092B-C50C-407E-A947-70E740481C1C}">
                <a14:useLocalDpi xmlns:a14="http://schemas.microsoft.com/office/drawing/2010/main" val="0"/>
              </a:ext>
            </a:extLst>
          </a:blip>
          <a:srcRect l="3212" t="2173" r="3212" b="1751"/>
          <a:stretch/>
        </p:blipFill>
        <p:spPr bwMode="auto">
          <a:xfrm>
            <a:off x="4605868" y="925689"/>
            <a:ext cx="7428088" cy="579414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2178451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4302" y="1895707"/>
            <a:ext cx="11315698" cy="4893822"/>
          </a:xfrm>
        </p:spPr>
        <p:txBody>
          <a:bodyPr numCol="2" spcCol="822960"/>
          <a:lstStyle/>
          <a:p>
            <a:pPr marL="574675" indent="-574675">
              <a:lnSpc>
                <a:spcPct val="100000"/>
              </a:lnSpc>
              <a:spcBef>
                <a:spcPts val="1200"/>
              </a:spcBef>
              <a:buFont typeface="+mj-lt"/>
              <a:buAutoNum type="arabicPeriod"/>
            </a:pPr>
            <a:r>
              <a:rPr lang="en-US" sz="2000" b="0" dirty="0">
                <a:solidFill>
                  <a:srgbClr val="000000"/>
                </a:solidFill>
                <a:ea typeface="Arial" pitchFamily="-112" charset="0"/>
                <a:cs typeface="Arial" pitchFamily="-112" charset="0"/>
                <a:sym typeface="Arial" pitchFamily="-112" charset="0"/>
              </a:rPr>
              <a:t>How many accounts begin with the letter “A”?  </a:t>
            </a:r>
          </a:p>
          <a:p>
            <a:pPr marL="574675" indent="-574675">
              <a:lnSpc>
                <a:spcPct val="100000"/>
              </a:lnSpc>
              <a:spcBef>
                <a:spcPts val="1200"/>
              </a:spcBef>
              <a:buFont typeface="+mj-lt"/>
              <a:buAutoNum type="arabicPeriod"/>
            </a:pPr>
            <a:r>
              <a:rPr lang="en-US" sz="2000" b="0" dirty="0">
                <a:solidFill>
                  <a:srgbClr val="000000"/>
                </a:solidFill>
                <a:ea typeface="Arial" pitchFamily="-112" charset="0"/>
                <a:cs typeface="Arial" pitchFamily="-112" charset="0"/>
                <a:sym typeface="Arial" pitchFamily="-112" charset="0"/>
              </a:rPr>
              <a:t>How many accounts begin with the letter “U”?    </a:t>
            </a:r>
          </a:p>
          <a:p>
            <a:pPr marL="574675" indent="-574675">
              <a:lnSpc>
                <a:spcPct val="100000"/>
              </a:lnSpc>
              <a:spcBef>
                <a:spcPts val="1200"/>
              </a:spcBef>
              <a:buFont typeface="+mj-lt"/>
              <a:buAutoNum type="arabicPeriod"/>
            </a:pPr>
            <a:r>
              <a:rPr lang="en-US" sz="2000" b="0" dirty="0">
                <a:solidFill>
                  <a:srgbClr val="000000"/>
                </a:solidFill>
                <a:ea typeface="Arial" pitchFamily="-112" charset="0"/>
                <a:cs typeface="Arial" pitchFamily="-112" charset="0"/>
                <a:sym typeface="Arial" pitchFamily="-112" charset="0"/>
              </a:rPr>
              <a:t>Where did Allison Wheeler get her business degree?  </a:t>
            </a:r>
          </a:p>
          <a:p>
            <a:pPr marL="574675" indent="-574675">
              <a:lnSpc>
                <a:spcPct val="100000"/>
              </a:lnSpc>
              <a:spcBef>
                <a:spcPts val="1200"/>
              </a:spcBef>
              <a:buFont typeface="+mj-lt"/>
              <a:buAutoNum type="arabicPeriod"/>
            </a:pPr>
            <a:r>
              <a:rPr lang="en-US" sz="2000" b="0" dirty="0">
                <a:solidFill>
                  <a:srgbClr val="000000"/>
                </a:solidFill>
                <a:ea typeface="Arial" pitchFamily="-112" charset="0"/>
                <a:cs typeface="Arial" pitchFamily="-112" charset="0"/>
                <a:sym typeface="Arial" pitchFamily="-112" charset="0"/>
              </a:rPr>
              <a:t>What did Ling Wu do before she started at AW Computing?</a:t>
            </a:r>
          </a:p>
          <a:p>
            <a:pPr marL="574675" indent="-574675">
              <a:lnSpc>
                <a:spcPct val="100000"/>
              </a:lnSpc>
              <a:spcBef>
                <a:spcPts val="1200"/>
              </a:spcBef>
              <a:buFont typeface="+mj-lt"/>
              <a:buAutoNum type="arabicPeriod"/>
            </a:pPr>
            <a:r>
              <a:rPr lang="en-GB" sz="2000" b="0" dirty="0">
                <a:solidFill>
                  <a:srgbClr val="000000"/>
                </a:solidFill>
                <a:ea typeface="Arial" pitchFamily="-112" charset="0"/>
                <a:cs typeface="Arial" pitchFamily="-112" charset="0"/>
                <a:sym typeface="Arial" pitchFamily="-112" charset="0"/>
              </a:rPr>
              <a:t>How many members are in the “Beat </a:t>
            </a:r>
            <a:r>
              <a:rPr lang="en-GB" sz="2000" b="0" dirty="0" err="1">
                <a:solidFill>
                  <a:srgbClr val="000000"/>
                </a:solidFill>
                <a:ea typeface="Arial" pitchFamily="-112" charset="0"/>
                <a:cs typeface="Arial" pitchFamily="-112" charset="0"/>
                <a:sym typeface="Arial" pitchFamily="-112" charset="0"/>
              </a:rPr>
              <a:t>Targas</a:t>
            </a:r>
            <a:r>
              <a:rPr lang="en-GB" sz="2000" b="0" dirty="0">
                <a:solidFill>
                  <a:srgbClr val="000000"/>
                </a:solidFill>
                <a:ea typeface="Arial" pitchFamily="-112" charset="0"/>
                <a:cs typeface="Arial" pitchFamily="-112" charset="0"/>
                <a:sym typeface="Arial" pitchFamily="-112" charset="0"/>
              </a:rPr>
              <a:t>!” group? </a:t>
            </a:r>
          </a:p>
          <a:p>
            <a:pPr marL="574675" indent="-574675">
              <a:lnSpc>
                <a:spcPct val="100000"/>
              </a:lnSpc>
              <a:spcBef>
                <a:spcPts val="1200"/>
              </a:spcBef>
              <a:buFont typeface="+mj-lt"/>
              <a:buAutoNum type="arabicPeriod"/>
            </a:pPr>
            <a:r>
              <a:rPr lang="en-GB" sz="2000" b="0" dirty="0">
                <a:solidFill>
                  <a:srgbClr val="000000"/>
                </a:solidFill>
                <a:ea typeface="Arial" pitchFamily="-112" charset="0"/>
                <a:cs typeface="Arial" pitchFamily="-112" charset="0"/>
                <a:sym typeface="Arial" pitchFamily="-112" charset="0"/>
              </a:rPr>
              <a:t>What department/division are they in? </a:t>
            </a:r>
          </a:p>
          <a:p>
            <a:pPr marL="574675" indent="-574675">
              <a:lnSpc>
                <a:spcPct val="100000"/>
              </a:lnSpc>
              <a:spcBef>
                <a:spcPts val="1200"/>
              </a:spcBef>
              <a:buFont typeface="+mj-lt"/>
              <a:buAutoNum type="arabicPeriod"/>
            </a:pPr>
            <a:r>
              <a:rPr lang="en-US" sz="2000" b="0" dirty="0">
                <a:solidFill>
                  <a:srgbClr val="000000"/>
                </a:solidFill>
                <a:ea typeface="Arial" pitchFamily="-112" charset="0"/>
                <a:cs typeface="Arial" pitchFamily="-112" charset="0"/>
                <a:sym typeface="Arial" pitchFamily="-112" charset="0"/>
              </a:rPr>
              <a:t>How many people are following you in Chatter? </a:t>
            </a:r>
          </a:p>
          <a:p>
            <a:pPr marL="574675" indent="-574675">
              <a:lnSpc>
                <a:spcPct val="100000"/>
              </a:lnSpc>
              <a:spcBef>
                <a:spcPts val="1200"/>
              </a:spcBef>
              <a:buFont typeface="+mj-lt"/>
              <a:buAutoNum type="arabicPeriod"/>
            </a:pPr>
            <a:r>
              <a:rPr lang="en-GB" sz="2000" b="0" dirty="0">
                <a:solidFill>
                  <a:srgbClr val="000000"/>
                </a:solidFill>
                <a:ea typeface="Arial" pitchFamily="-112" charset="0"/>
                <a:cs typeface="Arial" pitchFamily="-112" charset="0"/>
                <a:sym typeface="Arial" pitchFamily="-112" charset="0"/>
              </a:rPr>
              <a:t>Which new fields in Yuko Ishikawa requesting for her Accounts page layout? What is Noah Larkin’s question?</a:t>
            </a:r>
          </a:p>
          <a:p>
            <a:pPr marL="574675" indent="-574675">
              <a:lnSpc>
                <a:spcPct val="100000"/>
              </a:lnSpc>
              <a:spcBef>
                <a:spcPts val="1200"/>
              </a:spcBef>
              <a:buFont typeface="+mj-lt"/>
              <a:buAutoNum type="arabicPeriod"/>
            </a:pPr>
            <a:r>
              <a:rPr lang="en-GB" sz="2000" b="0" dirty="0">
                <a:solidFill>
                  <a:srgbClr val="000000"/>
                </a:solidFill>
                <a:ea typeface="Arial" pitchFamily="-112" charset="0"/>
                <a:cs typeface="Arial" pitchFamily="-112" charset="0"/>
                <a:sym typeface="Arial" pitchFamily="-112" charset="0"/>
              </a:rPr>
              <a:t>Do you own any files that have been uploaded into the org? Have any files been shared with you? How many?</a:t>
            </a:r>
          </a:p>
          <a:p>
            <a:pPr marL="574675" indent="-574675">
              <a:lnSpc>
                <a:spcPct val="100000"/>
              </a:lnSpc>
              <a:spcBef>
                <a:spcPts val="1200"/>
              </a:spcBef>
              <a:buFont typeface="+mj-lt"/>
              <a:buAutoNum type="arabicPeriod"/>
            </a:pPr>
            <a:r>
              <a:rPr lang="en-GB" sz="2000" b="0" dirty="0">
                <a:solidFill>
                  <a:srgbClr val="000000"/>
                </a:solidFill>
                <a:cs typeface="Arial" pitchFamily="-112" charset="0"/>
                <a:sym typeface="Arial" pitchFamily="-112" charset="0"/>
              </a:rPr>
              <a:t>What functions are available with shared files?</a:t>
            </a:r>
            <a:endParaRPr lang="en-US" sz="2000" dirty="0"/>
          </a:p>
        </p:txBody>
      </p:sp>
      <p:sp>
        <p:nvSpPr>
          <p:cNvPr id="2" name="Content Placeholder 1"/>
          <p:cNvSpPr>
            <a:spLocks noGrp="1"/>
          </p:cNvSpPr>
          <p:nvPr>
            <p:ph idx="11"/>
          </p:nvPr>
        </p:nvSpPr>
        <p:spPr>
          <a:xfrm>
            <a:off x="1" y="758825"/>
            <a:ext cx="12192000" cy="958463"/>
          </a:xfrm>
        </p:spPr>
        <p:txBody>
          <a:bodyPr/>
          <a:lstStyle/>
          <a:p>
            <a:r>
              <a:rPr lang="en-US" dirty="0"/>
              <a:t>Goal:</a:t>
            </a:r>
          </a:p>
          <a:p>
            <a:r>
              <a:rPr lang="en-US" b="0" dirty="0"/>
              <a:t>Answer these questions using the navigation skills that were just demonstrated:</a:t>
            </a:r>
          </a:p>
        </p:txBody>
      </p:sp>
      <p:sp>
        <p:nvSpPr>
          <p:cNvPr id="9" name="Content Placeholder 8"/>
          <p:cNvSpPr>
            <a:spLocks noGrp="1"/>
          </p:cNvSpPr>
          <p:nvPr>
            <p:ph idx="10"/>
          </p:nvPr>
        </p:nvSpPr>
        <p:spPr/>
        <p:txBody>
          <a:bodyPr/>
          <a:lstStyle/>
          <a:p>
            <a:r>
              <a:rPr lang="en-US" dirty="0"/>
              <a:t>5 min</a:t>
            </a:r>
          </a:p>
        </p:txBody>
      </p:sp>
      <p:sp>
        <p:nvSpPr>
          <p:cNvPr id="3" name="Text Placeholder 2"/>
          <p:cNvSpPr>
            <a:spLocks noGrp="1"/>
          </p:cNvSpPr>
          <p:nvPr>
            <p:ph type="body" sz="quarter" idx="12"/>
          </p:nvPr>
        </p:nvSpPr>
        <p:spPr/>
        <p:txBody>
          <a:bodyPr/>
          <a:lstStyle/>
          <a:p>
            <a:r>
              <a:rPr lang="en-US" dirty="0"/>
              <a:t>YOUR TURN</a:t>
            </a:r>
          </a:p>
        </p:txBody>
      </p:sp>
      <p:sp>
        <p:nvSpPr>
          <p:cNvPr id="7" name="Title 6"/>
          <p:cNvSpPr>
            <a:spLocks noGrp="1"/>
          </p:cNvSpPr>
          <p:nvPr>
            <p:ph type="title"/>
          </p:nvPr>
        </p:nvSpPr>
        <p:spPr/>
        <p:txBody>
          <a:bodyPr/>
          <a:lstStyle/>
          <a:p>
            <a:r>
              <a:rPr lang="en-US" dirty="0"/>
              <a:t>1-2: Treasure Hunt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35</a:t>
            </a:fld>
            <a:endParaRPr lang="en-US" dirty="0"/>
          </a:p>
        </p:txBody>
      </p:sp>
    </p:spTree>
    <p:custDataLst>
      <p:tags r:id="rId1"/>
    </p:custDataLst>
    <p:extLst>
      <p:ext uri="{BB962C8B-B14F-4D97-AF65-F5344CB8AC3E}">
        <p14:creationId xmlns:p14="http://schemas.microsoft.com/office/powerpoint/2010/main" val="208601780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596444"/>
            <a:ext cx="10352418" cy="4193085"/>
          </a:xfrm>
        </p:spPr>
        <p:txBody>
          <a:bodyPr/>
          <a:lstStyle/>
          <a:p>
            <a:r>
              <a:rPr lang="en-US" dirty="0"/>
              <a:t>Tasks: </a:t>
            </a:r>
          </a:p>
          <a:p>
            <a:pPr lvl="1"/>
            <a:r>
              <a:rPr lang="en-US" dirty="0"/>
              <a:t>Customize the standard Users Logged in This Week report to display users, by role, who have not logged in during the last seven days. (You will need to go to Classic to get the standard report.)</a:t>
            </a:r>
          </a:p>
          <a:p>
            <a:pPr lvl="1"/>
            <a:r>
              <a:rPr lang="en-US" dirty="0"/>
              <a:t>Save the report as a new report called </a:t>
            </a:r>
            <a:r>
              <a:rPr lang="en-US" dirty="0">
                <a:latin typeface="Courier New" panose="02070309020205020404" pitchFamily="49" charset="0"/>
                <a:cs typeface="Courier New" panose="02070309020205020404" pitchFamily="49" charset="0"/>
              </a:rPr>
              <a:t>Wall of Shame </a:t>
            </a:r>
            <a:r>
              <a:rPr lang="en-US" dirty="0"/>
              <a:t>in the Adoption Reports folder.</a:t>
            </a:r>
          </a:p>
          <a:p>
            <a:pPr lvl="1"/>
            <a:endParaRPr lang="en-US" dirty="0"/>
          </a:p>
          <a:p>
            <a:pPr lvl="1"/>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John Wiseman, CEO, is very focused on user adoption and wants to ensure the company is getting the most out of its user licenses. He wants a weekly report </a:t>
            </a:r>
            <a:br>
              <a:rPr lang="en-US" dirty="0"/>
            </a:br>
            <a:r>
              <a:rPr lang="en-US" dirty="0"/>
              <a:t>of all users who have NOT logged in to Salesforce in the last seven days. </a:t>
            </a:r>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dirty="0"/>
              <a:t>Join Me</a:t>
            </a:r>
          </a:p>
        </p:txBody>
      </p:sp>
      <p:sp>
        <p:nvSpPr>
          <p:cNvPr id="103425" name="Rectangle 2"/>
          <p:cNvSpPr>
            <a:spLocks noGrp="1" noChangeArrowheads="1"/>
          </p:cNvSpPr>
          <p:nvPr>
            <p:ph type="title"/>
          </p:nvPr>
        </p:nvSpPr>
        <p:spPr/>
        <p:txBody>
          <a:bodyPr/>
          <a:lstStyle/>
          <a:p>
            <a:r>
              <a:rPr lang="en-US" dirty="0"/>
              <a:t>7-6: Filter </a:t>
            </a:r>
            <a:r>
              <a:rPr lang="en-GB" dirty="0"/>
              <a:t>a Report </a:t>
            </a:r>
            <a:r>
              <a:rPr lang="en-US" dirty="0"/>
              <a:t>with Relative Date Values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350</a:t>
            </a:fld>
            <a:endParaRPr lang="en-US" dirty="0"/>
          </a:p>
        </p:txBody>
      </p:sp>
    </p:spTree>
    <p:custDataLst>
      <p:tags r:id="rId1"/>
    </p:custDataLst>
    <p:extLst>
      <p:ext uri="{BB962C8B-B14F-4D97-AF65-F5344CB8AC3E}">
        <p14:creationId xmlns:p14="http://schemas.microsoft.com/office/powerpoint/2010/main" val="408907825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89" y="1027272"/>
            <a:ext cx="7951743" cy="4635062"/>
          </a:xfrm>
        </p:spPr>
        <p:txBody>
          <a:bodyPr numCol="1" spcCol="548640"/>
          <a:lstStyle/>
          <a:p>
            <a:pPr lvl="2"/>
            <a:r>
              <a:rPr lang="en-US" dirty="0">
                <a:solidFill>
                  <a:srgbClr val="AEBE89"/>
                </a:solidFill>
              </a:rPr>
              <a:t>Running and Modifying Reports</a:t>
            </a:r>
          </a:p>
          <a:p>
            <a:pPr lvl="1"/>
            <a:r>
              <a:rPr lang="en-GB" b="0" dirty="0">
                <a:solidFill>
                  <a:srgbClr val="AEBE89"/>
                </a:solidFill>
                <a:latin typeface="Salesforce Sans Light" panose="020B0305020202020203" pitchFamily="34" charset="0"/>
              </a:rPr>
              <a:t>Creating New Reports with the Report Builder</a:t>
            </a:r>
          </a:p>
          <a:p>
            <a:pPr lvl="1"/>
            <a:r>
              <a:rPr lang="en-US" b="0" dirty="0">
                <a:solidFill>
                  <a:srgbClr val="AEBE89"/>
                </a:solidFill>
                <a:latin typeface="Salesforce Sans Light" panose="020B0305020202020203" pitchFamily="34" charset="0"/>
              </a:rPr>
              <a:t>Working with Report Filters</a:t>
            </a:r>
            <a:endParaRPr lang="en-GB" b="0" dirty="0">
              <a:solidFill>
                <a:srgbClr val="AEBE89"/>
              </a:solidFill>
              <a:latin typeface="Salesforce Sans Light" panose="020B0305020202020203" pitchFamily="34" charset="0"/>
            </a:endParaRPr>
          </a:p>
          <a:p>
            <a:pPr lvl="1"/>
            <a:r>
              <a:rPr lang="en-GB" dirty="0"/>
              <a:t>Summarizing with Formulas and Visual Summaries</a:t>
            </a:r>
          </a:p>
          <a:p>
            <a:pPr lvl="1"/>
            <a:r>
              <a:rPr lang="en-GB" b="0" dirty="0">
                <a:latin typeface="Salesforce Sans Light" panose="020B0305020202020203" pitchFamily="34" charset="0"/>
              </a:rPr>
              <a:t>Printing, Exporting, and Emailing Reports </a:t>
            </a:r>
          </a:p>
          <a:p>
            <a:pPr lvl="1"/>
            <a:r>
              <a:rPr lang="en-US" b="0" dirty="0">
                <a:latin typeface="Salesforce Sans Light" panose="020B0305020202020203" pitchFamily="34" charset="0"/>
              </a:rPr>
              <a:t>Building Dashboards</a:t>
            </a:r>
          </a:p>
        </p:txBody>
      </p:sp>
      <p:sp>
        <p:nvSpPr>
          <p:cNvPr id="5" name="Text Placeholder 4"/>
          <p:cNvSpPr>
            <a:spLocks noGrp="1"/>
          </p:cNvSpPr>
          <p:nvPr>
            <p:ph type="body" sz="quarter" idx="13"/>
          </p:nvPr>
        </p:nvSpPr>
        <p:spPr/>
        <p:txBody>
          <a:bodyPr/>
          <a:lstStyle/>
          <a:p>
            <a:r>
              <a:rPr lang="en-US"/>
              <a:t>Module 7: </a:t>
            </a:r>
            <a:r>
              <a:rPr lang="en-US" b="0">
                <a:latin typeface="Salesforce Sans Light" panose="020B0305020202020203" pitchFamily="34" charset="0"/>
              </a:rPr>
              <a:t>Reports and Dashboards</a:t>
            </a:r>
            <a:endParaRPr lang="en-US" b="0" dirty="0">
              <a:latin typeface="Salesforce Sans Light" panose="020B0305020202020203" pitchFamily="34" charset="0"/>
            </a:endParaRP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351</a:t>
            </a:fld>
            <a:endParaRPr lang="en-US" dirty="0"/>
          </a:p>
        </p:txBody>
      </p:sp>
    </p:spTree>
    <p:custDataLst>
      <p:tags r:id="rId1"/>
    </p:custDataLst>
    <p:extLst>
      <p:ext uri="{BB962C8B-B14F-4D97-AF65-F5344CB8AC3E}">
        <p14:creationId xmlns:p14="http://schemas.microsoft.com/office/powerpoint/2010/main" val="67482800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custom summary formulas</a:t>
            </a:r>
          </a:p>
        </p:txBody>
      </p:sp>
      <p:graphicFrame>
        <p:nvGraphicFramePr>
          <p:cNvPr id="4" name="Table 3"/>
          <p:cNvGraphicFramePr>
            <a:graphicFrameLocks noGrp="1"/>
          </p:cNvGraphicFramePr>
          <p:nvPr>
            <p:extLst>
              <p:ext uri="{D42A27DB-BD31-4B8C-83A1-F6EECF244321}">
                <p14:modId xmlns:p14="http://schemas.microsoft.com/office/powerpoint/2010/main" val="986511510"/>
              </p:ext>
            </p:extLst>
          </p:nvPr>
        </p:nvGraphicFramePr>
        <p:xfrm>
          <a:off x="1540052" y="1577413"/>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 now know what each of my reps has in the pipeline, but I’d also like to see how they’re closing–I need to see their win rates. In other words, what percentage of closed opportunities are actually being won? </a:t>
                      </a:r>
                      <a:endParaRPr lang="en-GB" sz="1800" b="0" kern="120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Adrian </a:t>
                      </a:r>
                      <a:r>
                        <a:rPr lang="en-GB" sz="1600" b="0" dirty="0" err="1">
                          <a:solidFill>
                            <a:srgbClr val="0070C0"/>
                          </a:solidFill>
                          <a:latin typeface="Salesforce Sans" panose="020B0505020202020203" pitchFamily="34" charset="0"/>
                          <a:ea typeface="Segoe UI" pitchFamily="34" charset="0"/>
                          <a:cs typeface="Segoe UI" pitchFamily="34" charset="0"/>
                        </a:rPr>
                        <a:t>Vong</a:t>
                      </a:r>
                      <a:r>
                        <a:rPr lang="en-GB" sz="1600" b="0" baseline="0" dirty="0">
                          <a:solidFill>
                            <a:schemeClr val="tx1"/>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An Lin</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Could you create another report to show this?</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752938" y="3459209"/>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68076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318083"/>
            <a:ext cx="297640" cy="288435"/>
          </a:xfrm>
          <a:prstGeom prst="rect">
            <a:avLst/>
          </a:prstGeom>
        </p:spPr>
      </p:pic>
      <p:pic>
        <p:nvPicPr>
          <p:cNvPr id="14" name="Picture 13"/>
          <p:cNvPicPr>
            <a:picLocks noChangeAspect="1"/>
          </p:cNvPicPr>
          <p:nvPr/>
        </p:nvPicPr>
        <p:blipFill rotWithShape="1">
          <a:blip r:embed="rId5"/>
          <a:srcRect l="5937" t="6188" r="9143" b="3506"/>
          <a:stretch/>
        </p:blipFill>
        <p:spPr>
          <a:xfrm>
            <a:off x="1767184" y="4318083"/>
            <a:ext cx="409154" cy="411480"/>
          </a:xfrm>
          <a:prstGeom prst="ellipse">
            <a:avLst/>
          </a:prstGeom>
        </p:spPr>
      </p:pic>
      <p:pic>
        <p:nvPicPr>
          <p:cNvPr id="10" name="Picture: Allison Wheeler" descr="AWheeler headshot.png"/>
          <p:cNvPicPr>
            <a:picLocks noChangeAspect="1"/>
          </p:cNvPicPr>
          <p:nvPr/>
        </p:nvPicPr>
        <p:blipFill>
          <a:blip r:embed="rId6" cstate="print"/>
          <a:srcRect l="12167" r="-3772" b="12284"/>
          <a:stretch>
            <a:fillRect/>
          </a:stretch>
        </p:blipFill>
        <p:spPr>
          <a:xfrm>
            <a:off x="1568965" y="1656950"/>
            <a:ext cx="522111" cy="520541"/>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352</a:t>
            </a:fld>
            <a:endParaRPr lang="en-US" dirty="0">
              <a:solidFill>
                <a:srgbClr val="FFFFFF"/>
              </a:solidFill>
            </a:endParaRPr>
          </a:p>
        </p:txBody>
      </p:sp>
    </p:spTree>
    <p:custDataLst>
      <p:tags r:id="rId1"/>
    </p:custDataLst>
    <p:extLst>
      <p:ext uri="{BB962C8B-B14F-4D97-AF65-F5344CB8AC3E}">
        <p14:creationId xmlns:p14="http://schemas.microsoft.com/office/powerpoint/2010/main" val="75979839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Search for: </a:t>
            </a:r>
            <a:r>
              <a:rPr kumimoji="0" lang="en-US" sz="2400" b="0" i="0" u="none" strike="noStrike" kern="0" cap="none" spc="0" normalizeH="0" baseline="0" noProof="0" dirty="0">
                <a:ln>
                  <a:noFill/>
                </a:ln>
                <a:solidFill>
                  <a:schemeClr val="bg1"/>
                </a:solidFill>
                <a:effectLst/>
                <a:uLnTx/>
                <a:uFillTx/>
                <a:latin typeface="Courier New" pitchFamily="49" charset="0"/>
                <a:cs typeface="Courier New" pitchFamily="49" charset="0"/>
              </a:rPr>
              <a:t>Building Custom Summary Formulas</a:t>
            </a:r>
          </a:p>
        </p:txBody>
      </p:sp>
      <p:sp>
        <p:nvSpPr>
          <p:cNvPr id="516098" name="Rectangle 3"/>
          <p:cNvSpPr>
            <a:spLocks noGrp="1" noChangeArrowheads="1"/>
          </p:cNvSpPr>
          <p:nvPr>
            <p:ph idx="1"/>
          </p:nvPr>
        </p:nvSpPr>
        <p:spPr>
          <a:xfrm>
            <a:off x="115712" y="843165"/>
            <a:ext cx="9525594" cy="5950440"/>
          </a:xfrm>
        </p:spPr>
        <p:txBody>
          <a:bodyPr lIns="139489" tIns="69745" rIns="139489" bIns="69745"/>
          <a:lstStyle/>
          <a:p>
            <a:pPr marL="0" lvl="0" indent="0" fontAlgn="base">
              <a:spcBef>
                <a:spcPts val="600"/>
              </a:spcBef>
              <a:spcAft>
                <a:spcPct val="0"/>
              </a:spcAft>
              <a:buNone/>
              <a:defRPr/>
            </a:pPr>
            <a:r>
              <a:rPr lang="en-GB" kern="0" dirty="0"/>
              <a:t>You can add up to five custom summary formulas to summary and matrix reports to create calculated summaries of your numerical fields, in addition to the standard summaries.  </a:t>
            </a:r>
          </a:p>
          <a:p>
            <a:pPr>
              <a:spcBef>
                <a:spcPts val="600"/>
              </a:spcBef>
              <a:defRPr/>
            </a:pPr>
            <a:endParaRPr lang="en-US" kern="0" dirty="0">
              <a:solidFill>
                <a:schemeClr val="bg2">
                  <a:lumMod val="75000"/>
                </a:schemeClr>
              </a:solidFill>
            </a:endParaRPr>
          </a:p>
        </p:txBody>
      </p:sp>
      <p:sp>
        <p:nvSpPr>
          <p:cNvPr id="516097" name="Rectangle 2"/>
          <p:cNvSpPr>
            <a:spLocks noGrp="1" noChangeArrowheads="1"/>
          </p:cNvSpPr>
          <p:nvPr>
            <p:ph type="title"/>
          </p:nvPr>
        </p:nvSpPr>
        <p:spPr/>
        <p:txBody>
          <a:bodyPr/>
          <a:lstStyle/>
          <a:p>
            <a:pPr eaLnBrk="1" hangingPunct="1"/>
            <a:r>
              <a:rPr lang="en-US" dirty="0"/>
              <a:t>Adding a Custom Summary Formula to </a:t>
            </a:r>
            <a:br>
              <a:rPr lang="en-US" dirty="0"/>
            </a:br>
            <a:r>
              <a:rPr lang="en-US" dirty="0"/>
              <a:t>a Report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353</a:t>
            </a:fld>
            <a:endParaRPr lang="en-US" dirty="0"/>
          </a:p>
        </p:txBody>
      </p:sp>
      <p:sp>
        <p:nvSpPr>
          <p:cNvPr id="27" name="Rectangle 3"/>
          <p:cNvSpPr txBox="1">
            <a:spLocks noChangeArrowheads="1"/>
          </p:cNvSpPr>
          <p:nvPr/>
        </p:nvSpPr>
        <p:spPr>
          <a:xfrm>
            <a:off x="115713" y="4493820"/>
            <a:ext cx="11229988" cy="1336431"/>
          </a:xfrm>
          <a:prstGeom prst="rect">
            <a:avLst/>
          </a:prstGeom>
        </p:spPr>
        <p:txBody>
          <a:bodyPr>
            <a:noAutofit/>
          </a:bodyPr>
          <a:lstStyle/>
          <a:p>
            <a:pPr>
              <a:spcBef>
                <a:spcPts val="600"/>
              </a:spcBef>
              <a:defRPr/>
            </a:pPr>
            <a:r>
              <a:rPr lang="en-GB" sz="2400" kern="0" dirty="0">
                <a:solidFill>
                  <a:srgbClr val="262626"/>
                </a:solidFill>
                <a:cs typeface="Arial" pitchFamily="34" charset="0"/>
              </a:rPr>
              <a:t>Note that custom summary formulas:</a:t>
            </a:r>
          </a:p>
          <a:p>
            <a:pPr marL="227013" indent="-227013">
              <a:spcBef>
                <a:spcPts val="600"/>
              </a:spcBef>
              <a:buFont typeface="Wingdings" pitchFamily="2" charset="2"/>
              <a:buChar char="§"/>
            </a:pPr>
            <a:r>
              <a:rPr lang="en-GB" sz="2400" dirty="0">
                <a:solidFill>
                  <a:srgbClr val="262626"/>
                </a:solidFill>
              </a:rPr>
              <a:t>Can reference formula fields, but not other summary formulas.</a:t>
            </a:r>
          </a:p>
          <a:p>
            <a:pPr marL="227013" indent="-227013">
              <a:spcBef>
                <a:spcPts val="600"/>
              </a:spcBef>
              <a:buFont typeface="Wingdings" pitchFamily="2" charset="2"/>
              <a:buChar char="§"/>
            </a:pPr>
            <a:r>
              <a:rPr lang="en-GB" sz="2400" dirty="0">
                <a:solidFill>
                  <a:srgbClr val="262626"/>
                </a:solidFill>
              </a:rPr>
              <a:t>Only display on summary rows, not detail (record) rows.</a:t>
            </a:r>
          </a:p>
        </p:txBody>
      </p:sp>
      <p:grpSp>
        <p:nvGrpSpPr>
          <p:cNvPr id="3" name="Group 2"/>
          <p:cNvGrpSpPr/>
          <p:nvPr/>
        </p:nvGrpSpPr>
        <p:grpSpPr>
          <a:xfrm>
            <a:off x="1555540" y="2175022"/>
            <a:ext cx="9145069" cy="2133600"/>
            <a:chOff x="550484" y="2346972"/>
            <a:chExt cx="7645082" cy="1783644"/>
          </a:xfrm>
        </p:grpSpPr>
        <p:grpSp>
          <p:nvGrpSpPr>
            <p:cNvPr id="2" name="Group 23"/>
            <p:cNvGrpSpPr/>
            <p:nvPr/>
          </p:nvGrpSpPr>
          <p:grpSpPr>
            <a:xfrm>
              <a:off x="897005" y="2613230"/>
              <a:ext cx="7298561" cy="1495425"/>
              <a:chOff x="599281" y="2356675"/>
              <a:chExt cx="7298561" cy="1495425"/>
            </a:xfrm>
            <a:effectLst>
              <a:outerShdw blurRad="50800" dist="38100" dir="2700000" algn="tl" rotWithShape="0">
                <a:prstClr val="black">
                  <a:alpha val="40000"/>
                </a:prstClr>
              </a:outerShdw>
            </a:effectLst>
          </p:grpSpPr>
          <p:pic>
            <p:nvPicPr>
              <p:cNvPr id="10" name="Picture 6"/>
              <p:cNvPicPr>
                <a:picLocks noChangeAspect="1" noChangeArrowheads="1"/>
              </p:cNvPicPr>
              <p:nvPr/>
            </p:nvPicPr>
            <p:blipFill>
              <a:blip r:embed="rId4" cstate="print"/>
              <a:srcRect/>
              <a:stretch>
                <a:fillRect/>
              </a:stretch>
            </p:blipFill>
            <p:spPr bwMode="auto">
              <a:xfrm>
                <a:off x="599281" y="2356675"/>
                <a:ext cx="6734175" cy="1495425"/>
              </a:xfrm>
              <a:prstGeom prst="rect">
                <a:avLst/>
              </a:prstGeom>
              <a:noFill/>
              <a:ln w="6350">
                <a:solidFill>
                  <a:schemeClr val="bg1">
                    <a:lumMod val="75000"/>
                  </a:schemeClr>
                </a:solidFill>
                <a:miter lim="800000"/>
                <a:headEnd/>
                <a:tailEnd/>
              </a:ln>
            </p:spPr>
          </p:pic>
          <p:pic>
            <p:nvPicPr>
              <p:cNvPr id="16" name="Picture 7"/>
              <p:cNvPicPr>
                <a:picLocks noChangeAspect="1" noChangeArrowheads="1"/>
              </p:cNvPicPr>
              <p:nvPr/>
            </p:nvPicPr>
            <p:blipFill>
              <a:blip r:embed="rId5" cstate="print"/>
              <a:srcRect/>
              <a:stretch>
                <a:fillRect/>
              </a:stretch>
            </p:blipFill>
            <p:spPr bwMode="auto">
              <a:xfrm>
                <a:off x="7326342" y="2356675"/>
                <a:ext cx="571500" cy="1495425"/>
              </a:xfrm>
              <a:prstGeom prst="rect">
                <a:avLst/>
              </a:prstGeom>
              <a:noFill/>
              <a:ln w="6350">
                <a:solidFill>
                  <a:schemeClr val="bg1">
                    <a:lumMod val="75000"/>
                  </a:schemeClr>
                </a:solidFill>
                <a:miter lim="800000"/>
                <a:headEnd/>
                <a:tailEnd/>
              </a:ln>
            </p:spPr>
          </p:pic>
        </p:grpSp>
        <p:sp>
          <p:nvSpPr>
            <p:cNvPr id="17" name="Rectangle 16"/>
            <p:cNvSpPr/>
            <p:nvPr/>
          </p:nvSpPr>
          <p:spPr bwMode="auto">
            <a:xfrm>
              <a:off x="7623544" y="2627591"/>
              <a:ext cx="560625" cy="1479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pic>
          <p:nvPicPr>
            <p:cNvPr id="12290" name="Picture 2"/>
            <p:cNvPicPr>
              <a:picLocks noChangeAspect="1" noChangeArrowheads="1"/>
            </p:cNvPicPr>
            <p:nvPr/>
          </p:nvPicPr>
          <p:blipFill>
            <a:blip r:embed="rId6" cstate="print"/>
            <a:srcRect b="27751"/>
            <a:stretch>
              <a:fillRect/>
            </a:stretch>
          </p:blipFill>
          <p:spPr bwMode="auto">
            <a:xfrm>
              <a:off x="550484" y="2346972"/>
              <a:ext cx="2034670" cy="178364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1" name="Rectangle 20"/>
            <p:cNvSpPr/>
            <p:nvPr/>
          </p:nvSpPr>
          <p:spPr>
            <a:xfrm>
              <a:off x="587022" y="3532306"/>
              <a:ext cx="1840089" cy="2144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5" name="TextBox 14"/>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2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391457758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235200"/>
            <a:ext cx="8262054" cy="4201405"/>
          </a:xfrm>
        </p:spPr>
        <p:txBody>
          <a:bodyPr/>
          <a:lstStyle/>
          <a:p>
            <a:r>
              <a:rPr lang="en-US" dirty="0"/>
              <a:t>Tasks: </a:t>
            </a:r>
          </a:p>
          <a:p>
            <a:pPr lvl="1"/>
            <a:r>
              <a:rPr lang="en-GB" dirty="0"/>
              <a:t>Modify the Opportunities by Rep report to display closed opportunities by sales rep.</a:t>
            </a:r>
            <a:endParaRPr lang="en-US" dirty="0"/>
          </a:p>
          <a:p>
            <a:pPr lvl="1"/>
            <a:r>
              <a:rPr lang="en-US" dirty="0"/>
              <a:t>Add a custom summary formula to display the win rate by sales rep.</a:t>
            </a:r>
          </a:p>
          <a:p>
            <a:pPr lvl="1"/>
            <a:r>
              <a:rPr lang="en-US" dirty="0"/>
              <a:t>Save the report as a new report called </a:t>
            </a:r>
            <a:r>
              <a:rPr lang="en-US" dirty="0">
                <a:latin typeface="Courier New" panose="02070309020205020404" pitchFamily="49" charset="0"/>
                <a:cs typeface="Courier New" panose="02070309020205020404" pitchFamily="49" charset="0"/>
              </a:rPr>
              <a:t>Sales Rep Win Rates </a:t>
            </a:r>
            <a:r>
              <a:rPr lang="en-US" dirty="0"/>
              <a:t>in the Global Sales Report folder.</a:t>
            </a:r>
          </a:p>
        </p:txBody>
      </p:sp>
      <p:sp>
        <p:nvSpPr>
          <p:cNvPr id="2" name="Content Placeholder 1"/>
          <p:cNvSpPr>
            <a:spLocks noGrp="1"/>
          </p:cNvSpPr>
          <p:nvPr>
            <p:ph idx="11"/>
          </p:nvPr>
        </p:nvSpPr>
        <p:spPr>
          <a:xfrm>
            <a:off x="1" y="758826"/>
            <a:ext cx="12192000" cy="1312635"/>
          </a:xfrm>
        </p:spPr>
        <p:txBody>
          <a:bodyPr/>
          <a:lstStyle/>
          <a:p>
            <a:r>
              <a:rPr lang="en-US" dirty="0"/>
              <a:t>Goal: </a:t>
            </a:r>
          </a:p>
          <a:p>
            <a:pPr lvl="1"/>
            <a:r>
              <a:rPr lang="en-US" dirty="0"/>
              <a:t>Allison Wheeler, VP of Global Sales, would like a report showing the company’s </a:t>
            </a:r>
            <a:br>
              <a:rPr lang="en-US" dirty="0"/>
            </a:br>
            <a:r>
              <a:rPr lang="en-US" dirty="0"/>
              <a:t>win rates by sales rep. </a:t>
            </a:r>
          </a:p>
        </p:txBody>
      </p:sp>
      <p:sp>
        <p:nvSpPr>
          <p:cNvPr id="8" name="Content Placeholder 7"/>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7-7: Add a Custom Summary Formula</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354</a:t>
            </a:fld>
            <a:endParaRPr lang="en-US" dirty="0"/>
          </a:p>
        </p:txBody>
      </p:sp>
    </p:spTree>
    <p:custDataLst>
      <p:tags r:id="rId1"/>
    </p:custDataLst>
    <p:extLst>
      <p:ext uri="{BB962C8B-B14F-4D97-AF65-F5344CB8AC3E}">
        <p14:creationId xmlns:p14="http://schemas.microsoft.com/office/powerpoint/2010/main" val="392825182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visual summaries</a:t>
            </a:r>
          </a:p>
        </p:txBody>
      </p:sp>
      <p:graphicFrame>
        <p:nvGraphicFramePr>
          <p:cNvPr id="4" name="Table 3"/>
          <p:cNvGraphicFramePr>
            <a:graphicFrameLocks noGrp="1"/>
          </p:cNvGraphicFramePr>
          <p:nvPr>
            <p:extLst>
              <p:ext uri="{D42A27DB-BD31-4B8C-83A1-F6EECF244321}">
                <p14:modId xmlns:p14="http://schemas.microsoft.com/office/powerpoint/2010/main" val="2716962668"/>
              </p:ext>
            </p:extLst>
          </p:nvPr>
        </p:nvGraphicFramePr>
        <p:xfrm>
          <a:off x="1540052" y="1577413"/>
          <a:ext cx="8926668" cy="45190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19h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I’d like to be able to quickly pick out who’s closing and who isn’t, and compare win rates across all reps. So could we</a:t>
                      </a:r>
                      <a:r>
                        <a:rPr lang="en-US" sz="1800" b="0" kern="1200" baseline="0" dirty="0">
                          <a:solidFill>
                            <a:schemeClr val="tx1"/>
                          </a:solidFill>
                          <a:latin typeface="Salesforce Sans" panose="020B0505020202020203" pitchFamily="34" charset="0"/>
                          <a:ea typeface="Segoe UI" pitchFamily="34" charset="0"/>
                          <a:cs typeface="Segoe UI" pitchFamily="34" charset="0"/>
                        </a:rPr>
                        <a:t> display the win rates in a chart?</a:t>
                      </a:r>
                      <a:endParaRPr lang="en-GB" sz="1800" b="0" kern="1200" baseline="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6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Brent </a:t>
                      </a:r>
                      <a:r>
                        <a:rPr lang="en-GB" sz="1600" b="0" dirty="0" err="1">
                          <a:solidFill>
                            <a:srgbClr val="0070C0"/>
                          </a:solidFill>
                          <a:latin typeface="Salesforce Sans" panose="020B0505020202020203" pitchFamily="34" charset="0"/>
                          <a:ea typeface="Segoe UI" pitchFamily="34" charset="0"/>
                          <a:cs typeface="Segoe UI" pitchFamily="34" charset="0"/>
                        </a:rPr>
                        <a:t>Bassi</a:t>
                      </a:r>
                      <a:r>
                        <a:rPr lang="en-GB" sz="1600" b="0" baseline="0" dirty="0">
                          <a:solidFill>
                            <a:schemeClr val="tx1"/>
                          </a:solidFill>
                          <a:latin typeface="Salesforce Sans" panose="020B0505020202020203" pitchFamily="34" charset="0"/>
                          <a:ea typeface="Segoe UI" pitchFamily="34" charset="0"/>
                          <a:cs typeface="Segoe UI" pitchFamily="34" charset="0"/>
                        </a:rPr>
                        <a:t>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240" rtl="0" eaLnBrk="1" fontAlgn="auto" latinLnBrk="0" hangingPunct="1">
                        <a:lnSpc>
                          <a:spcPct val="100000"/>
                        </a:lnSpc>
                        <a:spcBef>
                          <a:spcPts val="0"/>
                        </a:spcBef>
                        <a:spcAft>
                          <a:spcPts val="0"/>
                        </a:spcAft>
                        <a:buClrTx/>
                        <a:buSzTx/>
                        <a:buFontTx/>
                        <a:buNone/>
                        <a:tabLst/>
                        <a:defRPr/>
                      </a:pPr>
                      <a:r>
                        <a:rPr lang="en-GB" sz="1800" b="0" baseline="0" dirty="0">
                          <a:solidFill>
                            <a:schemeClr val="tx1"/>
                          </a:solidFill>
                          <a:latin typeface="Salesforce Sans" panose="020B0505020202020203" pitchFamily="34" charset="0"/>
                          <a:ea typeface="Segoe UI" pitchFamily="34" charset="0"/>
                          <a:cs typeface="Segoe UI" pitchFamily="34" charset="0"/>
                        </a:rPr>
                        <a:t>I like graphics–</a:t>
                      </a:r>
                      <a:r>
                        <a:rPr lang="en-US" sz="1800" b="0" kern="1200" baseline="0" dirty="0">
                          <a:solidFill>
                            <a:schemeClr val="tx1"/>
                          </a:solidFill>
                          <a:latin typeface="Salesforce Sans" panose="020B0505020202020203" pitchFamily="34" charset="0"/>
                          <a:ea typeface="Segoe UI" pitchFamily="34" charset="0"/>
                          <a:cs typeface="Segoe UI" pitchFamily="34" charset="0"/>
                        </a:rPr>
                        <a:t>could we u</a:t>
                      </a:r>
                      <a:r>
                        <a:rPr lang="en-US" sz="1800" b="0" kern="1200" dirty="0">
                          <a:solidFill>
                            <a:schemeClr val="tx1"/>
                          </a:solidFill>
                          <a:latin typeface="Salesforce Sans" panose="020B0505020202020203" pitchFamily="34" charset="0"/>
                          <a:ea typeface="Segoe UI" pitchFamily="34" charset="0"/>
                          <a:cs typeface="Segoe UI" pitchFamily="34" charset="0"/>
                        </a:rPr>
                        <a:t>se traffic light colors to highlight the low, medium, and high win rates?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54m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752938" y="3566775"/>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68076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407292"/>
            <a:ext cx="297640" cy="288435"/>
          </a:xfrm>
          <a:prstGeom prst="rect">
            <a:avLst/>
          </a:prstGeom>
        </p:spPr>
      </p:pic>
      <p:pic>
        <p:nvPicPr>
          <p:cNvPr id="10" name="Picture: Allison Wheeler" descr="AWheeler headshot.png"/>
          <p:cNvPicPr>
            <a:picLocks noChangeAspect="1"/>
          </p:cNvPicPr>
          <p:nvPr/>
        </p:nvPicPr>
        <p:blipFill>
          <a:blip r:embed="rId5" cstate="print"/>
          <a:srcRect l="12167" r="-3772" b="12284"/>
          <a:stretch>
            <a:fillRect/>
          </a:stretch>
        </p:blipFill>
        <p:spPr>
          <a:xfrm>
            <a:off x="1618410" y="1623688"/>
            <a:ext cx="500272" cy="498767"/>
          </a:xfrm>
          <a:prstGeom prst="rect">
            <a:avLst/>
          </a:prstGeom>
          <a:solidFill>
            <a:schemeClr val="bg1"/>
          </a:solidFill>
          <a:ln w="19050">
            <a:solidFill>
              <a:schemeClr val="bg1">
                <a:lumMod val="85000"/>
              </a:schemeClr>
            </a:solidFill>
          </a:ln>
        </p:spPr>
      </p:pic>
      <p:pic>
        <p:nvPicPr>
          <p:cNvPr id="15" name="Picture 14" descr="JWiseman headshot.png"/>
          <p:cNvPicPr>
            <a:picLocks noChangeAspect="1"/>
          </p:cNvPicPr>
          <p:nvPr/>
        </p:nvPicPr>
        <p:blipFill>
          <a:blip r:embed="rId6" cstate="print"/>
          <a:srcRect r="-361" b="20716"/>
          <a:stretch>
            <a:fillRect/>
          </a:stretch>
        </p:blipFill>
        <p:spPr>
          <a:xfrm>
            <a:off x="1743751" y="4409535"/>
            <a:ext cx="420189" cy="419858"/>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355</a:t>
            </a:fld>
            <a:endParaRPr lang="en-US" dirty="0">
              <a:solidFill>
                <a:srgbClr val="FFFFFF"/>
              </a:solidFill>
            </a:endParaRPr>
          </a:p>
        </p:txBody>
      </p:sp>
    </p:spTree>
    <p:custDataLst>
      <p:tags r:id="rId1"/>
    </p:custDataLst>
    <p:extLst>
      <p:ext uri="{BB962C8B-B14F-4D97-AF65-F5344CB8AC3E}">
        <p14:creationId xmlns:p14="http://schemas.microsoft.com/office/powerpoint/2010/main" val="4267416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3"/>
          <p:cNvSpPr>
            <a:spLocks noGrp="1" noChangeArrowheads="1"/>
          </p:cNvSpPr>
          <p:nvPr>
            <p:ph idx="1"/>
          </p:nvPr>
        </p:nvSpPr>
        <p:spPr>
          <a:xfrm>
            <a:off x="115711" y="843165"/>
            <a:ext cx="10808963" cy="5950440"/>
          </a:xfrm>
        </p:spPr>
        <p:txBody>
          <a:bodyPr lIns="139489" tIns="69745" rIns="139489" bIns="69745"/>
          <a:lstStyle/>
          <a:p>
            <a:pPr marL="0" indent="0" eaLnBrk="1" hangingPunct="1">
              <a:buNone/>
            </a:pPr>
            <a:r>
              <a:rPr lang="en-US" dirty="0"/>
              <a:t>Highlight up to three summarized or summary formula values in different colors depending on where they fall in relation to a specified range.</a:t>
            </a:r>
          </a:p>
        </p:txBody>
      </p:sp>
      <p:sp>
        <p:nvSpPr>
          <p:cNvPr id="516097" name="Rectangle 2"/>
          <p:cNvSpPr>
            <a:spLocks noGrp="1" noChangeArrowheads="1"/>
          </p:cNvSpPr>
          <p:nvPr>
            <p:ph type="title"/>
          </p:nvPr>
        </p:nvSpPr>
        <p:spPr/>
        <p:txBody>
          <a:bodyPr/>
          <a:lstStyle/>
          <a:p>
            <a:pPr eaLnBrk="1" hangingPunct="1"/>
            <a:r>
              <a:rPr lang="en-US" dirty="0"/>
              <a:t>Using Visual Summaries: Conditional Highlighting</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356</a:t>
            </a:fld>
            <a:endParaRPr lang="en-US" dirty="0"/>
          </a:p>
        </p:txBody>
      </p:sp>
      <p:grpSp>
        <p:nvGrpSpPr>
          <p:cNvPr id="3" name="Group 2"/>
          <p:cNvGrpSpPr/>
          <p:nvPr/>
        </p:nvGrpSpPr>
        <p:grpSpPr>
          <a:xfrm>
            <a:off x="1469296" y="1908152"/>
            <a:ext cx="9025983" cy="4647730"/>
            <a:chOff x="565057" y="2009752"/>
            <a:chExt cx="7971248" cy="4104618"/>
          </a:xfrm>
        </p:grpSpPr>
        <p:pic>
          <p:nvPicPr>
            <p:cNvPr id="8194" name="Picture 2"/>
            <p:cNvPicPr>
              <a:picLocks noChangeAspect="1" noChangeArrowheads="1"/>
            </p:cNvPicPr>
            <p:nvPr/>
          </p:nvPicPr>
          <p:blipFill>
            <a:blip r:embed="rId4" cstate="print"/>
            <a:srcRect/>
            <a:stretch>
              <a:fillRect/>
            </a:stretch>
          </p:blipFill>
          <p:spPr bwMode="auto">
            <a:xfrm>
              <a:off x="2249396" y="3809320"/>
              <a:ext cx="4648200" cy="23050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Down Arrow 13"/>
            <p:cNvSpPr/>
            <p:nvPr/>
          </p:nvSpPr>
          <p:spPr bwMode="auto">
            <a:xfrm>
              <a:off x="4457699" y="3365009"/>
              <a:ext cx="332509" cy="488950"/>
            </a:xfrm>
            <a:prstGeom prst="downArrow">
              <a:avLst/>
            </a:prstGeom>
            <a:solidFill>
              <a:srgbClr val="FF0000"/>
            </a:solidFill>
            <a:ln w="38100" algn="ctr">
              <a:no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pic>
          <p:nvPicPr>
            <p:cNvPr id="2050" name="Picture 2"/>
            <p:cNvPicPr>
              <a:picLocks noChangeAspect="1" noChangeArrowheads="1"/>
            </p:cNvPicPr>
            <p:nvPr/>
          </p:nvPicPr>
          <p:blipFill>
            <a:blip r:embed="rId5" cstate="print"/>
            <a:srcRect/>
            <a:stretch>
              <a:fillRect/>
            </a:stretch>
          </p:blipFill>
          <p:spPr bwMode="auto">
            <a:xfrm>
              <a:off x="2459355" y="2367915"/>
              <a:ext cx="6076950" cy="10477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 name="Group 14"/>
            <p:cNvGrpSpPr/>
            <p:nvPr/>
          </p:nvGrpSpPr>
          <p:grpSpPr>
            <a:xfrm>
              <a:off x="565057" y="2009752"/>
              <a:ext cx="2124075" cy="1438275"/>
              <a:chOff x="565057" y="2118193"/>
              <a:chExt cx="2124075" cy="1438275"/>
            </a:xfrm>
          </p:grpSpPr>
          <p:pic>
            <p:nvPicPr>
              <p:cNvPr id="8197" name="Picture 5"/>
              <p:cNvPicPr>
                <a:picLocks noChangeAspect="1" noChangeArrowheads="1"/>
              </p:cNvPicPr>
              <p:nvPr/>
            </p:nvPicPr>
            <p:blipFill>
              <a:blip r:embed="rId6" cstate="print"/>
              <a:srcRect/>
              <a:stretch>
                <a:fillRect/>
              </a:stretch>
            </p:blipFill>
            <p:spPr bwMode="auto">
              <a:xfrm>
                <a:off x="565057" y="2118193"/>
                <a:ext cx="2124075" cy="14382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ectangle 11"/>
              <p:cNvSpPr/>
              <p:nvPr/>
            </p:nvSpPr>
            <p:spPr bwMode="auto">
              <a:xfrm>
                <a:off x="645460" y="2958353"/>
                <a:ext cx="1936376" cy="295835"/>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grpSp>
      </p:grpSp>
    </p:spTree>
    <p:custDataLst>
      <p:tags r:id="rId1"/>
    </p:custDataLst>
    <p:extLst>
      <p:ext uri="{BB962C8B-B14F-4D97-AF65-F5344CB8AC3E}">
        <p14:creationId xmlns:p14="http://schemas.microsoft.com/office/powerpoint/2010/main" val="2599767225"/>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2" y="843165"/>
            <a:ext cx="10947400" cy="5950440"/>
          </a:xfrm>
        </p:spPr>
        <p:txBody>
          <a:bodyPr/>
          <a:lstStyle/>
          <a:p>
            <a:r>
              <a:rPr lang="en-US" dirty="0"/>
              <a:t>Charts are graphical representations of the data in the summary rows or columns of a report. </a:t>
            </a:r>
          </a:p>
          <a:p>
            <a:endParaRPr lang="en-US" dirty="0"/>
          </a:p>
        </p:txBody>
      </p:sp>
      <p:sp>
        <p:nvSpPr>
          <p:cNvPr id="495617" name="Rectangle 2"/>
          <p:cNvSpPr>
            <a:spLocks noGrp="1" noChangeArrowheads="1"/>
          </p:cNvSpPr>
          <p:nvPr>
            <p:ph type="title"/>
          </p:nvPr>
        </p:nvSpPr>
        <p:spPr/>
        <p:txBody>
          <a:bodyPr/>
          <a:lstStyle/>
          <a:p>
            <a:r>
              <a:rPr lang="en-US"/>
              <a:t>Using Visual Summaries: Charts</a:t>
            </a:r>
            <a:endParaRPr lang="en-US" dirty="0"/>
          </a:p>
        </p:txBody>
      </p:sp>
      <p:sp>
        <p:nvSpPr>
          <p:cNvPr id="10" name="Slide Number Placeholder 9"/>
          <p:cNvSpPr>
            <a:spLocks noGrp="1"/>
          </p:cNvSpPr>
          <p:nvPr>
            <p:ph type="sldNum" sz="quarter" idx="10"/>
          </p:nvPr>
        </p:nvSpPr>
        <p:spPr/>
        <p:txBody>
          <a:bodyPr/>
          <a:lstStyle/>
          <a:p>
            <a:fld id="{812A5277-1DB9-460F-9A21-B857ABB32666}" type="slidenum">
              <a:rPr lang="en-US" smtClean="0"/>
              <a:pPr/>
              <a:t>357</a:t>
            </a:fld>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00"/>
          <a:stretch/>
        </p:blipFill>
        <p:spPr>
          <a:xfrm>
            <a:off x="1415537" y="2912532"/>
            <a:ext cx="9203748" cy="3662661"/>
          </a:xfrm>
          <a:prstGeom prst="rect">
            <a:avLst/>
          </a:prstGeom>
          <a:effectLst>
            <a:outerShdw blurRad="50800" dist="38100" dir="2700000" algn="tl" rotWithShape="0">
              <a:prstClr val="black">
                <a:alpha val="40000"/>
              </a:prstClr>
            </a:outerShdw>
          </a:effectLst>
        </p:spPr>
      </p:pic>
      <p:grpSp>
        <p:nvGrpSpPr>
          <p:cNvPr id="2" name="Group 1"/>
          <p:cNvGrpSpPr/>
          <p:nvPr/>
        </p:nvGrpSpPr>
        <p:grpSpPr>
          <a:xfrm>
            <a:off x="1415537" y="1526678"/>
            <a:ext cx="7807195" cy="5048516"/>
            <a:chOff x="1867948" y="1336376"/>
            <a:chExt cx="6372957" cy="4121067"/>
          </a:xfrm>
        </p:grpSpPr>
        <p:pic>
          <p:nvPicPr>
            <p:cNvPr id="1035" name="Picture 11"/>
            <p:cNvPicPr>
              <a:picLocks noChangeAspect="1" noChangeArrowheads="1"/>
            </p:cNvPicPr>
            <p:nvPr/>
          </p:nvPicPr>
          <p:blipFill>
            <a:blip r:embed="rId5" cstate="print"/>
            <a:srcRect/>
            <a:stretch>
              <a:fillRect/>
            </a:stretch>
          </p:blipFill>
          <p:spPr bwMode="auto">
            <a:xfrm>
              <a:off x="3759059" y="1336376"/>
              <a:ext cx="4476750" cy="8572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5" name="Rectangle 24"/>
            <p:cNvSpPr/>
            <p:nvPr/>
          </p:nvSpPr>
          <p:spPr bwMode="auto">
            <a:xfrm>
              <a:off x="3775231" y="1536403"/>
              <a:ext cx="4465674" cy="425303"/>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26" name="Rectangle 25"/>
            <p:cNvSpPr/>
            <p:nvPr/>
          </p:nvSpPr>
          <p:spPr bwMode="auto">
            <a:xfrm>
              <a:off x="1867948" y="4098126"/>
              <a:ext cx="2600294" cy="1359317"/>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cxnSp>
          <p:nvCxnSpPr>
            <p:cNvPr id="30" name="Straight Arrow Connector 29"/>
            <p:cNvCxnSpPr/>
            <p:nvPr/>
          </p:nvCxnSpPr>
          <p:spPr bwMode="auto">
            <a:xfrm>
              <a:off x="4468242" y="4364185"/>
              <a:ext cx="580547" cy="0"/>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grpSp>
      <p:cxnSp>
        <p:nvCxnSpPr>
          <p:cNvPr id="5" name="Elbow Connector 4"/>
          <p:cNvCxnSpPr>
            <a:stCxn id="1035" idx="1"/>
          </p:cNvCxnSpPr>
          <p:nvPr/>
        </p:nvCxnSpPr>
        <p:spPr bwMode="auto">
          <a:xfrm rot="10800000" flipV="1">
            <a:off x="3470471" y="2051765"/>
            <a:ext cx="261774" cy="2816651"/>
          </a:xfrm>
          <a:prstGeom prst="bentConnector2">
            <a:avLst/>
          </a:prstGeom>
          <a:solidFill>
            <a:schemeClr val="accent1"/>
          </a:solidFill>
          <a:ln w="38100" cap="flat" cmpd="sng" algn="ctr">
            <a:solidFill>
              <a:srgbClr val="FF0000"/>
            </a:solidFill>
            <a:prstDash val="solid"/>
            <a:round/>
            <a:headEnd type="none" w="lg" len="lg"/>
            <a:tailEnd type="triangle" w="lg" len="lg"/>
          </a:ln>
          <a:effectLst/>
        </p:spPr>
      </p:cxnSp>
    </p:spTree>
    <p:custDataLst>
      <p:tags r:id="rId1"/>
    </p:custDataLst>
    <p:extLst>
      <p:ext uri="{BB962C8B-B14F-4D97-AF65-F5344CB8AC3E}">
        <p14:creationId xmlns:p14="http://schemas.microsoft.com/office/powerpoint/2010/main" val="24732919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712" y="843165"/>
            <a:ext cx="9140450" cy="5950440"/>
          </a:xfrm>
        </p:spPr>
        <p:txBody>
          <a:bodyPr/>
          <a:lstStyle/>
          <a:p>
            <a:r>
              <a:rPr lang="en-GB" sz="2300" dirty="0"/>
              <a:t>Salesforce charts display summarized report data. You can adjust the chart type without making changes to the report itself. </a:t>
            </a:r>
            <a:endParaRPr lang="en-US" sz="2300" dirty="0"/>
          </a:p>
        </p:txBody>
      </p:sp>
      <p:sp>
        <p:nvSpPr>
          <p:cNvPr id="524289" name="Rectangle 2"/>
          <p:cNvSpPr>
            <a:spLocks noGrp="1" noChangeArrowheads="1"/>
          </p:cNvSpPr>
          <p:nvPr>
            <p:ph type="title"/>
          </p:nvPr>
        </p:nvSpPr>
        <p:spPr/>
        <p:txBody>
          <a:bodyPr/>
          <a:lstStyle/>
          <a:p>
            <a:r>
              <a:rPr lang="en-US" dirty="0"/>
              <a:t>Report Charts in Lightning</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358</a:t>
            </a:fld>
            <a:endParaRPr lang="en-US" dirty="0"/>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372" t="1375" r="1986" b="2521"/>
          <a:stretch/>
        </p:blipFill>
        <p:spPr>
          <a:xfrm>
            <a:off x="5938950" y="4289359"/>
            <a:ext cx="2666189" cy="218764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352" t="2514" r="2456" b="3757"/>
          <a:stretch/>
        </p:blipFill>
        <p:spPr>
          <a:xfrm>
            <a:off x="5938950" y="1938203"/>
            <a:ext cx="3048000" cy="21611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3094" t="1829" r="2533" b="3557"/>
          <a:stretch/>
        </p:blipFill>
        <p:spPr>
          <a:xfrm>
            <a:off x="9256161" y="1938203"/>
            <a:ext cx="2421122" cy="21611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090" t="2100" r="2629" b="3879"/>
          <a:stretch/>
        </p:blipFill>
        <p:spPr>
          <a:xfrm>
            <a:off x="482712" y="4289358"/>
            <a:ext cx="2836062" cy="197485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3260" t="4209" r="4097" b="2393"/>
          <a:stretch/>
        </p:blipFill>
        <p:spPr>
          <a:xfrm>
            <a:off x="3474720" y="4270809"/>
            <a:ext cx="2231450" cy="220619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712" y="1938202"/>
            <a:ext cx="2437765" cy="212638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l="2263" t="1909" r="2221" b="4835"/>
          <a:stretch/>
        </p:blipFill>
        <p:spPr>
          <a:xfrm>
            <a:off x="8837919" y="4289358"/>
            <a:ext cx="3017521" cy="20574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9687" y="1938203"/>
            <a:ext cx="2479470" cy="2126387"/>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32374853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title"/>
          </p:nvPr>
        </p:nvSpPr>
        <p:spPr/>
        <p:txBody>
          <a:bodyPr/>
          <a:lstStyle/>
          <a:p>
            <a:pPr eaLnBrk="1" hangingPunct="1"/>
            <a:r>
              <a:rPr lang="en-US" dirty="0"/>
              <a:t>Choosing a component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359</a:t>
            </a:fld>
            <a:endParaRPr lang="en-US" dirty="0"/>
          </a:p>
        </p:txBody>
      </p:sp>
      <p:sp>
        <p:nvSpPr>
          <p:cNvPr id="34825" name="Text Box 17"/>
          <p:cNvSpPr txBox="1">
            <a:spLocks noChangeArrowheads="1"/>
          </p:cNvSpPr>
          <p:nvPr/>
        </p:nvSpPr>
        <p:spPr bwMode="auto">
          <a:xfrm>
            <a:off x="4788609" y="6102060"/>
            <a:ext cx="2509228"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Funnel</a:t>
            </a:r>
          </a:p>
          <a:p>
            <a:pPr algn="ctr" fontAlgn="base">
              <a:lnSpc>
                <a:spcPct val="90000"/>
              </a:lnSpc>
              <a:spcAft>
                <a:spcPct val="0"/>
              </a:spcAft>
            </a:pPr>
            <a:r>
              <a:rPr lang="en-GB" sz="1400" dirty="0">
                <a:solidFill>
                  <a:srgbClr val="000000"/>
                </a:solidFill>
              </a:rPr>
              <a:t>(Sales process)</a:t>
            </a:r>
            <a:endParaRPr lang="en-US" sz="1400" dirty="0">
              <a:solidFill>
                <a:srgbClr val="000000"/>
              </a:solidFill>
            </a:endParaRPr>
          </a:p>
        </p:txBody>
      </p:sp>
      <p:sp>
        <p:nvSpPr>
          <p:cNvPr id="34827" name="Text Box 19"/>
          <p:cNvSpPr txBox="1">
            <a:spLocks noChangeArrowheads="1"/>
          </p:cNvSpPr>
          <p:nvPr/>
        </p:nvSpPr>
        <p:spPr bwMode="auto">
          <a:xfrm>
            <a:off x="-14534" y="6102060"/>
            <a:ext cx="2317898"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     Donut</a:t>
            </a:r>
          </a:p>
          <a:p>
            <a:pPr algn="ctr" fontAlgn="base">
              <a:lnSpc>
                <a:spcPct val="90000"/>
              </a:lnSpc>
              <a:spcAft>
                <a:spcPct val="0"/>
              </a:spcAft>
            </a:pPr>
            <a:r>
              <a:rPr lang="en-GB" sz="1400" dirty="0">
                <a:solidFill>
                  <a:srgbClr val="000000"/>
                </a:solidFill>
              </a:rPr>
              <a:t>(Compare share of total)</a:t>
            </a:r>
            <a:endParaRPr lang="en-US" sz="1400" dirty="0">
              <a:solidFill>
                <a:srgbClr val="000000"/>
              </a:solidFill>
            </a:endParaRPr>
          </a:p>
        </p:txBody>
      </p:sp>
      <p:sp>
        <p:nvSpPr>
          <p:cNvPr id="34828" name="Text Box 21"/>
          <p:cNvSpPr txBox="1">
            <a:spLocks noChangeArrowheads="1"/>
          </p:cNvSpPr>
          <p:nvPr/>
        </p:nvSpPr>
        <p:spPr bwMode="auto">
          <a:xfrm>
            <a:off x="73676" y="3061040"/>
            <a:ext cx="2105247"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Horizontal Bar</a:t>
            </a:r>
          </a:p>
          <a:p>
            <a:pPr algn="ctr" fontAlgn="base">
              <a:lnSpc>
                <a:spcPct val="90000"/>
              </a:lnSpc>
              <a:spcAft>
                <a:spcPct val="0"/>
              </a:spcAft>
            </a:pPr>
            <a:r>
              <a:rPr lang="en-GB" sz="1400" dirty="0">
                <a:solidFill>
                  <a:srgbClr val="000000"/>
                </a:solidFill>
              </a:rPr>
              <a:t>(Compare many items)</a:t>
            </a:r>
            <a:endParaRPr lang="en-US" sz="1400" dirty="0">
              <a:solidFill>
                <a:srgbClr val="000000"/>
              </a:solidFill>
            </a:endParaRPr>
          </a:p>
        </p:txBody>
      </p:sp>
      <p:sp>
        <p:nvSpPr>
          <p:cNvPr id="34829" name="Text Box 22"/>
          <p:cNvSpPr txBox="1">
            <a:spLocks noChangeArrowheads="1"/>
          </p:cNvSpPr>
          <p:nvPr/>
        </p:nvSpPr>
        <p:spPr bwMode="auto">
          <a:xfrm>
            <a:off x="2355902" y="3049801"/>
            <a:ext cx="2439466"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Vertical Bar (Column)</a:t>
            </a:r>
          </a:p>
          <a:p>
            <a:pPr algn="ctr" fontAlgn="base">
              <a:lnSpc>
                <a:spcPct val="90000"/>
              </a:lnSpc>
              <a:spcAft>
                <a:spcPct val="0"/>
              </a:spcAft>
            </a:pPr>
            <a:r>
              <a:rPr lang="en-GB" sz="1400" dirty="0">
                <a:solidFill>
                  <a:srgbClr val="000000"/>
                </a:solidFill>
              </a:rPr>
              <a:t>(Fewer items or over time)</a:t>
            </a:r>
            <a:endParaRPr lang="en-US" sz="1400" dirty="0">
              <a:solidFill>
                <a:srgbClr val="000000"/>
              </a:solidFill>
            </a:endParaRPr>
          </a:p>
        </p:txBody>
      </p:sp>
      <p:sp>
        <p:nvSpPr>
          <p:cNvPr id="34830" name="Text Box 23"/>
          <p:cNvSpPr txBox="1">
            <a:spLocks noChangeArrowheads="1"/>
          </p:cNvSpPr>
          <p:nvPr/>
        </p:nvSpPr>
        <p:spPr bwMode="auto">
          <a:xfrm>
            <a:off x="5390927" y="3049801"/>
            <a:ext cx="1394390"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Line</a:t>
            </a:r>
          </a:p>
          <a:p>
            <a:pPr algn="ctr" fontAlgn="base">
              <a:lnSpc>
                <a:spcPct val="90000"/>
              </a:lnSpc>
              <a:spcAft>
                <a:spcPct val="0"/>
              </a:spcAft>
            </a:pPr>
            <a:r>
              <a:rPr lang="en-GB" sz="1400" dirty="0">
                <a:solidFill>
                  <a:srgbClr val="000000"/>
                </a:solidFill>
              </a:rPr>
              <a:t>(Over time)</a:t>
            </a:r>
            <a:endParaRPr lang="en-US" sz="1400" dirty="0">
              <a:solidFill>
                <a:srgbClr val="000000"/>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09" y="886769"/>
            <a:ext cx="2250159" cy="198937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5902" y="892116"/>
            <a:ext cx="2439466" cy="20498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3231" y="906423"/>
            <a:ext cx="2344606" cy="206808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76" y="3985603"/>
            <a:ext cx="2289411" cy="199698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2506" y="892116"/>
            <a:ext cx="2391668" cy="209669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5487" y="3985604"/>
            <a:ext cx="1912834" cy="208206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835" t="1745" r="1502" b="1577"/>
          <a:stretch/>
        </p:blipFill>
        <p:spPr>
          <a:xfrm>
            <a:off x="9647227" y="4021924"/>
            <a:ext cx="2482381" cy="201290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711" y="3977851"/>
            <a:ext cx="2381922" cy="203627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12">
            <a:extLst>
              <a:ext uri="{28A0092B-C50C-407E-A947-70E740481C1C}">
                <a14:useLocalDpi xmlns:a14="http://schemas.microsoft.com/office/drawing/2010/main" val="0"/>
              </a:ext>
            </a:extLst>
          </a:blip>
          <a:srcRect l="1484" t="1263" r="1760" b="1256"/>
          <a:stretch/>
        </p:blipFill>
        <p:spPr>
          <a:xfrm>
            <a:off x="9952892" y="906585"/>
            <a:ext cx="2176585" cy="2090615"/>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l="967" t="1599" r="1473" b="1722"/>
          <a:stretch/>
        </p:blipFill>
        <p:spPr>
          <a:xfrm>
            <a:off x="2454766" y="3994308"/>
            <a:ext cx="2368848" cy="201290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7" name="Text Box 21"/>
          <p:cNvSpPr txBox="1">
            <a:spLocks noChangeArrowheads="1"/>
          </p:cNvSpPr>
          <p:nvPr/>
        </p:nvSpPr>
        <p:spPr bwMode="auto">
          <a:xfrm>
            <a:off x="9982811" y="3027655"/>
            <a:ext cx="2243884" cy="6740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Gauge</a:t>
            </a:r>
          </a:p>
          <a:p>
            <a:pPr algn="ctr" fontAlgn="base">
              <a:lnSpc>
                <a:spcPct val="90000"/>
              </a:lnSpc>
              <a:spcAft>
                <a:spcPct val="0"/>
              </a:spcAft>
            </a:pPr>
            <a:r>
              <a:rPr lang="en-GB" sz="1400" dirty="0">
                <a:solidFill>
                  <a:srgbClr val="000000"/>
                </a:solidFill>
              </a:rPr>
              <a:t>(Show a single value in a range of custom values)</a:t>
            </a:r>
            <a:endParaRPr lang="en-US" sz="1400" dirty="0">
              <a:solidFill>
                <a:srgbClr val="000000"/>
              </a:solidFill>
            </a:endParaRPr>
          </a:p>
        </p:txBody>
      </p:sp>
      <p:sp>
        <p:nvSpPr>
          <p:cNvPr id="28" name="Text Box 21"/>
          <p:cNvSpPr txBox="1">
            <a:spLocks noChangeArrowheads="1"/>
          </p:cNvSpPr>
          <p:nvPr/>
        </p:nvSpPr>
        <p:spPr bwMode="auto">
          <a:xfrm>
            <a:off x="7409280" y="6102060"/>
            <a:ext cx="2105247" cy="4801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Metric</a:t>
            </a:r>
          </a:p>
          <a:p>
            <a:pPr algn="ctr" fontAlgn="base">
              <a:lnSpc>
                <a:spcPct val="90000"/>
              </a:lnSpc>
              <a:spcAft>
                <a:spcPct val="0"/>
              </a:spcAft>
            </a:pPr>
            <a:r>
              <a:rPr lang="en-GB" sz="1400" dirty="0">
                <a:solidFill>
                  <a:srgbClr val="000000"/>
                </a:solidFill>
              </a:rPr>
              <a:t>(Display one key value)</a:t>
            </a:r>
            <a:endParaRPr lang="en-US" sz="1400" dirty="0">
              <a:solidFill>
                <a:srgbClr val="000000"/>
              </a:solidFill>
            </a:endParaRPr>
          </a:p>
        </p:txBody>
      </p:sp>
      <p:sp>
        <p:nvSpPr>
          <p:cNvPr id="29" name="Text Box 21"/>
          <p:cNvSpPr txBox="1">
            <a:spLocks noChangeArrowheads="1"/>
          </p:cNvSpPr>
          <p:nvPr/>
        </p:nvSpPr>
        <p:spPr bwMode="auto">
          <a:xfrm>
            <a:off x="2243933" y="6102060"/>
            <a:ext cx="2802788" cy="6740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Tables</a:t>
            </a:r>
          </a:p>
          <a:p>
            <a:pPr algn="ctr" fontAlgn="base">
              <a:lnSpc>
                <a:spcPct val="90000"/>
              </a:lnSpc>
              <a:spcAft>
                <a:spcPct val="0"/>
              </a:spcAft>
            </a:pPr>
            <a:r>
              <a:rPr lang="en-GB" sz="1400" dirty="0">
                <a:solidFill>
                  <a:srgbClr val="000000"/>
                </a:solidFill>
              </a:rPr>
              <a:t>(Show conditional highlighting and Chatter photos)</a:t>
            </a:r>
            <a:endParaRPr lang="en-US" sz="1400" dirty="0">
              <a:solidFill>
                <a:srgbClr val="000000"/>
              </a:solidFill>
            </a:endParaRPr>
          </a:p>
        </p:txBody>
      </p:sp>
      <p:sp>
        <p:nvSpPr>
          <p:cNvPr id="30" name="Text Box 21"/>
          <p:cNvSpPr txBox="1">
            <a:spLocks noChangeArrowheads="1"/>
          </p:cNvSpPr>
          <p:nvPr/>
        </p:nvSpPr>
        <p:spPr bwMode="auto">
          <a:xfrm>
            <a:off x="7520724" y="3061040"/>
            <a:ext cx="2105247" cy="6740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Stacked Bar Chart</a:t>
            </a:r>
          </a:p>
          <a:p>
            <a:pPr algn="ctr" fontAlgn="base">
              <a:lnSpc>
                <a:spcPct val="90000"/>
              </a:lnSpc>
              <a:spcAft>
                <a:spcPct val="0"/>
              </a:spcAft>
            </a:pPr>
            <a:r>
              <a:rPr lang="en-GB" sz="1400" dirty="0">
                <a:solidFill>
                  <a:srgbClr val="000000"/>
                </a:solidFill>
              </a:rPr>
              <a:t>(Compare absolute values side by side)</a:t>
            </a:r>
            <a:endParaRPr lang="en-US" sz="1400" dirty="0">
              <a:solidFill>
                <a:srgbClr val="000000"/>
              </a:solidFill>
            </a:endParaRPr>
          </a:p>
        </p:txBody>
      </p:sp>
      <p:sp>
        <p:nvSpPr>
          <p:cNvPr id="31" name="Text Box 21"/>
          <p:cNvSpPr txBox="1">
            <a:spLocks noChangeArrowheads="1"/>
          </p:cNvSpPr>
          <p:nvPr/>
        </p:nvSpPr>
        <p:spPr bwMode="auto">
          <a:xfrm>
            <a:off x="9771839" y="6102060"/>
            <a:ext cx="2105247" cy="674031"/>
          </a:xfrm>
          <a:prstGeom prst="rect">
            <a:avLst/>
          </a:prstGeom>
          <a:noFill/>
          <a:ln w="9525">
            <a:noFill/>
            <a:miter lim="800000"/>
            <a:headEnd/>
            <a:tailEnd/>
          </a:ln>
        </p:spPr>
        <p:txBody>
          <a:bodyPr wrap="square">
            <a:spAutoFit/>
          </a:bodyPr>
          <a:lstStyle/>
          <a:p>
            <a:pPr algn="ctr" fontAlgn="base">
              <a:lnSpc>
                <a:spcPct val="90000"/>
              </a:lnSpc>
              <a:spcAft>
                <a:spcPct val="0"/>
              </a:spcAft>
            </a:pPr>
            <a:r>
              <a:rPr lang="en-US" sz="1400" b="1" dirty="0">
                <a:solidFill>
                  <a:srgbClr val="000000"/>
                </a:solidFill>
              </a:rPr>
              <a:t>Combination Chart</a:t>
            </a:r>
          </a:p>
          <a:p>
            <a:pPr algn="ctr" fontAlgn="base">
              <a:lnSpc>
                <a:spcPct val="90000"/>
              </a:lnSpc>
              <a:spcAft>
                <a:spcPct val="0"/>
              </a:spcAft>
            </a:pPr>
            <a:r>
              <a:rPr lang="en-GB" sz="1400" dirty="0">
                <a:solidFill>
                  <a:srgbClr val="000000"/>
                </a:solidFill>
              </a:rPr>
              <a:t>(Plot multiple types of data on a single chart)</a:t>
            </a:r>
            <a:endParaRPr lang="en-US" sz="1400" dirty="0">
              <a:solidFill>
                <a:srgbClr val="000000"/>
              </a:solidFill>
            </a:endParaRPr>
          </a:p>
        </p:txBody>
      </p:sp>
    </p:spTree>
    <p:custDataLst>
      <p:tags r:id="rId1"/>
    </p:custDataLst>
    <p:extLst>
      <p:ext uri="{BB962C8B-B14F-4D97-AF65-F5344CB8AC3E}">
        <p14:creationId xmlns:p14="http://schemas.microsoft.com/office/powerpoint/2010/main" val="58783749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Agenda</a:t>
            </a:r>
          </a:p>
        </p:txBody>
      </p:sp>
      <p:sp>
        <p:nvSpPr>
          <p:cNvPr id="3" name="Content Placeholder 2"/>
          <p:cNvSpPr>
            <a:spLocks noGrp="1"/>
          </p:cNvSpPr>
          <p:nvPr>
            <p:ph idx="1"/>
          </p:nvPr>
        </p:nvSpPr>
        <p:spPr/>
        <p:txBody>
          <a:bodyPr/>
          <a:lstStyle/>
          <a:p>
            <a:pPr lvl="3"/>
            <a:r>
              <a:rPr lang="en-US" dirty="0"/>
              <a:t>Data Model and Navigation</a:t>
            </a:r>
          </a:p>
          <a:p>
            <a:pPr lvl="1"/>
            <a:r>
              <a:rPr lang="en-US" b="1" dirty="0"/>
              <a:t>Lightning Transition</a:t>
            </a:r>
          </a:p>
          <a:p>
            <a:pPr lvl="2"/>
            <a:r>
              <a:rPr lang="en-US" dirty="0"/>
              <a:t>Help &amp; Training</a:t>
            </a:r>
          </a:p>
        </p:txBody>
      </p:sp>
      <p:sp>
        <p:nvSpPr>
          <p:cNvPr id="5" name="Text Placeholder 4"/>
          <p:cNvSpPr>
            <a:spLocks noGrp="1"/>
          </p:cNvSpPr>
          <p:nvPr>
            <p:ph type="body" sz="quarter" idx="13"/>
          </p:nvPr>
        </p:nvSpPr>
        <p:spPr/>
        <p:txBody>
          <a:bodyPr/>
          <a:lstStyle/>
          <a:p>
            <a:r>
              <a:rPr lang="en-US" dirty="0"/>
              <a:t>Module 1: </a:t>
            </a:r>
            <a:r>
              <a:rPr lang="en-US" b="0" dirty="0">
                <a:latin typeface="Salesforce Sans Light" panose="020B0305020202020203" pitchFamily="34" charset="0"/>
              </a:rPr>
              <a:t>Getting Around the App</a:t>
            </a:r>
          </a:p>
        </p:txBody>
      </p:sp>
      <p:sp>
        <p:nvSpPr>
          <p:cNvPr id="4" name="Slide Number Placeholder 3"/>
          <p:cNvSpPr>
            <a:spLocks noGrp="1"/>
          </p:cNvSpPr>
          <p:nvPr>
            <p:ph type="sldNum" sz="quarter" idx="12"/>
          </p:nvPr>
        </p:nvSpPr>
        <p:spPr/>
        <p:txBody>
          <a:bodyPr/>
          <a:lstStyle/>
          <a:p>
            <a:fld id="{812A5277-1DB9-460F-9A21-B857ABB32666}" type="slidenum">
              <a:rPr lang="en-US" smtClean="0"/>
              <a:pPr/>
              <a:t>36</a:t>
            </a:fld>
            <a:endParaRPr lang="en-US" dirty="0"/>
          </a:p>
        </p:txBody>
      </p:sp>
    </p:spTree>
    <p:custDataLst>
      <p:tags r:id="rId1"/>
    </p:custDataLst>
    <p:extLst>
      <p:ext uri="{BB962C8B-B14F-4D97-AF65-F5344CB8AC3E}">
        <p14:creationId xmlns:p14="http://schemas.microsoft.com/office/powerpoint/2010/main" val="44638146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Content Placeholder 3"/>
          <p:cNvSpPr>
            <a:spLocks noGrp="1"/>
          </p:cNvSpPr>
          <p:nvPr>
            <p:ph idx="1"/>
          </p:nvPr>
        </p:nvSpPr>
        <p:spPr>
          <a:xfrm>
            <a:off x="114302" y="2607733"/>
            <a:ext cx="9478877" cy="4181796"/>
          </a:xfrm>
        </p:spPr>
        <p:txBody>
          <a:bodyPr/>
          <a:lstStyle/>
          <a:p>
            <a:r>
              <a:rPr lang="en-US" dirty="0"/>
              <a:t>Tasks: </a:t>
            </a:r>
          </a:p>
          <a:p>
            <a:pPr lvl="1"/>
            <a:r>
              <a:rPr lang="en-GB" dirty="0"/>
              <a:t>Modify the Sales Rep Win Rates report to add a conditional highlight to the Win Rate summary formula.</a:t>
            </a:r>
            <a:endParaRPr lang="en-US" dirty="0"/>
          </a:p>
          <a:p>
            <a:pPr lvl="1"/>
            <a:r>
              <a:rPr lang="en-GB" dirty="0"/>
              <a:t>Add a vertical bar chart to compare sales rep win rates.</a:t>
            </a:r>
          </a:p>
          <a:p>
            <a:pPr lvl="1"/>
            <a:r>
              <a:rPr lang="en-GB" dirty="0"/>
              <a:t>Save the report with the same name.</a:t>
            </a:r>
            <a:endParaRPr lang="en-US" dirty="0"/>
          </a:p>
          <a:p>
            <a:pPr lvl="1"/>
            <a:endParaRPr lang="en-US" dirty="0"/>
          </a:p>
          <a:p>
            <a:pPr lvl="1"/>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a:t>
            </a:r>
          </a:p>
          <a:p>
            <a:pPr lvl="1"/>
            <a:r>
              <a:rPr lang="en-US" dirty="0"/>
              <a:t>Allison Wheeler, VP of Global Sales, wants to highlight sales rep win rates in different colors to help identify the high and the low performers. She also </a:t>
            </a:r>
            <a:br>
              <a:rPr lang="en-US" dirty="0"/>
            </a:br>
            <a:r>
              <a:rPr lang="en-US" dirty="0"/>
              <a:t>wants to compare these win rates visually in a chart. </a:t>
            </a:r>
            <a:endParaRPr lang="en-GB" dirty="0"/>
          </a:p>
        </p:txBody>
      </p:sp>
      <p:sp>
        <p:nvSpPr>
          <p:cNvPr id="12" name="Content Placeholder 11"/>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520193" name="Rectangle 2"/>
          <p:cNvSpPr>
            <a:spLocks noGrp="1" noChangeArrowheads="1"/>
          </p:cNvSpPr>
          <p:nvPr>
            <p:ph type="title"/>
          </p:nvPr>
        </p:nvSpPr>
        <p:spPr/>
        <p:txBody>
          <a:bodyPr/>
          <a:lstStyle/>
          <a:p>
            <a:r>
              <a:rPr lang="en-US"/>
              <a:t>7-8: Add Highlights and a Chart</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360</a:t>
            </a:fld>
            <a:endParaRPr lang="en-US" dirty="0"/>
          </a:p>
        </p:txBody>
      </p:sp>
    </p:spTree>
    <p:custDataLst>
      <p:tags r:id="rId1"/>
    </p:custDataLst>
    <p:extLst>
      <p:ext uri="{BB962C8B-B14F-4D97-AF65-F5344CB8AC3E}">
        <p14:creationId xmlns:p14="http://schemas.microsoft.com/office/powerpoint/2010/main" val="214019288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2" y="2596444"/>
            <a:ext cx="10497254" cy="4193085"/>
          </a:xfrm>
        </p:spPr>
        <p:txBody>
          <a:bodyPr/>
          <a:lstStyle/>
          <a:p>
            <a:r>
              <a:rPr lang="en-US" dirty="0"/>
              <a:t>Tasks: </a:t>
            </a:r>
          </a:p>
          <a:p>
            <a:pPr marL="0" lvl="1" indent="0">
              <a:buNone/>
            </a:pPr>
            <a:r>
              <a:rPr lang="en-US" dirty="0"/>
              <a:t>Create reports to display the following:</a:t>
            </a:r>
          </a:p>
          <a:p>
            <a:pPr lvl="2"/>
            <a:r>
              <a:rPr lang="en-US" sz="2400" dirty="0"/>
              <a:t>The number of opportunities created in the last 120 days, grouped by close month and owner role.</a:t>
            </a:r>
          </a:p>
          <a:p>
            <a:pPr lvl="2"/>
            <a:r>
              <a:rPr lang="en-US" sz="2400" dirty="0"/>
              <a:t>The number of active users (users who have logged in over the past 7 days), grouped by username.</a:t>
            </a:r>
          </a:p>
        </p:txBody>
      </p:sp>
      <p:sp>
        <p:nvSpPr>
          <p:cNvPr id="2" name="Content Placeholder 1"/>
          <p:cNvSpPr>
            <a:spLocks noGrp="1"/>
          </p:cNvSpPr>
          <p:nvPr>
            <p:ph idx="11"/>
          </p:nvPr>
        </p:nvSpPr>
        <p:spPr>
          <a:xfrm>
            <a:off x="1" y="758825"/>
            <a:ext cx="12192000" cy="1681967"/>
          </a:xfrm>
        </p:spPr>
        <p:txBody>
          <a:bodyPr/>
          <a:lstStyle/>
          <a:p>
            <a:r>
              <a:rPr lang="en-US" dirty="0"/>
              <a:t>Goals:</a:t>
            </a:r>
          </a:p>
          <a:p>
            <a:pPr lvl="1"/>
            <a:r>
              <a:rPr lang="en-US" dirty="0"/>
              <a:t>John Wiseman, CEO, would like to see how well Salesforce CRM has been adopted by the AW Computing users. He wants to see how many new records are being created, and who is and who isn’t logging in regularly.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522241" name="Rectangle 2"/>
          <p:cNvSpPr>
            <a:spLocks noGrp="1" noChangeArrowheads="1"/>
          </p:cNvSpPr>
          <p:nvPr>
            <p:ph type="title"/>
          </p:nvPr>
        </p:nvSpPr>
        <p:spPr/>
        <p:txBody>
          <a:bodyPr/>
          <a:lstStyle/>
          <a:p>
            <a:r>
              <a:rPr lang="en-US" dirty="0"/>
              <a:t>7-9: Create Custom Adoption Reports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361</a:t>
            </a:fld>
            <a:endParaRPr lang="en-US" dirty="0"/>
          </a:p>
        </p:txBody>
      </p:sp>
    </p:spTree>
    <p:custDataLst>
      <p:tags r:id="rId1"/>
    </p:custDataLst>
    <p:extLst>
      <p:ext uri="{BB962C8B-B14F-4D97-AF65-F5344CB8AC3E}">
        <p14:creationId xmlns:p14="http://schemas.microsoft.com/office/powerpoint/2010/main" val="336450139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89" y="1027272"/>
            <a:ext cx="9129219" cy="4635062"/>
          </a:xfrm>
        </p:spPr>
        <p:txBody>
          <a:bodyPr numCol="1" spcCol="548640"/>
          <a:lstStyle/>
          <a:p>
            <a:pPr lvl="2"/>
            <a:r>
              <a:rPr lang="en-US" dirty="0">
                <a:solidFill>
                  <a:srgbClr val="AEBE89"/>
                </a:solidFill>
              </a:rPr>
              <a:t>Running and Modifying Reports</a:t>
            </a:r>
          </a:p>
          <a:p>
            <a:pPr lvl="1"/>
            <a:r>
              <a:rPr lang="en-GB" b="0" dirty="0">
                <a:solidFill>
                  <a:srgbClr val="AEBE89"/>
                </a:solidFill>
                <a:latin typeface="Salesforce Sans Light" panose="020B0305020202020203" pitchFamily="34" charset="0"/>
              </a:rPr>
              <a:t>Creating New Reports with the Report Builder</a:t>
            </a:r>
          </a:p>
          <a:p>
            <a:pPr lvl="1"/>
            <a:r>
              <a:rPr lang="en-US" b="0" dirty="0">
                <a:solidFill>
                  <a:srgbClr val="AEBE89"/>
                </a:solidFill>
                <a:latin typeface="Salesforce Sans Light" panose="020B0305020202020203" pitchFamily="34" charset="0"/>
              </a:rPr>
              <a:t>Working with Report Filters</a:t>
            </a:r>
            <a:endParaRPr lang="en-GB" b="0" dirty="0">
              <a:solidFill>
                <a:srgbClr val="AEBE89"/>
              </a:solidFill>
              <a:latin typeface="Salesforce Sans Light" panose="020B0305020202020203" pitchFamily="34" charset="0"/>
            </a:endParaRPr>
          </a:p>
          <a:p>
            <a:pPr lvl="1"/>
            <a:r>
              <a:rPr lang="en-GB" b="0" dirty="0">
                <a:solidFill>
                  <a:srgbClr val="AEBE89"/>
                </a:solidFill>
                <a:latin typeface="Salesforce Sans Light" panose="020B0305020202020203" pitchFamily="34" charset="0"/>
              </a:rPr>
              <a:t>Summarizing with Formulas and Visual Summaries</a:t>
            </a:r>
          </a:p>
          <a:p>
            <a:pPr lvl="1"/>
            <a:r>
              <a:rPr lang="en-GB" dirty="0"/>
              <a:t>Printing, Exporting, and Emailing Reports </a:t>
            </a:r>
          </a:p>
          <a:p>
            <a:pPr lvl="1"/>
            <a:r>
              <a:rPr lang="en-US" b="0" dirty="0">
                <a:latin typeface="Salesforce Sans Light" panose="020B0305020202020203" pitchFamily="34" charset="0"/>
              </a:rPr>
              <a:t>Building Dashboards</a:t>
            </a:r>
          </a:p>
        </p:txBody>
      </p:sp>
      <p:sp>
        <p:nvSpPr>
          <p:cNvPr id="5" name="Text Placeholder 4"/>
          <p:cNvSpPr>
            <a:spLocks noGrp="1"/>
          </p:cNvSpPr>
          <p:nvPr>
            <p:ph type="body" sz="quarter" idx="13"/>
          </p:nvPr>
        </p:nvSpPr>
        <p:spPr/>
        <p:txBody>
          <a:bodyPr/>
          <a:lstStyle/>
          <a:p>
            <a:r>
              <a:rPr lang="en-US"/>
              <a:t>Module 7: </a:t>
            </a:r>
            <a:r>
              <a:rPr lang="en-US" b="0">
                <a:latin typeface="Salesforce Sans Light" panose="020B0305020202020203" pitchFamily="34" charset="0"/>
              </a:rPr>
              <a:t>Reports and Dashboards</a:t>
            </a:r>
            <a:endParaRPr lang="en-US" b="0" dirty="0">
              <a:latin typeface="Salesforce Sans Light" panose="020B0305020202020203" pitchFamily="34" charset="0"/>
            </a:endParaRP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362</a:t>
            </a:fld>
            <a:endParaRPr lang="en-US" dirty="0"/>
          </a:p>
        </p:txBody>
      </p:sp>
    </p:spTree>
    <p:custDataLst>
      <p:tags r:id="rId1"/>
    </p:custDataLst>
    <p:extLst>
      <p:ext uri="{BB962C8B-B14F-4D97-AF65-F5344CB8AC3E}">
        <p14:creationId xmlns:p14="http://schemas.microsoft.com/office/powerpoint/2010/main" val="379434240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and emailing reports</a:t>
            </a:r>
          </a:p>
        </p:txBody>
      </p:sp>
      <p:graphicFrame>
        <p:nvGraphicFramePr>
          <p:cNvPr id="4" name="Table 3"/>
          <p:cNvGraphicFramePr>
            <a:graphicFrameLocks noGrp="1"/>
          </p:cNvGraphicFramePr>
          <p:nvPr>
            <p:extLst/>
          </p:nvPr>
        </p:nvGraphicFramePr>
        <p:xfrm>
          <a:off x="1540052" y="1481878"/>
          <a:ext cx="8926668" cy="45190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I’d love to be able to use the Sales Rep Win Rates report in my weekly team meetings. What options are there for sharing it with my team? </a:t>
                      </a:r>
                      <a:endParaRPr lang="en-GB" sz="1800" b="0" kern="1200" baseline="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Ling Wu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24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Salesforce Sans" panose="020B0505020202020203" pitchFamily="34" charset="0"/>
                          <a:ea typeface="Segoe UI" pitchFamily="34" charset="0"/>
                          <a:cs typeface="Segoe UI" pitchFamily="34" charset="0"/>
                        </a:rPr>
                        <a:t>It’s a good idea to use the reports in meetings! </a:t>
                      </a:r>
                      <a:r>
                        <a:rPr lang="en-US" sz="1800" b="0" kern="1200" dirty="0">
                          <a:solidFill>
                            <a:srgbClr val="0070C0"/>
                          </a:solidFill>
                          <a:latin typeface="Salesforce Sans" panose="020B0505020202020203" pitchFamily="34" charset="0"/>
                          <a:ea typeface="Segoe UI" pitchFamily="34" charset="0"/>
                          <a:cs typeface="Segoe UI" pitchFamily="34" charset="0"/>
                        </a:rPr>
                        <a:t>#</a:t>
                      </a:r>
                      <a:r>
                        <a:rPr lang="en-US" sz="1800" b="0" kern="1200" dirty="0" err="1">
                          <a:solidFill>
                            <a:srgbClr val="0070C0"/>
                          </a:solidFill>
                          <a:latin typeface="Salesforce Sans" panose="020B0505020202020203" pitchFamily="34" charset="0"/>
                          <a:ea typeface="Segoe UI" pitchFamily="34" charset="0"/>
                          <a:cs typeface="Segoe UI" pitchFamily="34" charset="0"/>
                        </a:rPr>
                        <a:t>SalesforceEveryday</a:t>
                      </a:r>
                      <a:endParaRPr lang="en-GB" sz="1800" b="0" kern="120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14m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752938" y="3471240"/>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585230"/>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311757"/>
            <a:ext cx="297640" cy="288435"/>
          </a:xfrm>
          <a:prstGeom prst="rect">
            <a:avLst/>
          </a:prstGeom>
        </p:spPr>
      </p:pic>
      <p:pic>
        <p:nvPicPr>
          <p:cNvPr id="10" name="Picture: Allison Wheeler" descr="AWheeler headshot.png"/>
          <p:cNvPicPr>
            <a:picLocks noChangeAspect="1"/>
          </p:cNvPicPr>
          <p:nvPr/>
        </p:nvPicPr>
        <p:blipFill>
          <a:blip r:embed="rId5" cstate="print"/>
          <a:srcRect l="12167" r="-3772" b="12284"/>
          <a:stretch>
            <a:fillRect/>
          </a:stretch>
        </p:blipFill>
        <p:spPr>
          <a:xfrm>
            <a:off x="1620763" y="1572945"/>
            <a:ext cx="543655" cy="542020"/>
          </a:xfrm>
          <a:prstGeom prst="rect">
            <a:avLst/>
          </a:prstGeom>
          <a:solidFill>
            <a:schemeClr val="bg1"/>
          </a:solidFill>
          <a:ln w="19050">
            <a:solidFill>
              <a:schemeClr val="bg1">
                <a:lumMod val="85000"/>
              </a:schemeClr>
            </a:solidFill>
          </a:ln>
        </p:spPr>
      </p:pic>
      <p:pic>
        <p:nvPicPr>
          <p:cNvPr id="14" name="Picture 13" descr="NLarkin headshot.png"/>
          <p:cNvPicPr>
            <a:picLocks noChangeAspect="1"/>
          </p:cNvPicPr>
          <p:nvPr/>
        </p:nvPicPr>
        <p:blipFill>
          <a:blip r:embed="rId6" cstate="print"/>
          <a:srcRect l="3327" r="4243" b="14125"/>
          <a:stretch>
            <a:fillRect/>
          </a:stretch>
        </p:blipFill>
        <p:spPr>
          <a:xfrm>
            <a:off x="1752938" y="4311757"/>
            <a:ext cx="396903" cy="396568"/>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363</a:t>
            </a:fld>
            <a:endParaRPr lang="en-US" dirty="0">
              <a:solidFill>
                <a:srgbClr val="FFFFFF"/>
              </a:solidFill>
            </a:endParaRPr>
          </a:p>
        </p:txBody>
      </p:sp>
    </p:spTree>
    <p:custDataLst>
      <p:tags r:id="rId1"/>
    </p:custDataLst>
    <p:extLst>
      <p:ext uri="{BB962C8B-B14F-4D97-AF65-F5344CB8AC3E}">
        <p14:creationId xmlns:p14="http://schemas.microsoft.com/office/powerpoint/2010/main" val="27527489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4" cstate="print"/>
          <a:srcRect/>
          <a:stretch>
            <a:fillRect/>
          </a:stretch>
        </p:blipFill>
        <p:spPr bwMode="auto">
          <a:xfrm>
            <a:off x="7828773" y="1011617"/>
            <a:ext cx="1760780" cy="871843"/>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4457697" y="4224671"/>
            <a:ext cx="7361646" cy="16108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0" name="Right Arrow 9"/>
          <p:cNvSpPr/>
          <p:nvPr/>
        </p:nvSpPr>
        <p:spPr bwMode="auto">
          <a:xfrm rot="5400000">
            <a:off x="8519495" y="3818062"/>
            <a:ext cx="545747" cy="478074"/>
          </a:xfrm>
          <a:prstGeom prst="rightArrow">
            <a:avLst/>
          </a:prstGeom>
          <a:solidFill>
            <a:srgbClr val="FF000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2400" dirty="0">
                <a:solidFill>
                  <a:srgbClr val="262626"/>
                </a:solidFill>
                <a:latin typeface="Times New Roman" pitchFamily="18" charset="0"/>
              </a:rPr>
              <a:t>     </a:t>
            </a:r>
            <a:endParaRPr lang="en-US" sz="2400" dirty="0">
              <a:solidFill>
                <a:srgbClr val="262626"/>
              </a:solidFill>
              <a:latin typeface="Times New Roman" pitchFamily="18" charset="0"/>
            </a:endParaRPr>
          </a:p>
        </p:txBody>
      </p:sp>
      <p:sp>
        <p:nvSpPr>
          <p:cNvPr id="2" name="Content Placeholder 1"/>
          <p:cNvSpPr>
            <a:spLocks noGrp="1"/>
          </p:cNvSpPr>
          <p:nvPr>
            <p:ph idx="1"/>
          </p:nvPr>
        </p:nvSpPr>
        <p:spPr/>
        <p:txBody>
          <a:bodyPr/>
          <a:lstStyle/>
          <a:p>
            <a:r>
              <a:rPr lang="en-GB"/>
              <a:t>Export the report details to Excel.</a:t>
            </a:r>
          </a:p>
          <a:p>
            <a:pPr marL="180975" lvl="0" indent="-180975" fontAlgn="auto">
              <a:spcAft>
                <a:spcPts val="0"/>
              </a:spcAft>
              <a:buFont typeface="Wingdings" pitchFamily="2" charset="2"/>
              <a:buChar char="§"/>
              <a:defRPr/>
            </a:pPr>
            <a:r>
              <a:rPr lang="en-GB"/>
              <a:t>Creates a </a:t>
            </a:r>
            <a:r>
              <a:rPr lang="en-GB">
                <a:latin typeface="Courier New" pitchFamily="49" charset="0"/>
                <a:cs typeface="Courier New" pitchFamily="49" charset="0"/>
              </a:rPr>
              <a:t>.csv </a:t>
            </a:r>
            <a:r>
              <a:rPr lang="en-GB"/>
              <a:t>or </a:t>
            </a:r>
            <a:r>
              <a:rPr lang="en-GB">
                <a:latin typeface="Courier New" pitchFamily="49" charset="0"/>
                <a:cs typeface="Courier New" pitchFamily="49" charset="0"/>
              </a:rPr>
              <a:t>.xls </a:t>
            </a:r>
            <a:r>
              <a:rPr lang="en-GB"/>
              <a:t>file.</a:t>
            </a:r>
          </a:p>
          <a:p>
            <a:pPr marL="173038" lvl="0" indent="-173038" fontAlgn="auto">
              <a:spcAft>
                <a:spcPts val="0"/>
              </a:spcAft>
              <a:buFont typeface="Wingdings" pitchFamily="2" charset="2"/>
              <a:buChar char="§"/>
              <a:defRPr/>
            </a:pPr>
            <a:r>
              <a:rPr lang="en-GB"/>
              <a:t>Save file or open it in Excel.</a:t>
            </a:r>
          </a:p>
          <a:p>
            <a:pPr marL="173038" lvl="0" indent="-173038" fontAlgn="auto">
              <a:spcAft>
                <a:spcPts val="0"/>
              </a:spcAft>
              <a:buFont typeface="Wingdings" pitchFamily="2" charset="2"/>
              <a:buChar char="§"/>
              <a:defRPr/>
            </a:pPr>
            <a:r>
              <a:rPr lang="en-GB"/>
              <a:t>No formatting, groupings, </a:t>
            </a:r>
            <a:br>
              <a:rPr lang="en-GB"/>
            </a:br>
            <a:r>
              <a:rPr lang="en-GB"/>
              <a:t>or subtotals.</a:t>
            </a:r>
          </a:p>
          <a:p>
            <a:pPr marL="92075" lvl="0" indent="-92075" fontAlgn="auto">
              <a:spcAft>
                <a:spcPts val="0"/>
              </a:spcAft>
              <a:buFont typeface="Wingdings" pitchFamily="2" charset="2"/>
              <a:buChar char="§"/>
              <a:defRPr/>
            </a:pPr>
            <a:r>
              <a:rPr lang="en-GB"/>
              <a:t> Use to manipulate in Excel.</a:t>
            </a:r>
          </a:p>
          <a:p>
            <a:endParaRPr lang="en-GB" dirty="0"/>
          </a:p>
        </p:txBody>
      </p:sp>
      <p:sp>
        <p:nvSpPr>
          <p:cNvPr id="481282" name="Rectangle 2"/>
          <p:cNvSpPr>
            <a:spLocks noGrp="1" noChangeArrowheads="1"/>
          </p:cNvSpPr>
          <p:nvPr>
            <p:ph type="title"/>
          </p:nvPr>
        </p:nvSpPr>
        <p:spPr/>
        <p:txBody>
          <a:bodyPr/>
          <a:lstStyle/>
          <a:p>
            <a:r>
              <a:rPr lang="en-US"/>
              <a:t>Exporting Report Results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364</a:t>
            </a:fld>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359" y="1732324"/>
            <a:ext cx="5708927" cy="205828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10179583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2" y="843165"/>
            <a:ext cx="8274310" cy="5950440"/>
          </a:xfrm>
        </p:spPr>
        <p:txBody>
          <a:bodyPr/>
          <a:lstStyle/>
          <a:p>
            <a:r>
              <a:rPr lang="en-GB" dirty="0"/>
              <a:t>Schedule a custom report to run automatically and have it emailed to users who need it, when they need it.</a:t>
            </a:r>
          </a:p>
        </p:txBody>
      </p:sp>
      <p:sp>
        <p:nvSpPr>
          <p:cNvPr id="485377" name="Rectangle 2"/>
          <p:cNvSpPr>
            <a:spLocks noGrp="1" noChangeArrowheads="1"/>
          </p:cNvSpPr>
          <p:nvPr>
            <p:ph type="title"/>
          </p:nvPr>
        </p:nvSpPr>
        <p:spPr/>
        <p:txBody>
          <a:bodyPr/>
          <a:lstStyle/>
          <a:p>
            <a:r>
              <a:rPr lang="en-US" dirty="0"/>
              <a:t>Scheduling and Emailing a Report</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365</a:t>
            </a:fld>
            <a:endParaRPr lang="en-US" dirty="0"/>
          </a:p>
        </p:txBody>
      </p:sp>
      <p:grpSp>
        <p:nvGrpSpPr>
          <p:cNvPr id="2" name="Group 1"/>
          <p:cNvGrpSpPr/>
          <p:nvPr/>
        </p:nvGrpSpPr>
        <p:grpSpPr>
          <a:xfrm>
            <a:off x="1135800" y="2035648"/>
            <a:ext cx="9847160" cy="4351488"/>
            <a:chOff x="465240" y="2035648"/>
            <a:chExt cx="8229477" cy="3636629"/>
          </a:xfrm>
        </p:grpSpPr>
        <p:pic>
          <p:nvPicPr>
            <p:cNvPr id="25" name="Picture 4"/>
            <p:cNvPicPr>
              <a:picLocks noChangeAspect="1" noChangeArrowheads="1"/>
            </p:cNvPicPr>
            <p:nvPr/>
          </p:nvPicPr>
          <p:blipFill>
            <a:blip r:embed="rId4" cstate="print"/>
            <a:srcRect l="688" t="832"/>
            <a:stretch>
              <a:fillRect/>
            </a:stretch>
          </p:blipFill>
          <p:spPr bwMode="auto">
            <a:xfrm>
              <a:off x="3548743" y="2035648"/>
              <a:ext cx="5145974" cy="36366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6" name="Picture 8"/>
            <p:cNvPicPr>
              <a:picLocks noChangeAspect="1" noChangeArrowheads="1"/>
            </p:cNvPicPr>
            <p:nvPr/>
          </p:nvPicPr>
          <p:blipFill>
            <a:blip r:embed="rId5" cstate="print"/>
            <a:srcRect/>
            <a:stretch>
              <a:fillRect/>
            </a:stretch>
          </p:blipFill>
          <p:spPr bwMode="auto">
            <a:xfrm>
              <a:off x="465240" y="2059559"/>
              <a:ext cx="2563821" cy="19168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7" name="Right Arrow 26"/>
            <p:cNvSpPr/>
            <p:nvPr/>
          </p:nvSpPr>
          <p:spPr bwMode="auto">
            <a:xfrm>
              <a:off x="2313296" y="2566555"/>
              <a:ext cx="1166174" cy="338129"/>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28" name="Rectangle 27"/>
            <p:cNvSpPr/>
            <p:nvPr/>
          </p:nvSpPr>
          <p:spPr bwMode="auto">
            <a:xfrm>
              <a:off x="498764" y="2598893"/>
              <a:ext cx="1828800" cy="2968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08832">
            <a:off x="10656039" y="1245893"/>
            <a:ext cx="1274400" cy="1274400"/>
          </a:xfrm>
          <a:prstGeom prst="rect">
            <a:avLst/>
          </a:prstGeom>
        </p:spPr>
      </p:pic>
    </p:spTree>
    <p:custDataLst>
      <p:tags r:id="rId1"/>
    </p:custDataLst>
    <p:extLst>
      <p:ext uri="{BB962C8B-B14F-4D97-AF65-F5344CB8AC3E}">
        <p14:creationId xmlns:p14="http://schemas.microsoft.com/office/powerpoint/2010/main" val="340219559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6"/>
          <p:cNvSpPr>
            <a:spLocks noGrp="1"/>
          </p:cNvSpPr>
          <p:nvPr>
            <p:ph idx="1"/>
          </p:nvPr>
        </p:nvSpPr>
        <p:spPr>
          <a:xfrm>
            <a:off x="115712" y="843165"/>
            <a:ext cx="5481024" cy="5950440"/>
          </a:xfrm>
        </p:spPr>
        <p:txBody>
          <a:bodyPr/>
          <a:lstStyle/>
          <a:p>
            <a:r>
              <a:rPr lang="en-GB" dirty="0"/>
              <a:t>When you schedule a report:</a:t>
            </a:r>
            <a:endParaRPr lang="en-US" dirty="0"/>
          </a:p>
          <a:p>
            <a:pPr marL="342900" lvl="1" indent="-342900">
              <a:buFont typeface="Wingdings" panose="05000000000000000000" pitchFamily="2" charset="2"/>
              <a:buChar char="§"/>
            </a:pPr>
            <a:r>
              <a:rPr lang="en-US" dirty="0"/>
              <a:t>The running user determines whose data is visible on the report.</a:t>
            </a:r>
          </a:p>
          <a:p>
            <a:pPr marL="342900" lvl="1" indent="-342900">
              <a:buFont typeface="Wingdings" panose="05000000000000000000" pitchFamily="2" charset="2"/>
              <a:buChar char="§"/>
            </a:pPr>
            <a:r>
              <a:rPr lang="en-GB" dirty="0"/>
              <a:t>The running user must have access to the folder in which the report is saved.</a:t>
            </a:r>
            <a:endParaRPr lang="en-US" dirty="0"/>
          </a:p>
          <a:p>
            <a:pPr marL="342900" lvl="1" indent="-342900">
              <a:buFont typeface="Wingdings" panose="05000000000000000000" pitchFamily="2" charset="2"/>
              <a:buChar char="§"/>
            </a:pPr>
            <a:r>
              <a:rPr lang="en-US" dirty="0"/>
              <a:t>All email recipients must have access to the same folder.</a:t>
            </a:r>
          </a:p>
          <a:p>
            <a:pPr marL="342900" lvl="1" indent="-342900">
              <a:buFont typeface="Wingdings" panose="05000000000000000000" pitchFamily="2" charset="2"/>
              <a:buChar char="§"/>
            </a:pPr>
            <a:r>
              <a:rPr lang="en-GB" dirty="0"/>
              <a:t>The report is emailed within </a:t>
            </a:r>
            <a:br>
              <a:rPr lang="en-GB" dirty="0"/>
            </a:br>
            <a:r>
              <a:rPr lang="en-GB" dirty="0"/>
              <a:t>30 minutes of the Preferred </a:t>
            </a:r>
            <a:br>
              <a:rPr lang="en-GB" dirty="0"/>
            </a:br>
            <a:r>
              <a:rPr lang="en-GB" dirty="0"/>
              <a:t>Start Time.</a:t>
            </a:r>
          </a:p>
          <a:p>
            <a:pPr marL="342900" lvl="1" indent="-342900">
              <a:buFont typeface="Wingdings" panose="05000000000000000000" pitchFamily="2" charset="2"/>
              <a:buChar char="§"/>
            </a:pPr>
            <a:r>
              <a:rPr lang="en-GB" dirty="0"/>
              <a:t>Note: You must have the “View All Data” permission to specify a running user other than yourself.</a:t>
            </a:r>
            <a:endParaRPr lang="en-US" dirty="0"/>
          </a:p>
          <a:p>
            <a:pPr lvl="1"/>
            <a:endParaRPr lang="en-US" dirty="0"/>
          </a:p>
        </p:txBody>
      </p:sp>
      <p:sp>
        <p:nvSpPr>
          <p:cNvPr id="485377" name="Rectangle 2"/>
          <p:cNvSpPr>
            <a:spLocks noGrp="1" noChangeArrowheads="1"/>
          </p:cNvSpPr>
          <p:nvPr>
            <p:ph type="title"/>
          </p:nvPr>
        </p:nvSpPr>
        <p:spPr/>
        <p:txBody>
          <a:bodyPr/>
          <a:lstStyle/>
          <a:p>
            <a:r>
              <a:rPr lang="en-US" dirty="0"/>
              <a:t>Scheduling and Emailing a Report (cont.)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366</a:t>
            </a:fld>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5746043" y="1499596"/>
            <a:ext cx="6081537" cy="460672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74097">
            <a:off x="10850183" y="862655"/>
            <a:ext cx="1273881" cy="1273881"/>
          </a:xfrm>
          <a:prstGeom prst="rect">
            <a:avLst/>
          </a:prstGeom>
        </p:spPr>
      </p:pic>
    </p:spTree>
    <p:custDataLst>
      <p:tags r:id="rId1"/>
    </p:custDataLst>
    <p:extLst>
      <p:ext uri="{BB962C8B-B14F-4D97-AF65-F5344CB8AC3E}">
        <p14:creationId xmlns:p14="http://schemas.microsoft.com/office/powerpoint/2010/main" val="75628156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dirty="0"/>
              <a:t>Module Agenda</a:t>
            </a:r>
          </a:p>
        </p:txBody>
      </p:sp>
      <p:sp>
        <p:nvSpPr>
          <p:cNvPr id="464898" name="Content Placeholder 6"/>
          <p:cNvSpPr>
            <a:spLocks noGrp="1"/>
          </p:cNvSpPr>
          <p:nvPr>
            <p:ph idx="1"/>
          </p:nvPr>
        </p:nvSpPr>
        <p:spPr>
          <a:xfrm>
            <a:off x="853589" y="1027272"/>
            <a:ext cx="8177521" cy="4635062"/>
          </a:xfrm>
        </p:spPr>
        <p:txBody>
          <a:bodyPr numCol="1" spcCol="548640"/>
          <a:lstStyle/>
          <a:p>
            <a:pPr lvl="2"/>
            <a:r>
              <a:rPr lang="en-US" dirty="0">
                <a:solidFill>
                  <a:srgbClr val="AEBE89"/>
                </a:solidFill>
              </a:rPr>
              <a:t>Running and Modifying Reports</a:t>
            </a:r>
          </a:p>
          <a:p>
            <a:pPr lvl="1"/>
            <a:r>
              <a:rPr lang="en-GB" b="0" dirty="0">
                <a:solidFill>
                  <a:srgbClr val="AEBE89"/>
                </a:solidFill>
                <a:latin typeface="Salesforce Sans Light" panose="020B0305020202020203" pitchFamily="34" charset="0"/>
              </a:rPr>
              <a:t>Creating New Reports with the Report Builder</a:t>
            </a:r>
          </a:p>
          <a:p>
            <a:pPr lvl="1"/>
            <a:r>
              <a:rPr lang="en-US" b="0" dirty="0">
                <a:solidFill>
                  <a:srgbClr val="AEBE89"/>
                </a:solidFill>
                <a:latin typeface="Salesforce Sans Light" panose="020B0305020202020203" pitchFamily="34" charset="0"/>
              </a:rPr>
              <a:t>Working with Report Filters</a:t>
            </a:r>
            <a:endParaRPr lang="en-GB" b="0" dirty="0">
              <a:solidFill>
                <a:srgbClr val="AEBE89"/>
              </a:solidFill>
              <a:latin typeface="Salesforce Sans Light" panose="020B0305020202020203" pitchFamily="34" charset="0"/>
            </a:endParaRPr>
          </a:p>
          <a:p>
            <a:pPr lvl="1"/>
            <a:r>
              <a:rPr lang="en-GB" b="0" dirty="0">
                <a:solidFill>
                  <a:srgbClr val="AEBE89"/>
                </a:solidFill>
                <a:latin typeface="Salesforce Sans Light" panose="020B0305020202020203" pitchFamily="34" charset="0"/>
              </a:rPr>
              <a:t>Summarizing with Formulas and Visual Summaries</a:t>
            </a:r>
          </a:p>
          <a:p>
            <a:pPr lvl="1"/>
            <a:r>
              <a:rPr lang="en-GB" b="0" dirty="0">
                <a:solidFill>
                  <a:srgbClr val="AEBE89"/>
                </a:solidFill>
                <a:latin typeface="Salesforce Sans Light" panose="020B0305020202020203" pitchFamily="34" charset="0"/>
              </a:rPr>
              <a:t>Printing, Exporting, and Emailing Reports </a:t>
            </a:r>
          </a:p>
          <a:p>
            <a:pPr lvl="1"/>
            <a:r>
              <a:rPr lang="en-US" dirty="0"/>
              <a:t>Building Dashboards</a:t>
            </a:r>
          </a:p>
        </p:txBody>
      </p:sp>
      <p:sp>
        <p:nvSpPr>
          <p:cNvPr id="5" name="Text Placeholder 4"/>
          <p:cNvSpPr>
            <a:spLocks noGrp="1"/>
          </p:cNvSpPr>
          <p:nvPr>
            <p:ph type="body" sz="quarter" idx="13"/>
          </p:nvPr>
        </p:nvSpPr>
        <p:spPr/>
        <p:txBody>
          <a:bodyPr/>
          <a:lstStyle/>
          <a:p>
            <a:r>
              <a:rPr lang="en-US"/>
              <a:t>Module 7: </a:t>
            </a:r>
            <a:r>
              <a:rPr lang="en-US" b="0">
                <a:latin typeface="Salesforce Sans Light" panose="020B0305020202020203" pitchFamily="34" charset="0"/>
              </a:rPr>
              <a:t>Reports and Dashboards</a:t>
            </a:r>
            <a:endParaRPr lang="en-US" b="0" dirty="0">
              <a:latin typeface="Salesforce Sans Light" panose="020B0305020202020203" pitchFamily="34" charset="0"/>
            </a:endParaRP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367</a:t>
            </a:fld>
            <a:endParaRPr lang="en-US" dirty="0"/>
          </a:p>
        </p:txBody>
      </p:sp>
    </p:spTree>
    <p:custDataLst>
      <p:tags r:id="rId1"/>
    </p:custDataLst>
    <p:extLst>
      <p:ext uri="{BB962C8B-B14F-4D97-AF65-F5344CB8AC3E}">
        <p14:creationId xmlns:p14="http://schemas.microsoft.com/office/powerpoint/2010/main" val="33305594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dashboards</a:t>
            </a:r>
          </a:p>
        </p:txBody>
      </p:sp>
      <p:graphicFrame>
        <p:nvGraphicFramePr>
          <p:cNvPr id="4" name="Table 3"/>
          <p:cNvGraphicFramePr>
            <a:graphicFrameLocks noGrp="1"/>
          </p:cNvGraphicFramePr>
          <p:nvPr>
            <p:extLst>
              <p:ext uri="{D42A27DB-BD31-4B8C-83A1-F6EECF244321}">
                <p14:modId xmlns:p14="http://schemas.microsoft.com/office/powerpoint/2010/main" val="731122963"/>
              </p:ext>
            </p:extLst>
          </p:nvPr>
        </p:nvGraphicFramePr>
        <p:xfrm>
          <a:off x="1540052" y="1577413"/>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I’ve now got quite a few reports that I need to look at on a regular basis and share with my team. Could you build a Global Sales dashboard that lets me see the key information at a glance, and which is also accessible to my team?</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14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Ling</a:t>
                      </a:r>
                      <a:r>
                        <a:rPr lang="en-GB" sz="1600" b="0" baseline="0" dirty="0">
                          <a:solidFill>
                            <a:srgbClr val="0070C0"/>
                          </a:solidFill>
                          <a:latin typeface="Salesforce Sans" panose="020B0505020202020203" pitchFamily="34" charset="0"/>
                          <a:ea typeface="Segoe UI" pitchFamily="34" charset="0"/>
                          <a:cs typeface="Segoe UI" pitchFamily="34" charset="0"/>
                        </a:rPr>
                        <a:t> Wu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240" rtl="0" eaLnBrk="1" fontAlgn="auto" latinLnBrk="0" hangingPunct="1">
                        <a:lnSpc>
                          <a:spcPct val="100000"/>
                        </a:lnSpc>
                        <a:spcBef>
                          <a:spcPts val="0"/>
                        </a:spcBef>
                        <a:spcAft>
                          <a:spcPts val="0"/>
                        </a:spcAft>
                        <a:buClrTx/>
                        <a:buSzTx/>
                        <a:buFontTx/>
                        <a:buNone/>
                        <a:tabLst/>
                        <a:defRPr/>
                      </a:pPr>
                      <a:r>
                        <a:rPr lang="en-US" sz="1800" b="0" baseline="0" dirty="0">
                          <a:solidFill>
                            <a:schemeClr val="tx1"/>
                          </a:solidFill>
                          <a:latin typeface="Salesforce Sans" panose="020B0505020202020203" pitchFamily="34" charset="0"/>
                          <a:ea typeface="Segoe UI" pitchFamily="34" charset="0"/>
                          <a:cs typeface="Segoe UI" pitchFamily="34" charset="0"/>
                        </a:rPr>
                        <a:t>I’m looking for something similar that lets me monitor user adoption of Salesforce. Maybe something with graphs and charts?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43m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752938" y="3460095"/>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073903" y="1680765"/>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073903" y="4333219"/>
            <a:ext cx="297640" cy="288435"/>
          </a:xfrm>
          <a:prstGeom prst="rect">
            <a:avLst/>
          </a:prstGeom>
        </p:spPr>
      </p:pic>
      <p:pic>
        <p:nvPicPr>
          <p:cNvPr id="10" name="Picture 9" descr="AWheeler headshot.png"/>
          <p:cNvPicPr>
            <a:picLocks noChangeAspect="1"/>
          </p:cNvPicPr>
          <p:nvPr/>
        </p:nvPicPr>
        <p:blipFill>
          <a:blip r:embed="rId5" cstate="print"/>
          <a:srcRect l="12167" r="-3772" b="12284"/>
          <a:stretch>
            <a:fillRect/>
          </a:stretch>
        </p:blipFill>
        <p:spPr>
          <a:xfrm>
            <a:off x="1577445" y="1636586"/>
            <a:ext cx="466633" cy="465350"/>
          </a:xfrm>
          <a:prstGeom prst="rect">
            <a:avLst/>
          </a:prstGeom>
          <a:solidFill>
            <a:schemeClr val="bg1"/>
          </a:solidFill>
          <a:ln w="19050">
            <a:solidFill>
              <a:schemeClr val="bg1">
                <a:lumMod val="85000"/>
              </a:schemeClr>
            </a:solidFill>
          </a:ln>
        </p:spPr>
      </p:pic>
      <p:pic>
        <p:nvPicPr>
          <p:cNvPr id="15" name="Picture 14" descr="JWiseman headshot.png"/>
          <p:cNvPicPr>
            <a:picLocks noChangeAspect="1"/>
          </p:cNvPicPr>
          <p:nvPr/>
        </p:nvPicPr>
        <p:blipFill>
          <a:blip r:embed="rId6" cstate="print"/>
          <a:srcRect r="-361" b="20716"/>
          <a:stretch>
            <a:fillRect/>
          </a:stretch>
        </p:blipFill>
        <p:spPr>
          <a:xfrm>
            <a:off x="1810761" y="4333219"/>
            <a:ext cx="362794" cy="362508"/>
          </a:xfrm>
          <a:prstGeom prst="rect">
            <a:avLst/>
          </a:prstGeom>
          <a:solidFill>
            <a:schemeClr val="bg1"/>
          </a:solidFill>
          <a:ln w="19050">
            <a:solidFill>
              <a:schemeClr val="bg1">
                <a:lumMod val="85000"/>
              </a:schemeClr>
            </a:solidFill>
          </a:ln>
        </p:spPr>
      </p:pic>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368</a:t>
            </a:fld>
            <a:endParaRPr lang="en-US" dirty="0">
              <a:solidFill>
                <a:srgbClr val="FFFFFF"/>
              </a:solidFill>
            </a:endParaRPr>
          </a:p>
        </p:txBody>
      </p:sp>
    </p:spTree>
    <p:custDataLst>
      <p:tags r:id="rId1"/>
    </p:custDataLst>
    <p:extLst>
      <p:ext uri="{BB962C8B-B14F-4D97-AF65-F5344CB8AC3E}">
        <p14:creationId xmlns:p14="http://schemas.microsoft.com/office/powerpoint/2010/main" val="6753687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353783" y="800733"/>
            <a:ext cx="5518177" cy="2729421"/>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 name="Content Placeholder 3"/>
          <p:cNvSpPr>
            <a:spLocks noGrp="1"/>
          </p:cNvSpPr>
          <p:nvPr>
            <p:ph idx="1"/>
          </p:nvPr>
        </p:nvSpPr>
        <p:spPr>
          <a:xfrm>
            <a:off x="115711" y="843165"/>
            <a:ext cx="6238071" cy="5950440"/>
          </a:xfrm>
        </p:spPr>
        <p:txBody>
          <a:bodyPr/>
          <a:lstStyle/>
          <a:p>
            <a:r>
              <a:rPr lang="en-US" dirty="0"/>
              <a:t>A dashboard is a visual representation of data from multiple reports. Dashboards:</a:t>
            </a:r>
          </a:p>
          <a:p>
            <a:pPr lvl="2"/>
            <a:r>
              <a:rPr lang="en-US" sz="1800" dirty="0"/>
              <a:t>Display data from custom source reports. </a:t>
            </a:r>
          </a:p>
          <a:p>
            <a:pPr lvl="2"/>
            <a:r>
              <a:rPr lang="en-US" sz="1800" dirty="0"/>
              <a:t>Use a running user to determine what data is visible. </a:t>
            </a:r>
          </a:p>
          <a:p>
            <a:pPr lvl="2"/>
            <a:r>
              <a:rPr lang="en-US" sz="1800" dirty="0"/>
              <a:t>Display data as of the last time the dashboard was refreshed. </a:t>
            </a:r>
          </a:p>
          <a:p>
            <a:pPr lvl="2"/>
            <a:r>
              <a:rPr lang="en-US" sz="1800" dirty="0"/>
              <a:t>Can be scheduled to be refreshed and emailed automatically. </a:t>
            </a:r>
          </a:p>
        </p:txBody>
      </p:sp>
      <p:sp>
        <p:nvSpPr>
          <p:cNvPr id="3" name="Title 2"/>
          <p:cNvSpPr>
            <a:spLocks noGrp="1"/>
          </p:cNvSpPr>
          <p:nvPr>
            <p:ph type="title"/>
          </p:nvPr>
        </p:nvSpPr>
        <p:spPr/>
        <p:txBody>
          <a:bodyPr/>
          <a:lstStyle/>
          <a:p>
            <a:r>
              <a:rPr lang="en-US" dirty="0"/>
              <a:t>View information graphically using  Dashboards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369</a:t>
            </a:fld>
            <a:endParaRPr lang="en-US" dirty="0"/>
          </a:p>
        </p:txBody>
      </p:sp>
      <p:pic>
        <p:nvPicPr>
          <p:cNvPr id="14" name="Content Placeholder 11"/>
          <p:cNvPicPr>
            <a:picLocks noChangeAspect="1"/>
          </p:cNvPicPr>
          <p:nvPr/>
        </p:nvPicPr>
        <p:blipFill rotWithShape="1">
          <a:blip r:embed="rId5">
            <a:extLst>
              <a:ext uri="{28A0092B-C50C-407E-A947-70E740481C1C}">
                <a14:useLocalDpi xmlns:a14="http://schemas.microsoft.com/office/drawing/2010/main" val="0"/>
              </a:ext>
            </a:extLst>
          </a:blip>
          <a:srcRect l="223" r="-1"/>
          <a:stretch/>
        </p:blipFill>
        <p:spPr bwMode="auto">
          <a:xfrm>
            <a:off x="1106311" y="3780313"/>
            <a:ext cx="9924567" cy="291880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TextBox 14"/>
          <p:cNvSpPr txBox="1"/>
          <p:nvPr/>
        </p:nvSpPr>
        <p:spPr>
          <a:xfrm>
            <a:off x="3981605" y="3804496"/>
            <a:ext cx="3887393"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16" name="TextBox 15"/>
          <p:cNvSpPr txBox="1"/>
          <p:nvPr/>
        </p:nvSpPr>
        <p:spPr>
          <a:xfrm>
            <a:off x="2491070" y="5304123"/>
            <a:ext cx="1680520"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17" name="TextBox 16"/>
          <p:cNvSpPr txBox="1"/>
          <p:nvPr/>
        </p:nvSpPr>
        <p:spPr>
          <a:xfrm>
            <a:off x="9834381" y="4556017"/>
            <a:ext cx="1265452"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18" name="Rounded Rectangular Callout 17"/>
          <p:cNvSpPr/>
          <p:nvPr/>
        </p:nvSpPr>
        <p:spPr bwMode="auto">
          <a:xfrm>
            <a:off x="5790011" y="3465404"/>
            <a:ext cx="1127544" cy="340519"/>
          </a:xfrm>
          <a:prstGeom prst="wedgeRoundRectCallout">
            <a:avLst>
              <a:gd name="adj1" fmla="val 19857"/>
              <a:gd name="adj2" fmla="val 7148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Find</a:t>
            </a:r>
            <a:endParaRPr lang="en-US" sz="2000" dirty="0">
              <a:solidFill>
                <a:srgbClr val="FFFFFF"/>
              </a:solidFill>
            </a:endParaRPr>
          </a:p>
        </p:txBody>
      </p:sp>
      <p:sp>
        <p:nvSpPr>
          <p:cNvPr id="19" name="Rounded Rectangular Callout 18"/>
          <p:cNvSpPr/>
          <p:nvPr/>
        </p:nvSpPr>
        <p:spPr bwMode="auto">
          <a:xfrm>
            <a:off x="9903335" y="4105866"/>
            <a:ext cx="1127544" cy="340519"/>
          </a:xfrm>
          <a:prstGeom prst="wedgeRoundRectCallout">
            <a:avLst>
              <a:gd name="adj1" fmla="val 19857"/>
              <a:gd name="adj2" fmla="val 7148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Create</a:t>
            </a:r>
            <a:endParaRPr lang="en-US" sz="2000" dirty="0">
              <a:solidFill>
                <a:srgbClr val="FFFFFF"/>
              </a:solidFill>
            </a:endParaRPr>
          </a:p>
        </p:txBody>
      </p:sp>
      <p:sp>
        <p:nvSpPr>
          <p:cNvPr id="20" name="Rounded Rectangular Callout 19"/>
          <p:cNvSpPr/>
          <p:nvPr/>
        </p:nvSpPr>
        <p:spPr bwMode="auto">
          <a:xfrm>
            <a:off x="2763306" y="4844564"/>
            <a:ext cx="1127544" cy="340519"/>
          </a:xfrm>
          <a:prstGeom prst="wedgeRoundRectCallout">
            <a:avLst>
              <a:gd name="adj1" fmla="val 19857"/>
              <a:gd name="adj2" fmla="val 7148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Open</a:t>
            </a:r>
            <a:endParaRPr lang="en-US" sz="2000" dirty="0">
              <a:solidFill>
                <a:srgbClr val="FFFFFF"/>
              </a:solidFill>
            </a:endParaRPr>
          </a:p>
        </p:txBody>
      </p:sp>
    </p:spTree>
    <p:custDataLst>
      <p:tags r:id="rId1"/>
    </p:custDataLst>
    <p:extLst>
      <p:ext uri="{BB962C8B-B14F-4D97-AF65-F5344CB8AC3E}">
        <p14:creationId xmlns:p14="http://schemas.microsoft.com/office/powerpoint/2010/main" val="2018066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a Good Fit? </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37</a:t>
            </a:fld>
            <a:endParaRPr lang="en-US" dirty="0"/>
          </a:p>
        </p:txBody>
      </p:sp>
      <p:sp>
        <p:nvSpPr>
          <p:cNvPr id="10" name="Rectangle 9"/>
          <p:cNvSpPr/>
          <p:nvPr/>
        </p:nvSpPr>
        <p:spPr bwMode="auto">
          <a:xfrm>
            <a:off x="0" y="5945821"/>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latin typeface="Salesforce Sans" panose="020B0505020202020203" pitchFamily="34" charset="0"/>
              </a:rPr>
              <a:t>Users who prefer to remain in Salesforce Classic can switch themselves back using the Switcher. </a:t>
            </a:r>
          </a:p>
        </p:txBody>
      </p:sp>
      <p:sp>
        <p:nvSpPr>
          <p:cNvPr id="11" name="TextBox 10"/>
          <p:cNvSpPr txBox="1"/>
          <p:nvPr/>
        </p:nvSpPr>
        <p:spPr bwMode="white">
          <a:xfrm>
            <a:off x="17646" y="6059069"/>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17" name="Freeform 343"/>
          <p:cNvSpPr>
            <a:spLocks noEditPoints="1"/>
          </p:cNvSpPr>
          <p:nvPr/>
        </p:nvSpPr>
        <p:spPr bwMode="auto">
          <a:xfrm>
            <a:off x="471490" y="6311524"/>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6" name="Rounded Rectangle 12"/>
          <p:cNvSpPr>
            <a:spLocks noChangeAspect="1"/>
          </p:cNvSpPr>
          <p:nvPr/>
        </p:nvSpPr>
        <p:spPr>
          <a:xfrm>
            <a:off x="451101" y="891709"/>
            <a:ext cx="4195544" cy="2208648"/>
          </a:xfrm>
          <a:prstGeom prst="roundRect">
            <a:avLst>
              <a:gd name="adj" fmla="val 6616"/>
            </a:avLst>
          </a:prstGeom>
          <a:solidFill>
            <a:srgbClr val="002776"/>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1066800">
              <a:lnSpc>
                <a:spcPct val="90000"/>
              </a:lnSpc>
              <a:spcBef>
                <a:spcPct val="0"/>
              </a:spcBef>
              <a:spcAft>
                <a:spcPct val="35000"/>
              </a:spcAft>
            </a:pPr>
            <a:r>
              <a:rPr lang="en-US" sz="2400" dirty="0">
                <a:solidFill>
                  <a:schemeClr val="bg1"/>
                </a:solidFill>
              </a:rPr>
              <a:t>A B2B sales organization using accounts, contacts, leads, opportunities, custom objects, and other sales features supported in the UI.</a:t>
            </a:r>
          </a:p>
        </p:txBody>
      </p:sp>
      <p:sp>
        <p:nvSpPr>
          <p:cNvPr id="20" name="Rounded Rectangle 13"/>
          <p:cNvSpPr>
            <a:spLocks noChangeAspect="1"/>
          </p:cNvSpPr>
          <p:nvPr/>
        </p:nvSpPr>
        <p:spPr>
          <a:xfrm>
            <a:off x="4702628" y="891709"/>
            <a:ext cx="3743581" cy="2208648"/>
          </a:xfrm>
          <a:prstGeom prst="roundRect">
            <a:avLst>
              <a:gd name="adj" fmla="val 7053"/>
            </a:avLst>
          </a:prstGeom>
          <a:solidFill>
            <a:srgbClr val="00B0F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1066800">
              <a:lnSpc>
                <a:spcPct val="90000"/>
              </a:lnSpc>
              <a:spcBef>
                <a:spcPct val="0"/>
              </a:spcBef>
              <a:spcAft>
                <a:spcPct val="35000"/>
              </a:spcAft>
            </a:pPr>
            <a:r>
              <a:rPr lang="en-US" sz="2400" dirty="0">
                <a:solidFill>
                  <a:schemeClr val="bg1"/>
                </a:solidFill>
              </a:rPr>
              <a:t>An organization that wants to pilot the new user experience with a group of sales reps. </a:t>
            </a:r>
          </a:p>
        </p:txBody>
      </p:sp>
      <p:sp>
        <p:nvSpPr>
          <p:cNvPr id="21" name="Rounded Rectangle 14"/>
          <p:cNvSpPr>
            <a:spLocks noChangeAspect="1"/>
          </p:cNvSpPr>
          <p:nvPr/>
        </p:nvSpPr>
        <p:spPr>
          <a:xfrm>
            <a:off x="8502192" y="891709"/>
            <a:ext cx="3467753" cy="2208648"/>
          </a:xfrm>
          <a:prstGeom prst="roundRect">
            <a:avLst>
              <a:gd name="adj" fmla="val 7490"/>
            </a:avLst>
          </a:prstGeom>
          <a:solidFill>
            <a:srgbClr val="0065B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1066800">
              <a:lnSpc>
                <a:spcPct val="90000"/>
              </a:lnSpc>
              <a:spcBef>
                <a:spcPct val="0"/>
              </a:spcBef>
              <a:spcAft>
                <a:spcPct val="35000"/>
              </a:spcAft>
            </a:pPr>
            <a:r>
              <a:rPr lang="en-US" sz="2400" dirty="0">
                <a:solidFill>
                  <a:schemeClr val="bg1"/>
                </a:solidFill>
              </a:rPr>
              <a:t>An organization that wants to reboot its implementation.</a:t>
            </a:r>
          </a:p>
        </p:txBody>
      </p:sp>
      <p:grpSp>
        <p:nvGrpSpPr>
          <p:cNvPr id="22" name="Group 21"/>
          <p:cNvGrpSpPr/>
          <p:nvPr/>
        </p:nvGrpSpPr>
        <p:grpSpPr>
          <a:xfrm>
            <a:off x="1656006" y="3387666"/>
            <a:ext cx="8879989" cy="2258551"/>
            <a:chOff x="1888920" y="3387666"/>
            <a:chExt cx="8879989" cy="2258551"/>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3418" y="3430660"/>
              <a:ext cx="4655491" cy="217256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8920" y="3387666"/>
              <a:ext cx="2884229" cy="2258551"/>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25" name="Group 24"/>
            <p:cNvGrpSpPr/>
            <p:nvPr/>
          </p:nvGrpSpPr>
          <p:grpSpPr>
            <a:xfrm>
              <a:off x="4935793" y="4334764"/>
              <a:ext cx="1005095" cy="364354"/>
              <a:chOff x="4675016" y="4273910"/>
              <a:chExt cx="1780587" cy="645475"/>
            </a:xfrm>
          </p:grpSpPr>
          <p:sp>
            <p:nvSpPr>
              <p:cNvPr id="26" name="Right Arrow 17"/>
              <p:cNvSpPr/>
              <p:nvPr/>
            </p:nvSpPr>
            <p:spPr>
              <a:xfrm>
                <a:off x="5327900" y="4273910"/>
                <a:ext cx="1127703" cy="645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rtl="0"/>
                <a:endParaRPr lang="en-US" kern="1200" dirty="0">
                  <a:solidFill>
                    <a:srgbClr val="FFFFFF"/>
                  </a:solidFill>
                  <a:latin typeface="Salesforce Sans" panose="020B0505020202020203" pitchFamily="34" charset="0"/>
                  <a:cs typeface="Arial" pitchFamily="34" charset="0"/>
                </a:endParaRPr>
              </a:p>
            </p:txBody>
          </p:sp>
          <p:sp>
            <p:nvSpPr>
              <p:cNvPr id="27" name="Right Arrow 18"/>
              <p:cNvSpPr/>
              <p:nvPr/>
            </p:nvSpPr>
            <p:spPr>
              <a:xfrm rot="10800000">
                <a:off x="4675016" y="4273910"/>
                <a:ext cx="1127703" cy="645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rtl="0"/>
                <a:endParaRPr lang="en-US" kern="1200" dirty="0">
                  <a:solidFill>
                    <a:srgbClr val="FFFFFF"/>
                  </a:solidFill>
                  <a:latin typeface="Salesforce Sans" panose="020B0505020202020203" pitchFamily="34" charset="0"/>
                  <a:cs typeface="Arial" pitchFamily="34" charset="0"/>
                </a:endParaRPr>
              </a:p>
            </p:txBody>
          </p:sp>
        </p:grpSp>
      </p:grpSp>
    </p:spTree>
    <p:custDataLst>
      <p:tags r:id="rId1"/>
    </p:custDataLst>
    <p:extLst>
      <p:ext uri="{BB962C8B-B14F-4D97-AF65-F5344CB8AC3E}">
        <p14:creationId xmlns:p14="http://schemas.microsoft.com/office/powerpoint/2010/main" val="403488635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p:cNvSpPr>
            <a:spLocks noGrp="1" noChangeArrowheads="1"/>
          </p:cNvSpPr>
          <p:nvPr>
            <p:ph idx="1"/>
          </p:nvPr>
        </p:nvSpPr>
        <p:spPr>
          <a:xfrm>
            <a:off x="115711" y="843165"/>
            <a:ext cx="10448033" cy="5950440"/>
          </a:xfrm>
        </p:spPr>
        <p:txBody>
          <a:bodyPr/>
          <a:lstStyle/>
          <a:p>
            <a:r>
              <a:rPr lang="en-US" dirty="0"/>
              <a:t>Components use the first summarized field in the source report. You can edit chart components to change the grouping and field used. </a:t>
            </a:r>
          </a:p>
        </p:txBody>
      </p:sp>
      <p:sp>
        <p:nvSpPr>
          <p:cNvPr id="524289" name="Rectangle 2"/>
          <p:cNvSpPr>
            <a:spLocks noGrp="1" noChangeArrowheads="1"/>
          </p:cNvSpPr>
          <p:nvPr>
            <p:ph type="title"/>
          </p:nvPr>
        </p:nvSpPr>
        <p:spPr/>
        <p:txBody>
          <a:bodyPr/>
          <a:lstStyle/>
          <a:p>
            <a:r>
              <a:rPr lang="en-US" dirty="0"/>
              <a:t>From Source Report to Dashboard Component</a:t>
            </a:r>
          </a:p>
        </p:txBody>
      </p:sp>
      <p:sp>
        <p:nvSpPr>
          <p:cNvPr id="7" name="Slide Number Placeholder 6"/>
          <p:cNvSpPr>
            <a:spLocks noGrp="1"/>
          </p:cNvSpPr>
          <p:nvPr>
            <p:ph type="sldNum" sz="quarter" idx="10"/>
          </p:nvPr>
        </p:nvSpPr>
        <p:spPr/>
        <p:txBody>
          <a:bodyPr/>
          <a:lstStyle/>
          <a:p>
            <a:fld id="{812A5277-1DB9-460F-9A21-B857ABB32666}" type="slidenum">
              <a:rPr lang="en-US" smtClean="0"/>
              <a:pPr/>
              <a:t>370</a:t>
            </a:fld>
            <a:endParaRPr lang="en-US" dirty="0"/>
          </a:p>
        </p:txBody>
      </p:sp>
      <p:sp>
        <p:nvSpPr>
          <p:cNvPr id="16" name="Text Box 23"/>
          <p:cNvSpPr txBox="1">
            <a:spLocks noChangeArrowheads="1"/>
          </p:cNvSpPr>
          <p:nvPr/>
        </p:nvSpPr>
        <p:spPr bwMode="auto">
          <a:xfrm>
            <a:off x="9858937" y="3518150"/>
            <a:ext cx="833883" cy="338554"/>
          </a:xfrm>
          <a:prstGeom prst="rect">
            <a:avLst/>
          </a:prstGeom>
          <a:noFill/>
          <a:ln w="19050" algn="ctr">
            <a:noFill/>
            <a:miter lim="800000"/>
            <a:headEnd/>
            <a:tailEnd/>
          </a:ln>
        </p:spPr>
        <p:txBody>
          <a:bodyPr wrap="none">
            <a:spAutoFit/>
          </a:bodyPr>
          <a:lstStyle/>
          <a:p>
            <a:r>
              <a:rPr lang="en-GB" sz="1600" b="1" dirty="0">
                <a:solidFill>
                  <a:srgbClr val="19325C">
                    <a:lumMod val="75000"/>
                  </a:srgbClr>
                </a:solidFill>
              </a:rPr>
              <a:t>Charts</a:t>
            </a:r>
            <a:endParaRPr lang="en-GB" sz="1400" b="1" dirty="0">
              <a:solidFill>
                <a:srgbClr val="19325C">
                  <a:lumMod val="75000"/>
                </a:srgbClr>
              </a:solidFill>
            </a:endParaRPr>
          </a:p>
        </p:txBody>
      </p:sp>
      <p:grpSp>
        <p:nvGrpSpPr>
          <p:cNvPr id="2" name="Group 16"/>
          <p:cNvGrpSpPr>
            <a:grpSpLocks noChangeAspect="1"/>
          </p:cNvGrpSpPr>
          <p:nvPr/>
        </p:nvGrpSpPr>
        <p:grpSpPr>
          <a:xfrm>
            <a:off x="7569303" y="3040119"/>
            <a:ext cx="1994158" cy="1616458"/>
            <a:chOff x="6319558" y="2608453"/>
            <a:chExt cx="1632136" cy="1349465"/>
          </a:xfrm>
        </p:grpSpPr>
        <p:pic>
          <p:nvPicPr>
            <p:cNvPr id="18" name="Picture 7"/>
            <p:cNvPicPr>
              <a:picLocks noChangeAspect="1" noChangeArrowheads="1"/>
            </p:cNvPicPr>
            <p:nvPr/>
          </p:nvPicPr>
          <p:blipFill>
            <a:blip r:embed="rId4" cstate="print"/>
            <a:srcRect/>
            <a:stretch>
              <a:fillRect/>
            </a:stretch>
          </p:blipFill>
          <p:spPr bwMode="auto">
            <a:xfrm>
              <a:off x="6727731" y="2608453"/>
              <a:ext cx="1223963" cy="9191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Picture 6"/>
            <p:cNvPicPr>
              <a:picLocks noChangeAspect="1" noChangeArrowheads="1"/>
            </p:cNvPicPr>
            <p:nvPr/>
          </p:nvPicPr>
          <p:blipFill>
            <a:blip r:embed="rId5" cstate="print"/>
            <a:srcRect/>
            <a:stretch>
              <a:fillRect/>
            </a:stretch>
          </p:blipFill>
          <p:spPr bwMode="auto">
            <a:xfrm>
              <a:off x="6319558" y="2819680"/>
              <a:ext cx="1228725" cy="113823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pic>
        <p:nvPicPr>
          <p:cNvPr id="3076" name="Picture 4"/>
          <p:cNvPicPr>
            <a:picLocks noChangeAspect="1" noChangeArrowheads="1"/>
          </p:cNvPicPr>
          <p:nvPr/>
        </p:nvPicPr>
        <p:blipFill>
          <a:blip r:embed="rId6" cstate="print"/>
          <a:srcRect/>
          <a:stretch>
            <a:fillRect/>
          </a:stretch>
        </p:blipFill>
        <p:spPr bwMode="auto">
          <a:xfrm>
            <a:off x="7545466" y="2061549"/>
            <a:ext cx="2053065" cy="85180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77" name="Picture 5"/>
          <p:cNvPicPr>
            <a:picLocks noChangeAspect="1" noChangeArrowheads="1"/>
          </p:cNvPicPr>
          <p:nvPr/>
        </p:nvPicPr>
        <p:blipFill>
          <a:blip r:embed="rId7" cstate="print"/>
          <a:srcRect/>
          <a:stretch>
            <a:fillRect/>
          </a:stretch>
        </p:blipFill>
        <p:spPr bwMode="auto">
          <a:xfrm>
            <a:off x="7532960" y="4797832"/>
            <a:ext cx="2053065" cy="154343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9" name="Text Box 24"/>
          <p:cNvSpPr txBox="1">
            <a:spLocks noChangeArrowheads="1"/>
          </p:cNvSpPr>
          <p:nvPr/>
        </p:nvSpPr>
        <p:spPr bwMode="auto">
          <a:xfrm>
            <a:off x="9858937" y="2411143"/>
            <a:ext cx="704808" cy="338554"/>
          </a:xfrm>
          <a:prstGeom prst="rect">
            <a:avLst/>
          </a:prstGeom>
          <a:noFill/>
          <a:ln w="19050" algn="ctr">
            <a:noFill/>
            <a:miter lim="800000"/>
            <a:headEnd/>
            <a:tailEnd/>
          </a:ln>
        </p:spPr>
        <p:txBody>
          <a:bodyPr wrap="none">
            <a:spAutoFit/>
          </a:bodyPr>
          <a:lstStyle/>
          <a:p>
            <a:r>
              <a:rPr lang="en-GB" sz="1600" b="1" dirty="0">
                <a:solidFill>
                  <a:srgbClr val="19325C">
                    <a:lumMod val="75000"/>
                  </a:srgbClr>
                </a:solidFill>
              </a:rPr>
              <a:t>Table</a:t>
            </a:r>
            <a:endParaRPr lang="en-GB" sz="1400" b="1" dirty="0">
              <a:solidFill>
                <a:srgbClr val="19325C">
                  <a:lumMod val="75000"/>
                </a:srgbClr>
              </a:solidFill>
            </a:endParaRPr>
          </a:p>
        </p:txBody>
      </p:sp>
      <p:pic>
        <p:nvPicPr>
          <p:cNvPr id="3078" name="Picture 6"/>
          <p:cNvPicPr>
            <a:picLocks noChangeAspect="1" noChangeArrowheads="1"/>
          </p:cNvPicPr>
          <p:nvPr/>
        </p:nvPicPr>
        <p:blipFill>
          <a:blip r:embed="rId8" cstate="print"/>
          <a:srcRect/>
          <a:stretch>
            <a:fillRect/>
          </a:stretch>
        </p:blipFill>
        <p:spPr bwMode="auto">
          <a:xfrm>
            <a:off x="7248910" y="6510774"/>
            <a:ext cx="2468806" cy="21732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1" name="Text Box 25"/>
          <p:cNvSpPr txBox="1">
            <a:spLocks noChangeArrowheads="1"/>
          </p:cNvSpPr>
          <p:nvPr/>
        </p:nvSpPr>
        <p:spPr bwMode="auto">
          <a:xfrm>
            <a:off x="9858937" y="6436640"/>
            <a:ext cx="790601" cy="338554"/>
          </a:xfrm>
          <a:prstGeom prst="rect">
            <a:avLst/>
          </a:prstGeom>
          <a:noFill/>
          <a:ln w="19050" algn="ctr">
            <a:noFill/>
            <a:miter lim="800000"/>
            <a:headEnd/>
            <a:tailEnd/>
          </a:ln>
        </p:spPr>
        <p:txBody>
          <a:bodyPr wrap="none">
            <a:spAutoFit/>
          </a:bodyPr>
          <a:lstStyle/>
          <a:p>
            <a:r>
              <a:rPr lang="en-GB" sz="1600" b="1" dirty="0">
                <a:solidFill>
                  <a:srgbClr val="19325C">
                    <a:lumMod val="75000"/>
                  </a:srgbClr>
                </a:solidFill>
              </a:rPr>
              <a:t>Metric</a:t>
            </a:r>
            <a:endParaRPr lang="en-GB" sz="1400" b="1" dirty="0">
              <a:solidFill>
                <a:srgbClr val="19325C">
                  <a:lumMod val="75000"/>
                </a:srgbClr>
              </a:solidFill>
            </a:endParaRPr>
          </a:p>
        </p:txBody>
      </p:sp>
      <p:sp>
        <p:nvSpPr>
          <p:cNvPr id="32" name="Text Box 26"/>
          <p:cNvSpPr txBox="1">
            <a:spLocks noChangeArrowheads="1"/>
          </p:cNvSpPr>
          <p:nvPr/>
        </p:nvSpPr>
        <p:spPr bwMode="auto">
          <a:xfrm>
            <a:off x="9858937" y="5466714"/>
            <a:ext cx="822661" cy="338554"/>
          </a:xfrm>
          <a:prstGeom prst="rect">
            <a:avLst/>
          </a:prstGeom>
          <a:noFill/>
          <a:ln w="19050" algn="ctr">
            <a:noFill/>
            <a:miter lim="800000"/>
            <a:headEnd/>
            <a:tailEnd/>
          </a:ln>
        </p:spPr>
        <p:txBody>
          <a:bodyPr wrap="none">
            <a:spAutoFit/>
          </a:bodyPr>
          <a:lstStyle/>
          <a:p>
            <a:r>
              <a:rPr lang="en-GB" sz="1600" b="1" dirty="0">
                <a:solidFill>
                  <a:srgbClr val="19325C">
                    <a:lumMod val="75000"/>
                  </a:srgbClr>
                </a:solidFill>
              </a:rPr>
              <a:t>Gauge</a:t>
            </a:r>
            <a:endParaRPr lang="en-GB" sz="1400" b="1" dirty="0">
              <a:solidFill>
                <a:srgbClr val="19325C">
                  <a:lumMod val="75000"/>
                </a:srgbClr>
              </a:solidFill>
            </a:endParaRPr>
          </a:p>
        </p:txBody>
      </p:sp>
      <p:grpSp>
        <p:nvGrpSpPr>
          <p:cNvPr id="6" name="Group 5"/>
          <p:cNvGrpSpPr/>
          <p:nvPr/>
        </p:nvGrpSpPr>
        <p:grpSpPr>
          <a:xfrm>
            <a:off x="2162017" y="1789290"/>
            <a:ext cx="3450780" cy="4721484"/>
            <a:chOff x="-2203235" y="1815917"/>
            <a:chExt cx="3450780" cy="4721484"/>
          </a:xfrm>
        </p:grpSpPr>
        <p:pic>
          <p:nvPicPr>
            <p:cNvPr id="4" name="Picture 3"/>
            <p:cNvPicPr>
              <a:picLocks noChangeAspect="1"/>
            </p:cNvPicPr>
            <p:nvPr/>
          </p:nvPicPr>
          <p:blipFill rotWithShape="1">
            <a:blip r:embed="rId9"/>
            <a:srcRect t="2283" b="2249"/>
            <a:stretch/>
          </p:blipFill>
          <p:spPr>
            <a:xfrm>
              <a:off x="-2203235" y="1815917"/>
              <a:ext cx="3450780" cy="470535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6" name="Rectangle 25"/>
            <p:cNvSpPr/>
            <p:nvPr/>
          </p:nvSpPr>
          <p:spPr bwMode="auto">
            <a:xfrm>
              <a:off x="-2203235" y="6127278"/>
              <a:ext cx="3450780" cy="410123"/>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25" name="Rectangle 24"/>
            <p:cNvSpPr/>
            <p:nvPr/>
          </p:nvSpPr>
          <p:spPr bwMode="auto">
            <a:xfrm>
              <a:off x="-2184213" y="4684942"/>
              <a:ext cx="755464" cy="515708"/>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27" name="Rectangle 26"/>
            <p:cNvSpPr/>
            <p:nvPr/>
          </p:nvSpPr>
          <p:spPr bwMode="auto">
            <a:xfrm>
              <a:off x="-2203235" y="2185439"/>
              <a:ext cx="755464" cy="515708"/>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28" name="Rectangle 27"/>
            <p:cNvSpPr/>
            <p:nvPr/>
          </p:nvSpPr>
          <p:spPr bwMode="auto">
            <a:xfrm>
              <a:off x="223266" y="4411016"/>
              <a:ext cx="1005229" cy="292976"/>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35" name="Rectangle 34"/>
            <p:cNvSpPr/>
            <p:nvPr/>
          </p:nvSpPr>
          <p:spPr bwMode="auto">
            <a:xfrm>
              <a:off x="223266" y="5786210"/>
              <a:ext cx="1005229" cy="292976"/>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grpSp>
      <p:grpSp>
        <p:nvGrpSpPr>
          <p:cNvPr id="3" name="Group 22"/>
          <p:cNvGrpSpPr/>
          <p:nvPr/>
        </p:nvGrpSpPr>
        <p:grpSpPr>
          <a:xfrm>
            <a:off x="2457450" y="2674520"/>
            <a:ext cx="5082849" cy="1982057"/>
            <a:chOff x="3842861" y="2597228"/>
            <a:chExt cx="2167321" cy="1187964"/>
          </a:xfrm>
          <a:effectLst/>
        </p:grpSpPr>
        <p:sp>
          <p:nvSpPr>
            <p:cNvPr id="21" name="Bent Arrow 20"/>
            <p:cNvSpPr/>
            <p:nvPr/>
          </p:nvSpPr>
          <p:spPr>
            <a:xfrm>
              <a:off x="3842861" y="298719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62626"/>
                </a:solidFill>
              </a:endParaRPr>
            </a:p>
          </p:txBody>
        </p:sp>
        <p:sp>
          <p:nvSpPr>
            <p:cNvPr id="22" name="Bent Arrow 21"/>
            <p:cNvSpPr/>
            <p:nvPr/>
          </p:nvSpPr>
          <p:spPr>
            <a:xfrm flipV="1">
              <a:off x="3844939" y="259722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62626"/>
                </a:solidFill>
              </a:endParaRPr>
            </a:p>
          </p:txBody>
        </p:sp>
      </p:grpSp>
      <p:sp>
        <p:nvSpPr>
          <p:cNvPr id="33" name="Down Arrow 32"/>
          <p:cNvSpPr/>
          <p:nvPr/>
        </p:nvSpPr>
        <p:spPr>
          <a:xfrm rot="16200000">
            <a:off x="6317925" y="5408326"/>
            <a:ext cx="388472" cy="1765259"/>
          </a:xfrm>
          <a:prstGeom prst="downArrow">
            <a:avLst>
              <a:gd name="adj1" fmla="val 50000"/>
              <a:gd name="adj2" fmla="val 5814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262626"/>
              </a:solidFill>
            </a:endParaRPr>
          </a:p>
        </p:txBody>
      </p:sp>
      <p:sp>
        <p:nvSpPr>
          <p:cNvPr id="37" name="Bent Arrow 36"/>
          <p:cNvSpPr/>
          <p:nvPr/>
        </p:nvSpPr>
        <p:spPr>
          <a:xfrm rot="16200000" flipV="1">
            <a:off x="4850916" y="4405125"/>
            <a:ext cx="2306440" cy="823809"/>
          </a:xfrm>
          <a:prstGeom prst="bentArrow">
            <a:avLst>
              <a:gd name="adj1" fmla="val 18284"/>
              <a:gd name="adj2" fmla="val 12210"/>
              <a:gd name="adj3" fmla="val 0"/>
              <a:gd name="adj4" fmla="val 8282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62626"/>
              </a:solidFill>
            </a:endParaRPr>
          </a:p>
        </p:txBody>
      </p:sp>
      <p:sp>
        <p:nvSpPr>
          <p:cNvPr id="38" name="Bent Arrow 37"/>
          <p:cNvSpPr/>
          <p:nvPr/>
        </p:nvSpPr>
        <p:spPr>
          <a:xfrm rot="16200000" flipV="1">
            <a:off x="5544943" y="3741615"/>
            <a:ext cx="948905" cy="793290"/>
          </a:xfrm>
          <a:prstGeom prst="bentArrow">
            <a:avLst>
              <a:gd name="adj1" fmla="val 18284"/>
              <a:gd name="adj2" fmla="val 12210"/>
              <a:gd name="adj3" fmla="val 0"/>
              <a:gd name="adj4" fmla="val 8282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62626"/>
              </a:solidFill>
            </a:endParaRPr>
          </a:p>
        </p:txBody>
      </p:sp>
    </p:spTree>
    <p:custDataLst>
      <p:tags r:id="rId1"/>
    </p:custDataLst>
    <p:extLst>
      <p:ext uri="{BB962C8B-B14F-4D97-AF65-F5344CB8AC3E}">
        <p14:creationId xmlns:p14="http://schemas.microsoft.com/office/powerpoint/2010/main" val="100454336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3"/>
          <p:cNvSpPr>
            <a:spLocks noGrp="1" noChangeArrowheads="1"/>
          </p:cNvSpPr>
          <p:nvPr>
            <p:ph idx="1"/>
          </p:nvPr>
        </p:nvSpPr>
        <p:spPr>
          <a:xfrm>
            <a:off x="115712" y="843165"/>
            <a:ext cx="6454422" cy="5950440"/>
          </a:xfrm>
        </p:spPr>
        <p:txBody>
          <a:bodyPr/>
          <a:lstStyle/>
          <a:p>
            <a:pPr marL="0" indent="0">
              <a:buNone/>
            </a:pPr>
            <a:r>
              <a:rPr lang="en-US" dirty="0"/>
              <a:t>Tables and charts display the groups and summarized fields from a report. Use the options in the Component Editor to select:</a:t>
            </a:r>
          </a:p>
          <a:p>
            <a:pPr marL="342900" lvl="1" indent="-342900">
              <a:buFont typeface="Wingdings" panose="05000000000000000000" pitchFamily="2" charset="2"/>
              <a:buChar char="§"/>
            </a:pPr>
            <a:r>
              <a:rPr lang="en-GB" dirty="0"/>
              <a:t>Which</a:t>
            </a:r>
            <a:r>
              <a:rPr lang="en-GB" b="1" dirty="0"/>
              <a:t> </a:t>
            </a:r>
            <a:r>
              <a:rPr lang="en-US" dirty="0"/>
              <a:t>groups and summarized fields </a:t>
            </a:r>
            <a:r>
              <a:rPr lang="en-GB" dirty="0"/>
              <a:t>to display in charts.</a:t>
            </a:r>
            <a:endParaRPr lang="en-GB" b="1" dirty="0"/>
          </a:p>
          <a:p>
            <a:pPr marL="342900" lvl="1" indent="-342900">
              <a:buFont typeface="Wingdings" panose="05000000000000000000" pitchFamily="2" charset="2"/>
              <a:buChar char="§"/>
            </a:pPr>
            <a:r>
              <a:rPr lang="en-GB" dirty="0"/>
              <a:t>Up to four columns in tables, where the source report contains a chart.</a:t>
            </a:r>
            <a:r>
              <a:rPr lang="en-US" dirty="0"/>
              <a:t> A column can display any grouping or summary field in the chart, or the second-level grouping in the report itself.</a:t>
            </a:r>
          </a:p>
          <a:p>
            <a:endParaRPr lang="en-US" dirty="0"/>
          </a:p>
        </p:txBody>
      </p:sp>
      <p:sp>
        <p:nvSpPr>
          <p:cNvPr id="528385" name="Rectangle 2"/>
          <p:cNvSpPr>
            <a:spLocks noGrp="1" noChangeArrowheads="1"/>
          </p:cNvSpPr>
          <p:nvPr>
            <p:ph type="title"/>
          </p:nvPr>
        </p:nvSpPr>
        <p:spPr/>
        <p:txBody>
          <a:bodyPr/>
          <a:lstStyle/>
          <a:p>
            <a:r>
              <a:rPr lang="en-US" dirty="0"/>
              <a:t>Table and Chart Components </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371</a:t>
            </a:fld>
            <a:endParaRPr lang="en-US" dirty="0"/>
          </a:p>
        </p:txBody>
      </p:sp>
      <p:grpSp>
        <p:nvGrpSpPr>
          <p:cNvPr id="5" name="Group 4"/>
          <p:cNvGrpSpPr/>
          <p:nvPr/>
        </p:nvGrpSpPr>
        <p:grpSpPr>
          <a:xfrm>
            <a:off x="6721826" y="922188"/>
            <a:ext cx="3946174" cy="5635518"/>
            <a:chOff x="6733115" y="1048634"/>
            <a:chExt cx="3619866" cy="5169519"/>
          </a:xfrm>
        </p:grpSpPr>
        <p:pic>
          <p:nvPicPr>
            <p:cNvPr id="2" name="Picture 1"/>
            <p:cNvPicPr>
              <a:picLocks noChangeAspect="1"/>
            </p:cNvPicPr>
            <p:nvPr/>
          </p:nvPicPr>
          <p:blipFill>
            <a:blip r:embed="rId4"/>
            <a:stretch>
              <a:fillRect/>
            </a:stretch>
          </p:blipFill>
          <p:spPr>
            <a:xfrm>
              <a:off x="7155273" y="3674300"/>
              <a:ext cx="2775551" cy="254385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a:stretch>
              <a:fillRect/>
            </a:stretch>
          </p:blipFill>
          <p:spPr>
            <a:xfrm>
              <a:off x="6733115" y="1048634"/>
              <a:ext cx="3619866" cy="241538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182515420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3"/>
          <p:cNvSpPr>
            <a:spLocks noGrp="1" noChangeArrowheads="1"/>
          </p:cNvSpPr>
          <p:nvPr>
            <p:ph idx="1"/>
          </p:nvPr>
        </p:nvSpPr>
        <p:spPr>
          <a:xfrm>
            <a:off x="115711" y="843165"/>
            <a:ext cx="6589889" cy="5950440"/>
          </a:xfrm>
        </p:spPr>
        <p:txBody>
          <a:bodyPr/>
          <a:lstStyle/>
          <a:p>
            <a:pPr marL="0" indent="0">
              <a:buNone/>
            </a:pPr>
            <a:r>
              <a:rPr lang="en-US" dirty="0"/>
              <a:t>Gauges and metrics display the grand </a:t>
            </a:r>
            <a:br>
              <a:rPr lang="en-US" dirty="0"/>
            </a:br>
            <a:r>
              <a:rPr lang="en-US" dirty="0"/>
              <a:t>totals from the bottom of a report. </a:t>
            </a:r>
            <a:br>
              <a:rPr lang="en-US" dirty="0"/>
            </a:br>
            <a:r>
              <a:rPr lang="en-US" dirty="0"/>
              <a:t>Use the options in the Component </a:t>
            </a:r>
            <a:br>
              <a:rPr lang="en-US" dirty="0"/>
            </a:br>
            <a:r>
              <a:rPr lang="en-US" dirty="0"/>
              <a:t>Editor to set:</a:t>
            </a:r>
          </a:p>
          <a:p>
            <a:pPr lvl="2"/>
            <a:r>
              <a:rPr lang="en-GB" dirty="0"/>
              <a:t>Breakpoints and range colors in </a:t>
            </a:r>
            <a:br>
              <a:rPr lang="en-GB" dirty="0"/>
            </a:br>
            <a:r>
              <a:rPr lang="en-GB" dirty="0"/>
              <a:t>gauges to determine the required thresholds.  </a:t>
            </a:r>
          </a:p>
          <a:p>
            <a:pPr lvl="2"/>
            <a:r>
              <a:rPr lang="en-GB" dirty="0"/>
              <a:t>Conditional highlighting in metrics </a:t>
            </a:r>
            <a:br>
              <a:rPr lang="en-GB" dirty="0"/>
            </a:br>
            <a:r>
              <a:rPr lang="en-GB" dirty="0"/>
              <a:t>to apply a specified highlight color </a:t>
            </a:r>
            <a:r>
              <a:rPr lang="en-US" dirty="0"/>
              <a:t>depending on the grand total value.</a:t>
            </a:r>
          </a:p>
        </p:txBody>
      </p:sp>
      <p:sp>
        <p:nvSpPr>
          <p:cNvPr id="528385" name="Rectangle 2"/>
          <p:cNvSpPr>
            <a:spLocks noGrp="1" noChangeArrowheads="1"/>
          </p:cNvSpPr>
          <p:nvPr>
            <p:ph type="title"/>
          </p:nvPr>
        </p:nvSpPr>
        <p:spPr/>
        <p:txBody>
          <a:bodyPr/>
          <a:lstStyle/>
          <a:p>
            <a:r>
              <a:rPr lang="en-US" dirty="0"/>
              <a:t>Gauge and Metric Components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372</a:t>
            </a:fld>
            <a:endParaRPr lang="en-US" dirty="0"/>
          </a:p>
        </p:txBody>
      </p:sp>
      <p:sp>
        <p:nvSpPr>
          <p:cNvPr id="13" name="Rectangle 3"/>
          <p:cNvSpPr txBox="1">
            <a:spLocks noChangeArrowheads="1"/>
          </p:cNvSpPr>
          <p:nvPr/>
        </p:nvSpPr>
        <p:spPr>
          <a:xfrm>
            <a:off x="6705600" y="4323831"/>
            <a:ext cx="4795520" cy="2193851"/>
          </a:xfrm>
          <a:prstGeom prst="rect">
            <a:avLst/>
          </a:prstGeom>
        </p:spPr>
        <p:txBody>
          <a:bodyPr>
            <a:noAutofit/>
          </a:bodyPr>
          <a:lstStyle/>
          <a:p>
            <a:pPr>
              <a:spcBef>
                <a:spcPts val="900"/>
              </a:spcBef>
              <a:tabLst>
                <a:tab pos="0" algn="l"/>
              </a:tabLst>
              <a:defRPr/>
            </a:pPr>
            <a:r>
              <a:rPr lang="en-GB" sz="2000" b="1" dirty="0">
                <a:solidFill>
                  <a:srgbClr val="262626"/>
                </a:solidFill>
              </a:rPr>
              <a:t>Dashboard Push Alerts</a:t>
            </a:r>
            <a:endParaRPr lang="en-US" sz="2000" b="1" dirty="0">
              <a:solidFill>
                <a:srgbClr val="262626"/>
              </a:solidFill>
            </a:endParaRPr>
          </a:p>
          <a:p>
            <a:pPr>
              <a:spcBef>
                <a:spcPts val="900"/>
              </a:spcBef>
              <a:tabLst>
                <a:tab pos="0" algn="l"/>
              </a:tabLst>
              <a:defRPr/>
            </a:pPr>
            <a:r>
              <a:rPr lang="en-US" sz="2000" dirty="0">
                <a:solidFill>
                  <a:srgbClr val="262626"/>
                </a:solidFill>
              </a:rPr>
              <a:t>Users can follow gauges and metrics that have breakpoints and highlighting set. They will receive a notification in Chatter whenever a breakpoint or highlight threshold is crossed.</a:t>
            </a:r>
          </a:p>
        </p:txBody>
      </p:sp>
      <p:grpSp>
        <p:nvGrpSpPr>
          <p:cNvPr id="2" name="Group 10"/>
          <p:cNvGrpSpPr/>
          <p:nvPr/>
        </p:nvGrpSpPr>
        <p:grpSpPr>
          <a:xfrm>
            <a:off x="6790310" y="1704772"/>
            <a:ext cx="4590574" cy="2493645"/>
            <a:chOff x="553225" y="3588947"/>
            <a:chExt cx="4590574" cy="2493645"/>
          </a:xfrm>
        </p:grpSpPr>
        <p:pic>
          <p:nvPicPr>
            <p:cNvPr id="2050" name="Picture 2"/>
            <p:cNvPicPr>
              <a:picLocks noChangeAspect="1" noChangeArrowheads="1"/>
            </p:cNvPicPr>
            <p:nvPr/>
          </p:nvPicPr>
          <p:blipFill>
            <a:blip r:embed="rId4" cstate="print"/>
            <a:srcRect/>
            <a:stretch>
              <a:fillRect/>
            </a:stretch>
          </p:blipFill>
          <p:spPr bwMode="auto">
            <a:xfrm>
              <a:off x="553225" y="3588947"/>
              <a:ext cx="4590574" cy="249364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5" cstate="print"/>
            <a:srcRect/>
            <a:stretch>
              <a:fillRect/>
            </a:stretch>
          </p:blipFill>
          <p:spPr bwMode="auto">
            <a:xfrm>
              <a:off x="2982964" y="3998976"/>
              <a:ext cx="2129314" cy="668121"/>
            </a:xfrm>
            <a:prstGeom prst="rect">
              <a:avLst/>
            </a:prstGeom>
            <a:noFill/>
            <a:ln w="9525">
              <a:noFill/>
              <a:miter lim="800000"/>
              <a:headEnd/>
              <a:tailEnd/>
            </a:ln>
          </p:spPr>
        </p:pic>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27779">
            <a:off x="10689198" y="1067572"/>
            <a:ext cx="1274400" cy="1274400"/>
          </a:xfrm>
          <a:prstGeom prst="rect">
            <a:avLst/>
          </a:prstGeom>
        </p:spPr>
      </p:pic>
    </p:spTree>
    <p:custDataLst>
      <p:tags r:id="rId1"/>
    </p:custDataLst>
    <p:extLst>
      <p:ext uri="{BB962C8B-B14F-4D97-AF65-F5344CB8AC3E}">
        <p14:creationId xmlns:p14="http://schemas.microsoft.com/office/powerpoint/2010/main" val="262070959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5355" y="741673"/>
            <a:ext cx="12206219"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b="1" dirty="0">
                <a:solidFill>
                  <a:srgbClr val="FFFFFF"/>
                </a:solidFill>
              </a:rPr>
              <a:t>Important: </a:t>
            </a:r>
            <a:r>
              <a:rPr lang="en-US" sz="2400" dirty="0">
                <a:solidFill>
                  <a:srgbClr val="FFFFFF"/>
                </a:solidFill>
              </a:rPr>
              <a:t>Snapshots posted to user or group feeds are potentially </a:t>
            </a:r>
            <a:br>
              <a:rPr lang="en-US" sz="2400" dirty="0">
                <a:solidFill>
                  <a:srgbClr val="FFFFFF"/>
                </a:solidFill>
              </a:rPr>
            </a:br>
            <a:r>
              <a:rPr lang="en-US" sz="2400" dirty="0">
                <a:solidFill>
                  <a:srgbClr val="FFFFFF"/>
                </a:solidFill>
              </a:rPr>
              <a:t>visible to all users.</a:t>
            </a:r>
          </a:p>
        </p:txBody>
      </p:sp>
      <p:sp>
        <p:nvSpPr>
          <p:cNvPr id="5" name="Content Placeholder 4"/>
          <p:cNvSpPr>
            <a:spLocks noGrp="1"/>
          </p:cNvSpPr>
          <p:nvPr>
            <p:ph idx="1"/>
          </p:nvPr>
        </p:nvSpPr>
        <p:spPr>
          <a:xfrm>
            <a:off x="115711" y="1725482"/>
            <a:ext cx="11941175" cy="4991407"/>
          </a:xfrm>
        </p:spPr>
        <p:txBody>
          <a:bodyPr numCol="1" spcCol="365760">
            <a:noAutofit/>
          </a:bodyPr>
          <a:lstStyle/>
          <a:p>
            <a:pPr marL="0" lvl="0" indent="0">
              <a:buNone/>
            </a:pPr>
            <a:r>
              <a:rPr lang="en-US" dirty="0"/>
              <a:t>After Dashboard Component Snapshots is enabled, users can share dashboard component snapshots. This allows users to post a static image of a dashboard component to the dashboard feed, then @mention users or groups.</a:t>
            </a:r>
          </a:p>
        </p:txBody>
      </p:sp>
      <p:sp>
        <p:nvSpPr>
          <p:cNvPr id="4" name="Title 3"/>
          <p:cNvSpPr>
            <a:spLocks noGrp="1"/>
          </p:cNvSpPr>
          <p:nvPr>
            <p:ph type="title"/>
          </p:nvPr>
        </p:nvSpPr>
        <p:spPr/>
        <p:txBody>
          <a:bodyPr/>
          <a:lstStyle/>
          <a:p>
            <a:r>
              <a:rPr lang="en-US" spc="200" dirty="0"/>
              <a:t>Dashboard Component Snapshots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373</a:t>
            </a:fld>
            <a:endParaRPr lang="en-US" dirty="0"/>
          </a:p>
        </p:txBody>
      </p:sp>
      <p:pic>
        <p:nvPicPr>
          <p:cNvPr id="23" name="Picture 22"/>
          <p:cNvPicPr>
            <a:picLocks noChangeAspect="1"/>
          </p:cNvPicPr>
          <p:nvPr>
            <p:custDataLst>
              <p:tags r:id="rId2"/>
            </p:custDataLst>
          </p:nvPr>
        </p:nvPicPr>
        <p:blipFill>
          <a:blip r:embed="rId5" cstate="screen">
            <a:extLst>
              <a:ext uri="{28A0092B-C50C-407E-A947-70E740481C1C}">
                <a14:useLocalDpi xmlns:a14="http://schemas.microsoft.com/office/drawing/2010/main"/>
              </a:ext>
            </a:extLst>
          </a:blip>
          <a:stretch>
            <a:fillRect/>
          </a:stretch>
        </p:blipFill>
        <p:spPr>
          <a:xfrm>
            <a:off x="490552" y="1152656"/>
            <a:ext cx="353832" cy="309239"/>
          </a:xfrm>
          <a:prstGeom prst="rect">
            <a:avLst/>
          </a:prstGeom>
          <a:noFill/>
          <a:ln>
            <a:noFill/>
          </a:ln>
          <a:effectLst/>
        </p:spPr>
      </p:pic>
      <p:sp>
        <p:nvSpPr>
          <p:cNvPr id="24" name="TextBox 23"/>
          <p:cNvSpPr txBox="1"/>
          <p:nvPr/>
        </p:nvSpPr>
        <p:spPr bwMode="white">
          <a:xfrm>
            <a:off x="12032" y="884927"/>
            <a:ext cx="1310871" cy="276999"/>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ALERT:</a:t>
            </a:r>
          </a:p>
        </p:txBody>
      </p:sp>
      <p:pic>
        <p:nvPicPr>
          <p:cNvPr id="2" name="Picture 1"/>
          <p:cNvPicPr>
            <a:picLocks noChangeAspect="1"/>
          </p:cNvPicPr>
          <p:nvPr/>
        </p:nvPicPr>
        <p:blipFill rotWithShape="1">
          <a:blip r:embed="rId6"/>
          <a:srcRect l="1563" t="2487" r="1328" b="1225"/>
          <a:stretch/>
        </p:blipFill>
        <p:spPr>
          <a:xfrm>
            <a:off x="1667318" y="3062946"/>
            <a:ext cx="3815123" cy="355929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7"/>
          <a:srcRect t="1172"/>
          <a:stretch/>
        </p:blipFill>
        <p:spPr>
          <a:xfrm>
            <a:off x="5772872" y="3058885"/>
            <a:ext cx="4408962" cy="356335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33591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5355" y="741673"/>
            <a:ext cx="12206219" cy="1292662"/>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marL="0" lvl="2"/>
            <a:r>
              <a:rPr lang="en-GB" sz="2400" dirty="0">
                <a:solidFill>
                  <a:srgbClr val="FFFFFF"/>
                </a:solidFill>
                <a:cs typeface="Arial" pitchFamily="34" charset="0"/>
              </a:rPr>
              <a:t>The </a:t>
            </a:r>
            <a:r>
              <a:rPr lang="en-GB" sz="2400" b="1" dirty="0">
                <a:solidFill>
                  <a:srgbClr val="FFFFFF"/>
                </a:solidFill>
                <a:cs typeface="Arial" pitchFamily="34" charset="0"/>
              </a:rPr>
              <a:t>running user</a:t>
            </a:r>
            <a:r>
              <a:rPr lang="en-US" sz="2400" dirty="0">
                <a:solidFill>
                  <a:srgbClr val="FFFFFF"/>
                </a:solidFill>
                <a:cs typeface="Arial" pitchFamily="34" charset="0"/>
              </a:rPr>
              <a:t> determines whose data is visible on the report or dashboard.</a:t>
            </a:r>
            <a:r>
              <a:rPr lang="en-GB" sz="2400" dirty="0">
                <a:solidFill>
                  <a:srgbClr val="FFFFFF"/>
                </a:solidFill>
                <a:cs typeface="Arial" pitchFamily="34" charset="0"/>
              </a:rPr>
              <a:t> The running user must have access to the folder in which </a:t>
            </a:r>
            <a:br>
              <a:rPr lang="en-GB" sz="2400" dirty="0">
                <a:solidFill>
                  <a:srgbClr val="FFFFFF"/>
                </a:solidFill>
                <a:cs typeface="Arial" pitchFamily="34" charset="0"/>
              </a:rPr>
            </a:br>
            <a:r>
              <a:rPr lang="en-GB" sz="2400" dirty="0">
                <a:solidFill>
                  <a:srgbClr val="FFFFFF"/>
                </a:solidFill>
                <a:cs typeface="Arial" pitchFamily="34" charset="0"/>
              </a:rPr>
              <a:t>the report or dashboard is saved.</a:t>
            </a:r>
          </a:p>
        </p:txBody>
      </p:sp>
      <p:sp>
        <p:nvSpPr>
          <p:cNvPr id="2" name="Title 1"/>
          <p:cNvSpPr>
            <a:spLocks noGrp="1"/>
          </p:cNvSpPr>
          <p:nvPr>
            <p:ph type="title"/>
          </p:nvPr>
        </p:nvSpPr>
        <p:spPr/>
        <p:txBody>
          <a:bodyPr/>
          <a:lstStyle/>
          <a:p>
            <a:r>
              <a:rPr lang="en-US" dirty="0"/>
              <a:t>Running Users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374</a:t>
            </a:fld>
            <a:endParaRPr lang="en-US" dirty="0"/>
          </a:p>
        </p:txBody>
      </p:sp>
      <p:sp>
        <p:nvSpPr>
          <p:cNvPr id="4"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 name="AutoShape 4" descr="Inline image 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pic>
        <p:nvPicPr>
          <p:cNvPr id="10" name="Picture 9"/>
          <p:cNvPicPr>
            <a:picLocks noChangeAspect="1"/>
          </p:cNvPicPr>
          <p:nvPr/>
        </p:nvPicPr>
        <p:blipFill>
          <a:blip r:embed="rId4"/>
          <a:stretch>
            <a:fillRect/>
          </a:stretch>
        </p:blipFill>
        <p:spPr>
          <a:xfrm>
            <a:off x="657931" y="2262935"/>
            <a:ext cx="5137439" cy="3877011"/>
          </a:xfrm>
          <a:prstGeom prst="rect">
            <a:avLst/>
          </a:prstGeom>
        </p:spPr>
      </p:pic>
      <p:sp>
        <p:nvSpPr>
          <p:cNvPr id="11" name="Rectangle 10"/>
          <p:cNvSpPr/>
          <p:nvPr/>
        </p:nvSpPr>
        <p:spPr bwMode="auto">
          <a:xfrm>
            <a:off x="769531" y="4664072"/>
            <a:ext cx="3180009" cy="94323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pic>
        <p:nvPicPr>
          <p:cNvPr id="12" name="Picture 11"/>
          <p:cNvPicPr>
            <a:picLocks noChangeAspect="1"/>
          </p:cNvPicPr>
          <p:nvPr/>
        </p:nvPicPr>
        <p:blipFill>
          <a:blip r:embed="rId5"/>
          <a:stretch>
            <a:fillRect/>
          </a:stretch>
        </p:blipFill>
        <p:spPr>
          <a:xfrm>
            <a:off x="6039596" y="3079284"/>
            <a:ext cx="5576455" cy="2244312"/>
          </a:xfrm>
          <a:prstGeom prst="rect">
            <a:avLst/>
          </a:prstGeom>
        </p:spPr>
      </p:pic>
      <p:sp>
        <p:nvSpPr>
          <p:cNvPr id="14" name="TextBox 13"/>
          <p:cNvSpPr txBox="1"/>
          <p:nvPr/>
        </p:nvSpPr>
        <p:spPr bwMode="white">
          <a:xfrm>
            <a:off x="0" y="996060"/>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DEFINITION:</a:t>
            </a:r>
          </a:p>
        </p:txBody>
      </p:sp>
      <p:grpSp>
        <p:nvGrpSpPr>
          <p:cNvPr id="15" name="Group 4"/>
          <p:cNvGrpSpPr>
            <a:grpSpLocks noChangeAspect="1"/>
          </p:cNvGrpSpPr>
          <p:nvPr/>
        </p:nvGrpSpPr>
        <p:grpSpPr bwMode="auto">
          <a:xfrm>
            <a:off x="436563" y="1300844"/>
            <a:ext cx="422275" cy="328613"/>
            <a:chOff x="275" y="1308"/>
            <a:chExt cx="266" cy="207"/>
          </a:xfrm>
        </p:grpSpPr>
        <p:sp>
          <p:nvSpPr>
            <p:cNvPr id="16"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5495608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Building a Dashboard</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375</a:t>
            </a:fld>
            <a:endParaRPr lang="en-US" dirty="0"/>
          </a:p>
        </p:txBody>
      </p:sp>
      <p:grpSp>
        <p:nvGrpSpPr>
          <p:cNvPr id="8" name="Group 7"/>
          <p:cNvGrpSpPr/>
          <p:nvPr/>
        </p:nvGrpSpPr>
        <p:grpSpPr>
          <a:xfrm>
            <a:off x="1822649" y="1265666"/>
            <a:ext cx="8175930" cy="3934749"/>
            <a:chOff x="176213" y="1595233"/>
            <a:chExt cx="7627288" cy="3935774"/>
          </a:xfrm>
        </p:grpSpPr>
        <p:pic>
          <p:nvPicPr>
            <p:cNvPr id="6" name="Picture 5"/>
            <p:cNvPicPr>
              <a:picLocks noChangeAspect="1"/>
            </p:cNvPicPr>
            <p:nvPr/>
          </p:nvPicPr>
          <p:blipFill rotWithShape="1">
            <a:blip r:embed="rId4"/>
            <a:srcRect b="13391"/>
            <a:stretch/>
          </p:blipFill>
          <p:spPr>
            <a:xfrm>
              <a:off x="176213" y="1595233"/>
              <a:ext cx="7627288" cy="393577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5232867" y="2697282"/>
              <a:ext cx="2494762" cy="2296666"/>
            </a:xfrm>
            <a:prstGeom prst="rect">
              <a:avLst/>
            </a:prstGeom>
          </p:spPr>
        </p:pic>
      </p:grpSp>
      <p:sp>
        <p:nvSpPr>
          <p:cNvPr id="9" name="Rounded Rectangular Callout 8"/>
          <p:cNvSpPr/>
          <p:nvPr/>
        </p:nvSpPr>
        <p:spPr bwMode="auto">
          <a:xfrm>
            <a:off x="3436258" y="2969989"/>
            <a:ext cx="2679018" cy="1702594"/>
          </a:xfrm>
          <a:prstGeom prst="wedgeRoundRectCallout">
            <a:avLst>
              <a:gd name="adj1" fmla="val -22295"/>
              <a:gd name="adj2" fmla="val -64666"/>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As you drag components around the grid, other components are rearranged.</a:t>
            </a:r>
            <a:endParaRPr lang="en-US" sz="2000" dirty="0">
              <a:solidFill>
                <a:srgbClr val="FFFFFF"/>
              </a:solidFill>
            </a:endParaRPr>
          </a:p>
        </p:txBody>
      </p:sp>
      <p:sp>
        <p:nvSpPr>
          <p:cNvPr id="10" name="Rounded Rectangular Callout 9"/>
          <p:cNvSpPr/>
          <p:nvPr/>
        </p:nvSpPr>
        <p:spPr bwMode="auto">
          <a:xfrm>
            <a:off x="5910614" y="1274813"/>
            <a:ext cx="3325852" cy="1021556"/>
          </a:xfrm>
          <a:prstGeom prst="wedgeRoundRectCallout">
            <a:avLst>
              <a:gd name="adj1" fmla="val 19857"/>
              <a:gd name="adj2" fmla="val 7148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Easily resize components to span multiple columns and rows.</a:t>
            </a:r>
            <a:endParaRPr lang="en-US" sz="2000" dirty="0">
              <a:solidFill>
                <a:srgbClr val="FFFFFF"/>
              </a:solidFill>
            </a:endParaRPr>
          </a:p>
        </p:txBody>
      </p:sp>
      <p:grpSp>
        <p:nvGrpSpPr>
          <p:cNvPr id="4" name="Group 3"/>
          <p:cNvGrpSpPr/>
          <p:nvPr/>
        </p:nvGrpSpPr>
        <p:grpSpPr>
          <a:xfrm>
            <a:off x="0" y="5966460"/>
            <a:ext cx="12206219" cy="923330"/>
            <a:chOff x="-14219" y="5572002"/>
            <a:chExt cx="12206219" cy="923330"/>
          </a:xfrm>
        </p:grpSpPr>
        <p:sp>
          <p:nvSpPr>
            <p:cNvPr id="13" name="Rectangle 12"/>
            <p:cNvSpPr/>
            <p:nvPr/>
          </p:nvSpPr>
          <p:spPr bwMode="auto">
            <a:xfrm>
              <a:off x="-14219" y="5572002"/>
              <a:ext cx="12206219"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marL="0" lvl="1">
                <a:spcBef>
                  <a:spcPct val="50000"/>
                </a:spcBef>
              </a:pPr>
              <a:r>
                <a:rPr lang="en-US" sz="2400" dirty="0">
                  <a:solidFill>
                    <a:srgbClr val="FFFFFF"/>
                  </a:solidFill>
                  <a:cs typeface="Arial" pitchFamily="34" charset="0"/>
                </a:rPr>
                <a:t>Dashboards saved in Lightning Experience cannot be edited in Salesforce Classic.</a:t>
              </a:r>
            </a:p>
          </p:txBody>
        </p:sp>
        <p:sp>
          <p:nvSpPr>
            <p:cNvPr id="14" name="TextBox 13"/>
            <p:cNvSpPr txBox="1"/>
            <p:nvPr/>
          </p:nvSpPr>
          <p:spPr bwMode="white">
            <a:xfrm>
              <a:off x="0" y="5724009"/>
              <a:ext cx="1310871" cy="276999"/>
            </a:xfrm>
            <a:prstGeom prst="rect">
              <a:avLst/>
            </a:prstGeom>
            <a:noFill/>
            <a:ln>
              <a:noFill/>
            </a:ln>
          </p:spPr>
          <p:txBody>
            <a:bodyPr wrap="square" lIns="91424" tIns="45712" rIns="91424" bIns="45712" rtlCol="0">
              <a:spAutoFit/>
            </a:bodyPr>
            <a:lstStyle/>
            <a:p>
              <a:pPr algn="ctr"/>
              <a:r>
                <a:rPr lang="en-US" sz="1200" cap="all" dirty="0">
                  <a:solidFill>
                    <a:srgbClr val="FFFFFF"/>
                  </a:solidFill>
                  <a:cs typeface="Arial" panose="020B0604020202020204" pitchFamily="34" charset="0"/>
                </a:rPr>
                <a:t>NOTE:</a:t>
              </a:r>
            </a:p>
          </p:txBody>
        </p:sp>
        <p:sp>
          <p:nvSpPr>
            <p:cNvPr id="15" name="Freeform 343"/>
            <p:cNvSpPr>
              <a:spLocks noEditPoints="1"/>
            </p:cNvSpPr>
            <p:nvPr/>
          </p:nvSpPr>
          <p:spPr bwMode="auto">
            <a:xfrm>
              <a:off x="453844" y="5976464"/>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pPr algn="ctr"/>
              <a:endParaRPr lang="th-TH">
                <a:solidFill>
                  <a:srgbClr val="262626"/>
                </a:solidFill>
              </a:endParaRPr>
            </a:p>
          </p:txBody>
        </p:sp>
      </p:grpSp>
    </p:spTree>
    <p:custDataLst>
      <p:tags r:id="rId1"/>
    </p:custDataLst>
    <p:extLst>
      <p:ext uri="{BB962C8B-B14F-4D97-AF65-F5344CB8AC3E}">
        <p14:creationId xmlns:p14="http://schemas.microsoft.com/office/powerpoint/2010/main" val="284315676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Editing Dashboards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376</a:t>
            </a:fld>
            <a:endParaRPr lang="en-US" dirty="0"/>
          </a:p>
        </p:txBody>
      </p:sp>
      <p:pic>
        <p:nvPicPr>
          <p:cNvPr id="5" name="Content Placeholder 4"/>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896938"/>
            <a:ext cx="12188825" cy="5943600"/>
          </a:xfrm>
        </p:spPr>
      </p:pic>
      <p:sp>
        <p:nvSpPr>
          <p:cNvPr id="6" name="TextBox 5"/>
          <p:cNvSpPr txBox="1"/>
          <p:nvPr/>
        </p:nvSpPr>
        <p:spPr>
          <a:xfrm>
            <a:off x="8922780" y="936507"/>
            <a:ext cx="916696" cy="445171"/>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9" name="Rounded Rectangular Callout 8"/>
          <p:cNvSpPr/>
          <p:nvPr/>
        </p:nvSpPr>
        <p:spPr bwMode="auto">
          <a:xfrm>
            <a:off x="5543022" y="2372644"/>
            <a:ext cx="1672015" cy="340519"/>
          </a:xfrm>
          <a:prstGeom prst="wedgeRoundRectCallout">
            <a:avLst>
              <a:gd name="adj1" fmla="val 20508"/>
              <a:gd name="adj2" fmla="val 125825"/>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Resize </a:t>
            </a:r>
            <a:endParaRPr lang="en-US" sz="2000" dirty="0">
              <a:solidFill>
                <a:srgbClr val="FFFFFF"/>
              </a:solidFill>
            </a:endParaRPr>
          </a:p>
        </p:txBody>
      </p:sp>
      <p:cxnSp>
        <p:nvCxnSpPr>
          <p:cNvPr id="10" name="Straight Arrow Connector 9"/>
          <p:cNvCxnSpPr/>
          <p:nvPr/>
        </p:nvCxnSpPr>
        <p:spPr bwMode="auto">
          <a:xfrm flipH="1">
            <a:off x="5408273" y="4687330"/>
            <a:ext cx="1161534" cy="823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13" name="Rounded Rectangular Callout 12"/>
          <p:cNvSpPr/>
          <p:nvPr/>
        </p:nvSpPr>
        <p:spPr bwMode="auto">
          <a:xfrm>
            <a:off x="4794555" y="4020384"/>
            <a:ext cx="1672015" cy="340519"/>
          </a:xfrm>
          <a:prstGeom prst="wedgeRoundRectCallout">
            <a:avLst>
              <a:gd name="adj1" fmla="val 19857"/>
              <a:gd name="adj2" fmla="val 7148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en-GB" sz="2000" dirty="0">
                <a:solidFill>
                  <a:srgbClr val="FFFFFF"/>
                </a:solidFill>
              </a:rPr>
              <a:t>Move</a:t>
            </a:r>
            <a:endParaRPr lang="en-US" sz="2000" dirty="0">
              <a:solidFill>
                <a:srgbClr val="FFFFFF"/>
              </a:solidFill>
            </a:endParaRPr>
          </a:p>
        </p:txBody>
      </p:sp>
    </p:spTree>
    <p:custDataLst>
      <p:tags r:id="rId1"/>
    </p:custDataLst>
    <p:extLst>
      <p:ext uri="{BB962C8B-B14F-4D97-AF65-F5344CB8AC3E}">
        <p14:creationId xmlns:p14="http://schemas.microsoft.com/office/powerpoint/2010/main" val="12319987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p:cNvSpPr>
            <a:spLocks noGrp="1"/>
          </p:cNvSpPr>
          <p:nvPr>
            <p:ph idx="1"/>
          </p:nvPr>
        </p:nvSpPr>
        <p:spPr>
          <a:xfrm>
            <a:off x="115712" y="843165"/>
            <a:ext cx="10937300" cy="5950440"/>
          </a:xfrm>
        </p:spPr>
        <p:txBody>
          <a:bodyPr/>
          <a:lstStyle/>
          <a:p>
            <a:pPr lvl="0"/>
            <a:r>
              <a:rPr lang="en-US" dirty="0"/>
              <a:t>Build dashboards in minutes by adding components and reports at the same time. Drag them, resize them, and see them displayed as you go. </a:t>
            </a:r>
          </a:p>
        </p:txBody>
      </p:sp>
      <p:sp>
        <p:nvSpPr>
          <p:cNvPr id="534529" name="Rectangle 2"/>
          <p:cNvSpPr>
            <a:spLocks noGrp="1" noChangeArrowheads="1"/>
          </p:cNvSpPr>
          <p:nvPr>
            <p:ph type="title"/>
          </p:nvPr>
        </p:nvSpPr>
        <p:spPr/>
        <p:txBody>
          <a:bodyPr/>
          <a:lstStyle/>
          <a:p>
            <a:r>
              <a:rPr lang="en-US" dirty="0"/>
              <a:t>Create dashboard components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377</a:t>
            </a:fld>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37" t="920" r="806" b="441"/>
          <a:stretch/>
        </p:blipFill>
        <p:spPr>
          <a:xfrm>
            <a:off x="1862666" y="1986843"/>
            <a:ext cx="8534401" cy="453813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8" name="Rectangle 27"/>
          <p:cNvSpPr/>
          <p:nvPr/>
        </p:nvSpPr>
        <p:spPr bwMode="auto">
          <a:xfrm>
            <a:off x="1917804" y="2744522"/>
            <a:ext cx="2882846" cy="33089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
        <p:nvSpPr>
          <p:cNvPr id="29" name="Rectangle 28"/>
          <p:cNvSpPr/>
          <p:nvPr/>
        </p:nvSpPr>
        <p:spPr bwMode="auto">
          <a:xfrm>
            <a:off x="1932319" y="3418951"/>
            <a:ext cx="2868331" cy="14758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Tree>
    <p:custDataLst>
      <p:tags r:id="rId1"/>
    </p:custDataLst>
    <p:extLst>
      <p:ext uri="{BB962C8B-B14F-4D97-AF65-F5344CB8AC3E}">
        <p14:creationId xmlns:p14="http://schemas.microsoft.com/office/powerpoint/2010/main" val="2419726156"/>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5711" y="843165"/>
            <a:ext cx="8675363" cy="5950440"/>
          </a:xfrm>
        </p:spPr>
        <p:txBody>
          <a:bodyPr/>
          <a:lstStyle/>
          <a:p>
            <a:pPr lvl="0"/>
            <a:r>
              <a:rPr lang="en-US" dirty="0"/>
              <a:t>Edit the components and the dashboard properties as needed directly through overlays on top of the dashboard. </a:t>
            </a:r>
          </a:p>
        </p:txBody>
      </p:sp>
      <p:sp>
        <p:nvSpPr>
          <p:cNvPr id="534529" name="Rectangle 2"/>
          <p:cNvSpPr>
            <a:spLocks noGrp="1" noChangeArrowheads="1"/>
          </p:cNvSpPr>
          <p:nvPr>
            <p:ph type="title"/>
          </p:nvPr>
        </p:nvSpPr>
        <p:spPr/>
        <p:txBody>
          <a:bodyPr/>
          <a:lstStyle/>
          <a:p>
            <a:r>
              <a:rPr lang="en-US" dirty="0"/>
              <a:t>Update dashboard components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378</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639" y="1798666"/>
            <a:ext cx="9283846" cy="492548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6" name="Rectangle 15"/>
          <p:cNvSpPr/>
          <p:nvPr/>
        </p:nvSpPr>
        <p:spPr bwMode="auto">
          <a:xfrm>
            <a:off x="1369639" y="2513905"/>
            <a:ext cx="3158818" cy="364015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
        <p:nvSpPr>
          <p:cNvPr id="17" name="Rectangle 16"/>
          <p:cNvSpPr/>
          <p:nvPr/>
        </p:nvSpPr>
        <p:spPr bwMode="auto">
          <a:xfrm>
            <a:off x="9469390" y="6220177"/>
            <a:ext cx="1053775" cy="47011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Tree>
    <p:custDataLst>
      <p:tags r:id="rId1"/>
    </p:custDataLst>
    <p:extLst>
      <p:ext uri="{BB962C8B-B14F-4D97-AF65-F5344CB8AC3E}">
        <p14:creationId xmlns:p14="http://schemas.microsoft.com/office/powerpoint/2010/main" val="403639125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1" y="843165"/>
            <a:ext cx="5723615" cy="5950440"/>
          </a:xfrm>
        </p:spPr>
        <p:txBody>
          <a:bodyPr/>
          <a:lstStyle/>
          <a:p>
            <a:pPr>
              <a:spcBef>
                <a:spcPts val="1200"/>
              </a:spcBef>
            </a:pPr>
            <a:r>
              <a:rPr lang="en-US" dirty="0"/>
              <a:t>You can filter a dashboard then view one of the component reports. The report opens filtered in the same way as the dashboard, so you can keep analyzing data without missing a beat!</a:t>
            </a:r>
          </a:p>
        </p:txBody>
      </p:sp>
      <p:sp>
        <p:nvSpPr>
          <p:cNvPr id="3" name="Title 2"/>
          <p:cNvSpPr>
            <a:spLocks noGrp="1"/>
          </p:cNvSpPr>
          <p:nvPr>
            <p:ph type="title"/>
          </p:nvPr>
        </p:nvSpPr>
        <p:spPr/>
        <p:txBody>
          <a:bodyPr/>
          <a:lstStyle/>
          <a:p>
            <a:r>
              <a:rPr lang="en-US" dirty="0"/>
              <a:t>Preserve Filters When Drilling into a Report from a Dashboard</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379</a:t>
            </a:fld>
            <a:endParaRPr lang="en-US" dirty="0"/>
          </a:p>
        </p:txBody>
      </p:sp>
      <p:pic>
        <p:nvPicPr>
          <p:cNvPr id="7" name="Content Placeholder 4"/>
          <p:cNvPicPr>
            <a:picLocks noChangeAspect="1"/>
          </p:cNvPicPr>
          <p:nvPr/>
        </p:nvPicPr>
        <p:blipFill rotWithShape="1">
          <a:blip r:embed="rId4">
            <a:extLst>
              <a:ext uri="{28A0092B-C50C-407E-A947-70E740481C1C}">
                <a14:useLocalDpi xmlns:a14="http://schemas.microsoft.com/office/drawing/2010/main" val="0"/>
              </a:ext>
            </a:extLst>
          </a:blip>
          <a:srcRect l="4186" t="1348" r="3434"/>
          <a:stretch/>
        </p:blipFill>
        <p:spPr bwMode="auto">
          <a:xfrm>
            <a:off x="6718227" y="913941"/>
            <a:ext cx="5322654" cy="582321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948770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Your Rollout Strategy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38</a:t>
            </a:fld>
            <a:endParaRPr lang="en-US" dirty="0"/>
          </a:p>
        </p:txBody>
      </p:sp>
      <p:sp>
        <p:nvSpPr>
          <p:cNvPr id="27" name="Freeform 8"/>
          <p:cNvSpPr/>
          <p:nvPr/>
        </p:nvSpPr>
        <p:spPr>
          <a:xfrm>
            <a:off x="350055" y="933638"/>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a:solidFill>
            <a:srgbClr val="0081B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93380" tIns="82677" rIns="728026" bIns="82677" numCol="1" spcCol="1270" anchor="ctr" anchorCtr="0">
            <a:noAutofit/>
          </a:bodyPr>
          <a:lstStyle/>
          <a:p>
            <a:pPr lvl="0" algn="ctr" defTabSz="2755900">
              <a:lnSpc>
                <a:spcPct val="90000"/>
              </a:lnSpc>
              <a:spcBef>
                <a:spcPct val="0"/>
              </a:spcBef>
              <a:spcAft>
                <a:spcPct val="35000"/>
              </a:spcAft>
            </a:pPr>
            <a:r>
              <a:rPr lang="en-US" sz="2800" kern="1200" dirty="0"/>
              <a:t>Learn</a:t>
            </a:r>
          </a:p>
        </p:txBody>
      </p:sp>
      <p:sp>
        <p:nvSpPr>
          <p:cNvPr id="28" name="Freeform 9"/>
          <p:cNvSpPr/>
          <p:nvPr/>
        </p:nvSpPr>
        <p:spPr>
          <a:xfrm>
            <a:off x="4302018" y="933638"/>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a:solidFill>
            <a:srgbClr val="00A1E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380" tIns="81344" rIns="726693" bIns="81344" numCol="1" spcCol="1270" anchor="ctr" anchorCtr="0">
            <a:noAutofit/>
          </a:bodyPr>
          <a:lstStyle/>
          <a:p>
            <a:pPr lvl="0" algn="ctr" defTabSz="2711450">
              <a:lnSpc>
                <a:spcPct val="90000"/>
              </a:lnSpc>
              <a:spcBef>
                <a:spcPct val="0"/>
              </a:spcBef>
              <a:spcAft>
                <a:spcPct val="35000"/>
              </a:spcAft>
            </a:pPr>
            <a:r>
              <a:rPr lang="en-US" sz="2800" kern="1200" dirty="0"/>
              <a:t>Launch</a:t>
            </a:r>
          </a:p>
        </p:txBody>
      </p:sp>
      <p:sp>
        <p:nvSpPr>
          <p:cNvPr id="29" name="Freeform 10"/>
          <p:cNvSpPr/>
          <p:nvPr/>
        </p:nvSpPr>
        <p:spPr>
          <a:xfrm>
            <a:off x="8275374" y="933638"/>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a:solidFill>
            <a:srgbClr val="236FB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380" tIns="81344" rIns="726693" bIns="81344" numCol="1" spcCol="1270" anchor="ctr" anchorCtr="0">
            <a:noAutofit/>
          </a:bodyPr>
          <a:lstStyle/>
          <a:p>
            <a:pPr lvl="0" algn="ctr" defTabSz="2711450">
              <a:lnSpc>
                <a:spcPct val="90000"/>
              </a:lnSpc>
              <a:spcBef>
                <a:spcPct val="0"/>
              </a:spcBef>
              <a:spcAft>
                <a:spcPct val="35000"/>
              </a:spcAft>
            </a:pPr>
            <a:r>
              <a:rPr lang="en-US" sz="2800" kern="1200" dirty="0"/>
              <a:t>Iterate</a:t>
            </a:r>
          </a:p>
        </p:txBody>
      </p:sp>
      <p:sp>
        <p:nvSpPr>
          <p:cNvPr id="30" name="Rounded Rectangle 5"/>
          <p:cNvSpPr/>
          <p:nvPr/>
        </p:nvSpPr>
        <p:spPr>
          <a:xfrm>
            <a:off x="184571" y="1795181"/>
            <a:ext cx="3815496" cy="4838097"/>
          </a:xfrm>
          <a:prstGeom prst="roundRect">
            <a:avLst>
              <a:gd name="adj" fmla="val 8079"/>
            </a:avLst>
          </a:prstGeom>
          <a:solidFill>
            <a:srgbClr val="0081B4"/>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ctr"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en-US" sz="2400" kern="1200" dirty="0">
                <a:solidFill>
                  <a:srgbClr val="FFFFFF"/>
                </a:solidFill>
              </a:rPr>
              <a:t>Learn about Lightning Experience.</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Identify stakeholders.</a:t>
            </a:r>
          </a:p>
          <a:p>
            <a:pPr marL="285750" lvl="0" indent="-285750" algn="l" defTabSz="755650">
              <a:lnSpc>
                <a:spcPct val="90000"/>
              </a:lnSpc>
              <a:spcBef>
                <a:spcPct val="0"/>
              </a:spcBef>
              <a:spcAft>
                <a:spcPct val="35000"/>
              </a:spcAft>
              <a:buFont typeface="Wingdings" panose="05000000000000000000" pitchFamily="2" charset="2"/>
              <a:buChar char="§"/>
            </a:pPr>
            <a:r>
              <a:rPr lang="en-US" sz="2400" kern="1200" dirty="0">
                <a:solidFill>
                  <a:srgbClr val="FFFFFF"/>
                </a:solidFill>
              </a:rPr>
              <a:t>Identify executive sponsor.</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Compare to Salesforce Classic.</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Confirm Lightning Experience meets </a:t>
            </a:r>
            <a:br>
              <a:rPr lang="en-US" sz="2400" dirty="0">
                <a:solidFill>
                  <a:srgbClr val="FFFFFF"/>
                </a:solidFill>
              </a:rPr>
            </a:br>
            <a:r>
              <a:rPr lang="en-US" sz="2400" dirty="0">
                <a:solidFill>
                  <a:srgbClr val="FFFFFF"/>
                </a:solidFill>
              </a:rPr>
              <a:t>your needs.</a:t>
            </a:r>
          </a:p>
          <a:p>
            <a:pPr lvl="0" algn="l" defTabSz="755650">
              <a:lnSpc>
                <a:spcPct val="90000"/>
              </a:lnSpc>
              <a:spcBef>
                <a:spcPct val="0"/>
              </a:spcBef>
              <a:spcAft>
                <a:spcPct val="35000"/>
              </a:spcAft>
            </a:pPr>
            <a:endParaRPr lang="en-US" sz="2400" kern="1200" dirty="0">
              <a:solidFill>
                <a:srgbClr val="FFFFFF"/>
              </a:solidFill>
            </a:endParaRPr>
          </a:p>
        </p:txBody>
      </p:sp>
      <p:sp>
        <p:nvSpPr>
          <p:cNvPr id="31" name="Rounded Rectangle 6"/>
          <p:cNvSpPr/>
          <p:nvPr/>
        </p:nvSpPr>
        <p:spPr>
          <a:xfrm>
            <a:off x="4075343" y="1795180"/>
            <a:ext cx="3937878" cy="4838098"/>
          </a:xfrm>
          <a:prstGeom prst="roundRect">
            <a:avLst>
              <a:gd name="adj" fmla="val 8079"/>
            </a:avLst>
          </a:prstGeom>
          <a:solidFill>
            <a:srgbClr val="00A1E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ctr"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en-US" sz="2400" kern="1200" dirty="0">
                <a:solidFill>
                  <a:srgbClr val="FFFFFF"/>
                </a:solidFill>
              </a:rPr>
              <a:t>Identify users for a pilot.</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Identify and activate super users.</a:t>
            </a:r>
          </a:p>
          <a:p>
            <a:pPr marL="285750" lvl="0" indent="-285750" algn="l" defTabSz="755650">
              <a:lnSpc>
                <a:spcPct val="90000"/>
              </a:lnSpc>
              <a:spcBef>
                <a:spcPct val="0"/>
              </a:spcBef>
              <a:spcAft>
                <a:spcPct val="35000"/>
              </a:spcAft>
              <a:buFont typeface="Wingdings" panose="05000000000000000000" pitchFamily="2" charset="2"/>
              <a:buChar char="§"/>
            </a:pPr>
            <a:r>
              <a:rPr lang="en-US" sz="2400" kern="1200" dirty="0">
                <a:solidFill>
                  <a:srgbClr val="FFFFFF"/>
                </a:solidFill>
              </a:rPr>
              <a:t>Create a project schedule.</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Define metrics for success.</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Create a training strategy.</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Customize and test.</a:t>
            </a:r>
            <a:endParaRPr lang="en-US" sz="2400" kern="1200" dirty="0">
              <a:solidFill>
                <a:srgbClr val="FFFFFF"/>
              </a:solidFill>
            </a:endParaRPr>
          </a:p>
        </p:txBody>
      </p:sp>
      <p:sp>
        <p:nvSpPr>
          <p:cNvPr id="32" name="Rounded Rectangle 7"/>
          <p:cNvSpPr/>
          <p:nvPr/>
        </p:nvSpPr>
        <p:spPr>
          <a:xfrm>
            <a:off x="8088498" y="1788472"/>
            <a:ext cx="3858280" cy="4851515"/>
          </a:xfrm>
          <a:prstGeom prst="roundRect">
            <a:avLst>
              <a:gd name="adj" fmla="val 8079"/>
            </a:avLst>
          </a:prstGeom>
          <a:solidFill>
            <a:srgbClr val="236FBD"/>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en-US" sz="2400" kern="1200" dirty="0">
                <a:solidFill>
                  <a:srgbClr val="FFFFFF"/>
                </a:solidFill>
              </a:rPr>
              <a:t>Evaluate how things are progressing.</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Survey users. </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Track metrics and feedback.</a:t>
            </a:r>
          </a:p>
          <a:p>
            <a:pPr marL="285750" lvl="0" indent="-285750" algn="l" defTabSz="755650">
              <a:lnSpc>
                <a:spcPct val="90000"/>
              </a:lnSpc>
              <a:spcBef>
                <a:spcPct val="0"/>
              </a:spcBef>
              <a:spcAft>
                <a:spcPct val="35000"/>
              </a:spcAft>
              <a:buFont typeface="Wingdings" panose="05000000000000000000" pitchFamily="2" charset="2"/>
              <a:buChar char="§"/>
            </a:pPr>
            <a:r>
              <a:rPr lang="en-US" sz="2400" dirty="0">
                <a:solidFill>
                  <a:srgbClr val="FFFFFF"/>
                </a:solidFill>
              </a:rPr>
              <a:t>Deliver an executive summary.</a:t>
            </a:r>
          </a:p>
          <a:p>
            <a:pPr lvl="0" algn="l" defTabSz="755650">
              <a:lnSpc>
                <a:spcPct val="90000"/>
              </a:lnSpc>
              <a:spcBef>
                <a:spcPct val="0"/>
              </a:spcBef>
              <a:spcAft>
                <a:spcPct val="35000"/>
              </a:spcAft>
            </a:pPr>
            <a:endParaRPr lang="en-US" sz="2400" kern="1200" dirty="0">
              <a:solidFill>
                <a:srgbClr val="FFFFFF"/>
              </a:solidFill>
            </a:endParaRPr>
          </a:p>
        </p:txBody>
      </p:sp>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0643950">
            <a:off x="7550733" y="6103084"/>
            <a:ext cx="508027" cy="50802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rot="150014">
            <a:off x="11359713" y="6110033"/>
            <a:ext cx="508025" cy="508027"/>
            <a:chOff x="10477500" y="5159375"/>
            <a:chExt cx="1328734" cy="1393826"/>
          </a:xfrm>
        </p:grpSpPr>
        <p:grpSp>
          <p:nvGrpSpPr>
            <p:cNvPr id="35" name="Group 34"/>
            <p:cNvGrpSpPr/>
            <p:nvPr/>
          </p:nvGrpSpPr>
          <p:grpSpPr>
            <a:xfrm>
              <a:off x="11428409" y="5305425"/>
              <a:ext cx="377825" cy="1003300"/>
              <a:chOff x="11428409" y="5305425"/>
              <a:chExt cx="377825" cy="1003300"/>
            </a:xfrm>
            <a:solidFill>
              <a:srgbClr val="C00000"/>
            </a:solidFill>
          </p:grpSpPr>
          <p:sp>
            <p:nvSpPr>
              <p:cNvPr id="43" name="Freeform 7"/>
              <p:cNvSpPr>
                <a:spLocks/>
              </p:cNvSpPr>
              <p:nvPr/>
            </p:nvSpPr>
            <p:spPr bwMode="auto">
              <a:xfrm>
                <a:off x="11428409" y="5305425"/>
                <a:ext cx="377825" cy="952501"/>
              </a:xfrm>
              <a:custGeom>
                <a:avLst/>
                <a:gdLst>
                  <a:gd name="T0" fmla="*/ 60 w 111"/>
                  <a:gd name="T1" fmla="*/ 280 h 280"/>
                  <a:gd name="T2" fmla="*/ 55 w 111"/>
                  <a:gd name="T3" fmla="*/ 278 h 280"/>
                  <a:gd name="T4" fmla="*/ 52 w 111"/>
                  <a:gd name="T5" fmla="*/ 264 h 280"/>
                  <a:gd name="T6" fmla="*/ 80 w 111"/>
                  <a:gd name="T7" fmla="*/ 127 h 280"/>
                  <a:gd name="T8" fmla="*/ 6 w 111"/>
                  <a:gd name="T9" fmla="*/ 20 h 280"/>
                  <a:gd name="T10" fmla="*/ 2 w 111"/>
                  <a:gd name="T11" fmla="*/ 7 h 280"/>
                  <a:gd name="T12" fmla="*/ 16 w 111"/>
                  <a:gd name="T13" fmla="*/ 3 h 280"/>
                  <a:gd name="T14" fmla="*/ 100 w 111"/>
                  <a:gd name="T15" fmla="*/ 122 h 280"/>
                  <a:gd name="T16" fmla="*/ 69 w 111"/>
                  <a:gd name="T17" fmla="*/ 275 h 280"/>
                  <a:gd name="T18" fmla="*/ 60 w 111"/>
                  <a:gd name="T1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280">
                    <a:moveTo>
                      <a:pt x="60" y="280"/>
                    </a:moveTo>
                    <a:cubicBezTo>
                      <a:pt x="58" y="280"/>
                      <a:pt x="57" y="279"/>
                      <a:pt x="55" y="278"/>
                    </a:cubicBezTo>
                    <a:cubicBezTo>
                      <a:pt x="50" y="275"/>
                      <a:pt x="49" y="269"/>
                      <a:pt x="52" y="264"/>
                    </a:cubicBezTo>
                    <a:cubicBezTo>
                      <a:pt x="81" y="218"/>
                      <a:pt x="91" y="172"/>
                      <a:pt x="80" y="127"/>
                    </a:cubicBezTo>
                    <a:cubicBezTo>
                      <a:pt x="68" y="75"/>
                      <a:pt x="33" y="37"/>
                      <a:pt x="6" y="20"/>
                    </a:cubicBezTo>
                    <a:cubicBezTo>
                      <a:pt x="1" y="17"/>
                      <a:pt x="0" y="11"/>
                      <a:pt x="2" y="7"/>
                    </a:cubicBezTo>
                    <a:cubicBezTo>
                      <a:pt x="5" y="2"/>
                      <a:pt x="12" y="0"/>
                      <a:pt x="16" y="3"/>
                    </a:cubicBezTo>
                    <a:cubicBezTo>
                      <a:pt x="48" y="23"/>
                      <a:pt x="87" y="64"/>
                      <a:pt x="100" y="122"/>
                    </a:cubicBezTo>
                    <a:cubicBezTo>
                      <a:pt x="111" y="172"/>
                      <a:pt x="100" y="225"/>
                      <a:pt x="69" y="275"/>
                    </a:cubicBezTo>
                    <a:cubicBezTo>
                      <a:pt x="67" y="278"/>
                      <a:pt x="64" y="280"/>
                      <a:pt x="60" y="280"/>
                    </a:cubicBezTo>
                    <a:close/>
                  </a:path>
                </a:pathLst>
              </a:custGeom>
              <a:grpFill/>
              <a:ln w="57150">
                <a:solidFill>
                  <a:srgbClr val="C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p:cNvSpPr>
              <p:nvPr/>
            </p:nvSpPr>
            <p:spPr bwMode="auto">
              <a:xfrm>
                <a:off x="11558588" y="6153150"/>
                <a:ext cx="149225" cy="155575"/>
              </a:xfrm>
              <a:custGeom>
                <a:avLst/>
                <a:gdLst>
                  <a:gd name="T0" fmla="*/ 64 w 94"/>
                  <a:gd name="T1" fmla="*/ 51 h 98"/>
                  <a:gd name="T2" fmla="*/ 94 w 94"/>
                  <a:gd name="T3" fmla="*/ 77 h 98"/>
                  <a:gd name="T4" fmla="*/ 0 w 94"/>
                  <a:gd name="T5" fmla="*/ 98 h 98"/>
                  <a:gd name="T6" fmla="*/ 2 w 94"/>
                  <a:gd name="T7" fmla="*/ 0 h 98"/>
                  <a:gd name="T8" fmla="*/ 64 w 94"/>
                  <a:gd name="T9" fmla="*/ 51 h 98"/>
                </a:gdLst>
                <a:ahLst/>
                <a:cxnLst>
                  <a:cxn ang="0">
                    <a:pos x="T0" y="T1"/>
                  </a:cxn>
                  <a:cxn ang="0">
                    <a:pos x="T2" y="T3"/>
                  </a:cxn>
                  <a:cxn ang="0">
                    <a:pos x="T4" y="T5"/>
                  </a:cxn>
                  <a:cxn ang="0">
                    <a:pos x="T6" y="T7"/>
                  </a:cxn>
                  <a:cxn ang="0">
                    <a:pos x="T8" y="T9"/>
                  </a:cxn>
                </a:cxnLst>
                <a:rect l="0" t="0" r="r" b="b"/>
                <a:pathLst>
                  <a:path w="94" h="98">
                    <a:moveTo>
                      <a:pt x="64" y="51"/>
                    </a:moveTo>
                    <a:lnTo>
                      <a:pt x="94" y="77"/>
                    </a:lnTo>
                    <a:lnTo>
                      <a:pt x="0" y="98"/>
                    </a:lnTo>
                    <a:lnTo>
                      <a:pt x="2" y="0"/>
                    </a:lnTo>
                    <a:lnTo>
                      <a:pt x="64" y="51"/>
                    </a:lnTo>
                    <a:close/>
                  </a:path>
                </a:pathLst>
              </a:custGeom>
              <a:grpFill/>
              <a:ln w="57150">
                <a:solidFill>
                  <a:srgbClr val="C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10477500" y="5159375"/>
              <a:ext cx="982663" cy="1393826"/>
              <a:chOff x="10477500" y="5159375"/>
              <a:chExt cx="982663" cy="1393826"/>
            </a:xfrm>
          </p:grpSpPr>
          <p:grpSp>
            <p:nvGrpSpPr>
              <p:cNvPr id="37" name="Group 36"/>
              <p:cNvGrpSpPr/>
              <p:nvPr/>
            </p:nvGrpSpPr>
            <p:grpSpPr>
              <a:xfrm>
                <a:off x="10494963" y="6019800"/>
                <a:ext cx="965200" cy="533401"/>
                <a:chOff x="10494963" y="6019800"/>
                <a:chExt cx="965200" cy="533401"/>
              </a:xfrm>
              <a:solidFill>
                <a:schemeClr val="accent6"/>
              </a:solidFill>
            </p:grpSpPr>
            <p:sp>
              <p:nvSpPr>
                <p:cNvPr id="41" name="Freeform 6"/>
                <p:cNvSpPr>
                  <a:spLocks/>
                </p:cNvSpPr>
                <p:nvPr/>
              </p:nvSpPr>
              <p:spPr bwMode="auto">
                <a:xfrm>
                  <a:off x="10494963" y="6019800"/>
                  <a:ext cx="176213" cy="146050"/>
                </a:xfrm>
                <a:custGeom>
                  <a:avLst/>
                  <a:gdLst>
                    <a:gd name="T0" fmla="*/ 36 w 111"/>
                    <a:gd name="T1" fmla="*/ 79 h 92"/>
                    <a:gd name="T2" fmla="*/ 0 w 111"/>
                    <a:gd name="T3" fmla="*/ 92 h 92"/>
                    <a:gd name="T4" fmla="*/ 28 w 111"/>
                    <a:gd name="T5" fmla="*/ 0 h 92"/>
                    <a:gd name="T6" fmla="*/ 111 w 111"/>
                    <a:gd name="T7" fmla="*/ 51 h 92"/>
                    <a:gd name="T8" fmla="*/ 36 w 111"/>
                    <a:gd name="T9" fmla="*/ 79 h 92"/>
                  </a:gdLst>
                  <a:ahLst/>
                  <a:cxnLst>
                    <a:cxn ang="0">
                      <a:pos x="T0" y="T1"/>
                    </a:cxn>
                    <a:cxn ang="0">
                      <a:pos x="T2" y="T3"/>
                    </a:cxn>
                    <a:cxn ang="0">
                      <a:pos x="T4" y="T5"/>
                    </a:cxn>
                    <a:cxn ang="0">
                      <a:pos x="T6" y="T7"/>
                    </a:cxn>
                    <a:cxn ang="0">
                      <a:pos x="T8" y="T9"/>
                    </a:cxn>
                  </a:cxnLst>
                  <a:rect l="0" t="0" r="r" b="b"/>
                  <a:pathLst>
                    <a:path w="111" h="92">
                      <a:moveTo>
                        <a:pt x="36" y="79"/>
                      </a:moveTo>
                      <a:lnTo>
                        <a:pt x="0" y="92"/>
                      </a:lnTo>
                      <a:lnTo>
                        <a:pt x="28" y="0"/>
                      </a:lnTo>
                      <a:lnTo>
                        <a:pt x="111" y="51"/>
                      </a:lnTo>
                      <a:lnTo>
                        <a:pt x="36" y="79"/>
                      </a:lnTo>
                      <a:close/>
                    </a:path>
                  </a:pathLst>
                </a:custGeom>
                <a:grpFill/>
                <a:ln w="571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a:off x="10545763" y="6088063"/>
                  <a:ext cx="914400" cy="465138"/>
                </a:xfrm>
                <a:custGeom>
                  <a:avLst/>
                  <a:gdLst>
                    <a:gd name="T0" fmla="*/ 2 w 269"/>
                    <a:gd name="T1" fmla="*/ 7 h 137"/>
                    <a:gd name="T2" fmla="*/ 6 w 269"/>
                    <a:gd name="T3" fmla="*/ 3 h 137"/>
                    <a:gd name="T4" fmla="*/ 19 w 269"/>
                    <a:gd name="T5" fmla="*/ 7 h 137"/>
                    <a:gd name="T6" fmla="*/ 124 w 269"/>
                    <a:gd name="T7" fmla="*/ 100 h 137"/>
                    <a:gd name="T8" fmla="*/ 253 w 269"/>
                    <a:gd name="T9" fmla="*/ 89 h 137"/>
                    <a:gd name="T10" fmla="*/ 267 w 269"/>
                    <a:gd name="T11" fmla="*/ 93 h 137"/>
                    <a:gd name="T12" fmla="*/ 263 w 269"/>
                    <a:gd name="T13" fmla="*/ 106 h 137"/>
                    <a:gd name="T14" fmla="*/ 118 w 269"/>
                    <a:gd name="T15" fmla="*/ 119 h 137"/>
                    <a:gd name="T16" fmla="*/ 1 w 269"/>
                    <a:gd name="T17" fmla="*/ 16 h 137"/>
                    <a:gd name="T18" fmla="*/ 2 w 269"/>
                    <a:gd name="T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137">
                      <a:moveTo>
                        <a:pt x="2" y="7"/>
                      </a:moveTo>
                      <a:cubicBezTo>
                        <a:pt x="2" y="5"/>
                        <a:pt x="4" y="4"/>
                        <a:pt x="6" y="3"/>
                      </a:cubicBezTo>
                      <a:cubicBezTo>
                        <a:pt x="10" y="0"/>
                        <a:pt x="16" y="2"/>
                        <a:pt x="19" y="7"/>
                      </a:cubicBezTo>
                      <a:cubicBezTo>
                        <a:pt x="44" y="55"/>
                        <a:pt x="79" y="87"/>
                        <a:pt x="124" y="100"/>
                      </a:cubicBezTo>
                      <a:cubicBezTo>
                        <a:pt x="175" y="116"/>
                        <a:pt x="225" y="104"/>
                        <a:pt x="253" y="89"/>
                      </a:cubicBezTo>
                      <a:cubicBezTo>
                        <a:pt x="258" y="86"/>
                        <a:pt x="264" y="88"/>
                        <a:pt x="267" y="93"/>
                      </a:cubicBezTo>
                      <a:cubicBezTo>
                        <a:pt x="269" y="98"/>
                        <a:pt x="268" y="104"/>
                        <a:pt x="263" y="106"/>
                      </a:cubicBezTo>
                      <a:cubicBezTo>
                        <a:pt x="230" y="124"/>
                        <a:pt x="175" y="137"/>
                        <a:pt x="118" y="119"/>
                      </a:cubicBezTo>
                      <a:cubicBezTo>
                        <a:pt x="69" y="104"/>
                        <a:pt x="29" y="69"/>
                        <a:pt x="1" y="16"/>
                      </a:cubicBezTo>
                      <a:cubicBezTo>
                        <a:pt x="0" y="13"/>
                        <a:pt x="0" y="9"/>
                        <a:pt x="2" y="7"/>
                      </a:cubicBezTo>
                      <a:close/>
                    </a:path>
                  </a:pathLst>
                </a:custGeom>
                <a:grpFill/>
                <a:ln w="571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p:nvPr/>
            </p:nvGrpSpPr>
            <p:grpSpPr>
              <a:xfrm>
                <a:off x="10477500" y="5159375"/>
                <a:ext cx="825501" cy="704850"/>
                <a:chOff x="10477500" y="5159375"/>
                <a:chExt cx="825501" cy="704850"/>
              </a:xfrm>
              <a:solidFill>
                <a:schemeClr val="accent5"/>
              </a:solidFill>
            </p:grpSpPr>
            <p:sp>
              <p:nvSpPr>
                <p:cNvPr id="39" name="Freeform 8"/>
                <p:cNvSpPr>
                  <a:spLocks/>
                </p:cNvSpPr>
                <p:nvPr/>
              </p:nvSpPr>
              <p:spPr bwMode="auto">
                <a:xfrm>
                  <a:off x="10477500" y="5203825"/>
                  <a:ext cx="744538" cy="660400"/>
                </a:xfrm>
                <a:custGeom>
                  <a:avLst/>
                  <a:gdLst>
                    <a:gd name="T0" fmla="*/ 217 w 219"/>
                    <a:gd name="T1" fmla="*/ 7 h 194"/>
                    <a:gd name="T2" fmla="*/ 219 w 219"/>
                    <a:gd name="T3" fmla="*/ 13 h 194"/>
                    <a:gd name="T4" fmla="*/ 208 w 219"/>
                    <a:gd name="T5" fmla="*/ 22 h 194"/>
                    <a:gd name="T6" fmla="*/ 75 w 219"/>
                    <a:gd name="T7" fmla="*/ 66 h 194"/>
                    <a:gd name="T8" fmla="*/ 20 w 219"/>
                    <a:gd name="T9" fmla="*/ 184 h 194"/>
                    <a:gd name="T10" fmla="*/ 10 w 219"/>
                    <a:gd name="T11" fmla="*/ 194 h 194"/>
                    <a:gd name="T12" fmla="*/ 0 w 219"/>
                    <a:gd name="T13" fmla="*/ 183 h 194"/>
                    <a:gd name="T14" fmla="*/ 61 w 219"/>
                    <a:gd name="T15" fmla="*/ 52 h 194"/>
                    <a:gd name="T16" fmla="*/ 209 w 219"/>
                    <a:gd name="T17" fmla="*/ 2 h 194"/>
                    <a:gd name="T18" fmla="*/ 217 w 219"/>
                    <a:gd name="T19"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94">
                      <a:moveTo>
                        <a:pt x="217" y="7"/>
                      </a:moveTo>
                      <a:cubicBezTo>
                        <a:pt x="218" y="9"/>
                        <a:pt x="219" y="11"/>
                        <a:pt x="219" y="13"/>
                      </a:cubicBezTo>
                      <a:cubicBezTo>
                        <a:pt x="218" y="18"/>
                        <a:pt x="214" y="22"/>
                        <a:pt x="208" y="22"/>
                      </a:cubicBezTo>
                      <a:cubicBezTo>
                        <a:pt x="154" y="20"/>
                        <a:pt x="109" y="35"/>
                        <a:pt x="75" y="66"/>
                      </a:cubicBezTo>
                      <a:cubicBezTo>
                        <a:pt x="36" y="103"/>
                        <a:pt x="21" y="152"/>
                        <a:pt x="20" y="184"/>
                      </a:cubicBezTo>
                      <a:cubicBezTo>
                        <a:pt x="20" y="190"/>
                        <a:pt x="15" y="194"/>
                        <a:pt x="10" y="194"/>
                      </a:cubicBezTo>
                      <a:cubicBezTo>
                        <a:pt x="4" y="194"/>
                        <a:pt x="0" y="189"/>
                        <a:pt x="0" y="183"/>
                      </a:cubicBezTo>
                      <a:cubicBezTo>
                        <a:pt x="1" y="146"/>
                        <a:pt x="18" y="92"/>
                        <a:pt x="61" y="52"/>
                      </a:cubicBezTo>
                      <a:cubicBezTo>
                        <a:pt x="99" y="17"/>
                        <a:pt x="150" y="0"/>
                        <a:pt x="209" y="2"/>
                      </a:cubicBezTo>
                      <a:cubicBezTo>
                        <a:pt x="213" y="2"/>
                        <a:pt x="216" y="4"/>
                        <a:pt x="217" y="7"/>
                      </a:cubicBezTo>
                      <a:close/>
                    </a:path>
                  </a:pathLst>
                </a:custGeom>
                <a:grpFill/>
                <a:ln w="571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11171238" y="5159375"/>
                  <a:ext cx="131763" cy="184150"/>
                </a:xfrm>
                <a:custGeom>
                  <a:avLst/>
                  <a:gdLst>
                    <a:gd name="T0" fmla="*/ 13 w 83"/>
                    <a:gd name="T1" fmla="*/ 37 h 116"/>
                    <a:gd name="T2" fmla="*/ 19 w 83"/>
                    <a:gd name="T3" fmla="*/ 0 h 116"/>
                    <a:gd name="T4" fmla="*/ 83 w 83"/>
                    <a:gd name="T5" fmla="*/ 69 h 116"/>
                    <a:gd name="T6" fmla="*/ 0 w 83"/>
                    <a:gd name="T7" fmla="*/ 116 h 116"/>
                    <a:gd name="T8" fmla="*/ 13 w 83"/>
                    <a:gd name="T9" fmla="*/ 37 h 116"/>
                  </a:gdLst>
                  <a:ahLst/>
                  <a:cxnLst>
                    <a:cxn ang="0">
                      <a:pos x="T0" y="T1"/>
                    </a:cxn>
                    <a:cxn ang="0">
                      <a:pos x="T2" y="T3"/>
                    </a:cxn>
                    <a:cxn ang="0">
                      <a:pos x="T4" y="T5"/>
                    </a:cxn>
                    <a:cxn ang="0">
                      <a:pos x="T6" y="T7"/>
                    </a:cxn>
                    <a:cxn ang="0">
                      <a:pos x="T8" y="T9"/>
                    </a:cxn>
                  </a:cxnLst>
                  <a:rect l="0" t="0" r="r" b="b"/>
                  <a:pathLst>
                    <a:path w="83" h="116">
                      <a:moveTo>
                        <a:pt x="13" y="37"/>
                      </a:moveTo>
                      <a:lnTo>
                        <a:pt x="19" y="0"/>
                      </a:lnTo>
                      <a:lnTo>
                        <a:pt x="83" y="69"/>
                      </a:lnTo>
                      <a:lnTo>
                        <a:pt x="0" y="116"/>
                      </a:lnTo>
                      <a:lnTo>
                        <a:pt x="13" y="37"/>
                      </a:lnTo>
                      <a:close/>
                    </a:path>
                  </a:pathLst>
                </a:custGeom>
                <a:grpFill/>
                <a:ln w="571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1721" y="6067746"/>
            <a:ext cx="390289" cy="508027"/>
          </a:xfrm>
          <a:prstGeom prst="rect">
            <a:avLst/>
          </a:prstGeom>
        </p:spPr>
      </p:pic>
    </p:spTree>
    <p:custDataLst>
      <p:tags r:id="rId1"/>
    </p:custDataLst>
    <p:extLst>
      <p:ext uri="{BB962C8B-B14F-4D97-AF65-F5344CB8AC3E}">
        <p14:creationId xmlns:p14="http://schemas.microsoft.com/office/powerpoint/2010/main" val="274992080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Content Placeholder 3"/>
          <p:cNvSpPr>
            <a:spLocks noGrp="1"/>
          </p:cNvSpPr>
          <p:nvPr>
            <p:ph idx="1"/>
          </p:nvPr>
        </p:nvSpPr>
        <p:spPr>
          <a:xfrm>
            <a:off x="114302" y="2596444"/>
            <a:ext cx="9424809" cy="4193085"/>
          </a:xfrm>
        </p:spPr>
        <p:txBody>
          <a:bodyPr/>
          <a:lstStyle/>
          <a:p>
            <a:r>
              <a:rPr lang="en-US" dirty="0"/>
              <a:t>Tasks: </a:t>
            </a:r>
          </a:p>
          <a:p>
            <a:pPr lvl="1"/>
            <a:r>
              <a:rPr lang="en-GB" dirty="0"/>
              <a:t>Create the Global Sales Dashboard with Allison Wheeler as the running user.</a:t>
            </a:r>
          </a:p>
          <a:p>
            <a:pPr lvl="1"/>
            <a:r>
              <a:rPr lang="en-GB" dirty="0"/>
              <a:t>Add a Closed Business YTD gauge component.</a:t>
            </a:r>
          </a:p>
          <a:p>
            <a:pPr lvl="1"/>
            <a:r>
              <a:rPr lang="en-GB" dirty="0"/>
              <a:t>Add an Opportunities by Rep chart and metric components.</a:t>
            </a:r>
          </a:p>
          <a:p>
            <a:pPr lvl="1"/>
            <a:r>
              <a:rPr lang="en-GB" dirty="0"/>
              <a:t>Add a Sales Rep Win Rates table and gauge components. </a:t>
            </a:r>
          </a:p>
          <a:p>
            <a:pPr lvl="1"/>
            <a:r>
              <a:rPr lang="en-GB" dirty="0"/>
              <a:t>Save the dashboard and schedule a daily refresh at 8:00 a.m.</a:t>
            </a:r>
            <a:endParaRPr lang="en-US" dirty="0"/>
          </a:p>
        </p:txBody>
      </p:sp>
      <p:sp>
        <p:nvSpPr>
          <p:cNvPr id="2" name="Content Placeholder 1"/>
          <p:cNvSpPr>
            <a:spLocks noGrp="1"/>
          </p:cNvSpPr>
          <p:nvPr>
            <p:ph idx="11"/>
          </p:nvPr>
        </p:nvSpPr>
        <p:spPr>
          <a:xfrm>
            <a:off x="1" y="758825"/>
            <a:ext cx="12192000" cy="1681967"/>
          </a:xfrm>
        </p:spPr>
        <p:txBody>
          <a:bodyPr>
            <a:spAutoFit/>
          </a:bodyPr>
          <a:lstStyle/>
          <a:p>
            <a:r>
              <a:rPr lang="en-US" dirty="0"/>
              <a:t>Goal:</a:t>
            </a:r>
          </a:p>
          <a:p>
            <a:pPr lvl="1"/>
            <a:r>
              <a:rPr lang="en-GB" dirty="0"/>
              <a:t>Allison Wheeler, VP of Global Sales, would like a dashboard to display the key information from her sales reports. The dashboard should also be accessible </a:t>
            </a:r>
            <a:br>
              <a:rPr lang="en-GB" dirty="0"/>
            </a:br>
            <a:r>
              <a:rPr lang="en-GB" dirty="0"/>
              <a:t>to her team.  </a:t>
            </a:r>
          </a:p>
        </p:txBody>
      </p:sp>
      <p:sp>
        <p:nvSpPr>
          <p:cNvPr id="12" name="Content Placeholder 11"/>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520193" name="Rectangle 2"/>
          <p:cNvSpPr>
            <a:spLocks noGrp="1" noChangeArrowheads="1"/>
          </p:cNvSpPr>
          <p:nvPr>
            <p:ph type="title"/>
          </p:nvPr>
        </p:nvSpPr>
        <p:spPr/>
        <p:txBody>
          <a:bodyPr/>
          <a:lstStyle/>
          <a:p>
            <a:r>
              <a:rPr lang="en-US" dirty="0"/>
              <a:t>7-10: Build a Global Sales Dashboard</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380</a:t>
            </a:fld>
            <a:endParaRPr lang="en-US" dirty="0"/>
          </a:p>
        </p:txBody>
      </p:sp>
    </p:spTree>
    <p:custDataLst>
      <p:tags r:id="rId1"/>
    </p:custDataLst>
    <p:extLst>
      <p:ext uri="{BB962C8B-B14F-4D97-AF65-F5344CB8AC3E}">
        <p14:creationId xmlns:p14="http://schemas.microsoft.com/office/powerpoint/2010/main" val="2680668260"/>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2" y="2596444"/>
            <a:ext cx="8860365" cy="4193085"/>
          </a:xfrm>
        </p:spPr>
        <p:txBody>
          <a:bodyPr/>
          <a:lstStyle/>
          <a:p>
            <a:r>
              <a:rPr lang="en-US" dirty="0"/>
              <a:t>Tasks: </a:t>
            </a:r>
          </a:p>
          <a:p>
            <a:pPr lvl="1"/>
            <a:r>
              <a:rPr lang="en-US" dirty="0"/>
              <a:t>Update the User Adoption dashboard</a:t>
            </a:r>
            <a:r>
              <a:rPr lang="en-GB" dirty="0"/>
              <a:t>.</a:t>
            </a:r>
            <a:endParaRPr lang="en-US" dirty="0"/>
          </a:p>
          <a:p>
            <a:pPr lvl="1"/>
            <a:r>
              <a:rPr lang="en-GB" dirty="0"/>
              <a:t>Add a gauge component to show active users this week.</a:t>
            </a:r>
          </a:p>
          <a:p>
            <a:pPr lvl="1"/>
            <a:r>
              <a:rPr lang="en-GB" dirty="0"/>
              <a:t>Add a chart component to show new opportunities created in the last 120 days. </a:t>
            </a:r>
            <a:endParaRPr lang="en-US" dirty="0"/>
          </a:p>
          <a:p>
            <a:pPr lvl="1"/>
            <a:r>
              <a:rPr lang="en-GB" dirty="0"/>
              <a:t>Add a table component showing roles who have not logged in over the past 7 days.</a:t>
            </a:r>
            <a:endParaRPr lang="en-US" dirty="0"/>
          </a:p>
        </p:txBody>
      </p:sp>
      <p:sp>
        <p:nvSpPr>
          <p:cNvPr id="2" name="Content Placeholder 1"/>
          <p:cNvSpPr>
            <a:spLocks noGrp="1"/>
          </p:cNvSpPr>
          <p:nvPr>
            <p:ph idx="11"/>
          </p:nvPr>
        </p:nvSpPr>
        <p:spPr>
          <a:xfrm>
            <a:off x="1" y="758825"/>
            <a:ext cx="12192000" cy="1681967"/>
          </a:xfrm>
        </p:spPr>
        <p:txBody>
          <a:bodyPr>
            <a:spAutoFit/>
          </a:bodyPr>
          <a:lstStyle/>
          <a:p>
            <a:r>
              <a:rPr lang="en-US" dirty="0"/>
              <a:t>Goal:</a:t>
            </a:r>
          </a:p>
          <a:p>
            <a:pPr lvl="1"/>
            <a:r>
              <a:rPr lang="en-US" dirty="0"/>
              <a:t>John Wiseman, CEO, has requested a user adoption dashboard to display the key data from his adoption reports. The dashboard should be visible to the Executive team and Sales Operations only. </a:t>
            </a:r>
          </a:p>
        </p:txBody>
      </p:sp>
      <p:sp>
        <p:nvSpPr>
          <p:cNvPr id="6" name="Content Placeholder 5"/>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522241" name="Rectangle 2"/>
          <p:cNvSpPr>
            <a:spLocks noGrp="1" noChangeArrowheads="1"/>
          </p:cNvSpPr>
          <p:nvPr>
            <p:ph type="title"/>
          </p:nvPr>
        </p:nvSpPr>
        <p:spPr/>
        <p:txBody>
          <a:bodyPr/>
          <a:lstStyle/>
          <a:p>
            <a:r>
              <a:rPr lang="en-US" dirty="0"/>
              <a:t>7-11: Create a User Adoption Dashboard</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381</a:t>
            </a:fld>
            <a:endParaRPr lang="en-US" dirty="0"/>
          </a:p>
        </p:txBody>
      </p:sp>
    </p:spTree>
    <p:custDataLst>
      <p:tags r:id="rId1"/>
    </p:custDataLst>
    <p:extLst>
      <p:ext uri="{BB962C8B-B14F-4D97-AF65-F5344CB8AC3E}">
        <p14:creationId xmlns:p14="http://schemas.microsoft.com/office/powerpoint/2010/main" val="213582424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mobile app Salesforce1!</a:t>
            </a:r>
          </a:p>
          <a:p>
            <a:r>
              <a:rPr lang="en-US" dirty="0"/>
              <a:t>Salesforce1 lets you:</a:t>
            </a:r>
          </a:p>
          <a:p>
            <a:pPr lvl="2"/>
            <a:r>
              <a:rPr lang="en-US" dirty="0"/>
              <a:t>View and refresh your dashboards.</a:t>
            </a:r>
          </a:p>
          <a:p>
            <a:pPr lvl="2"/>
            <a:r>
              <a:rPr lang="en-US" dirty="0"/>
              <a:t>Comment on a dashboard Chatter feed.</a:t>
            </a:r>
          </a:p>
          <a:p>
            <a:pPr lvl="2"/>
            <a:r>
              <a:rPr lang="en-US" dirty="0"/>
              <a:t>Zoom in on an individual component.</a:t>
            </a:r>
          </a:p>
          <a:p>
            <a:endParaRPr lang="en-US" dirty="0"/>
          </a:p>
        </p:txBody>
      </p:sp>
      <p:sp>
        <p:nvSpPr>
          <p:cNvPr id="3" name="Title 2"/>
          <p:cNvSpPr>
            <a:spLocks noGrp="1"/>
          </p:cNvSpPr>
          <p:nvPr>
            <p:ph type="title"/>
          </p:nvPr>
        </p:nvSpPr>
        <p:spPr/>
        <p:txBody>
          <a:bodyPr/>
          <a:lstStyle/>
          <a:p>
            <a:r>
              <a:rPr lang="en-US"/>
              <a:t>Want to View Your Dashboards on Your Mobile Device?</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382</a:t>
            </a:fld>
            <a:endParaRPr lang="en-US" dirty="0"/>
          </a:p>
        </p:txBody>
      </p:sp>
      <p:grpSp>
        <p:nvGrpSpPr>
          <p:cNvPr id="5" name="Group 15"/>
          <p:cNvGrpSpPr/>
          <p:nvPr/>
        </p:nvGrpSpPr>
        <p:grpSpPr>
          <a:xfrm>
            <a:off x="7668321" y="969049"/>
            <a:ext cx="4126349" cy="5174027"/>
            <a:chOff x="7252583" y="469493"/>
            <a:chExt cx="4382997" cy="5495837"/>
          </a:xfrm>
        </p:grpSpPr>
        <p:pic>
          <p:nvPicPr>
            <p:cNvPr id="6" name="Picture 5" descr="IMG_0020.PNG"/>
            <p:cNvPicPr>
              <a:picLocks noChangeAspect="1"/>
            </p:cNvPicPr>
            <p:nvPr/>
          </p:nvPicPr>
          <p:blipFill>
            <a:blip r:embed="rId4"/>
            <a:stretch>
              <a:fillRect/>
            </a:stretch>
          </p:blipFill>
          <p:spPr>
            <a:xfrm>
              <a:off x="7819290" y="1037491"/>
              <a:ext cx="3310305" cy="4413739"/>
            </a:xfrm>
            <a:prstGeom prst="rect">
              <a:avLst/>
            </a:prstGeom>
          </p:spPr>
        </p:pic>
        <p:pic>
          <p:nvPicPr>
            <p:cNvPr id="7" name="Picture 2" descr="C:\Users\mariann.foster\Documents\ProjectNotes\DreamForce 13\ipad white empty.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bwMode="auto">
            <a:xfrm rot="5400000">
              <a:off x="6696163" y="1025913"/>
              <a:ext cx="5495837" cy="4382997"/>
            </a:xfrm>
            <a:prstGeom prst="rect">
              <a:avLst/>
            </a:prstGeom>
            <a:noFill/>
            <a:effectLst>
              <a:outerShdw blurRad="63500" sx="102000" sy="102000" algn="ctr" rotWithShape="0">
                <a:prstClr val="black">
                  <a:alpha val="40000"/>
                </a:prstClr>
              </a:outerShdw>
            </a:effectLst>
          </p:spPr>
        </p:pic>
      </p:grpSp>
      <p:pic>
        <p:nvPicPr>
          <p:cNvPr id="17" name="Picture 16" descr="photo 1.PNG"/>
          <p:cNvPicPr>
            <a:picLocks noChangeAspect="1"/>
          </p:cNvPicPr>
          <p:nvPr/>
        </p:nvPicPr>
        <p:blipFill>
          <a:blip r:embed="rId7"/>
          <a:srcRect b="19587"/>
          <a:stretch>
            <a:fillRect/>
          </a:stretch>
        </p:blipFill>
        <p:spPr>
          <a:xfrm>
            <a:off x="8204080" y="1509207"/>
            <a:ext cx="3086084" cy="4001999"/>
          </a:xfrm>
          <a:prstGeom prst="rect">
            <a:avLst/>
          </a:prstGeom>
        </p:spPr>
      </p:pic>
      <p:grpSp>
        <p:nvGrpSpPr>
          <p:cNvPr id="8" name="Group 18"/>
          <p:cNvGrpSpPr/>
          <p:nvPr/>
        </p:nvGrpSpPr>
        <p:grpSpPr>
          <a:xfrm>
            <a:off x="6741488" y="3093837"/>
            <a:ext cx="1874253" cy="3555862"/>
            <a:chOff x="6542067" y="2601822"/>
            <a:chExt cx="2153132" cy="4084956"/>
          </a:xfrm>
          <a:effectLst>
            <a:outerShdw blurRad="63500" sx="102000" sy="102000" algn="ctr" rotWithShape="0">
              <a:prstClr val="black">
                <a:alpha val="40000"/>
              </a:prstClr>
            </a:outerShdw>
          </a:effectLst>
        </p:grpSpPr>
        <p:pic>
          <p:nvPicPr>
            <p:cNvPr id="9" name="Picture 8" descr="IMG_0272.PNG"/>
            <p:cNvPicPr>
              <a:picLocks noChangeAspect="1"/>
            </p:cNvPicPr>
            <p:nvPr/>
          </p:nvPicPr>
          <p:blipFill>
            <a:blip r:embed="rId8"/>
            <a:srcRect t="3683"/>
            <a:stretch>
              <a:fillRect/>
            </a:stretch>
          </p:blipFill>
          <p:spPr>
            <a:xfrm>
              <a:off x="6609539" y="3246120"/>
              <a:ext cx="2037966" cy="2944368"/>
            </a:xfrm>
            <a:prstGeom prst="rect">
              <a:avLst/>
            </a:prstGeom>
          </p:spPr>
        </p:pic>
        <p:pic>
          <p:nvPicPr>
            <p:cNvPr id="10" name="Picture 5" descr="C:\Users\mariann.foster\Documents\ProjectNotes\DreamForce 13\HTC.pn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6542067" y="2601822"/>
              <a:ext cx="2153132" cy="4084956"/>
            </a:xfrm>
            <a:prstGeom prst="rect">
              <a:avLst/>
            </a:prstGeom>
            <a:noFill/>
          </p:spPr>
        </p:pic>
      </p:grpSp>
      <p:grpSp>
        <p:nvGrpSpPr>
          <p:cNvPr id="11" name="Group 17"/>
          <p:cNvGrpSpPr/>
          <p:nvPr/>
        </p:nvGrpSpPr>
        <p:grpSpPr>
          <a:xfrm>
            <a:off x="8972051" y="2922605"/>
            <a:ext cx="1744675" cy="3455485"/>
            <a:chOff x="6229345" y="2715046"/>
            <a:chExt cx="1853189" cy="3670406"/>
          </a:xfrm>
          <a:effectLst>
            <a:outerShdw blurRad="63500" sx="102000" sy="102000" algn="ctr" rotWithShape="0">
              <a:prstClr val="black">
                <a:alpha val="40000"/>
              </a:prstClr>
            </a:outerShdw>
          </a:effectLst>
        </p:grpSpPr>
        <p:pic>
          <p:nvPicPr>
            <p:cNvPr id="12" name="Picture 3" descr="C:\Users\mariann.foster\Documents\ProjectNotes\DreamForce 13\iphone.png"/>
            <p:cNvPicPr>
              <a:picLocks noChangeAspect="1" noChangeArrowheads="1"/>
            </p:cNvPicPr>
            <p:nvPr/>
          </p:nvPicPr>
          <p:blipFill rotWithShape="1">
            <a:blip r:embed="rId10"/>
            <a:srcRect b="577"/>
            <a:stretch/>
          </p:blipFill>
          <p:spPr bwMode="auto">
            <a:xfrm>
              <a:off x="6229345" y="2715046"/>
              <a:ext cx="1853189" cy="3670406"/>
            </a:xfrm>
            <a:prstGeom prst="rect">
              <a:avLst/>
            </a:prstGeom>
            <a:noFill/>
          </p:spPr>
        </p:pic>
        <p:pic>
          <p:nvPicPr>
            <p:cNvPr id="13" name="Picture 12" descr="IMG_0272.PNG"/>
            <p:cNvPicPr>
              <a:picLocks noChangeAspect="1"/>
            </p:cNvPicPr>
            <p:nvPr/>
          </p:nvPicPr>
          <p:blipFill>
            <a:blip r:embed="rId8"/>
            <a:stretch>
              <a:fillRect/>
            </a:stretch>
          </p:blipFill>
          <p:spPr>
            <a:xfrm>
              <a:off x="6359767" y="3367449"/>
              <a:ext cx="1606064" cy="2409094"/>
            </a:xfrm>
            <a:prstGeom prst="rect">
              <a:avLst/>
            </a:prstGeom>
          </p:spPr>
        </p:pic>
      </p:grpSp>
      <p:pic>
        <p:nvPicPr>
          <p:cNvPr id="15" name="Picture 14" descr="photo 1.PNG"/>
          <p:cNvPicPr>
            <a:picLocks noChangeAspect="1"/>
          </p:cNvPicPr>
          <p:nvPr/>
        </p:nvPicPr>
        <p:blipFill>
          <a:blip r:embed="rId7"/>
          <a:srcRect b="4030"/>
          <a:stretch>
            <a:fillRect/>
          </a:stretch>
        </p:blipFill>
        <p:spPr>
          <a:xfrm>
            <a:off x="6897003" y="3545755"/>
            <a:ext cx="1562229" cy="2661227"/>
          </a:xfrm>
          <a:prstGeom prst="rect">
            <a:avLst/>
          </a:prstGeom>
        </p:spPr>
      </p:pic>
      <p:pic>
        <p:nvPicPr>
          <p:cNvPr id="16" name="Picture 15" descr="photo 2.PNG"/>
          <p:cNvPicPr>
            <a:picLocks noChangeAspect="1"/>
          </p:cNvPicPr>
          <p:nvPr/>
        </p:nvPicPr>
        <p:blipFill>
          <a:blip r:embed="rId11"/>
          <a:srcRect b="14640"/>
          <a:stretch>
            <a:fillRect/>
          </a:stretch>
        </p:blipFill>
        <p:spPr>
          <a:xfrm>
            <a:off x="9091421" y="3539951"/>
            <a:ext cx="1515093" cy="2295562"/>
          </a:xfrm>
          <a:prstGeom prst="rect">
            <a:avLst/>
          </a:prstGeom>
        </p:spPr>
      </p:pic>
      <p:sp>
        <p:nvSpPr>
          <p:cNvPr id="14" name="Rounded Rectangle 13"/>
          <p:cNvSpPr/>
          <p:nvPr/>
        </p:nvSpPr>
        <p:spPr>
          <a:xfrm>
            <a:off x="3033845" y="5330148"/>
            <a:ext cx="4171060" cy="104794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dirty="0">
                <a:solidFill>
                  <a:srgbClr val="FFFFFF"/>
                </a:solidFill>
              </a:rPr>
              <a:t>No configuration required.</a:t>
            </a:r>
            <a:br>
              <a:rPr lang="en-US" sz="2399" dirty="0">
                <a:solidFill>
                  <a:srgbClr val="FFFFFF"/>
                </a:solidFill>
              </a:rPr>
            </a:br>
            <a:r>
              <a:rPr lang="en-US" sz="2399" dirty="0">
                <a:solidFill>
                  <a:srgbClr val="FFFFFF"/>
                </a:solidFill>
              </a:rPr>
              <a:t>Just download the app!</a:t>
            </a:r>
          </a:p>
        </p:txBody>
      </p:sp>
    </p:spTree>
    <p:custDataLst>
      <p:tags r:id="rId1"/>
    </p:custDataLst>
    <p:extLst>
      <p:ext uri="{BB962C8B-B14F-4D97-AF65-F5344CB8AC3E}">
        <p14:creationId xmlns:p14="http://schemas.microsoft.com/office/powerpoint/2010/main" val="42741788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Lightning Experience charts in Salesforce1</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383</a:t>
            </a:fld>
            <a:endParaRPr lang="en-US" dirty="0"/>
          </a:p>
        </p:txBody>
      </p:sp>
      <p:pic>
        <p:nvPicPr>
          <p:cNvPr id="5" name="Shape 619"/>
          <p:cNvPicPr preferRelativeResize="0">
            <a:picLocks noGrp="1"/>
          </p:cNvPicPr>
          <p:nvPr>
            <p:ph idx="4294967295"/>
          </p:nvPr>
        </p:nvPicPr>
        <p:blipFill rotWithShape="1">
          <a:blip r:embed="rId4">
            <a:alphaModFix/>
          </a:blip>
          <a:srcRect/>
          <a:stretch/>
        </p:blipFill>
        <p:spPr>
          <a:xfrm>
            <a:off x="0" y="855663"/>
            <a:ext cx="3321050" cy="5907087"/>
          </a:xfrm>
          <a:prstGeom prst="rect">
            <a:avLst/>
          </a:prstGeom>
          <a:noFill/>
          <a:ln w="9525" cap="flat" cmpd="sng">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sp>
        <p:nvSpPr>
          <p:cNvPr id="7" name="Shape 621"/>
          <p:cNvSpPr/>
          <p:nvPr/>
        </p:nvSpPr>
        <p:spPr>
          <a:xfrm>
            <a:off x="326250" y="4626873"/>
            <a:ext cx="2994466" cy="959589"/>
          </a:xfrm>
          <a:prstGeom prst="wedgeRoundRectCallout">
            <a:avLst>
              <a:gd name="adj1" fmla="val 25697"/>
              <a:gd name="adj2" fmla="val -89942"/>
              <a:gd name="adj3" fmla="val 16667"/>
            </a:avLst>
          </a:prstGeom>
          <a:solidFill>
            <a:srgbClr val="008675"/>
          </a:solidFill>
          <a:ln w="38100" cap="flat" cmpd="sng">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en" sz="2000" dirty="0">
                <a:solidFill>
                  <a:srgbClr val="FFFFFF"/>
                </a:solidFill>
                <a:ea typeface="Arial"/>
                <a:cs typeface="Arial"/>
                <a:sym typeface="Arial"/>
              </a:rPr>
              <a:t>Interact with the charts while still on the Dashboard View page.</a:t>
            </a:r>
          </a:p>
        </p:txBody>
      </p:sp>
      <p:cxnSp>
        <p:nvCxnSpPr>
          <p:cNvPr id="8" name="Shape 624"/>
          <p:cNvCxnSpPr/>
          <p:nvPr/>
        </p:nvCxnSpPr>
        <p:spPr>
          <a:xfrm>
            <a:off x="3514859" y="2821808"/>
            <a:ext cx="438639" cy="0"/>
          </a:xfrm>
          <a:prstGeom prst="straightConnector1">
            <a:avLst/>
          </a:prstGeom>
          <a:noFill/>
          <a:ln w="76200" cap="flat" cmpd="sng">
            <a:solidFill>
              <a:schemeClr val="accent5"/>
            </a:solidFill>
            <a:prstDash val="solid"/>
            <a:round/>
            <a:headEnd type="none" w="med" len="med"/>
            <a:tailEnd type="triangle" w="med" len="med"/>
          </a:ln>
        </p:spPr>
      </p:cxnSp>
      <p:pic>
        <p:nvPicPr>
          <p:cNvPr id="9" name="Shape 618"/>
          <p:cNvPicPr preferRelativeResize="0"/>
          <p:nvPr/>
        </p:nvPicPr>
        <p:blipFill rotWithShape="1">
          <a:blip r:embed="rId5">
            <a:alphaModFix/>
          </a:blip>
          <a:srcRect r="20043"/>
          <a:stretch/>
        </p:blipFill>
        <p:spPr>
          <a:xfrm>
            <a:off x="3980392" y="855379"/>
            <a:ext cx="3455381" cy="5869470"/>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
        <p:nvSpPr>
          <p:cNvPr id="10" name="Shape 623"/>
          <p:cNvSpPr/>
          <p:nvPr/>
        </p:nvSpPr>
        <p:spPr>
          <a:xfrm>
            <a:off x="5017168" y="4501794"/>
            <a:ext cx="2401220" cy="1019666"/>
          </a:xfrm>
          <a:prstGeom prst="wedgeRoundRectCallout">
            <a:avLst>
              <a:gd name="adj1" fmla="val -45283"/>
              <a:gd name="adj2" fmla="val -159351"/>
              <a:gd name="adj3" fmla="val 16667"/>
            </a:avLst>
          </a:prstGeom>
          <a:solidFill>
            <a:srgbClr val="008675"/>
          </a:solidFill>
          <a:ln w="38100" cap="flat" cmpd="sng">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en" sz="2000" dirty="0">
                <a:solidFill>
                  <a:srgbClr val="FFFFFF"/>
                </a:solidFill>
                <a:ea typeface="Arial"/>
                <a:cs typeface="Arial"/>
                <a:sym typeface="Arial"/>
              </a:rPr>
              <a:t>Filter the report by selecting an area of the chart.</a:t>
            </a:r>
          </a:p>
        </p:txBody>
      </p:sp>
      <p:cxnSp>
        <p:nvCxnSpPr>
          <p:cNvPr id="11" name="Shape 626"/>
          <p:cNvCxnSpPr/>
          <p:nvPr/>
        </p:nvCxnSpPr>
        <p:spPr>
          <a:xfrm>
            <a:off x="7462667" y="1449209"/>
            <a:ext cx="438639" cy="0"/>
          </a:xfrm>
          <a:prstGeom prst="straightConnector1">
            <a:avLst/>
          </a:prstGeom>
          <a:noFill/>
          <a:ln w="76200" cap="flat" cmpd="sng">
            <a:solidFill>
              <a:schemeClr val="accent5"/>
            </a:solidFill>
            <a:prstDash val="solid"/>
            <a:round/>
            <a:headEnd type="none" w="med" len="med"/>
            <a:tailEnd type="triangle" w="med" len="med"/>
          </a:ln>
        </p:spPr>
      </p:cxnSp>
      <p:pic>
        <p:nvPicPr>
          <p:cNvPr id="12" name="Shape 617"/>
          <p:cNvPicPr preferRelativeResize="0"/>
          <p:nvPr/>
        </p:nvPicPr>
        <p:blipFill rotWithShape="1">
          <a:blip r:embed="rId6">
            <a:alphaModFix/>
          </a:blip>
          <a:srcRect/>
          <a:stretch/>
        </p:blipFill>
        <p:spPr>
          <a:xfrm>
            <a:off x="7901305" y="855379"/>
            <a:ext cx="3478616" cy="5869470"/>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
        <p:nvSpPr>
          <p:cNvPr id="13" name="Shape 622"/>
          <p:cNvSpPr/>
          <p:nvPr/>
        </p:nvSpPr>
        <p:spPr>
          <a:xfrm>
            <a:off x="9687455" y="3176337"/>
            <a:ext cx="2404282" cy="1371806"/>
          </a:xfrm>
          <a:prstGeom prst="wedgeRoundRectCallout">
            <a:avLst>
              <a:gd name="adj1" fmla="val -44249"/>
              <a:gd name="adj2" fmla="val 125379"/>
              <a:gd name="adj3" fmla="val 16667"/>
            </a:avLst>
          </a:prstGeom>
          <a:solidFill>
            <a:srgbClr val="008675"/>
          </a:solidFill>
          <a:ln w="38100" cap="flat" cmpd="sng">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en" sz="2000" dirty="0">
                <a:solidFill>
                  <a:srgbClr val="FFFFFF"/>
                </a:solidFill>
                <a:ea typeface="Arial"/>
                <a:cs typeface="Arial"/>
                <a:sym typeface="Arial"/>
              </a:rPr>
              <a:t>Choose a different chart for viewing the same report data.</a:t>
            </a:r>
          </a:p>
        </p:txBody>
      </p:sp>
      <p:sp>
        <p:nvSpPr>
          <p:cNvPr id="6" name="Shape 625"/>
          <p:cNvSpPr/>
          <p:nvPr/>
        </p:nvSpPr>
        <p:spPr>
          <a:xfrm>
            <a:off x="2224505" y="974685"/>
            <a:ext cx="2792085" cy="977573"/>
          </a:xfrm>
          <a:prstGeom prst="wedgeRoundRectCallout">
            <a:avLst>
              <a:gd name="adj1" fmla="val -23795"/>
              <a:gd name="adj2" fmla="val 111369"/>
              <a:gd name="adj3" fmla="val 16667"/>
            </a:avLst>
          </a:prstGeom>
          <a:solidFill>
            <a:srgbClr val="008675"/>
          </a:solidFill>
          <a:ln w="38100" cap="flat" cmpd="sng">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en" sz="2000" dirty="0">
                <a:solidFill>
                  <a:srgbClr val="FFFFFF"/>
                </a:solidFill>
                <a:ea typeface="Arial"/>
                <a:cs typeface="Arial"/>
                <a:sym typeface="Arial"/>
              </a:rPr>
              <a:t>Tap to view this chart and its report in more detail.</a:t>
            </a:r>
          </a:p>
        </p:txBody>
      </p:sp>
    </p:spTree>
    <p:custDataLst>
      <p:tags r:id="rId1"/>
    </p:custDataLst>
    <p:extLst>
      <p:ext uri="{BB962C8B-B14F-4D97-AF65-F5344CB8AC3E}">
        <p14:creationId xmlns:p14="http://schemas.microsoft.com/office/powerpoint/2010/main" val="35070124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Content Placeholder 7"/>
          <p:cNvSpPr>
            <a:spLocks noGrp="1"/>
          </p:cNvSpPr>
          <p:nvPr>
            <p:ph idx="1"/>
          </p:nvPr>
        </p:nvSpPr>
        <p:spPr/>
        <p:txBody>
          <a:bodyPr numCol="2" spcCol="457200"/>
          <a:lstStyle/>
          <a:p>
            <a:pPr marL="514350" indent="-514350">
              <a:spcBef>
                <a:spcPts val="1200"/>
              </a:spcBef>
              <a:buFont typeface="+mj-lt"/>
              <a:buAutoNum type="arabicPeriod"/>
            </a:pPr>
            <a:r>
              <a:rPr lang="en-US" dirty="0"/>
              <a:t>What report format displays a list </a:t>
            </a:r>
            <a:br>
              <a:rPr lang="en-US" dirty="0"/>
            </a:br>
            <a:r>
              <a:rPr lang="en-US" dirty="0"/>
              <a:t>of records sorted into groups with subtotals? </a:t>
            </a:r>
          </a:p>
          <a:p>
            <a:pPr marL="514350" indent="-514350">
              <a:spcBef>
                <a:spcPts val="1200"/>
              </a:spcBef>
              <a:buFont typeface="+mj-lt"/>
              <a:buAutoNum type="arabicPeriod"/>
            </a:pPr>
            <a:r>
              <a:rPr lang="en-US" dirty="0"/>
              <a:t>How can an administrator limit the data in a report to only show accounts where the annual revenue is greater than 5 million dollars? </a:t>
            </a:r>
          </a:p>
          <a:p>
            <a:pPr marL="514350" indent="-514350">
              <a:spcBef>
                <a:spcPts val="1200"/>
              </a:spcBef>
              <a:buFont typeface="+mj-lt"/>
              <a:buAutoNum type="arabicPeriod"/>
            </a:pPr>
            <a:r>
              <a:rPr lang="en-US" dirty="0"/>
              <a:t>Which chart type can an administrator use to compare opportunity amounts by rep and then by stage? </a:t>
            </a:r>
          </a:p>
          <a:p>
            <a:pPr marL="514350" indent="-514350">
              <a:spcBef>
                <a:spcPts val="1200"/>
              </a:spcBef>
              <a:buFont typeface="+mj-lt"/>
              <a:buAutoNum type="arabicPeriod"/>
            </a:pPr>
            <a:endParaRPr lang="en-US" dirty="0"/>
          </a:p>
          <a:p>
            <a:pPr marL="514350" indent="-514350">
              <a:spcBef>
                <a:spcPts val="1200"/>
              </a:spcBef>
              <a:buFont typeface="+mj-lt"/>
              <a:buAutoNum type="arabicPeriod"/>
            </a:pPr>
            <a:endParaRPr lang="en-US" dirty="0"/>
          </a:p>
          <a:p>
            <a:pPr marL="514350" indent="-514350">
              <a:spcBef>
                <a:spcPts val="1200"/>
              </a:spcBef>
              <a:buFont typeface="+mj-lt"/>
              <a:buAutoNum type="arabicPeriod"/>
            </a:pPr>
            <a:r>
              <a:rPr lang="en-US" dirty="0"/>
              <a:t>What types of dashboard components display the grand totals from the bottom of a report? </a:t>
            </a:r>
          </a:p>
          <a:p>
            <a:pPr marL="514350" indent="-514350">
              <a:spcBef>
                <a:spcPts val="1200"/>
              </a:spcBef>
              <a:buFont typeface="+mj-lt"/>
              <a:buAutoNum type="arabicPeriod"/>
            </a:pPr>
            <a:r>
              <a:rPr lang="en-US" dirty="0"/>
              <a:t>What is determined by the running user of the dashboard? </a:t>
            </a:r>
          </a:p>
          <a:p>
            <a:pPr marL="514350" indent="-514350">
              <a:spcBef>
                <a:spcPts val="1200"/>
              </a:spcBef>
              <a:buFont typeface="+mj-lt"/>
              <a:buAutoNum type="arabicPeriod"/>
            </a:pPr>
            <a:r>
              <a:rPr lang="en-US" dirty="0"/>
              <a:t>AW Computing uses a private sharing model for opportunities. What opportunities will a sales rep see when he drills down to an opportunity source report from a dashboard component? </a:t>
            </a:r>
          </a:p>
        </p:txBody>
      </p:sp>
      <p:sp>
        <p:nvSpPr>
          <p:cNvPr id="542721" name="Rectangle 2"/>
          <p:cNvSpPr>
            <a:spLocks noGrp="1" noChangeArrowheads="1"/>
          </p:cNvSpPr>
          <p:nvPr>
            <p:ph type="title"/>
          </p:nvPr>
        </p:nvSpPr>
        <p:spPr/>
        <p:txBody>
          <a:bodyPr/>
          <a:lstStyle/>
          <a:p>
            <a:pPr eaLnBrk="1" hangingPunct="1"/>
            <a:r>
              <a:rPr lang="en-US" dirty="0"/>
              <a:t>Knowledge Check</a:t>
            </a:r>
            <a:endParaRPr lang="en-US" b="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384</a:t>
            </a:fld>
            <a:endParaRPr lang="en-US" dirty="0"/>
          </a:p>
        </p:txBody>
      </p:sp>
    </p:spTree>
    <p:custDataLst>
      <p:tags r:id="rId1"/>
    </p:custDataLst>
    <p:extLst>
      <p:ext uri="{BB962C8B-B14F-4D97-AF65-F5344CB8AC3E}">
        <p14:creationId xmlns:p14="http://schemas.microsoft.com/office/powerpoint/2010/main" val="161672219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Module 8: </a:t>
            </a:r>
          </a:p>
          <a:p>
            <a:r>
              <a:rPr lang="en-US" dirty="0"/>
              <a:t>Automation</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7522" y="2831010"/>
            <a:ext cx="930659" cy="8048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9073" r="61788"/>
          <a:stretch/>
        </p:blipFill>
        <p:spPr>
          <a:xfrm>
            <a:off x="1569472" y="637649"/>
            <a:ext cx="708115" cy="544803"/>
          </a:xfrm>
          <a:prstGeom prst="rect">
            <a:avLst/>
          </a:prstGeom>
        </p:spPr>
      </p:pic>
    </p:spTree>
    <p:custDataLst>
      <p:tags r:id="rId1"/>
    </p:custData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48508" y="1027275"/>
            <a:ext cx="9787407" cy="4564056"/>
          </a:xfrm>
        </p:spPr>
        <p:txBody>
          <a:bodyPr/>
          <a:lstStyle/>
          <a:p>
            <a:r>
              <a:rPr lang="en-US" dirty="0"/>
              <a:t>By the end of this module, you will be able to:</a:t>
            </a:r>
          </a:p>
          <a:p>
            <a:pPr marL="342900" lvl="1" indent="-342900">
              <a:buFont typeface="Wingdings" panose="05000000000000000000" pitchFamily="2" charset="2"/>
              <a:buChar char="§"/>
            </a:pPr>
            <a:r>
              <a:rPr lang="en-US" b="0" dirty="0"/>
              <a:t>Automate email branding with letterheads and HTML templates.</a:t>
            </a:r>
          </a:p>
          <a:p>
            <a:pPr marL="342900" lvl="1" indent="-342900">
              <a:buFont typeface="Wingdings" panose="05000000000000000000" pitchFamily="2" charset="2"/>
              <a:buChar char="§"/>
            </a:pPr>
            <a:r>
              <a:rPr lang="en-US" b="0" dirty="0"/>
              <a:t>Describe what a workflow rule is, and describe the components.</a:t>
            </a:r>
          </a:p>
          <a:p>
            <a:pPr marL="342900" lvl="1" indent="-342900">
              <a:buFont typeface="Wingdings" panose="05000000000000000000" pitchFamily="2" charset="2"/>
              <a:buChar char="§"/>
            </a:pPr>
            <a:r>
              <a:rPr lang="en-US" b="0" dirty="0"/>
              <a:t>Create workflow rules to automate business processes.</a:t>
            </a:r>
          </a:p>
          <a:p>
            <a:pPr marL="342900" lvl="1" indent="-342900">
              <a:buFont typeface="Wingdings" panose="05000000000000000000" pitchFamily="2" charset="2"/>
              <a:buChar char="§"/>
            </a:pPr>
            <a:r>
              <a:rPr lang="en-US" b="0" dirty="0"/>
              <a:t>Create a process to automate a post to Chatter. </a:t>
            </a:r>
          </a:p>
          <a:p>
            <a:pPr marL="342900" lvl="1" indent="-342900">
              <a:buFont typeface="Wingdings" panose="05000000000000000000" pitchFamily="2" charset="2"/>
              <a:buChar char="§"/>
            </a:pPr>
            <a:r>
              <a:rPr lang="en-US" b="0" dirty="0"/>
              <a:t>Set up web-to-lead to automate lead creation.</a:t>
            </a:r>
          </a:p>
          <a:p>
            <a:pPr marL="342900" lvl="1" indent="-342900">
              <a:buFont typeface="Wingdings" panose="05000000000000000000" pitchFamily="2" charset="2"/>
              <a:buChar char="§"/>
            </a:pPr>
            <a:r>
              <a:rPr lang="en-US" b="0" dirty="0"/>
              <a:t>Use assignment rules and queues to automatically route leads and cases.</a:t>
            </a:r>
          </a:p>
          <a:p>
            <a:pPr marL="342900" lvl="1" indent="-342900">
              <a:buFont typeface="Wingdings" panose="05000000000000000000" pitchFamily="2" charset="2"/>
              <a:buChar char="§"/>
            </a:pPr>
            <a:r>
              <a:rPr lang="en-US" b="0" dirty="0"/>
              <a:t>Create auto-response rules to automate responses to new leads and cases.</a:t>
            </a:r>
          </a:p>
        </p:txBody>
      </p:sp>
      <p:sp>
        <p:nvSpPr>
          <p:cNvPr id="5" name="Title 4"/>
          <p:cNvSpPr>
            <a:spLocks noGrp="1"/>
          </p:cNvSpPr>
          <p:nvPr>
            <p:ph type="title"/>
          </p:nvPr>
        </p:nvSpPr>
        <p:spPr/>
        <p:txBody>
          <a:bodyPr/>
          <a:lstStyle/>
          <a:p>
            <a:r>
              <a:rPr lang="en-US" dirty="0"/>
              <a:t>Module Objectives</a:t>
            </a:r>
          </a:p>
        </p:txBody>
      </p:sp>
      <p:sp>
        <p:nvSpPr>
          <p:cNvPr id="2" name="Text Placeholder 1"/>
          <p:cNvSpPr>
            <a:spLocks noGrp="1"/>
          </p:cNvSpPr>
          <p:nvPr>
            <p:ph type="body" sz="quarter" idx="12"/>
          </p:nvPr>
        </p:nvSpPr>
        <p:spPr/>
        <p:txBody>
          <a:bodyPr/>
          <a:lstStyle/>
          <a:p>
            <a:r>
              <a:rPr lang="en-US" dirty="0"/>
              <a:t>Module 8: </a:t>
            </a:r>
            <a:r>
              <a:rPr lang="en-US" b="0" dirty="0">
                <a:latin typeface="Salesforce Sans Light" panose="020B0305020202020203" pitchFamily="34" charset="0"/>
              </a:rPr>
              <a:t>Automation</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386</a:t>
            </a:fld>
            <a:endParaRPr lang="en-US" dirty="0"/>
          </a:p>
        </p:txBody>
      </p:sp>
    </p:spTree>
    <p:custDataLst>
      <p:tags r:id="rId1"/>
    </p:custDataLst>
    <p:extLst>
      <p:ext uri="{BB962C8B-B14F-4D97-AF65-F5344CB8AC3E}">
        <p14:creationId xmlns:p14="http://schemas.microsoft.com/office/powerpoint/2010/main" val="10354563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Intro and Agenda</a:t>
            </a:r>
            <a:endParaRPr lang="en-IN" dirty="0"/>
          </a:p>
        </p:txBody>
      </p:sp>
      <p:sp>
        <p:nvSpPr>
          <p:cNvPr id="2" name="Content Placeholder 1"/>
          <p:cNvSpPr>
            <a:spLocks noGrp="1"/>
          </p:cNvSpPr>
          <p:nvPr>
            <p:ph idx="1"/>
          </p:nvPr>
        </p:nvSpPr>
        <p:spPr/>
        <p:txBody>
          <a:bodyPr/>
          <a:lstStyle/>
          <a:p>
            <a:r>
              <a:rPr lang="en-GB" dirty="0"/>
              <a:t>The automation tools covered in this module are:</a:t>
            </a:r>
          </a:p>
          <a:p>
            <a:pPr lvl="2"/>
            <a:r>
              <a:rPr lang="en-US" b="1" dirty="0">
                <a:latin typeface="Salesforce Sans" panose="020B0505020202020203" pitchFamily="34" charset="0"/>
              </a:rPr>
              <a:t>Email Templates</a:t>
            </a:r>
          </a:p>
          <a:p>
            <a:pPr marL="225386" lvl="1" indent="-225386">
              <a:buFont typeface="Wingdings" panose="05000000000000000000" pitchFamily="2" charset="2"/>
              <a:buChar char="§"/>
            </a:pPr>
            <a:r>
              <a:rPr lang="en-US" b="0" dirty="0">
                <a:latin typeface="Salesforce Sans Light" panose="020B0305020202020203" pitchFamily="34" charset="0"/>
                <a:ea typeface="+mn-ea"/>
              </a:rPr>
              <a:t>Workflow Rules</a:t>
            </a:r>
          </a:p>
          <a:p>
            <a:pPr marL="225386" lvl="1" indent="-225386">
              <a:buFont typeface="Wingdings" panose="05000000000000000000" pitchFamily="2" charset="2"/>
              <a:buChar char="§"/>
            </a:pPr>
            <a:r>
              <a:rPr lang="en-US" b="0" dirty="0">
                <a:latin typeface="Salesforce Sans Light" panose="020B0305020202020203" pitchFamily="34" charset="0"/>
                <a:ea typeface="+mn-ea"/>
              </a:rPr>
              <a:t>Process Builder</a:t>
            </a:r>
          </a:p>
          <a:p>
            <a:pPr marL="225386" lvl="1" indent="-225386">
              <a:buFont typeface="Wingdings" panose="05000000000000000000" pitchFamily="2" charset="2"/>
              <a:buChar char="§"/>
            </a:pPr>
            <a:r>
              <a:rPr lang="en-US" b="0" dirty="0">
                <a:latin typeface="Salesforce Sans Light" panose="020B0305020202020203" pitchFamily="34" charset="0"/>
                <a:ea typeface="+mn-ea"/>
              </a:rPr>
              <a:t>Lead Automation</a:t>
            </a:r>
            <a:endParaRPr lang="en-IN" dirty="0">
              <a:solidFill>
                <a:srgbClr val="0081B4"/>
              </a:solidFill>
              <a:latin typeface="Salesforce Sans Light" panose="020B0305020202020203" pitchFamily="34" charset="0"/>
            </a:endParaRPr>
          </a:p>
        </p:txBody>
      </p:sp>
      <p:sp>
        <p:nvSpPr>
          <p:cNvPr id="10" name="Text Placeholder 9"/>
          <p:cNvSpPr>
            <a:spLocks noGrp="1"/>
          </p:cNvSpPr>
          <p:nvPr>
            <p:ph type="body" sz="quarter" idx="13"/>
          </p:nvPr>
        </p:nvSpPr>
        <p:spPr/>
        <p:txBody>
          <a:bodyPr/>
          <a:lstStyle/>
          <a:p>
            <a:r>
              <a:rPr lang="en-US" dirty="0"/>
              <a:t>Module 8: </a:t>
            </a:r>
            <a:r>
              <a:rPr lang="en-US" b="0" dirty="0">
                <a:latin typeface="Salesforce Sans Light" panose="020B0305020202020203" pitchFamily="34" charset="0"/>
              </a:rPr>
              <a:t>Automation</a:t>
            </a:r>
          </a:p>
        </p:txBody>
      </p:sp>
      <p:sp>
        <p:nvSpPr>
          <p:cNvPr id="5" name="Text Placeholder 4"/>
          <p:cNvSpPr>
            <a:spLocks noGrp="1"/>
          </p:cNvSpPr>
          <p:nvPr>
            <p:ph type="body" sz="quarter" idx="11"/>
          </p:nvPr>
        </p:nvSpPr>
        <p:spPr/>
        <p:txBody>
          <a:bodyPr/>
          <a:lstStyle/>
          <a:p>
            <a:r>
              <a:rPr lang="en-US" b="0" dirty="0"/>
              <a:t>In the previous modules, you’ve set up the basics of your org and created several reports so users can easily view and analyze the data in Salesforce. Now it’s time to look at automation tools so you can automate routine tasks, eliminate human error, and save time.</a:t>
            </a:r>
            <a:endParaRPr lang="en-IN" b="0" dirty="0"/>
          </a:p>
        </p:txBody>
      </p:sp>
      <p:sp>
        <p:nvSpPr>
          <p:cNvPr id="6" name="Slide Number Placeholder 5"/>
          <p:cNvSpPr>
            <a:spLocks noGrp="1"/>
          </p:cNvSpPr>
          <p:nvPr>
            <p:ph type="sldNum" sz="quarter" idx="12"/>
          </p:nvPr>
        </p:nvSpPr>
        <p:spPr/>
        <p:txBody>
          <a:bodyPr/>
          <a:lstStyle/>
          <a:p>
            <a:fld id="{812A5277-1DB9-460F-9A21-B857ABB32666}" type="slidenum">
              <a:rPr lang="en-US" smtClean="0"/>
              <a:pPr/>
              <a:t>387</a:t>
            </a:fld>
            <a:endParaRPr lang="en-US" dirty="0"/>
          </a:p>
        </p:txBody>
      </p:sp>
    </p:spTree>
    <p:custDataLst>
      <p:tags r:id="rId1"/>
    </p:custDataLst>
    <p:extLst>
      <p:ext uri="{BB962C8B-B14F-4D97-AF65-F5344CB8AC3E}">
        <p14:creationId xmlns:p14="http://schemas.microsoft.com/office/powerpoint/2010/main" val="3627621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We Need Brand Consistency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29674205"/>
              </p:ext>
            </p:extLst>
          </p:nvPr>
        </p:nvGraphicFramePr>
        <p:xfrm>
          <a:off x="1711207" y="853431"/>
          <a:ext cx="8926668" cy="5829096"/>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I want all emails sent to customers to have a consistent</a:t>
                      </a:r>
                      <a:r>
                        <a:rPr lang="en-GB" sz="1800" b="0" kern="1200" baseline="0" dirty="0">
                          <a:solidFill>
                            <a:schemeClr val="tx1"/>
                          </a:solidFill>
                          <a:latin typeface="Salesforce Sans" panose="020B0505020202020203" pitchFamily="34" charset="0"/>
                          <a:ea typeface="Segoe UI" pitchFamily="34" charset="0"/>
                          <a:cs typeface="Segoe UI" pitchFamily="34" charset="0"/>
                        </a:rPr>
                        <a:t> look, feel, and appropriate branding (see attached screenshot)</a:t>
                      </a:r>
                      <a:r>
                        <a:rPr lang="en-GB" sz="1800" b="0" kern="1200" dirty="0">
                          <a:solidFill>
                            <a:schemeClr val="tx1"/>
                          </a:solidFill>
                          <a:latin typeface="Salesforce Sans" panose="020B0505020202020203" pitchFamily="34" charset="0"/>
                          <a:ea typeface="Segoe UI" pitchFamily="34" charset="0"/>
                          <a:cs typeface="Segoe UI" pitchFamily="34" charset="0"/>
                        </a:rPr>
                        <a:t>. Can I also get a designated</a:t>
                      </a:r>
                      <a:r>
                        <a:rPr lang="en-GB" sz="1800" b="0" kern="1200" baseline="0" dirty="0">
                          <a:solidFill>
                            <a:schemeClr val="tx1"/>
                          </a:solidFill>
                          <a:latin typeface="Salesforce Sans" panose="020B0505020202020203" pitchFamily="34" charset="0"/>
                          <a:ea typeface="Segoe UI" pitchFamily="34" charset="0"/>
                          <a:cs typeface="Segoe UI" pitchFamily="34" charset="0"/>
                        </a:rPr>
                        <a:t> folder for all marketing templates so everyone can find our marketing collateral?</a:t>
                      </a: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br>
                        <a:rPr lang="en-GB" sz="1800" b="0" kern="1200" dirty="0">
                          <a:solidFill>
                            <a:schemeClr val="tx1"/>
                          </a:solidFill>
                          <a:latin typeface="Salesforce Sans" panose="020B0505020202020203" pitchFamily="34" charset="0"/>
                          <a:ea typeface="Segoe UI" pitchFamily="34" charset="0"/>
                          <a:cs typeface="Segoe UI" pitchFamily="34" charset="0"/>
                        </a:rPr>
                      </a:b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14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Lorenzo Costa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Mimi Sato</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Can we also make sure everyone has access to the marketing folder this time?</a:t>
                      </a:r>
                      <a:endParaRPr lang="en-GB" sz="16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45m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802617" y="4150622"/>
            <a:ext cx="3280454" cy="277523"/>
          </a:xfrm>
          <a:prstGeom prst="rect">
            <a:avLst/>
          </a:prstGeom>
        </p:spPr>
      </p:pic>
      <p:pic>
        <p:nvPicPr>
          <p:cNvPr id="8" name="Picture 7"/>
          <p:cNvPicPr>
            <a:picLocks noChangeAspect="1"/>
          </p:cNvPicPr>
          <p:nvPr/>
        </p:nvPicPr>
        <p:blipFill rotWithShape="1">
          <a:blip r:embed="rId4"/>
          <a:srcRect l="96090" t="2041" r="2152" b="95552"/>
          <a:stretch/>
        </p:blipFill>
        <p:spPr>
          <a:xfrm>
            <a:off x="10245058" y="956782"/>
            <a:ext cx="297640" cy="288435"/>
          </a:xfrm>
          <a:prstGeom prst="rect">
            <a:avLst/>
          </a:prstGeom>
        </p:spPr>
      </p:pic>
      <p:pic>
        <p:nvPicPr>
          <p:cNvPr id="10" name="Picture 9"/>
          <p:cNvPicPr>
            <a:picLocks noChangeAspect="1"/>
          </p:cNvPicPr>
          <p:nvPr/>
        </p:nvPicPr>
        <p:blipFill rotWithShape="1">
          <a:blip r:embed="rId4"/>
          <a:srcRect l="95812" t="16466" r="2430" b="81127"/>
          <a:stretch/>
        </p:blipFill>
        <p:spPr>
          <a:xfrm>
            <a:off x="10245058" y="4989686"/>
            <a:ext cx="297640" cy="288435"/>
          </a:xfrm>
          <a:prstGeom prst="rect">
            <a:avLst/>
          </a:prstGeom>
        </p:spPr>
      </p:pic>
      <p:pic>
        <p:nvPicPr>
          <p:cNvPr id="13" name="Picture 12"/>
          <p:cNvPicPr>
            <a:picLocks noChangeAspect="1"/>
          </p:cNvPicPr>
          <p:nvPr/>
        </p:nvPicPr>
        <p:blipFill rotWithShape="1">
          <a:blip r:embed="rId5"/>
          <a:srcRect l="5937" t="6188" r="9143" b="3506"/>
          <a:stretch/>
        </p:blipFill>
        <p:spPr>
          <a:xfrm>
            <a:off x="1905871" y="4989686"/>
            <a:ext cx="409154" cy="411480"/>
          </a:xfrm>
          <a:prstGeom prst="ellipse">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3377" t="49279" r="68267" b="20090"/>
          <a:stretch/>
        </p:blipFill>
        <p:spPr>
          <a:xfrm>
            <a:off x="1890631" y="2732031"/>
            <a:ext cx="1905000" cy="1295400"/>
          </a:xfrm>
          <a:prstGeom prst="rect">
            <a:avLst/>
          </a:prstGeom>
        </p:spPr>
      </p:pic>
      <p:pic>
        <p:nvPicPr>
          <p:cNvPr id="11" name="Picture 10" descr="CMcCoy headshot.png"/>
          <p:cNvPicPr>
            <a:picLocks noChangeAspect="1"/>
          </p:cNvPicPr>
          <p:nvPr/>
        </p:nvPicPr>
        <p:blipFill>
          <a:blip r:embed="rId7" cstate="print"/>
          <a:srcRect t="-534" r="7914" b="15280"/>
          <a:stretch>
            <a:fillRect/>
          </a:stretch>
        </p:blipFill>
        <p:spPr>
          <a:xfrm>
            <a:off x="1711207" y="921645"/>
            <a:ext cx="528123" cy="529116"/>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388</a:t>
            </a:fld>
            <a:endParaRPr lang="en-US" dirty="0"/>
          </a:p>
        </p:txBody>
      </p:sp>
    </p:spTree>
    <p:custDataLst>
      <p:tags r:id="rId1"/>
    </p:custData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6254044"/>
            <a:ext cx="12188825" cy="603956"/>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200" b="1" i="0" u="none" strike="noStrike" kern="0" cap="none" spc="0" normalizeH="0" baseline="0" noProof="0" dirty="0">
                <a:ln>
                  <a:noFill/>
                </a:ln>
                <a:solidFill>
                  <a:schemeClr val="bg1"/>
                </a:solidFill>
                <a:effectLst/>
                <a:uLnTx/>
                <a:uFillTx/>
              </a:rPr>
              <a:t>Setup | Administration |</a:t>
            </a:r>
            <a:r>
              <a:rPr kumimoji="0" lang="en-US" sz="2200" b="1" i="0" u="none" strike="noStrike" kern="0" cap="none" spc="0" normalizeH="0" noProof="0" dirty="0">
                <a:ln>
                  <a:noFill/>
                </a:ln>
                <a:solidFill>
                  <a:schemeClr val="bg1"/>
                </a:solidFill>
                <a:effectLst/>
                <a:uLnTx/>
                <a:uFillTx/>
              </a:rPr>
              <a:t> Email |</a:t>
            </a:r>
            <a:r>
              <a:rPr kumimoji="0" lang="en-US" sz="2200" b="1" i="0" u="none" strike="noStrike" kern="0" cap="none" spc="0" normalizeH="0" baseline="0" noProof="0" dirty="0">
                <a:ln>
                  <a:noFill/>
                </a:ln>
                <a:solidFill>
                  <a:schemeClr val="bg1"/>
                </a:solidFill>
                <a:effectLst/>
                <a:uLnTx/>
                <a:uFillTx/>
              </a:rPr>
              <a:t> Email Templates</a:t>
            </a:r>
          </a:p>
        </p:txBody>
      </p:sp>
      <p:sp>
        <p:nvSpPr>
          <p:cNvPr id="3" name="Content Placeholder 2"/>
          <p:cNvSpPr>
            <a:spLocks noGrp="1"/>
          </p:cNvSpPr>
          <p:nvPr>
            <p:ph idx="1"/>
          </p:nvPr>
        </p:nvSpPr>
        <p:spPr>
          <a:xfrm>
            <a:off x="115711" y="843165"/>
            <a:ext cx="10231447" cy="4771786"/>
          </a:xfrm>
        </p:spPr>
        <p:txBody>
          <a:bodyPr>
            <a:normAutofit/>
          </a:bodyPr>
          <a:lstStyle/>
          <a:p>
            <a:pPr marL="0" indent="0">
              <a:buNone/>
            </a:pPr>
            <a:r>
              <a:rPr lang="en-US" dirty="0"/>
              <a:t>Email templates ensure that company branding is consistent and saves users time. Several sample email templates are included in the app.</a:t>
            </a:r>
          </a:p>
          <a:p>
            <a:pPr lvl="1"/>
            <a:r>
              <a:rPr lang="en-US" dirty="0"/>
              <a:t>Email templates need to be set up for:</a:t>
            </a:r>
          </a:p>
        </p:txBody>
      </p:sp>
      <p:sp>
        <p:nvSpPr>
          <p:cNvPr id="2" name="Title 1"/>
          <p:cNvSpPr>
            <a:spLocks noGrp="1"/>
          </p:cNvSpPr>
          <p:nvPr>
            <p:ph type="title"/>
          </p:nvPr>
        </p:nvSpPr>
        <p:spPr/>
        <p:txBody>
          <a:bodyPr/>
          <a:lstStyle/>
          <a:p>
            <a:r>
              <a:rPr lang="en-US" dirty="0"/>
              <a:t>Email Templates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389</a:t>
            </a:fld>
            <a:endParaRPr lang="en-US" dirty="0"/>
          </a:p>
        </p:txBody>
      </p:sp>
      <p:sp>
        <p:nvSpPr>
          <p:cNvPr id="10" name="Rectangle 9"/>
          <p:cNvSpPr/>
          <p:nvPr/>
        </p:nvSpPr>
        <p:spPr>
          <a:xfrm>
            <a:off x="115711" y="2166860"/>
            <a:ext cx="7431466" cy="1800493"/>
          </a:xfrm>
          <a:prstGeom prst="rect">
            <a:avLst/>
          </a:prstGeom>
        </p:spPr>
        <p:txBody>
          <a:bodyPr wrap="square" numCol="2" spcCol="182880">
            <a:spAutoFit/>
          </a:bodyPr>
          <a:lstStyle/>
          <a:p>
            <a:pPr marL="342900" lvl="1" indent="-342900">
              <a:spcBef>
                <a:spcPts val="600"/>
              </a:spcBef>
              <a:buFont typeface="Wingdings" panose="05000000000000000000" pitchFamily="2" charset="2"/>
              <a:buChar char="§"/>
            </a:pPr>
            <a:r>
              <a:rPr lang="en-US" sz="2400" dirty="0"/>
              <a:t>Web-to-lead</a:t>
            </a:r>
          </a:p>
          <a:p>
            <a:pPr marL="342900" lvl="1" indent="-342900">
              <a:spcBef>
                <a:spcPts val="600"/>
              </a:spcBef>
              <a:buFont typeface="Wingdings" panose="05000000000000000000" pitchFamily="2" charset="2"/>
              <a:buChar char="§"/>
            </a:pPr>
            <a:r>
              <a:rPr lang="en-US" sz="2400" dirty="0"/>
              <a:t>Web-to-case</a:t>
            </a:r>
          </a:p>
          <a:p>
            <a:pPr marL="342900" lvl="1" indent="-342900">
              <a:spcBef>
                <a:spcPts val="600"/>
              </a:spcBef>
              <a:buFont typeface="Wingdings" panose="05000000000000000000" pitchFamily="2" charset="2"/>
              <a:buChar char="§"/>
            </a:pPr>
            <a:r>
              <a:rPr lang="en-US" sz="2400" dirty="0"/>
              <a:t>Email-to-case</a:t>
            </a:r>
          </a:p>
          <a:p>
            <a:pPr marL="342900" lvl="1" indent="-342900">
              <a:spcBef>
                <a:spcPts val="600"/>
              </a:spcBef>
              <a:buFont typeface="Wingdings" panose="05000000000000000000" pitchFamily="2" charset="2"/>
              <a:buChar char="§"/>
            </a:pPr>
            <a:r>
              <a:rPr lang="en-US" sz="2400" dirty="0"/>
              <a:t>Assignment rules</a:t>
            </a:r>
          </a:p>
          <a:p>
            <a:pPr marL="342900" lvl="1" indent="-342900">
              <a:spcBef>
                <a:spcPts val="600"/>
              </a:spcBef>
              <a:buFont typeface="Wingdings" panose="05000000000000000000" pitchFamily="2" charset="2"/>
              <a:buChar char="§"/>
            </a:pPr>
            <a:r>
              <a:rPr lang="en-US" sz="2400" dirty="0"/>
              <a:t>Escalation rules </a:t>
            </a:r>
          </a:p>
          <a:p>
            <a:pPr marL="342900" lvl="1" indent="-342900">
              <a:spcBef>
                <a:spcPts val="600"/>
              </a:spcBef>
              <a:buFont typeface="Wingdings" panose="05000000000000000000" pitchFamily="2" charset="2"/>
              <a:buChar char="§"/>
            </a:pPr>
            <a:r>
              <a:rPr lang="en-US" sz="2400" dirty="0"/>
              <a:t>Auto-response rules </a:t>
            </a:r>
          </a:p>
          <a:p>
            <a:pPr marL="342900" lvl="1" indent="-342900">
              <a:spcBef>
                <a:spcPts val="600"/>
              </a:spcBef>
              <a:buFont typeface="Wingdings" panose="05000000000000000000" pitchFamily="2" charset="2"/>
              <a:buChar char="§"/>
            </a:pPr>
            <a:r>
              <a:rPr lang="en-US" sz="2400" dirty="0"/>
              <a:t>Workflow</a:t>
            </a:r>
          </a:p>
          <a:p>
            <a:pPr marL="342900" lvl="1" indent="-342900">
              <a:spcBef>
                <a:spcPts val="600"/>
              </a:spcBef>
              <a:buFont typeface="Wingdings" panose="05000000000000000000" pitchFamily="2" charset="2"/>
              <a:buChar char="§"/>
            </a:pPr>
            <a:r>
              <a:rPr lang="en-US" sz="2400" dirty="0"/>
              <a:t>Processes</a:t>
            </a:r>
          </a:p>
        </p:txBody>
      </p:sp>
      <p:sp>
        <p:nvSpPr>
          <p:cNvPr id="13" name="TextBox 12"/>
          <p:cNvSpPr txBox="1"/>
          <p:nvPr/>
        </p:nvSpPr>
        <p:spPr bwMode="white">
          <a:xfrm>
            <a:off x="394956" y="6322795"/>
            <a:ext cx="903111"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4" name="Freeform 202"/>
          <p:cNvSpPr>
            <a:spLocks noEditPoints="1"/>
          </p:cNvSpPr>
          <p:nvPr/>
        </p:nvSpPr>
        <p:spPr bwMode="auto">
          <a:xfrm flipH="1">
            <a:off x="212938" y="637029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you’ve set up a plan and come up with a list of pilot users, you’re ready to turn on Lightning Experience for your users. </a:t>
            </a:r>
          </a:p>
        </p:txBody>
      </p:sp>
      <p:sp>
        <p:nvSpPr>
          <p:cNvPr id="3" name="Title 2"/>
          <p:cNvSpPr>
            <a:spLocks noGrp="1"/>
          </p:cNvSpPr>
          <p:nvPr>
            <p:ph type="title"/>
          </p:nvPr>
        </p:nvSpPr>
        <p:spPr/>
        <p:txBody>
          <a:bodyPr/>
          <a:lstStyle/>
          <a:p>
            <a:r>
              <a:rPr lang="en-US" sz="2600" spc="200" dirty="0"/>
              <a:t>Enabling Lightning Experience for Your Users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39</a:t>
            </a:fld>
            <a:endParaRPr lang="en-US" dirty="0"/>
          </a:p>
        </p:txBody>
      </p:sp>
      <p:sp>
        <p:nvSpPr>
          <p:cNvPr id="18" name="Rectangle: Rounded Corners 17"/>
          <p:cNvSpPr/>
          <p:nvPr/>
        </p:nvSpPr>
        <p:spPr bwMode="auto">
          <a:xfrm>
            <a:off x="2670480" y="1996518"/>
            <a:ext cx="9310026" cy="1611185"/>
          </a:xfrm>
          <a:prstGeom prst="round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en-US" sz="2400" dirty="0">
                <a:solidFill>
                  <a:schemeClr val="bg1"/>
                </a:solidFill>
                <a:latin typeface="Salesforce Sans" panose="020B0505020202020203" pitchFamily="34" charset="0"/>
                <a:cs typeface="Arial" pitchFamily="34" charset="0"/>
              </a:rPr>
              <a:t>Some recommended features for a fully optimized Lightning Experience for sales include: Related Files, Notes, Duplicate Management, and Lead Conversion. </a:t>
            </a:r>
          </a:p>
        </p:txBody>
      </p:sp>
      <p:sp>
        <p:nvSpPr>
          <p:cNvPr id="22" name="Rounded Rectangle 7"/>
          <p:cNvSpPr/>
          <p:nvPr/>
        </p:nvSpPr>
        <p:spPr>
          <a:xfrm>
            <a:off x="1180151" y="1949530"/>
            <a:ext cx="2486791" cy="170516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22"/>
          <p:cNvSpPr/>
          <p:nvPr/>
        </p:nvSpPr>
        <p:spPr bwMode="auto">
          <a:xfrm>
            <a:off x="2710829" y="3832484"/>
            <a:ext cx="9269677" cy="1210507"/>
          </a:xfrm>
          <a:prstGeom prst="round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en-US" sz="2400" dirty="0">
                <a:solidFill>
                  <a:schemeClr val="bg1"/>
                </a:solidFill>
                <a:latin typeface="Salesforce Sans" panose="020B0505020202020203" pitchFamily="34" charset="0"/>
                <a:cs typeface="Arial" pitchFamily="34" charset="0"/>
              </a:rPr>
              <a:t>Choose the users you want to use Lightning Experience, and set them up with the correct permissions so they can see it straight away. </a:t>
            </a:r>
          </a:p>
        </p:txBody>
      </p:sp>
      <p:sp>
        <p:nvSpPr>
          <p:cNvPr id="24" name="Rounded Rectangle 10"/>
          <p:cNvSpPr/>
          <p:nvPr/>
        </p:nvSpPr>
        <p:spPr>
          <a:xfrm>
            <a:off x="1180152" y="3797181"/>
            <a:ext cx="2486792" cy="12811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Rounded Corners 24"/>
          <p:cNvSpPr/>
          <p:nvPr/>
        </p:nvSpPr>
        <p:spPr bwMode="auto">
          <a:xfrm>
            <a:off x="2663392" y="5281501"/>
            <a:ext cx="9317114" cy="1210507"/>
          </a:xfrm>
          <a:prstGeom prst="round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en-US" sz="2400" dirty="0">
                <a:solidFill>
                  <a:schemeClr val="bg1"/>
                </a:solidFill>
                <a:latin typeface="Salesforce Sans" panose="020B0505020202020203" pitchFamily="34" charset="0"/>
                <a:cs typeface="Arial" pitchFamily="34" charset="0"/>
              </a:rPr>
              <a:t>Slide the </a:t>
            </a:r>
            <a:r>
              <a:rPr lang="en-US" sz="2400" b="1" dirty="0">
                <a:solidFill>
                  <a:schemeClr val="bg1"/>
                </a:solidFill>
                <a:latin typeface="Salesforce Sans" panose="020B0505020202020203" pitchFamily="34" charset="0"/>
                <a:cs typeface="Arial" pitchFamily="34" charset="0"/>
              </a:rPr>
              <a:t>Lightning Experience </a:t>
            </a:r>
            <a:r>
              <a:rPr lang="en-US" sz="2400" dirty="0">
                <a:solidFill>
                  <a:schemeClr val="bg1"/>
                </a:solidFill>
                <a:latin typeface="Salesforce Sans" panose="020B0505020202020203" pitchFamily="34" charset="0"/>
                <a:cs typeface="Arial" pitchFamily="34" charset="0"/>
              </a:rPr>
              <a:t>button to </a:t>
            </a:r>
            <a:r>
              <a:rPr lang="en-US" sz="2400" b="1" dirty="0">
                <a:solidFill>
                  <a:schemeClr val="bg1"/>
                </a:solidFill>
                <a:latin typeface="Salesforce Sans" panose="020B0505020202020203" pitchFamily="34" charset="0"/>
                <a:cs typeface="Arial" pitchFamily="34" charset="0"/>
              </a:rPr>
              <a:t>Enable</a:t>
            </a:r>
            <a:r>
              <a:rPr lang="en-US" sz="2400" dirty="0">
                <a:solidFill>
                  <a:schemeClr val="bg1"/>
                </a:solidFill>
                <a:latin typeface="Salesforce Sans" panose="020B0505020202020203" pitchFamily="34" charset="0"/>
                <a:cs typeface="Arial" pitchFamily="34" charset="0"/>
              </a:rPr>
              <a:t> in the Lightning Experience Setup Page. </a:t>
            </a:r>
            <a:endParaRPr lang="en-US" sz="2400" b="1" dirty="0">
              <a:solidFill>
                <a:schemeClr val="bg1"/>
              </a:solidFill>
              <a:latin typeface="Salesforce Sans" panose="020B0505020202020203" pitchFamily="34" charset="0"/>
              <a:cs typeface="Arial" pitchFamily="34" charset="0"/>
            </a:endParaRPr>
          </a:p>
        </p:txBody>
      </p:sp>
      <p:sp>
        <p:nvSpPr>
          <p:cNvPr id="26" name="Rounded Rectangle 13"/>
          <p:cNvSpPr/>
          <p:nvPr/>
        </p:nvSpPr>
        <p:spPr>
          <a:xfrm>
            <a:off x="1180152" y="5246198"/>
            <a:ext cx="2486791" cy="12811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ight Arrow 15"/>
          <p:cNvSpPr/>
          <p:nvPr/>
        </p:nvSpPr>
        <p:spPr bwMode="auto">
          <a:xfrm rot="5400000">
            <a:off x="-1379176" y="4086283"/>
            <a:ext cx="4669575" cy="411880"/>
          </a:xfrm>
          <a:prstGeom prst="rightArrow">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Rounded Rectangle 4"/>
          <p:cNvSpPr/>
          <p:nvPr/>
        </p:nvSpPr>
        <p:spPr>
          <a:xfrm>
            <a:off x="1417837" y="3834703"/>
            <a:ext cx="2208875"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kern="1200" dirty="0"/>
              <a:t>Set Up Users for Lightning Experience</a:t>
            </a:r>
          </a:p>
        </p:txBody>
      </p:sp>
      <p:sp>
        <p:nvSpPr>
          <p:cNvPr id="29" name="Rounded Rectangle 4"/>
          <p:cNvSpPr/>
          <p:nvPr/>
        </p:nvSpPr>
        <p:spPr>
          <a:xfrm>
            <a:off x="1227323" y="5283720"/>
            <a:ext cx="2399390"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kern="1200" dirty="0"/>
              <a:t>Turn On Lightning Experience</a:t>
            </a:r>
          </a:p>
        </p:txBody>
      </p:sp>
      <p:sp>
        <p:nvSpPr>
          <p:cNvPr id="30" name="Rounded Rectangle 4"/>
          <p:cNvSpPr/>
          <p:nvPr/>
        </p:nvSpPr>
        <p:spPr>
          <a:xfrm>
            <a:off x="1227324" y="2199076"/>
            <a:ext cx="2399388"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kern="1200" dirty="0"/>
              <a:t>Enable Recommended Features</a:t>
            </a:r>
          </a:p>
        </p:txBody>
      </p:sp>
    </p:spTree>
    <p:custDataLst>
      <p:tags r:id="rId1"/>
    </p:custDataLst>
    <p:extLst>
      <p:ext uri="{BB962C8B-B14F-4D97-AF65-F5344CB8AC3E}">
        <p14:creationId xmlns:p14="http://schemas.microsoft.com/office/powerpoint/2010/main" val="29321124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500"/>
              </a:spcBef>
              <a:buNone/>
            </a:pPr>
            <a:r>
              <a:rPr lang="en-US" dirty="0"/>
              <a:t>As with reports and dashboards, access to email templates is controlled by the folder in which they are saved. </a:t>
            </a:r>
          </a:p>
          <a:p>
            <a:pPr marL="0" lvl="1" indent="0">
              <a:spcBef>
                <a:spcPts val="500"/>
              </a:spcBef>
              <a:buNone/>
            </a:pPr>
            <a:endParaRPr lang="en-US" dirty="0"/>
          </a:p>
          <a:p>
            <a:endParaRPr lang="en-US" dirty="0"/>
          </a:p>
          <a:p>
            <a:endParaRPr lang="en-US" dirty="0"/>
          </a:p>
          <a:p>
            <a:endParaRPr lang="en-US" dirty="0"/>
          </a:p>
          <a:p>
            <a:endParaRPr lang="en-US" dirty="0"/>
          </a:p>
        </p:txBody>
      </p:sp>
      <p:sp>
        <p:nvSpPr>
          <p:cNvPr id="4" name="Content Placeholder 3"/>
          <p:cNvSpPr>
            <a:spLocks noGrp="1"/>
          </p:cNvSpPr>
          <p:nvPr>
            <p:ph idx="10"/>
          </p:nvPr>
        </p:nvSpPr>
        <p:spPr/>
        <p:txBody>
          <a:bodyPr/>
          <a:lstStyle/>
          <a:p>
            <a:pPr marL="0" indent="0">
              <a:spcBef>
                <a:spcPts val="500"/>
              </a:spcBef>
              <a:buNone/>
            </a:pPr>
            <a:r>
              <a:rPr lang="en-US" dirty="0"/>
              <a:t>Administrators can access email template folders under Email in the Setup menu. Here folders and templates can be created and edited.</a:t>
            </a:r>
          </a:p>
        </p:txBody>
      </p:sp>
      <p:sp>
        <p:nvSpPr>
          <p:cNvPr id="2" name="Title 1"/>
          <p:cNvSpPr>
            <a:spLocks noGrp="1"/>
          </p:cNvSpPr>
          <p:nvPr>
            <p:ph type="title"/>
          </p:nvPr>
        </p:nvSpPr>
        <p:spPr/>
        <p:txBody>
          <a:bodyPr/>
          <a:lstStyle/>
          <a:p>
            <a:r>
              <a:rPr lang="en-US" dirty="0"/>
              <a:t>Email Template Folders </a:t>
            </a:r>
          </a:p>
        </p:txBody>
      </p:sp>
      <p:sp>
        <p:nvSpPr>
          <p:cNvPr id="5" name="Slide Number Placeholder 4"/>
          <p:cNvSpPr>
            <a:spLocks noGrp="1"/>
          </p:cNvSpPr>
          <p:nvPr>
            <p:ph type="sldNum" sz="quarter" idx="11"/>
          </p:nvPr>
        </p:nvSpPr>
        <p:spPr/>
        <p:txBody>
          <a:bodyPr/>
          <a:lstStyle/>
          <a:p>
            <a:fld id="{812A5277-1DB9-460F-9A21-B857ABB32666}" type="slidenum">
              <a:rPr lang="en-US" smtClean="0"/>
              <a:pPr/>
              <a:t>390</a:t>
            </a:fld>
            <a:endParaRPr lang="en-US" dirty="0"/>
          </a:p>
        </p:txBody>
      </p:sp>
      <p:pic>
        <p:nvPicPr>
          <p:cNvPr id="1030" name="Picture 6"/>
          <p:cNvPicPr>
            <a:picLocks noChangeAspect="1" noChangeArrowheads="1"/>
          </p:cNvPicPr>
          <p:nvPr/>
        </p:nvPicPr>
        <p:blipFill>
          <a:blip r:embed="rId4" cstate="print"/>
          <a:srcRect/>
          <a:stretch>
            <a:fillRect/>
          </a:stretch>
        </p:blipFill>
        <p:spPr bwMode="auto">
          <a:xfrm>
            <a:off x="985521" y="2289275"/>
            <a:ext cx="3704452" cy="152911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521" y="4116733"/>
            <a:ext cx="4368800" cy="1727200"/>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sp>
        <p:nvSpPr>
          <p:cNvPr id="12" name="Rectangle 11"/>
          <p:cNvSpPr/>
          <p:nvPr/>
        </p:nvSpPr>
        <p:spPr bwMode="auto">
          <a:xfrm>
            <a:off x="0" y="6254044"/>
            <a:ext cx="12188825" cy="603956"/>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spcBef>
                <a:spcPct val="50000"/>
              </a:spcBef>
              <a:defRPr/>
            </a:pPr>
            <a:r>
              <a:rPr lang="en-US" sz="2200" b="1" kern="0" dirty="0">
                <a:solidFill>
                  <a:schemeClr val="bg1"/>
                </a:solidFill>
              </a:rPr>
              <a:t>Setup | Administration | Email | Email Templates</a:t>
            </a:r>
          </a:p>
        </p:txBody>
      </p:sp>
      <p:sp>
        <p:nvSpPr>
          <p:cNvPr id="14" name="TextBox 13"/>
          <p:cNvSpPr txBox="1"/>
          <p:nvPr/>
        </p:nvSpPr>
        <p:spPr bwMode="white">
          <a:xfrm>
            <a:off x="394956" y="6322795"/>
            <a:ext cx="903111" cy="46164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5" name="Freeform 202"/>
          <p:cNvSpPr>
            <a:spLocks noEditPoints="1"/>
          </p:cNvSpPr>
          <p:nvPr/>
        </p:nvSpPr>
        <p:spPr bwMode="auto">
          <a:xfrm flipH="1">
            <a:off x="212938" y="637029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an HTML Email Template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391</a:t>
            </a:fld>
            <a:endParaRPr lang="en-US" dirty="0"/>
          </a:p>
        </p:txBody>
      </p:sp>
      <p:grpSp>
        <p:nvGrpSpPr>
          <p:cNvPr id="4" name="Group 3"/>
          <p:cNvGrpSpPr/>
          <p:nvPr/>
        </p:nvGrpSpPr>
        <p:grpSpPr>
          <a:xfrm>
            <a:off x="398585" y="1143056"/>
            <a:ext cx="10292862" cy="5369504"/>
            <a:chOff x="-438181" y="1366576"/>
            <a:chExt cx="9237237" cy="4818813"/>
          </a:xfrm>
        </p:grpSpPr>
        <p:pic>
          <p:nvPicPr>
            <p:cNvPr id="12" name="Picture 2"/>
            <p:cNvPicPr>
              <a:picLocks noChangeAspect="1" noChangeArrowheads="1"/>
            </p:cNvPicPr>
            <p:nvPr/>
          </p:nvPicPr>
          <p:blipFill>
            <a:blip r:embed="rId4" cstate="print"/>
            <a:srcRect l="1160" t="1955" r="1346"/>
            <a:stretch>
              <a:fillRect/>
            </a:stretch>
          </p:blipFill>
          <p:spPr bwMode="auto">
            <a:xfrm>
              <a:off x="1828800" y="1366576"/>
              <a:ext cx="5265336" cy="4818813"/>
            </a:xfrm>
            <a:prstGeom prst="rect">
              <a:avLst/>
            </a:prstGeom>
            <a:noFill/>
            <a:ln w="3810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3" name="Group 7"/>
            <p:cNvGrpSpPr/>
            <p:nvPr/>
          </p:nvGrpSpPr>
          <p:grpSpPr>
            <a:xfrm>
              <a:off x="4166647" y="3628486"/>
              <a:ext cx="4029086" cy="2011594"/>
              <a:chOff x="568229" y="2017105"/>
              <a:chExt cx="5859317" cy="2925368"/>
            </a:xfrm>
            <a:effectLst>
              <a:outerShdw blurRad="50800" dist="38100" dir="2700000" algn="tl" rotWithShape="0">
                <a:prstClr val="black">
                  <a:alpha val="40000"/>
                </a:prstClr>
              </a:outerShdw>
            </a:effectLst>
          </p:grpSpPr>
          <p:pic>
            <p:nvPicPr>
              <p:cNvPr id="8" name="Picture 3"/>
              <p:cNvPicPr>
                <a:picLocks noChangeAspect="1" noChangeArrowheads="1"/>
              </p:cNvPicPr>
              <p:nvPr/>
            </p:nvPicPr>
            <p:blipFill>
              <a:blip r:embed="rId5" cstate="print"/>
              <a:stretch>
                <a:fillRect/>
              </a:stretch>
            </p:blipFill>
            <p:spPr bwMode="auto">
              <a:xfrm>
                <a:off x="568229" y="2043137"/>
                <a:ext cx="2782192" cy="289933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tretch>
                <a:fillRect/>
              </a:stretch>
            </p:blipFill>
            <p:spPr bwMode="auto">
              <a:xfrm>
                <a:off x="3674640" y="2017105"/>
                <a:ext cx="2752906" cy="2899336"/>
              </a:xfrm>
              <a:prstGeom prst="rect">
                <a:avLst/>
              </a:prstGeom>
              <a:noFill/>
              <a:ln w="9525">
                <a:noFill/>
                <a:miter lim="800000"/>
                <a:headEnd/>
                <a:tailEnd/>
              </a:ln>
            </p:spPr>
          </p:pic>
        </p:grpSp>
        <p:sp>
          <p:nvSpPr>
            <p:cNvPr id="14" name="Rectangular Callout 13"/>
            <p:cNvSpPr/>
            <p:nvPr/>
          </p:nvSpPr>
          <p:spPr bwMode="auto">
            <a:xfrm>
              <a:off x="5842720" y="1949380"/>
              <a:ext cx="2956336" cy="1276419"/>
            </a:xfrm>
            <a:prstGeom prst="wedgeRectCallout">
              <a:avLst>
                <a:gd name="adj1" fmla="val -30086"/>
                <a:gd name="adj2" fmla="val 74039"/>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a:ln>
                    <a:noFill/>
                  </a:ln>
                  <a:solidFill>
                    <a:schemeClr val="bg1"/>
                  </a:solidFill>
                  <a:effectLst/>
                </a:rPr>
                <a:t>Letterhead is combined </a:t>
              </a:r>
              <a:r>
                <a:rPr lang="en-US" sz="2000" dirty="0">
                  <a:solidFill>
                    <a:schemeClr val="bg1"/>
                  </a:solidFill>
                </a:rPr>
                <a:t>with different layout options, such as a formal letter or a promotion.</a:t>
              </a:r>
              <a:endParaRPr kumimoji="0" lang="en-US" sz="2000" i="0" u="none" strike="noStrike" cap="none" normalizeH="0" baseline="0" dirty="0">
                <a:ln>
                  <a:noFill/>
                </a:ln>
                <a:solidFill>
                  <a:schemeClr val="bg1"/>
                </a:solidFill>
                <a:effectLst/>
              </a:endParaRPr>
            </a:p>
          </p:txBody>
        </p:sp>
        <p:sp>
          <p:nvSpPr>
            <p:cNvPr id="16" name="Rectangular Callout 15"/>
            <p:cNvSpPr/>
            <p:nvPr/>
          </p:nvSpPr>
          <p:spPr bwMode="auto">
            <a:xfrm>
              <a:off x="-438181" y="3001474"/>
              <a:ext cx="1987515" cy="937380"/>
            </a:xfrm>
            <a:prstGeom prst="wedgeRectCallout">
              <a:avLst>
                <a:gd name="adj1" fmla="val 67002"/>
                <a:gd name="adj2" fmla="val -20900"/>
              </a:avLst>
            </a:prstGeom>
            <a:solidFill>
              <a:srgbClr val="008675"/>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a:ln>
                    <a:noFill/>
                  </a:ln>
                  <a:solidFill>
                    <a:schemeClr val="bg1"/>
                  </a:solidFill>
                  <a:effectLst/>
                </a:rPr>
                <a:t>Text and merge fields create</a:t>
              </a:r>
              <a:r>
                <a:rPr kumimoji="0" lang="en-US" sz="2000" i="0" u="none" strike="noStrike" cap="none" normalizeH="0" dirty="0">
                  <a:ln>
                    <a:noFill/>
                  </a:ln>
                  <a:solidFill>
                    <a:schemeClr val="bg1"/>
                  </a:solidFill>
                  <a:effectLst/>
                </a:rPr>
                <a:t> </a:t>
              </a:r>
              <a:br>
                <a:rPr kumimoji="0" lang="en-US" sz="2000" i="0" u="none" strike="noStrike" cap="none" normalizeH="0" dirty="0">
                  <a:ln>
                    <a:noFill/>
                  </a:ln>
                  <a:solidFill>
                    <a:schemeClr val="bg1"/>
                  </a:solidFill>
                  <a:effectLst/>
                </a:rPr>
              </a:br>
              <a:r>
                <a:rPr kumimoji="0" lang="en-US" sz="2000" i="0" u="none" strike="noStrike" cap="none" normalizeH="0" dirty="0">
                  <a:ln>
                    <a:noFill/>
                  </a:ln>
                  <a:solidFill>
                    <a:schemeClr val="bg1"/>
                  </a:solidFill>
                  <a:effectLst/>
                </a:rPr>
                <a:t>the body.</a:t>
              </a:r>
              <a:endParaRPr kumimoji="0" lang="en-US" sz="2000" i="0" u="none" strike="noStrike" cap="none" normalizeH="0" baseline="0" dirty="0">
                <a:ln>
                  <a:noFill/>
                </a:ln>
                <a:solidFill>
                  <a:schemeClr val="bg1"/>
                </a:solidFill>
                <a:effectLst/>
              </a:endParaRPr>
            </a:p>
          </p:txBody>
        </p:sp>
      </p:grpSp>
    </p:spTree>
    <p:custDataLst>
      <p:tags r:id="rId1"/>
    </p:custData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Template Options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392</a:t>
            </a:fld>
            <a:endParaRPr lang="en-US" dirty="0"/>
          </a:p>
        </p:txBody>
      </p:sp>
      <p:sp>
        <p:nvSpPr>
          <p:cNvPr id="16" name="Freeform 7"/>
          <p:cNvSpPr/>
          <p:nvPr/>
        </p:nvSpPr>
        <p:spPr>
          <a:xfrm>
            <a:off x="3048000" y="94488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H</a:t>
            </a:r>
            <a:r>
              <a:rPr kumimoji="0" lang="en-US" sz="2000" b="0" i="0" u="none" strike="noStrike" kern="1200" cap="none" spc="0" normalizeH="0" baseline="0" noProof="0" dirty="0">
                <a:ln>
                  <a:noFill/>
                </a:ln>
                <a:solidFill>
                  <a:sysClr val="windowText" lastClr="000000"/>
                </a:solidFill>
                <a:effectLst/>
                <a:uLnTx/>
                <a:uFillTx/>
              </a:rPr>
              <a:t>aving a plain text alternative is a best practice. It is the safest </a:t>
            </a:r>
            <a:br>
              <a:rPr kumimoji="0" lang="en-US" sz="2000" b="0" i="0" u="none" strike="noStrike" kern="1200" cap="none" spc="0" normalizeH="0" baseline="0" noProof="0" dirty="0">
                <a:ln>
                  <a:noFill/>
                </a:ln>
                <a:solidFill>
                  <a:sysClr val="windowText" lastClr="000000"/>
                </a:solidFill>
                <a:effectLst/>
                <a:uLnTx/>
                <a:uFillTx/>
              </a:rPr>
            </a:br>
            <a:r>
              <a:rPr kumimoji="0" lang="en-US" sz="2000" b="0" i="0" u="none" strike="noStrike" kern="1200" cap="none" spc="0" normalizeH="0" baseline="0" noProof="0" dirty="0">
                <a:ln>
                  <a:noFill/>
                </a:ln>
                <a:solidFill>
                  <a:sysClr val="windowText" lastClr="000000"/>
                </a:solidFill>
                <a:effectLst/>
                <a:uLnTx/>
                <a:uFillTx/>
              </a:rPr>
              <a:t>type of email, since it cannot contain HTML code or large graphic files, and not all mobile devices display HTML correctly.</a:t>
            </a:r>
          </a:p>
        </p:txBody>
      </p:sp>
      <p:sp>
        <p:nvSpPr>
          <p:cNvPr id="17" name="Freeform 8"/>
          <p:cNvSpPr/>
          <p:nvPr/>
        </p:nvSpPr>
        <p:spPr>
          <a:xfrm>
            <a:off x="287988" y="996720"/>
            <a:ext cx="2865520" cy="1269301"/>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80000"/>
              </a:lnSpc>
              <a:spcBef>
                <a:spcPct val="0"/>
              </a:spcBef>
              <a:defRPr/>
            </a:pPr>
            <a:r>
              <a:rPr kumimoji="0" lang="en-US" sz="2400" b="0" i="0" u="none" strike="noStrike" kern="0" cap="none" spc="0" normalizeH="0" baseline="0" noProof="0" dirty="0">
                <a:ln>
                  <a:noFill/>
                </a:ln>
                <a:solidFill>
                  <a:schemeClr val="bg1"/>
                </a:solidFill>
                <a:effectLst/>
                <a:uLnTx/>
                <a:uFillTx/>
              </a:rPr>
              <a:t>Plain</a:t>
            </a:r>
            <a:r>
              <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rPr>
              <a:t> </a:t>
            </a:r>
            <a:r>
              <a:rPr kumimoji="0" lang="en-US" sz="2400" b="0" i="0" u="none" strike="noStrike" kern="0" cap="none" spc="0" normalizeH="0" baseline="0" noProof="0" dirty="0">
                <a:ln>
                  <a:noFill/>
                </a:ln>
                <a:solidFill>
                  <a:schemeClr val="bg1"/>
                </a:solidFill>
                <a:effectLst/>
                <a:uLnTx/>
                <a:uFillTx/>
              </a:rPr>
              <a:t>Text</a:t>
            </a:r>
            <a:r>
              <a:rPr lang="en-US" kern="0" dirty="0">
                <a:solidFill>
                  <a:schemeClr val="bg1"/>
                </a:solidFill>
              </a:rPr>
              <a:t>:</a:t>
            </a:r>
          </a:p>
        </p:txBody>
      </p:sp>
      <p:sp>
        <p:nvSpPr>
          <p:cNvPr id="18" name="Freeform 9"/>
          <p:cNvSpPr/>
          <p:nvPr/>
        </p:nvSpPr>
        <p:spPr>
          <a:xfrm>
            <a:off x="3048000" y="2413309"/>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1454181"/>
              <a:satOff val="12113"/>
              <a:lumOff val="1200"/>
              <a:alphaOff val="0"/>
            </a:schemeClr>
          </a:lnRef>
          <a:fillRef idx="1">
            <a:schemeClr val="accent3">
              <a:tint val="40000"/>
              <a:alpha val="90000"/>
              <a:hueOff val="-1454181"/>
              <a:satOff val="12113"/>
              <a:lumOff val="1200"/>
              <a:alphaOff val="0"/>
            </a:schemeClr>
          </a:fillRef>
          <a:effectRef idx="0">
            <a:schemeClr val="accent3">
              <a:tint val="40000"/>
              <a:alpha val="90000"/>
              <a:hueOff val="-1454181"/>
              <a:satOff val="12113"/>
              <a:lumOff val="120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rPr>
              <a:t>Allows you to use letterhead to define the look and feel of the template. The letterhead must be set up prior to choosing this option.</a:t>
            </a:r>
          </a:p>
        </p:txBody>
      </p:sp>
      <p:sp>
        <p:nvSpPr>
          <p:cNvPr id="19" name="Freeform 10"/>
          <p:cNvSpPr/>
          <p:nvPr/>
        </p:nvSpPr>
        <p:spPr>
          <a:xfrm>
            <a:off x="287988" y="2453722"/>
            <a:ext cx="2865520" cy="1308157"/>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HTML (using letterhead):</a:t>
            </a:r>
          </a:p>
        </p:txBody>
      </p:sp>
      <p:sp>
        <p:nvSpPr>
          <p:cNvPr id="20" name="Freeform 11"/>
          <p:cNvSpPr/>
          <p:nvPr/>
        </p:nvSpPr>
        <p:spPr>
          <a:xfrm>
            <a:off x="3048000" y="388174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2908362"/>
              <a:satOff val="24227"/>
              <a:lumOff val="2399"/>
              <a:alphaOff val="0"/>
            </a:schemeClr>
          </a:lnRef>
          <a:fillRef idx="1">
            <a:schemeClr val="accent3">
              <a:tint val="40000"/>
              <a:alpha val="90000"/>
              <a:hueOff val="-2908362"/>
              <a:satOff val="24227"/>
              <a:lumOff val="2399"/>
              <a:alphaOff val="0"/>
            </a:schemeClr>
          </a:fillRef>
          <a:effectRef idx="0">
            <a:schemeClr val="accent3">
              <a:tint val="40000"/>
              <a:alpha val="90000"/>
              <a:hueOff val="-2908362"/>
              <a:satOff val="24227"/>
              <a:lumOff val="23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rPr>
              <a:t>Allows you to create an HTML email template without having first created letterhead.</a:t>
            </a:r>
          </a:p>
        </p:txBody>
      </p:sp>
      <p:sp>
        <p:nvSpPr>
          <p:cNvPr id="21" name="Freeform 12"/>
          <p:cNvSpPr/>
          <p:nvPr/>
        </p:nvSpPr>
        <p:spPr>
          <a:xfrm>
            <a:off x="287988" y="3927626"/>
            <a:ext cx="2865520" cy="1269301"/>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Custom (without using letterhead):</a:t>
            </a:r>
          </a:p>
        </p:txBody>
      </p:sp>
      <p:sp>
        <p:nvSpPr>
          <p:cNvPr id="22" name="Freeform 13"/>
          <p:cNvSpPr/>
          <p:nvPr/>
        </p:nvSpPr>
        <p:spPr>
          <a:xfrm>
            <a:off x="3048000" y="535017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4362543"/>
              <a:satOff val="36340"/>
              <a:lumOff val="3599"/>
              <a:alphaOff val="0"/>
            </a:schemeClr>
          </a:lnRef>
          <a:fillRef idx="1">
            <a:schemeClr val="accent3">
              <a:tint val="40000"/>
              <a:alpha val="90000"/>
              <a:hueOff val="-4362543"/>
              <a:satOff val="36340"/>
              <a:lumOff val="3599"/>
              <a:alphaOff val="0"/>
            </a:schemeClr>
          </a:fillRef>
          <a:effectRef idx="0">
            <a:schemeClr val="accent3">
              <a:tint val="40000"/>
              <a:alpha val="90000"/>
              <a:hueOff val="-4362543"/>
              <a:satOff val="36340"/>
              <a:lumOff val="35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rPr>
              <a:t>Allows you to leverage custom Apex controllers in order to render highly customized content.</a:t>
            </a:r>
          </a:p>
        </p:txBody>
      </p:sp>
      <p:sp>
        <p:nvSpPr>
          <p:cNvPr id="23" name="Freeform 14"/>
          <p:cNvSpPr/>
          <p:nvPr/>
        </p:nvSpPr>
        <p:spPr>
          <a:xfrm>
            <a:off x="287988" y="5412509"/>
            <a:ext cx="2865520" cy="1230443"/>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00B0F0"/>
          </a:solid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30293" tIns="84573" rIns="130293" bIns="84573" numCol="1" spcCol="1270" anchor="ctr" anchorCtr="0">
            <a:noAutofit/>
          </a:bodyP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rPr>
              <a:t>Visualforce:</a:t>
            </a:r>
            <a:endParaRPr kumimoji="0" lang="en-US" sz="4000" b="0" i="0" u="none" strike="noStrike" kern="1200" cap="none" spc="0" normalizeH="0" baseline="0" noProof="0" dirty="0">
              <a:ln>
                <a:noFill/>
              </a:ln>
              <a:solidFill>
                <a:schemeClr val="bg1"/>
              </a:solidFill>
              <a:effectLst/>
              <a:uLnTx/>
              <a:uFillTx/>
            </a:endParaRPr>
          </a:p>
        </p:txBody>
      </p:sp>
    </p:spTree>
    <p:custDataLst>
      <p:tags r:id="rId1"/>
    </p:custData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an Email Template in Four Easy Steps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393</a:t>
            </a:fld>
            <a:endParaRPr lang="en-US" dirty="0"/>
          </a:p>
        </p:txBody>
      </p:sp>
      <p:sp>
        <p:nvSpPr>
          <p:cNvPr id="17" name="Freeform 7"/>
          <p:cNvSpPr/>
          <p:nvPr/>
        </p:nvSpPr>
        <p:spPr>
          <a:xfrm>
            <a:off x="344776" y="2278708"/>
            <a:ext cx="2785838" cy="820425"/>
          </a:xfrm>
          <a:prstGeom prst="round2SameRect">
            <a:avLst/>
          </a:prstGeom>
          <a:solidFill>
            <a:srgbClr val="00B2A9"/>
          </a:solidFill>
          <a:ln>
            <a:noFill/>
          </a:ln>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uLnTx/>
                <a:uFillTx/>
              </a:rPr>
              <a:t>Choose template type</a:t>
            </a:r>
          </a:p>
        </p:txBody>
      </p:sp>
      <p:sp>
        <p:nvSpPr>
          <p:cNvPr id="19" name="Freeform 8"/>
          <p:cNvSpPr/>
          <p:nvPr/>
        </p:nvSpPr>
        <p:spPr>
          <a:xfrm>
            <a:off x="344776" y="3099134"/>
            <a:ext cx="2779047" cy="2335927"/>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ln>
            <a:noFill/>
          </a:ln>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Text</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HTML (</a:t>
            </a:r>
            <a:r>
              <a:rPr kumimoji="0" lang="en-US" sz="2400" b="0" i="0" u="none" strike="noStrike" kern="0" cap="none" spc="0" normalizeH="0" baseline="0" noProof="0" dirty="0">
                <a:ln>
                  <a:noFill/>
                </a:ln>
                <a:solidFill>
                  <a:sysClr val="windowText" lastClr="000000"/>
                </a:solidFill>
                <a:effectLst/>
                <a:uLnTx/>
                <a:uFillTx/>
              </a:rPr>
              <a:t>with </a:t>
            </a:r>
            <a:r>
              <a:rPr kumimoji="0" lang="en-US" sz="2400" b="0" i="0" u="none" strike="noStrike" kern="1200" cap="none" spc="0" normalizeH="0" baseline="0" noProof="0" dirty="0">
                <a:ln>
                  <a:noFill/>
                </a:ln>
                <a:solidFill>
                  <a:sysClr val="windowText" lastClr="000000"/>
                </a:solidFill>
                <a:effectLst/>
                <a:uLnTx/>
                <a:uFillTx/>
              </a:rPr>
              <a:t>letterhead)</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Custom (no letterhead)</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Visualforce</a:t>
            </a:r>
          </a:p>
        </p:txBody>
      </p:sp>
      <p:sp>
        <p:nvSpPr>
          <p:cNvPr id="20" name="Freeform 9"/>
          <p:cNvSpPr/>
          <p:nvPr/>
        </p:nvSpPr>
        <p:spPr>
          <a:xfrm>
            <a:off x="3253625" y="2278708"/>
            <a:ext cx="2779047" cy="820425"/>
          </a:xfrm>
          <a:prstGeom prst="round2SameRect">
            <a:avLst/>
          </a:prstGeom>
          <a:solidFill>
            <a:srgbClr val="84BD04"/>
          </a:solidFill>
          <a:ln>
            <a:noFill/>
          </a:ln>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uLnTx/>
                <a:uFillTx/>
              </a:rPr>
              <a:t>Enter template information</a:t>
            </a:r>
          </a:p>
        </p:txBody>
      </p:sp>
      <p:sp>
        <p:nvSpPr>
          <p:cNvPr id="21" name="Freeform 10"/>
          <p:cNvSpPr/>
          <p:nvPr/>
        </p:nvSpPr>
        <p:spPr>
          <a:xfrm>
            <a:off x="3253626" y="3099134"/>
            <a:ext cx="2779047" cy="2335927"/>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Folder location</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Name</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Specify letterhead</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Choose layout</a:t>
            </a:r>
          </a:p>
        </p:txBody>
      </p:sp>
      <p:sp>
        <p:nvSpPr>
          <p:cNvPr id="22" name="Freeform 11"/>
          <p:cNvSpPr/>
          <p:nvPr/>
        </p:nvSpPr>
        <p:spPr>
          <a:xfrm>
            <a:off x="6171657" y="2278708"/>
            <a:ext cx="2769865" cy="820425"/>
          </a:xfrm>
          <a:prstGeom prst="round2SameRect">
            <a:avLst/>
          </a:prstGeom>
          <a:solidFill>
            <a:srgbClr val="ED8B00"/>
          </a:solidFill>
          <a:ln>
            <a:no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uLnTx/>
                <a:uFillTx/>
              </a:rPr>
              <a:t>Enter content</a:t>
            </a:r>
          </a:p>
        </p:txBody>
      </p:sp>
      <p:sp>
        <p:nvSpPr>
          <p:cNvPr id="23" name="Freeform 12"/>
          <p:cNvSpPr/>
          <p:nvPr/>
        </p:nvSpPr>
        <p:spPr>
          <a:xfrm>
            <a:off x="6162476" y="3099134"/>
            <a:ext cx="2779047" cy="2335927"/>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Return address</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Text</a:t>
            </a:r>
          </a:p>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Merge fields</a:t>
            </a:r>
          </a:p>
        </p:txBody>
      </p:sp>
      <p:sp>
        <p:nvSpPr>
          <p:cNvPr id="24" name="Freeform 13"/>
          <p:cNvSpPr/>
          <p:nvPr/>
        </p:nvSpPr>
        <p:spPr>
          <a:xfrm>
            <a:off x="9071325" y="2278708"/>
            <a:ext cx="2779047" cy="820425"/>
          </a:xfrm>
          <a:prstGeom prst="round2SameRect">
            <a:avLst/>
          </a:prstGeom>
          <a:solidFill>
            <a:srgbClr val="0A3B61"/>
          </a:solidFill>
          <a:ln>
            <a:noFill/>
          </a:ln>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bg1"/>
                </a:solidFill>
                <a:uLnTx/>
                <a:uFillTx/>
              </a:rPr>
              <a:t>Create text-only version</a:t>
            </a:r>
          </a:p>
        </p:txBody>
      </p:sp>
      <p:sp>
        <p:nvSpPr>
          <p:cNvPr id="25" name="Freeform 14"/>
          <p:cNvSpPr/>
          <p:nvPr/>
        </p:nvSpPr>
        <p:spPr>
          <a:xfrm>
            <a:off x="9071326" y="3099134"/>
            <a:ext cx="2779047" cy="2335927"/>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rPr>
              <a:t>If this is blank, the text from the HTML version will be copied over automatically</a:t>
            </a:r>
          </a:p>
        </p:txBody>
      </p:sp>
    </p:spTree>
    <p:custDataLst>
      <p:tags r:id="rId1"/>
    </p:custData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2" y="2573867"/>
            <a:ext cx="7392809" cy="4215662"/>
          </a:xfrm>
        </p:spPr>
        <p:txBody>
          <a:bodyPr/>
          <a:lstStyle/>
          <a:p>
            <a:r>
              <a:rPr lang="en-US" dirty="0"/>
              <a:t>Tasks:</a:t>
            </a:r>
          </a:p>
          <a:p>
            <a:pPr lvl="1"/>
            <a:r>
              <a:rPr lang="en-US" dirty="0"/>
              <a:t>Create a Read-Only Marketing folder for email templates that is accessible to all users.</a:t>
            </a:r>
          </a:p>
          <a:p>
            <a:pPr lvl="1"/>
            <a:r>
              <a:rPr lang="en-US" dirty="0"/>
              <a:t>Create a letterhead.</a:t>
            </a:r>
          </a:p>
          <a:p>
            <a:pPr lvl="1"/>
            <a:r>
              <a:rPr lang="en-US" dirty="0"/>
              <a:t>Customize the letterhead.</a:t>
            </a:r>
          </a:p>
          <a:p>
            <a:endParaRPr lang="en-US" dirty="0"/>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Create an email folder to store all marketing templates and create letterhead </a:t>
            </a:r>
            <a:br>
              <a:rPr lang="en-US" dirty="0"/>
            </a:br>
            <a:r>
              <a:rPr lang="en-US" dirty="0"/>
              <a:t>that uses the current AW Computing logo, as supplied to you by Conner in a Chatter post.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9" name="Title 8"/>
          <p:cNvSpPr>
            <a:spLocks noGrp="1"/>
          </p:cNvSpPr>
          <p:nvPr>
            <p:ph type="title"/>
          </p:nvPr>
        </p:nvSpPr>
        <p:spPr/>
        <p:txBody>
          <a:bodyPr/>
          <a:lstStyle/>
          <a:p>
            <a:r>
              <a:rPr lang="en-US" dirty="0"/>
              <a:t>8-1: Create a Folder and Letterhead</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394</a:t>
            </a:fld>
            <a:endParaRPr lang="en-US" dirty="0"/>
          </a:p>
        </p:txBody>
      </p:sp>
    </p:spTree>
    <p:custDataLst>
      <p:tags r:id="rId1"/>
    </p:custData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35200"/>
            <a:ext cx="6399387" cy="4554329"/>
          </a:xfrm>
        </p:spPr>
        <p:txBody>
          <a:bodyPr/>
          <a:lstStyle/>
          <a:p>
            <a:r>
              <a:rPr lang="en-US" dirty="0"/>
              <a:t>Tasks:</a:t>
            </a:r>
          </a:p>
          <a:p>
            <a:pPr lvl="1"/>
            <a:r>
              <a:rPr lang="en-US" dirty="0"/>
              <a:t>Create an email template with the General Marketing letterhead. </a:t>
            </a:r>
          </a:p>
          <a:p>
            <a:pPr lvl="1"/>
            <a:r>
              <a:rPr lang="en-US" dirty="0"/>
              <a:t>Make it available to all users.</a:t>
            </a:r>
          </a:p>
          <a:p>
            <a:pPr lvl="1"/>
            <a:r>
              <a:rPr lang="en-US" dirty="0"/>
              <a:t>Add merge fields. </a:t>
            </a:r>
          </a:p>
          <a:p>
            <a:pPr lvl="1"/>
            <a:r>
              <a:rPr lang="en-US" dirty="0"/>
              <a:t>Test the template.</a:t>
            </a:r>
          </a:p>
          <a:p>
            <a:endParaRPr lang="en-US" dirty="0"/>
          </a:p>
        </p:txBody>
      </p:sp>
      <p:sp>
        <p:nvSpPr>
          <p:cNvPr id="2" name="Content Placeholder 1"/>
          <p:cNvSpPr>
            <a:spLocks noGrp="1"/>
          </p:cNvSpPr>
          <p:nvPr>
            <p:ph idx="11"/>
          </p:nvPr>
        </p:nvSpPr>
        <p:spPr>
          <a:xfrm>
            <a:off x="1" y="758826"/>
            <a:ext cx="12192000" cy="1312635"/>
          </a:xfrm>
        </p:spPr>
        <p:txBody>
          <a:bodyPr/>
          <a:lstStyle/>
          <a:p>
            <a:r>
              <a:rPr lang="en-US" dirty="0"/>
              <a:t>Goals: </a:t>
            </a:r>
          </a:p>
          <a:p>
            <a:pPr lvl="1"/>
            <a:r>
              <a:rPr lang="en-US" dirty="0"/>
              <a:t>Create an email template with the General Marketing letterhead and make it available to end users in both plain text and HTML formats. </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8-2: Create an Email Template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395</a:t>
            </a:fld>
            <a:endParaRPr lang="en-US" dirty="0"/>
          </a:p>
        </p:txBody>
      </p:sp>
    </p:spTree>
    <p:custDataLst>
      <p:tags r:id="rId1"/>
    </p:custData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6" name="Content Placeholder 5"/>
          <p:cNvSpPr>
            <a:spLocks noGrp="1"/>
          </p:cNvSpPr>
          <p:nvPr>
            <p:ph idx="1"/>
          </p:nvPr>
        </p:nvSpPr>
        <p:spPr/>
        <p:txBody>
          <a:bodyPr/>
          <a:lstStyle/>
          <a:p>
            <a:pPr lvl="3"/>
            <a:r>
              <a:rPr lang="en-US"/>
              <a:t>Email Templates</a:t>
            </a:r>
          </a:p>
          <a:p>
            <a:pPr lvl="1"/>
            <a:r>
              <a:rPr lang="en-US"/>
              <a:t>Workflow Rules</a:t>
            </a:r>
          </a:p>
          <a:p>
            <a:pPr lvl="2"/>
            <a:r>
              <a:rPr lang="en-US"/>
              <a:t>Process Builder</a:t>
            </a:r>
          </a:p>
          <a:p>
            <a:pPr lvl="2"/>
            <a:r>
              <a:rPr lang="en-US"/>
              <a:t>Lead  Automation</a:t>
            </a:r>
            <a:endParaRPr lang="en-US" dirty="0"/>
          </a:p>
        </p:txBody>
      </p:sp>
      <p:sp>
        <p:nvSpPr>
          <p:cNvPr id="4" name="Text Placeholder 3"/>
          <p:cNvSpPr>
            <a:spLocks noGrp="1"/>
          </p:cNvSpPr>
          <p:nvPr>
            <p:ph type="body" sz="quarter" idx="13"/>
          </p:nvPr>
        </p:nvSpPr>
        <p:spPr/>
        <p:txBody>
          <a:bodyPr/>
          <a:lstStyle/>
          <a:p>
            <a:r>
              <a:rPr lang="en-US"/>
              <a:t>Module 8: Automation</a:t>
            </a:r>
            <a:endParaRPr lang="en-US" dirty="0"/>
          </a:p>
        </p:txBody>
      </p:sp>
      <p:sp>
        <p:nvSpPr>
          <p:cNvPr id="11" name="Slide Number Placeholder 10"/>
          <p:cNvSpPr>
            <a:spLocks noGrp="1"/>
          </p:cNvSpPr>
          <p:nvPr>
            <p:ph type="sldNum" sz="quarter" idx="12"/>
          </p:nvPr>
        </p:nvSpPr>
        <p:spPr/>
        <p:txBody>
          <a:bodyPr/>
          <a:lstStyle/>
          <a:p>
            <a:fld id="{812A5277-1DB9-460F-9A21-B857ABB32666}" type="slidenum">
              <a:rPr lang="en-US" smtClean="0"/>
              <a:pPr/>
              <a:t>396</a:t>
            </a:fld>
            <a:endParaRPr lang="en-US" dirty="0"/>
          </a:p>
        </p:txBody>
      </p:sp>
    </p:spTree>
    <p:custDataLst>
      <p:tags r:id="rId1"/>
    </p:custDataLst>
    <p:extLst>
      <p:ext uri="{BB962C8B-B14F-4D97-AF65-F5344CB8AC3E}">
        <p14:creationId xmlns:p14="http://schemas.microsoft.com/office/powerpoint/2010/main" val="106145198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Improving Customer Service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465352147"/>
              </p:ext>
            </p:extLst>
          </p:nvPr>
        </p:nvGraphicFramePr>
        <p:xfrm>
          <a:off x="1711207" y="1474741"/>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baseline="0" dirty="0">
                          <a:solidFill>
                            <a:schemeClr val="tx1"/>
                          </a:solidFill>
                          <a:latin typeface="Salesforce Sans" panose="020B0505020202020203" pitchFamily="34" charset="0"/>
                          <a:ea typeface="Segoe UI" pitchFamily="34" charset="0"/>
                          <a:cs typeface="Segoe UI" pitchFamily="34" charset="0"/>
                        </a:rPr>
                        <a:t>I want to make sure our most important customers are getting the support they need. Whenever one of our large accounts logs a support case, I want to know about it. By large, I mean more than 5,000 employees OR an annual revenue of more than 20 million dollars. Can you help?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John Wiseman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Great idea, Noah. I would like the sales rep in charge of the account to follow up with our important customers after the case has been closed. I will also need to track this data on a regular basis. Is this possible?</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4"/>
          <a:srcRect l="1970" t="12280" r="78654" b="85404"/>
          <a:stretch/>
        </p:blipFill>
        <p:spPr>
          <a:xfrm>
            <a:off x="1707413" y="3678065"/>
            <a:ext cx="3280454" cy="277523"/>
          </a:xfrm>
          <a:prstGeom prst="rect">
            <a:avLst/>
          </a:prstGeom>
        </p:spPr>
      </p:pic>
      <p:pic>
        <p:nvPicPr>
          <p:cNvPr id="11" name="Picture 10"/>
          <p:cNvPicPr>
            <a:picLocks noChangeAspect="1"/>
          </p:cNvPicPr>
          <p:nvPr/>
        </p:nvPicPr>
        <p:blipFill rotWithShape="1">
          <a:blip r:embed="rId4"/>
          <a:srcRect l="96090" t="2041" r="2152" b="95552"/>
          <a:stretch/>
        </p:blipFill>
        <p:spPr>
          <a:xfrm>
            <a:off x="10245058" y="1578092"/>
            <a:ext cx="297640" cy="288435"/>
          </a:xfrm>
          <a:prstGeom prst="rect">
            <a:avLst/>
          </a:prstGeom>
        </p:spPr>
      </p:pic>
      <p:pic>
        <p:nvPicPr>
          <p:cNvPr id="12" name="Picture 11"/>
          <p:cNvPicPr>
            <a:picLocks noChangeAspect="1"/>
          </p:cNvPicPr>
          <p:nvPr/>
        </p:nvPicPr>
        <p:blipFill rotWithShape="1">
          <a:blip r:embed="rId4"/>
          <a:srcRect l="95812" t="16466" r="2430" b="81127"/>
          <a:stretch/>
        </p:blipFill>
        <p:spPr>
          <a:xfrm>
            <a:off x="10245058" y="4530620"/>
            <a:ext cx="297640" cy="288435"/>
          </a:xfrm>
          <a:prstGeom prst="rect">
            <a:avLst/>
          </a:prstGeom>
        </p:spPr>
      </p:pic>
      <p:pic>
        <p:nvPicPr>
          <p:cNvPr id="13" name="Picture 12" descr="NLarkin headshot.png"/>
          <p:cNvPicPr>
            <a:picLocks noChangeAspect="1"/>
          </p:cNvPicPr>
          <p:nvPr/>
        </p:nvPicPr>
        <p:blipFill>
          <a:blip r:embed="rId5" cstate="print"/>
          <a:srcRect l="3327" r="4243" b="14125"/>
          <a:stretch>
            <a:fillRect/>
          </a:stretch>
        </p:blipFill>
        <p:spPr>
          <a:xfrm>
            <a:off x="1736803" y="1570180"/>
            <a:ext cx="570147" cy="569518"/>
          </a:xfrm>
          <a:prstGeom prst="rect">
            <a:avLst/>
          </a:prstGeom>
          <a:solidFill>
            <a:schemeClr val="bg1"/>
          </a:solidFill>
          <a:ln w="19050">
            <a:solidFill>
              <a:schemeClr val="bg1">
                <a:lumMod val="85000"/>
              </a:schemeClr>
            </a:solidFill>
          </a:ln>
        </p:spPr>
      </p:pic>
      <p:pic>
        <p:nvPicPr>
          <p:cNvPr id="16" name="Picture 15" descr="AWheeler headshot.png"/>
          <p:cNvPicPr>
            <a:picLocks noChangeAspect="1"/>
          </p:cNvPicPr>
          <p:nvPr/>
        </p:nvPicPr>
        <p:blipFill>
          <a:blip r:embed="rId6" cstate="print"/>
          <a:srcRect l="12167" r="-3772" b="12284"/>
          <a:stretch>
            <a:fillRect/>
          </a:stretch>
        </p:blipFill>
        <p:spPr>
          <a:xfrm>
            <a:off x="1962132" y="4484902"/>
            <a:ext cx="381018" cy="379872"/>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397</a:t>
            </a:fld>
            <a:endParaRPr lang="en-US" dirty="0"/>
          </a:p>
        </p:txBody>
      </p:sp>
    </p:spTree>
    <p:custDataLst>
      <p:tags r:id="rId1"/>
    </p:custData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2" y="843165"/>
            <a:ext cx="8274310" cy="5950440"/>
          </a:xfrm>
        </p:spPr>
        <p:txBody>
          <a:bodyPr>
            <a:normAutofit/>
          </a:bodyPr>
          <a:lstStyle/>
          <a:p>
            <a:pPr marL="0" indent="0">
              <a:buNone/>
            </a:pPr>
            <a:r>
              <a:rPr lang="en-US" dirty="0"/>
              <a:t>A </a:t>
            </a:r>
            <a:r>
              <a:rPr lang="en-US" b="1" dirty="0"/>
              <a:t>workflow rule </a:t>
            </a:r>
            <a:r>
              <a:rPr lang="en-US" dirty="0"/>
              <a:t>sets workflow actions into motion when certain conditions are met. Actions can take place immediately, or on a specific date, according to a trigger.</a:t>
            </a:r>
          </a:p>
          <a:p>
            <a:endParaRPr lang="en-US" dirty="0"/>
          </a:p>
        </p:txBody>
      </p:sp>
      <p:sp>
        <p:nvSpPr>
          <p:cNvPr id="2" name="Title 1"/>
          <p:cNvSpPr>
            <a:spLocks noGrp="1"/>
          </p:cNvSpPr>
          <p:nvPr>
            <p:ph type="title"/>
          </p:nvPr>
        </p:nvSpPr>
        <p:spPr/>
        <p:txBody>
          <a:bodyPr/>
          <a:lstStyle/>
          <a:p>
            <a:r>
              <a:rPr lang="en-US" dirty="0"/>
              <a:t>Workflow Rules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398</a:t>
            </a:fld>
            <a:endParaRPr lang="en-US" dirty="0"/>
          </a:p>
        </p:txBody>
      </p:sp>
      <p:grpSp>
        <p:nvGrpSpPr>
          <p:cNvPr id="40" name="Group 39"/>
          <p:cNvGrpSpPr/>
          <p:nvPr/>
        </p:nvGrpSpPr>
        <p:grpSpPr>
          <a:xfrm>
            <a:off x="516450" y="2498387"/>
            <a:ext cx="10789832" cy="3847182"/>
            <a:chOff x="1150129" y="2953583"/>
            <a:chExt cx="10789832" cy="3847182"/>
          </a:xfrm>
        </p:grpSpPr>
        <p:sp>
          <p:nvSpPr>
            <p:cNvPr id="43" name="Pentagon 6"/>
            <p:cNvSpPr/>
            <p:nvPr/>
          </p:nvSpPr>
          <p:spPr>
            <a:xfrm>
              <a:off x="3282079" y="2953583"/>
              <a:ext cx="1862506"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Rule</a:t>
              </a:r>
              <a:br>
                <a:rPr kumimoji="0" lang="en-US" sz="2000" b="1" i="0" u="none" strike="noStrike" kern="0" cap="none" spc="0" normalizeH="0" baseline="0" noProof="0" dirty="0">
                  <a:ln>
                    <a:noFill/>
                  </a:ln>
                  <a:solidFill>
                    <a:schemeClr val="bg1"/>
                  </a:solidFill>
                  <a:effectLst/>
                  <a:uLnTx/>
                  <a:uFillTx/>
                </a:rPr>
              </a:br>
              <a:r>
                <a:rPr kumimoji="0" lang="en-US" sz="2000" b="1" i="0" u="none" strike="noStrike" kern="0" cap="none" spc="0" normalizeH="0" baseline="0" noProof="0" dirty="0">
                  <a:ln>
                    <a:noFill/>
                  </a:ln>
                  <a:solidFill>
                    <a:schemeClr val="bg1"/>
                  </a:solidFill>
                  <a:effectLst/>
                  <a:uLnTx/>
                  <a:uFillTx/>
                </a:rPr>
                <a:t>Criteria</a:t>
              </a:r>
            </a:p>
          </p:txBody>
        </p:sp>
        <p:sp>
          <p:nvSpPr>
            <p:cNvPr id="46" name="Chevron 7"/>
            <p:cNvSpPr/>
            <p:nvPr/>
          </p:nvSpPr>
          <p:spPr>
            <a:xfrm>
              <a:off x="7472496" y="2953583"/>
              <a:ext cx="2343491" cy="723909"/>
            </a:xfrm>
            <a:prstGeom prst="chevron">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Time Triggers</a:t>
              </a:r>
            </a:p>
          </p:txBody>
        </p:sp>
        <p:sp>
          <p:nvSpPr>
            <p:cNvPr id="47" name="Pentagon 25"/>
            <p:cNvSpPr/>
            <p:nvPr/>
          </p:nvSpPr>
          <p:spPr>
            <a:xfrm>
              <a:off x="1150129" y="2953583"/>
              <a:ext cx="1890643"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Evaluation</a:t>
              </a:r>
              <a:br>
                <a:rPr kumimoji="0" lang="en-US" sz="2000" b="1" i="0" u="none" strike="noStrike" kern="0" cap="none" spc="0" normalizeH="0" baseline="0" noProof="0" dirty="0">
                  <a:ln>
                    <a:noFill/>
                  </a:ln>
                  <a:solidFill>
                    <a:schemeClr val="bg1"/>
                  </a:solidFill>
                  <a:effectLst/>
                  <a:uLnTx/>
                  <a:uFillTx/>
                </a:rPr>
              </a:br>
              <a:r>
                <a:rPr kumimoji="0" lang="en-US" sz="2000" b="1" i="0" u="none" strike="noStrike" kern="0" cap="none" spc="0" normalizeH="0" baseline="0" noProof="0" dirty="0">
                  <a:ln>
                    <a:noFill/>
                  </a:ln>
                  <a:solidFill>
                    <a:schemeClr val="bg1"/>
                  </a:solidFill>
                  <a:effectLst/>
                  <a:uLnTx/>
                  <a:uFillTx/>
                </a:rPr>
                <a:t>Criteria</a:t>
              </a:r>
            </a:p>
          </p:txBody>
        </p:sp>
        <p:sp>
          <p:nvSpPr>
            <p:cNvPr id="48" name="Rounded Rectangle 31"/>
            <p:cNvSpPr/>
            <p:nvPr/>
          </p:nvSpPr>
          <p:spPr>
            <a:xfrm>
              <a:off x="10057292" y="2984197"/>
              <a:ext cx="1845297" cy="662681"/>
            </a:xfrm>
            <a:prstGeom prst="roundRect">
              <a:avLst>
                <a:gd name="adj" fmla="val 10000"/>
              </a:avLst>
            </a:prstGeom>
            <a:solidFill>
              <a:srgbClr val="0070C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rPr>
                <a:t>Actions</a:t>
              </a:r>
            </a:p>
          </p:txBody>
        </p:sp>
        <p:sp>
          <p:nvSpPr>
            <p:cNvPr id="49" name="Rounded Rectangle 34"/>
            <p:cNvSpPr/>
            <p:nvPr/>
          </p:nvSpPr>
          <p:spPr>
            <a:xfrm>
              <a:off x="10019919" y="3944004"/>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Task(s)</a:t>
              </a:r>
            </a:p>
          </p:txBody>
        </p:sp>
        <p:sp>
          <p:nvSpPr>
            <p:cNvPr id="50" name="Rounded Rectangle 37"/>
            <p:cNvSpPr/>
            <p:nvPr/>
          </p:nvSpPr>
          <p:spPr>
            <a:xfrm>
              <a:off x="10020479" y="4599825"/>
              <a:ext cx="1918922" cy="492258"/>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Email Alert(s)</a:t>
              </a:r>
              <a:endParaRPr kumimoji="0" lang="en-IN" sz="2000" b="0" i="0" u="none" strike="noStrike" kern="0" cap="none" spc="0" normalizeH="0" baseline="0" noProof="0" dirty="0">
                <a:ln>
                  <a:noFill/>
                </a:ln>
                <a:solidFill>
                  <a:sysClr val="windowText" lastClr="000000"/>
                </a:solidFill>
                <a:effectLst/>
                <a:uLnTx/>
                <a:uFillTx/>
              </a:endParaRPr>
            </a:p>
          </p:txBody>
        </p:sp>
        <p:sp>
          <p:nvSpPr>
            <p:cNvPr id="51" name="Rounded Rectangle 40"/>
            <p:cNvSpPr/>
            <p:nvPr/>
          </p:nvSpPr>
          <p:spPr>
            <a:xfrm>
              <a:off x="10020479" y="5257470"/>
              <a:ext cx="1918922" cy="720715"/>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Field Update(s)</a:t>
              </a:r>
            </a:p>
          </p:txBody>
        </p:sp>
        <p:sp>
          <p:nvSpPr>
            <p:cNvPr id="52" name="Rounded Rectangle 43"/>
            <p:cNvSpPr/>
            <p:nvPr/>
          </p:nvSpPr>
          <p:spPr>
            <a:xfrm>
              <a:off x="10031109" y="6143571"/>
              <a:ext cx="1897662" cy="65719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Outbound Message(s)</a:t>
              </a:r>
            </a:p>
          </p:txBody>
        </p:sp>
        <p:sp>
          <p:nvSpPr>
            <p:cNvPr id="53" name="Rounded Rectangle 34"/>
            <p:cNvSpPr/>
            <p:nvPr/>
          </p:nvSpPr>
          <p:spPr>
            <a:xfrm>
              <a:off x="5319745" y="3928549"/>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Task(s)</a:t>
              </a:r>
            </a:p>
          </p:txBody>
        </p:sp>
        <p:sp>
          <p:nvSpPr>
            <p:cNvPr id="54" name="Rounded Rectangle 37"/>
            <p:cNvSpPr/>
            <p:nvPr/>
          </p:nvSpPr>
          <p:spPr>
            <a:xfrm>
              <a:off x="5320305" y="4584370"/>
              <a:ext cx="1918922" cy="492258"/>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Email Alert(s)</a:t>
              </a:r>
              <a:endParaRPr kumimoji="0" lang="en-IN" sz="2000" b="0" i="0" u="none" strike="noStrike" kern="0" cap="none" spc="0" normalizeH="0" baseline="0" noProof="0" dirty="0">
                <a:ln>
                  <a:noFill/>
                </a:ln>
                <a:solidFill>
                  <a:sysClr val="windowText" lastClr="000000"/>
                </a:solidFill>
                <a:effectLst/>
                <a:uLnTx/>
                <a:uFillTx/>
              </a:endParaRPr>
            </a:p>
          </p:txBody>
        </p:sp>
        <p:sp>
          <p:nvSpPr>
            <p:cNvPr id="55" name="Rounded Rectangle 40"/>
            <p:cNvSpPr/>
            <p:nvPr/>
          </p:nvSpPr>
          <p:spPr>
            <a:xfrm>
              <a:off x="5320305" y="5242015"/>
              <a:ext cx="1918922" cy="720715"/>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Field Update(s)</a:t>
              </a:r>
            </a:p>
          </p:txBody>
        </p:sp>
        <p:sp>
          <p:nvSpPr>
            <p:cNvPr id="56" name="Rounded Rectangle 43"/>
            <p:cNvSpPr/>
            <p:nvPr/>
          </p:nvSpPr>
          <p:spPr>
            <a:xfrm>
              <a:off x="5330935" y="6128116"/>
              <a:ext cx="1897662" cy="65719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Outbound Message(s)</a:t>
              </a:r>
            </a:p>
          </p:txBody>
        </p:sp>
        <p:sp>
          <p:nvSpPr>
            <p:cNvPr id="57" name="Rounded Rectangle 31"/>
            <p:cNvSpPr/>
            <p:nvPr/>
          </p:nvSpPr>
          <p:spPr>
            <a:xfrm>
              <a:off x="5385892" y="2984197"/>
              <a:ext cx="1845297" cy="662681"/>
            </a:xfrm>
            <a:prstGeom prst="roundRect">
              <a:avLst>
                <a:gd name="adj" fmla="val 10000"/>
              </a:avLst>
            </a:prstGeom>
            <a:solidFill>
              <a:srgbClr val="0070C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rPr>
                <a:t>Actions</a:t>
              </a:r>
            </a:p>
          </p:txBody>
        </p:sp>
      </p:grpSp>
    </p:spTree>
    <p:custDataLst>
      <p:tags r:id="rId1"/>
    </p:custData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5750004"/>
            <a:ext cx="12188825" cy="1107996"/>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400" dirty="0">
                <a:solidFill>
                  <a:schemeClr val="bg1"/>
                </a:solidFill>
              </a:rPr>
              <a:t>Rules created after saving records do not trigger those records retroactively. </a:t>
            </a:r>
          </a:p>
        </p:txBody>
      </p:sp>
      <p:sp>
        <p:nvSpPr>
          <p:cNvPr id="312322" name="Rectangle 3"/>
          <p:cNvSpPr>
            <a:spLocks noGrp="1" noChangeArrowheads="1"/>
          </p:cNvSpPr>
          <p:nvPr>
            <p:ph idx="1"/>
          </p:nvPr>
        </p:nvSpPr>
        <p:spPr>
          <a:xfrm>
            <a:off x="115712" y="843165"/>
            <a:ext cx="9477468" cy="5950440"/>
          </a:xfrm>
        </p:spPr>
        <p:txBody>
          <a:bodyPr/>
          <a:lstStyle/>
          <a:p>
            <a:r>
              <a:rPr lang="en-US" b="1" dirty="0"/>
              <a:t>Evaluation criteria </a:t>
            </a:r>
            <a:r>
              <a:rPr lang="en-US" dirty="0"/>
              <a:t>determines which records the workflow rule will apply to. Depending on how you set the evaluation criteria, workflow rules are evaluated when the record is:</a:t>
            </a:r>
          </a:p>
          <a:p>
            <a:pPr marL="342900" lvl="1" indent="-342900">
              <a:buFont typeface="Wingdings" panose="05000000000000000000" pitchFamily="2" charset="2"/>
              <a:buChar char="§"/>
            </a:pPr>
            <a:r>
              <a:rPr lang="en-US" dirty="0"/>
              <a:t>Created.</a:t>
            </a:r>
          </a:p>
          <a:p>
            <a:pPr marL="342900" lvl="1" indent="-342900">
              <a:buFont typeface="Wingdings" panose="05000000000000000000" pitchFamily="2" charset="2"/>
              <a:buChar char="§"/>
            </a:pPr>
            <a:r>
              <a:rPr lang="en-US" dirty="0"/>
              <a:t>Created, and every time it’s edited. </a:t>
            </a:r>
          </a:p>
          <a:p>
            <a:pPr marL="342900" lvl="1" indent="-342900">
              <a:buFont typeface="Wingdings" panose="05000000000000000000" pitchFamily="2" charset="2"/>
              <a:buChar char="§"/>
            </a:pPr>
            <a:r>
              <a:rPr lang="en-US" dirty="0"/>
              <a:t>Created, and any time it’s edited to subsequently meet criteria.</a:t>
            </a:r>
          </a:p>
          <a:p>
            <a:endParaRPr lang="en-US" dirty="0"/>
          </a:p>
        </p:txBody>
      </p:sp>
      <p:sp>
        <p:nvSpPr>
          <p:cNvPr id="312321" name="Rectangle 2"/>
          <p:cNvSpPr>
            <a:spLocks noGrp="1" noChangeArrowheads="1"/>
          </p:cNvSpPr>
          <p:nvPr>
            <p:ph type="title"/>
          </p:nvPr>
        </p:nvSpPr>
        <p:spPr/>
        <p:txBody>
          <a:bodyPr/>
          <a:lstStyle/>
          <a:p>
            <a:r>
              <a:rPr lang="en-US" dirty="0"/>
              <a:t>Evaluation Criteria</a:t>
            </a:r>
          </a:p>
        </p:txBody>
      </p:sp>
      <p:sp>
        <p:nvSpPr>
          <p:cNvPr id="2" name="Slide Number Placeholder 1"/>
          <p:cNvSpPr>
            <a:spLocks noGrp="1"/>
          </p:cNvSpPr>
          <p:nvPr>
            <p:ph type="sldNum" sz="quarter" idx="10"/>
          </p:nvPr>
        </p:nvSpPr>
        <p:spPr/>
        <p:txBody>
          <a:bodyPr/>
          <a:lstStyle/>
          <a:p>
            <a:fld id="{812A5277-1DB9-460F-9A21-B857ABB32666}" type="slidenum">
              <a:rPr lang="en-US" smtClean="0"/>
              <a:pPr/>
              <a:t>399</a:t>
            </a:fld>
            <a:endParaRPr lang="en-US" dirty="0"/>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276071"/>
            <a:ext cx="353832" cy="309239"/>
          </a:xfrm>
          <a:prstGeom prst="rect">
            <a:avLst/>
          </a:prstGeom>
          <a:noFill/>
          <a:ln>
            <a:noFill/>
          </a:ln>
          <a:effectLst/>
        </p:spPr>
      </p:pic>
      <p:sp>
        <p:nvSpPr>
          <p:cNvPr id="12" name="TextBox 11"/>
          <p:cNvSpPr txBox="1"/>
          <p:nvPr/>
        </p:nvSpPr>
        <p:spPr bwMode="white">
          <a:xfrm>
            <a:off x="0" y="6008342"/>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98492" y="2206486"/>
            <a:ext cx="10402908" cy="3415381"/>
          </a:xfrm>
        </p:spPr>
        <p:txBody>
          <a:bodyPr numCol="2" spcCol="365760">
            <a:noAutofit/>
          </a:bodyPr>
          <a:lstStyle/>
          <a:p>
            <a:pPr marL="222250" lvl="2" indent="-222250">
              <a:lnSpc>
                <a:spcPct val="100000"/>
              </a:lnSpc>
              <a:spcBef>
                <a:spcPts val="600"/>
              </a:spcBef>
            </a:pPr>
            <a:r>
              <a:rPr lang="en-US" sz="1900" dirty="0"/>
              <a:t>Create new users with the appropriate access and permissions needed to work with Salesforce data.</a:t>
            </a:r>
          </a:p>
          <a:p>
            <a:pPr marL="222250" lvl="2" indent="-222250">
              <a:lnSpc>
                <a:spcPct val="100000"/>
              </a:lnSpc>
              <a:spcBef>
                <a:spcPts val="600"/>
              </a:spcBef>
            </a:pPr>
            <a:r>
              <a:rPr lang="en-US" sz="1900" dirty="0"/>
              <a:t>Customize the Salesforce application to reflect your business needs, from setting currencies to creating custom fields.   </a:t>
            </a:r>
          </a:p>
          <a:p>
            <a:pPr marL="222250" lvl="2" indent="-222250">
              <a:lnSpc>
                <a:spcPct val="100000"/>
              </a:lnSpc>
              <a:spcBef>
                <a:spcPts val="600"/>
              </a:spcBef>
            </a:pPr>
            <a:r>
              <a:rPr lang="en-US" sz="1900" dirty="0"/>
              <a:t>Import and export data from Salesforce. Ensure data cleanliness through validation rules.</a:t>
            </a:r>
          </a:p>
          <a:p>
            <a:pPr marL="222250" lvl="2" indent="-222250">
              <a:lnSpc>
                <a:spcPct val="100000"/>
              </a:lnSpc>
              <a:spcBef>
                <a:spcPts val="600"/>
              </a:spcBef>
            </a:pPr>
            <a:r>
              <a:rPr lang="en-US" sz="1900" dirty="0"/>
              <a:t>Create dashboards and reports so you, and your users, can analyze the data within Salesforce.</a:t>
            </a:r>
          </a:p>
          <a:p>
            <a:pPr lvl="2">
              <a:lnSpc>
                <a:spcPct val="100000"/>
              </a:lnSpc>
              <a:spcBef>
                <a:spcPts val="600"/>
              </a:spcBef>
            </a:pPr>
            <a:r>
              <a:rPr lang="en-US" sz="1900" dirty="0"/>
              <a:t>Automate business processes, lead generation, and case creation, assignment, and escalation.</a:t>
            </a:r>
          </a:p>
          <a:p>
            <a:pPr lvl="2">
              <a:lnSpc>
                <a:spcPct val="100000"/>
              </a:lnSpc>
              <a:spcBef>
                <a:spcPts val="600"/>
              </a:spcBef>
            </a:pPr>
            <a:r>
              <a:rPr lang="en-US" sz="1900" dirty="0"/>
              <a:t>Improve collaboration, sharing, </a:t>
            </a:r>
            <a:br>
              <a:rPr lang="en-US" sz="1900" dirty="0"/>
            </a:br>
            <a:r>
              <a:rPr lang="en-US" sz="1900" dirty="0"/>
              <a:t>and knowledge exchange within </a:t>
            </a:r>
            <a:br>
              <a:rPr lang="en-US" sz="1900" dirty="0"/>
            </a:br>
            <a:r>
              <a:rPr lang="en-US" sz="1900" dirty="0"/>
              <a:t>your company.</a:t>
            </a:r>
          </a:p>
        </p:txBody>
      </p:sp>
      <p:sp>
        <p:nvSpPr>
          <p:cNvPr id="5" name="Title 4"/>
          <p:cNvSpPr>
            <a:spLocks noGrp="1"/>
          </p:cNvSpPr>
          <p:nvPr>
            <p:ph type="title"/>
          </p:nvPr>
        </p:nvSpPr>
        <p:spPr/>
        <p:txBody>
          <a:bodyPr/>
          <a:lstStyle/>
          <a:p>
            <a:r>
              <a:rPr lang="en-US"/>
              <a:t>Course Objectives</a:t>
            </a:r>
            <a:endParaRPr lang="en-US" dirty="0"/>
          </a:p>
        </p:txBody>
      </p:sp>
      <p:sp>
        <p:nvSpPr>
          <p:cNvPr id="11" name="Text Placeholder 10"/>
          <p:cNvSpPr>
            <a:spLocks noGrp="1"/>
          </p:cNvSpPr>
          <p:nvPr>
            <p:ph type="body" sz="quarter" idx="12"/>
          </p:nvPr>
        </p:nvSpPr>
        <p:spPr/>
        <p:txBody>
          <a:bodyPr/>
          <a:lstStyle/>
          <a:p>
            <a:r>
              <a:rPr lang="en-US" dirty="0"/>
              <a:t>Administration Essentials for New Admins</a:t>
            </a:r>
          </a:p>
        </p:txBody>
      </p:sp>
      <p:sp>
        <p:nvSpPr>
          <p:cNvPr id="7" name="Content Placeholder 5"/>
          <p:cNvSpPr txBox="1">
            <a:spLocks/>
          </p:cNvSpPr>
          <p:nvPr/>
        </p:nvSpPr>
        <p:spPr bwMode="auto">
          <a:xfrm>
            <a:off x="798492" y="1167919"/>
            <a:ext cx="10402908" cy="1249429"/>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200" kern="0" dirty="0">
                <a:latin typeface="Salesforce Sans" panose="020B0505020202020203" pitchFamily="34" charset="0"/>
              </a:rPr>
              <a:t>By the end of this course, you will be able to implement and customize a Salesforce organization with essential features for the Sales, Service, and Collaboration clouds. Specifically, you will be able to:</a:t>
            </a:r>
          </a:p>
          <a:p>
            <a:endParaRPr lang="en-US" kern="0" dirty="0">
              <a:latin typeface="Salesforce Sans" panose="020B0505020202020203" pitchFamily="34" charset="0"/>
            </a:endParaRPr>
          </a:p>
        </p:txBody>
      </p:sp>
      <p:sp>
        <p:nvSpPr>
          <p:cNvPr id="2" name="Slide Number Placeholder 1"/>
          <p:cNvSpPr>
            <a:spLocks noGrp="1"/>
          </p:cNvSpPr>
          <p:nvPr>
            <p:ph type="sldNum" sz="quarter" idx="10"/>
          </p:nvPr>
        </p:nvSpPr>
        <p:spPr/>
        <p:txBody>
          <a:bodyPr/>
          <a:lstStyle/>
          <a:p>
            <a:fld id="{812A5277-1DB9-460F-9A21-B857ABB32666}" type="slidenum">
              <a:rPr lang="en-US" smtClean="0"/>
              <a:pPr/>
              <a:t>4</a:t>
            </a:fld>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2" y="843165"/>
            <a:ext cx="9641606" cy="5950440"/>
          </a:xfrm>
        </p:spPr>
        <p:txBody>
          <a:bodyPr/>
          <a:lstStyle/>
          <a:p>
            <a:r>
              <a:rPr lang="en-US" dirty="0"/>
              <a:t>You should ask some questions when you’re considering choosing Lightning Experience for your organization:</a:t>
            </a:r>
          </a:p>
          <a:p>
            <a:pPr marL="457200" indent="-457200">
              <a:buFont typeface="Wingdings" panose="05000000000000000000" pitchFamily="2" charset="2"/>
              <a:buChar char="§"/>
            </a:pPr>
            <a:r>
              <a:rPr lang="en-US" dirty="0"/>
              <a:t>Is there a group of people in the organization that will benefit from using Lightning Experience? </a:t>
            </a:r>
          </a:p>
          <a:p>
            <a:pPr marL="457200" indent="-457200">
              <a:buFont typeface="Wingdings" panose="05000000000000000000" pitchFamily="2" charset="2"/>
              <a:buChar char="§"/>
            </a:pPr>
            <a:r>
              <a:rPr lang="en-US" dirty="0"/>
              <a:t>Does the organization have a complex sales process?</a:t>
            </a:r>
          </a:p>
          <a:p>
            <a:pPr marL="457200" indent="-457200">
              <a:buFont typeface="Wingdings" panose="05000000000000000000" pitchFamily="2" charset="2"/>
              <a:buChar char="§"/>
            </a:pPr>
            <a:r>
              <a:rPr lang="en-US" dirty="0"/>
              <a:t>Does the organization want a single Salesforce experience across the sales and service departments? </a:t>
            </a:r>
          </a:p>
          <a:p>
            <a:pPr marL="457200" indent="-457200">
              <a:buFont typeface="Wingdings" panose="05000000000000000000" pitchFamily="2" charset="2"/>
              <a:buChar char="§"/>
            </a:pPr>
            <a:r>
              <a:rPr lang="en-US" dirty="0"/>
              <a:t>Have you done a gap analysis of the features and functionality available in Salesforce Classic vs. Lightning Experience? </a:t>
            </a:r>
          </a:p>
          <a:p>
            <a:pPr marL="457200" indent="-45720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Considerations when Choosing Lightning Experience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40</a:t>
            </a:fld>
            <a:endParaRPr lang="en-US" dirty="0"/>
          </a:p>
        </p:txBody>
      </p:sp>
    </p:spTree>
    <p:custDataLst>
      <p:tags r:id="rId1"/>
    </p:custDataLst>
    <p:extLst>
      <p:ext uri="{BB962C8B-B14F-4D97-AF65-F5344CB8AC3E}">
        <p14:creationId xmlns:p14="http://schemas.microsoft.com/office/powerpoint/2010/main" val="99483167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Criteria to Trigger an Action</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400</a:t>
            </a:fld>
            <a:endParaRPr lang="en-US" dirty="0"/>
          </a:p>
        </p:txBody>
      </p:sp>
      <p:grpSp>
        <p:nvGrpSpPr>
          <p:cNvPr id="4" name="Group 3"/>
          <p:cNvGrpSpPr/>
          <p:nvPr/>
        </p:nvGrpSpPr>
        <p:grpSpPr>
          <a:xfrm>
            <a:off x="1214936" y="1057574"/>
            <a:ext cx="9642195" cy="5139749"/>
            <a:chOff x="65685" y="1480387"/>
            <a:chExt cx="8508808" cy="4535600"/>
          </a:xfrm>
        </p:grpSpPr>
        <p:pic>
          <p:nvPicPr>
            <p:cNvPr id="3" name="Picture 2"/>
            <p:cNvPicPr>
              <a:picLocks noChangeAspect="1" noChangeArrowheads="1"/>
            </p:cNvPicPr>
            <p:nvPr/>
          </p:nvPicPr>
          <p:blipFill>
            <a:blip r:embed="rId4" cstate="print"/>
            <a:srcRect/>
            <a:stretch>
              <a:fillRect/>
            </a:stretch>
          </p:blipFill>
          <p:spPr bwMode="auto">
            <a:xfrm>
              <a:off x="652463" y="2511501"/>
              <a:ext cx="7839075" cy="3190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TextBox 22"/>
            <p:cNvSpPr txBox="1"/>
            <p:nvPr/>
          </p:nvSpPr>
          <p:spPr>
            <a:xfrm>
              <a:off x="2979165" y="5300898"/>
              <a:ext cx="4362884" cy="715089"/>
            </a:xfrm>
            <a:prstGeom prst="wedgeRoundRectCallout">
              <a:avLst>
                <a:gd name="adj1" fmla="val -72965"/>
                <a:gd name="adj2" fmla="val -51055"/>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bg1"/>
                  </a:solidFill>
                </a:rPr>
                <a:t>Filter Logic allows you the construct expressions using AND, OR, and NOT.</a:t>
              </a:r>
            </a:p>
          </p:txBody>
        </p:sp>
        <p:sp>
          <p:nvSpPr>
            <p:cNvPr id="13" name="TextBox 12"/>
            <p:cNvSpPr txBox="1"/>
            <p:nvPr/>
          </p:nvSpPr>
          <p:spPr>
            <a:xfrm>
              <a:off x="65685" y="1480387"/>
              <a:ext cx="3541784" cy="991626"/>
            </a:xfrm>
            <a:prstGeom prst="wedgeRoundRectCallout">
              <a:avLst>
                <a:gd name="adj1" fmla="val 21628"/>
                <a:gd name="adj2" fmla="val 76465"/>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bg1"/>
                  </a:solidFill>
                  <a:latin typeface="Salesforce Sans" panose="020B0505020202020203" pitchFamily="34" charset="0"/>
                </a:rPr>
                <a:t>Choose </a:t>
              </a:r>
              <a:r>
                <a:rPr lang="en-US" sz="2000" b="1" dirty="0">
                  <a:solidFill>
                    <a:schemeClr val="bg1"/>
                  </a:solidFill>
                  <a:cs typeface="Courier New" pitchFamily="49" charset="0"/>
                </a:rPr>
                <a:t>criteria are met </a:t>
              </a:r>
              <a:r>
                <a:rPr lang="en-US" sz="2000" dirty="0">
                  <a:solidFill>
                    <a:schemeClr val="bg1"/>
                  </a:solidFill>
                  <a:latin typeface="Salesforce Sans" panose="020B0505020202020203" pitchFamily="34" charset="0"/>
                </a:rPr>
                <a:t>to input criteria a record must meet to trigger the rule.</a:t>
              </a:r>
              <a:r>
                <a:rPr lang="en-US" sz="2000" dirty="0">
                  <a:solidFill>
                    <a:schemeClr val="bg1"/>
                  </a:solidFill>
                  <a:latin typeface="Courier New" pitchFamily="49" charset="0"/>
                  <a:cs typeface="Courier New" pitchFamily="49" charset="0"/>
                </a:rPr>
                <a:t> </a:t>
              </a:r>
              <a:endParaRPr lang="en-US" sz="2000" dirty="0">
                <a:solidFill>
                  <a:schemeClr val="bg1"/>
                </a:solidFill>
                <a:latin typeface="Salesforce Sans" panose="020B0505020202020203" pitchFamily="34" charset="0"/>
              </a:endParaRPr>
            </a:p>
          </p:txBody>
        </p:sp>
        <p:sp>
          <p:nvSpPr>
            <p:cNvPr id="14" name="TextBox 13"/>
            <p:cNvSpPr txBox="1"/>
            <p:nvPr/>
          </p:nvSpPr>
          <p:spPr>
            <a:xfrm>
              <a:off x="3969548" y="1890837"/>
              <a:ext cx="4604945" cy="1292119"/>
            </a:xfrm>
            <a:prstGeom prst="wedgeRoundRectCallout">
              <a:avLst>
                <a:gd name="adj1" fmla="val -30709"/>
                <a:gd name="adj2" fmla="val 68876"/>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bg1"/>
                  </a:solidFill>
                  <a:latin typeface="Salesforce Sans" panose="020B0505020202020203" pitchFamily="34" charset="0"/>
                </a:rPr>
                <a:t>Choose </a:t>
              </a:r>
              <a:r>
                <a:rPr lang="en-US" sz="2000" b="1" dirty="0">
                  <a:solidFill>
                    <a:schemeClr val="bg1"/>
                  </a:solidFill>
                  <a:cs typeface="Courier New" pitchFamily="49" charset="0"/>
                </a:rPr>
                <a:t>formula evaluates to true </a:t>
              </a:r>
              <a:r>
                <a:rPr lang="en-US" sz="2000" dirty="0">
                  <a:solidFill>
                    <a:schemeClr val="bg1"/>
                  </a:solidFill>
                  <a:latin typeface="Salesforce Sans" panose="020B0505020202020203" pitchFamily="34" charset="0"/>
                </a:rPr>
                <a:t>to enter a formula that returns a value of “True” or “False.” The rule is triggered if the formula returns “True.”</a:t>
              </a:r>
              <a:endParaRPr lang="en-US" sz="2000" b="1" dirty="0">
                <a:solidFill>
                  <a:schemeClr val="bg1"/>
                </a:solidFill>
                <a:latin typeface="Salesforce Sans" panose="020B0505020202020203" pitchFamily="34" charset="0"/>
              </a:endParaRPr>
            </a:p>
          </p:txBody>
        </p:sp>
      </p:grpSp>
    </p:spTree>
    <p:custDataLst>
      <p:tags r:id="rId1"/>
    </p:custData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p:cNvSpPr>
            <a:spLocks noGrp="1" noChangeArrowheads="1"/>
          </p:cNvSpPr>
          <p:nvPr>
            <p:ph idx="1"/>
          </p:nvPr>
        </p:nvSpPr>
        <p:spPr/>
        <p:txBody>
          <a:bodyPr>
            <a:normAutofit/>
          </a:bodyPr>
          <a:lstStyle/>
          <a:p>
            <a:pPr marL="342900" lvl="1" indent="-342900">
              <a:buFont typeface="Wingdings" panose="05000000000000000000" pitchFamily="2" charset="2"/>
              <a:buChar char="§"/>
            </a:pPr>
            <a:r>
              <a:rPr lang="en-US" dirty="0"/>
              <a:t>Workflow tasks may be assigned to a user, role, record owner, record creator, opportunity team role, or account team role. </a:t>
            </a:r>
          </a:p>
          <a:p>
            <a:pPr marL="342900" lvl="1" indent="-342900">
              <a:lnSpc>
                <a:spcPct val="90000"/>
              </a:lnSpc>
              <a:buFont typeface="Wingdings" panose="05000000000000000000" pitchFamily="2" charset="2"/>
              <a:buChar char="§"/>
            </a:pPr>
            <a:r>
              <a:rPr lang="en-US" dirty="0">
                <a:ea typeface="MS PGothic" charset="-128"/>
              </a:rPr>
              <a:t>A single task cannot be assigned to multiple users in Salesforce CRM. </a:t>
            </a:r>
          </a:p>
          <a:p>
            <a:pPr marL="342900" lvl="1" indent="-342900">
              <a:lnSpc>
                <a:spcPct val="90000"/>
              </a:lnSpc>
              <a:buFont typeface="Wingdings" panose="05000000000000000000" pitchFamily="2" charset="2"/>
              <a:buChar char="§"/>
            </a:pPr>
            <a:r>
              <a:rPr lang="en-US" dirty="0">
                <a:ea typeface="MS PGothic" charset="-128"/>
              </a:rPr>
              <a:t>To assign tasks to multiple users, create multiple tasks as outcomes of the rule.</a:t>
            </a:r>
            <a:r>
              <a:rPr lang="en-US" dirty="0"/>
              <a:t> </a:t>
            </a:r>
          </a:p>
          <a:p>
            <a:pPr marL="342900" lvl="1" indent="-342900">
              <a:lnSpc>
                <a:spcPct val="90000"/>
              </a:lnSpc>
              <a:buFont typeface="Wingdings" panose="05000000000000000000" pitchFamily="2" charset="2"/>
              <a:buChar char="§"/>
            </a:pPr>
            <a:r>
              <a:rPr lang="en-US" dirty="0"/>
              <a:t>Workflow tasks can be tracked in Activity History and be reported on.</a:t>
            </a:r>
          </a:p>
          <a:p>
            <a:pPr marL="217488" lvl="1" indent="-217488">
              <a:lnSpc>
                <a:spcPct val="90000"/>
              </a:lnSpc>
            </a:pPr>
            <a:endParaRPr lang="en-US" dirty="0">
              <a:ea typeface="MS PGothic" charset="-128"/>
            </a:endParaRPr>
          </a:p>
        </p:txBody>
      </p:sp>
      <p:sp>
        <p:nvSpPr>
          <p:cNvPr id="316417" name="Rectangle 2"/>
          <p:cNvSpPr>
            <a:spLocks noGrp="1" noChangeArrowheads="1"/>
          </p:cNvSpPr>
          <p:nvPr>
            <p:ph type="title"/>
          </p:nvPr>
        </p:nvSpPr>
        <p:spPr/>
        <p:txBody>
          <a:bodyPr/>
          <a:lstStyle/>
          <a:p>
            <a:r>
              <a:rPr lang="en-US" dirty="0"/>
              <a:t>Workflow Action: Tasks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401</a:t>
            </a:fld>
            <a:endParaRPr lang="en-US" dirty="0"/>
          </a:p>
        </p:txBody>
      </p:sp>
      <p:sp>
        <p:nvSpPr>
          <p:cNvPr id="13" name="TextBox 12"/>
          <p:cNvSpPr txBox="1"/>
          <p:nvPr/>
        </p:nvSpPr>
        <p:spPr>
          <a:xfrm>
            <a:off x="1953313" y="5243941"/>
            <a:ext cx="1682096" cy="1015663"/>
          </a:xfrm>
          <a:prstGeom prst="rect">
            <a:avLst/>
          </a:prstGeom>
          <a:noFill/>
        </p:spPr>
        <p:txBody>
          <a:bodyPr wrap="square" rtlCol="0">
            <a:spAutoFit/>
          </a:bodyPr>
          <a:lstStyle/>
          <a:p>
            <a:pPr algn="ctr"/>
            <a:r>
              <a:rPr lang="en-US" sz="2000" i="1" dirty="0"/>
              <a:t>Opportunity marked</a:t>
            </a:r>
            <a:br>
              <a:rPr lang="en-US" sz="2000" i="1" dirty="0"/>
            </a:br>
            <a:r>
              <a:rPr lang="en-US" sz="2000" i="1" dirty="0"/>
              <a:t>Closed/Lost</a:t>
            </a:r>
          </a:p>
        </p:txBody>
      </p:sp>
      <p:sp>
        <p:nvSpPr>
          <p:cNvPr id="14" name="TextBox 13"/>
          <p:cNvSpPr txBox="1"/>
          <p:nvPr/>
        </p:nvSpPr>
        <p:spPr>
          <a:xfrm>
            <a:off x="6490577" y="5262410"/>
            <a:ext cx="2054720" cy="1015663"/>
          </a:xfrm>
          <a:prstGeom prst="rect">
            <a:avLst/>
          </a:prstGeom>
          <a:noFill/>
        </p:spPr>
        <p:txBody>
          <a:bodyPr wrap="square" rtlCol="0">
            <a:spAutoFit/>
          </a:bodyPr>
          <a:lstStyle/>
          <a:p>
            <a:pPr algn="ctr"/>
            <a:r>
              <a:rPr lang="en-US" sz="2000" i="1" dirty="0"/>
              <a:t>Task: Reminder to Complete Post Mortem</a:t>
            </a:r>
          </a:p>
        </p:txBody>
      </p:sp>
      <p:sp>
        <p:nvSpPr>
          <p:cNvPr id="15" name="TextBox 14"/>
          <p:cNvSpPr txBox="1"/>
          <p:nvPr/>
        </p:nvSpPr>
        <p:spPr>
          <a:xfrm>
            <a:off x="8905537" y="5243941"/>
            <a:ext cx="1683474" cy="707886"/>
          </a:xfrm>
          <a:prstGeom prst="rect">
            <a:avLst/>
          </a:prstGeom>
          <a:noFill/>
        </p:spPr>
        <p:txBody>
          <a:bodyPr wrap="none" rtlCol="0">
            <a:spAutoFit/>
          </a:bodyPr>
          <a:lstStyle/>
          <a:p>
            <a:pPr algn="ctr"/>
            <a:r>
              <a:rPr lang="en-US" sz="2000" i="1" dirty="0"/>
              <a:t>Opportunity </a:t>
            </a:r>
            <a:br>
              <a:rPr lang="en-US" sz="2000" i="1" dirty="0"/>
            </a:br>
            <a:r>
              <a:rPr lang="en-US" sz="2000" i="1" dirty="0"/>
              <a:t>Owner</a:t>
            </a:r>
          </a:p>
        </p:txBody>
      </p:sp>
      <p:sp>
        <p:nvSpPr>
          <p:cNvPr id="16" name="Right Arrow 15"/>
          <p:cNvSpPr/>
          <p:nvPr/>
        </p:nvSpPr>
        <p:spPr>
          <a:xfrm>
            <a:off x="3079224" y="4263044"/>
            <a:ext cx="136616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7" name="Right Arrow 16"/>
          <p:cNvSpPr/>
          <p:nvPr/>
        </p:nvSpPr>
        <p:spPr>
          <a:xfrm>
            <a:off x="7587850" y="4263044"/>
            <a:ext cx="1561622"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9" name="Right Arrow 18"/>
          <p:cNvSpPr/>
          <p:nvPr/>
        </p:nvSpPr>
        <p:spPr>
          <a:xfrm>
            <a:off x="5360697" y="4252884"/>
            <a:ext cx="1517160"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0" name="TextBox 19"/>
          <p:cNvSpPr txBox="1"/>
          <p:nvPr/>
        </p:nvSpPr>
        <p:spPr>
          <a:xfrm>
            <a:off x="4393119" y="5181673"/>
            <a:ext cx="1275396" cy="707886"/>
          </a:xfrm>
          <a:prstGeom prst="rect">
            <a:avLst/>
          </a:prstGeom>
          <a:noFill/>
        </p:spPr>
        <p:txBody>
          <a:bodyPr wrap="square" rtlCol="0">
            <a:spAutoFit/>
          </a:bodyPr>
          <a:lstStyle/>
          <a:p>
            <a:pPr algn="ctr"/>
            <a:r>
              <a:rPr lang="en-US" sz="2000" i="1" dirty="0"/>
              <a:t>1 week later…</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6321" y="4021975"/>
            <a:ext cx="1197031" cy="1197031"/>
          </a:xfrm>
          <a:prstGeom prst="rect">
            <a:avLst/>
          </a:prstGeom>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1443" y="4048990"/>
            <a:ext cx="1187164" cy="1187164"/>
          </a:xfrm>
          <a:prstGeom prst="rect">
            <a:avLst/>
          </a:prstGeom>
          <a:effec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415025" y="4028554"/>
            <a:ext cx="1188720" cy="1188720"/>
          </a:xfrm>
          <a:prstGeom prst="rect">
            <a:avLst/>
          </a:prstGeom>
          <a:noFill/>
          <a:effectLst/>
        </p:spPr>
      </p:pic>
      <p:sp>
        <p:nvSpPr>
          <p:cNvPr id="21" name="Freeform 423"/>
          <p:cNvSpPr>
            <a:spLocks noChangeArrowheads="1"/>
          </p:cNvSpPr>
          <p:nvPr/>
        </p:nvSpPr>
        <p:spPr bwMode="auto">
          <a:xfrm flipH="1">
            <a:off x="9177791" y="4085075"/>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Tree>
    <p:custDataLst>
      <p:tags r:id="rId1"/>
    </p:custData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Grp="1" noChangeArrowheads="1"/>
          </p:cNvSpPr>
          <p:nvPr>
            <p:ph idx="1"/>
          </p:nvPr>
        </p:nvSpPr>
        <p:spPr/>
        <p:txBody>
          <a:bodyPr>
            <a:normAutofit/>
          </a:bodyPr>
          <a:lstStyle/>
          <a:p>
            <a:pPr marL="354012" lvl="1" indent="-342900">
              <a:buFont typeface="Wingdings" panose="05000000000000000000" pitchFamily="2" charset="2"/>
              <a:buChar char="§"/>
            </a:pPr>
            <a:r>
              <a:rPr lang="en-US" dirty="0"/>
              <a:t>Email alerts allow you to send a template email to a user, role, record owner, record creator, opportunity team role, or account team role.</a:t>
            </a:r>
          </a:p>
          <a:p>
            <a:pPr marL="354012" lvl="1" indent="-342900">
              <a:buFont typeface="Wingdings" panose="05000000000000000000" pitchFamily="2" charset="2"/>
              <a:buChar char="§"/>
            </a:pPr>
            <a:r>
              <a:rPr lang="en-US" dirty="0"/>
              <a:t>Email alerts use email templates. This means that the email template you use needs to be created before you set up the workflow action.</a:t>
            </a:r>
          </a:p>
        </p:txBody>
      </p:sp>
      <p:sp>
        <p:nvSpPr>
          <p:cNvPr id="318465" name="Rectangle 2"/>
          <p:cNvSpPr>
            <a:spLocks noGrp="1" noChangeArrowheads="1"/>
          </p:cNvSpPr>
          <p:nvPr>
            <p:ph type="title"/>
          </p:nvPr>
        </p:nvSpPr>
        <p:spPr/>
        <p:txBody>
          <a:bodyPr/>
          <a:lstStyle/>
          <a:p>
            <a:r>
              <a:rPr lang="en-US" dirty="0"/>
              <a:t>Workflow Action: Email Alerts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402</a:t>
            </a:fld>
            <a:endParaRPr lang="en-US" dirty="0"/>
          </a:p>
        </p:txBody>
      </p:sp>
      <p:sp>
        <p:nvSpPr>
          <p:cNvPr id="9" name="TextBox 8"/>
          <p:cNvSpPr txBox="1"/>
          <p:nvPr/>
        </p:nvSpPr>
        <p:spPr>
          <a:xfrm>
            <a:off x="2168666" y="5135389"/>
            <a:ext cx="2056973" cy="707886"/>
          </a:xfrm>
          <a:prstGeom prst="rect">
            <a:avLst/>
          </a:prstGeom>
          <a:noFill/>
        </p:spPr>
        <p:txBody>
          <a:bodyPr wrap="none" rtlCol="0">
            <a:spAutoFit/>
          </a:bodyPr>
          <a:lstStyle/>
          <a:p>
            <a:pPr algn="ctr"/>
            <a:r>
              <a:rPr lang="en-US" sz="2000" i="1" dirty="0"/>
              <a:t>Big Opportunity</a:t>
            </a:r>
          </a:p>
          <a:p>
            <a:pPr algn="ctr"/>
            <a:r>
              <a:rPr lang="en-US" sz="2000" i="1" dirty="0"/>
              <a:t>In Negotiation</a:t>
            </a:r>
          </a:p>
        </p:txBody>
      </p:sp>
      <p:sp>
        <p:nvSpPr>
          <p:cNvPr id="10" name="TextBox 9"/>
          <p:cNvSpPr txBox="1"/>
          <p:nvPr/>
        </p:nvSpPr>
        <p:spPr>
          <a:xfrm>
            <a:off x="5731546" y="5135389"/>
            <a:ext cx="846707" cy="400110"/>
          </a:xfrm>
          <a:prstGeom prst="rect">
            <a:avLst/>
          </a:prstGeom>
          <a:noFill/>
        </p:spPr>
        <p:txBody>
          <a:bodyPr wrap="none" rtlCol="0">
            <a:spAutoFit/>
          </a:bodyPr>
          <a:lstStyle/>
          <a:p>
            <a:r>
              <a:rPr lang="en-US" sz="2000" i="1" dirty="0"/>
              <a:t>Email</a:t>
            </a:r>
          </a:p>
        </p:txBody>
      </p:sp>
      <p:sp>
        <p:nvSpPr>
          <p:cNvPr id="11" name="TextBox 10"/>
          <p:cNvSpPr txBox="1"/>
          <p:nvPr/>
        </p:nvSpPr>
        <p:spPr>
          <a:xfrm>
            <a:off x="8095022" y="5135389"/>
            <a:ext cx="1890261" cy="400110"/>
          </a:xfrm>
          <a:prstGeom prst="rect">
            <a:avLst/>
          </a:prstGeom>
          <a:noFill/>
        </p:spPr>
        <p:txBody>
          <a:bodyPr wrap="none" rtlCol="0">
            <a:spAutoFit/>
          </a:bodyPr>
          <a:lstStyle/>
          <a:p>
            <a:r>
              <a:rPr lang="en-US" sz="2000" i="1" dirty="0"/>
              <a:t>Account Team</a:t>
            </a:r>
          </a:p>
        </p:txBody>
      </p:sp>
      <p:sp>
        <p:nvSpPr>
          <p:cNvPr id="12" name="Right Arrow 11"/>
          <p:cNvSpPr/>
          <p:nvPr/>
        </p:nvSpPr>
        <p:spPr>
          <a:xfrm>
            <a:off x="3596996" y="409032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Right Arrow 12"/>
          <p:cNvSpPr/>
          <p:nvPr/>
        </p:nvSpPr>
        <p:spPr>
          <a:xfrm>
            <a:off x="6492596" y="409032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487" y="3851208"/>
            <a:ext cx="1197864" cy="1197864"/>
          </a:xfrm>
          <a:prstGeom prst="rect">
            <a:avLst/>
          </a:prstGeom>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9933" y="3851625"/>
            <a:ext cx="1197031" cy="1197031"/>
          </a:xfrm>
          <a:prstGeom prst="rect">
            <a:avLst/>
          </a:prstGeom>
          <a:effectLst/>
        </p:spPr>
      </p:pic>
      <p:sp>
        <p:nvSpPr>
          <p:cNvPr id="17" name="Freeform 424"/>
          <p:cNvSpPr>
            <a:spLocks noChangeArrowheads="1"/>
          </p:cNvSpPr>
          <p:nvPr/>
        </p:nvSpPr>
        <p:spPr bwMode="auto">
          <a:xfrm flipH="1">
            <a:off x="8184554" y="3840480"/>
            <a:ext cx="1423552" cy="1215009"/>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spTree>
    <p:custDataLst>
      <p:tags r:id="rId1"/>
    </p:custData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3"/>
          <p:cNvSpPr>
            <a:spLocks noGrp="1" noChangeArrowheads="1"/>
          </p:cNvSpPr>
          <p:nvPr>
            <p:ph idx="1"/>
          </p:nvPr>
        </p:nvSpPr>
        <p:spPr/>
        <p:txBody>
          <a:bodyPr>
            <a:normAutofit/>
          </a:bodyPr>
          <a:lstStyle/>
          <a:p>
            <a:pPr marL="342900" lvl="1" indent="-342900">
              <a:buFont typeface="Wingdings" panose="05000000000000000000" pitchFamily="2" charset="2"/>
              <a:buChar char="§"/>
            </a:pPr>
            <a:r>
              <a:rPr lang="en-US" dirty="0"/>
              <a:t>Field updates allow you to automatically change the value of a field to a value you specify.</a:t>
            </a:r>
          </a:p>
          <a:p>
            <a:pPr marL="342900" lvl="1" indent="-342900">
              <a:buFont typeface="Wingdings" panose="05000000000000000000" pitchFamily="2" charset="2"/>
              <a:buChar char="§"/>
            </a:pPr>
            <a:r>
              <a:rPr lang="en-US" dirty="0"/>
              <a:t>Depending on the type of field, you can apply a specific value, make the value blank, or calculate a value based on a formula you create.</a:t>
            </a:r>
          </a:p>
          <a:p>
            <a:pPr marL="342900" lvl="1" indent="-342900">
              <a:buFont typeface="Wingdings" panose="05000000000000000000" pitchFamily="2" charset="2"/>
              <a:buChar char="§"/>
            </a:pPr>
            <a:r>
              <a:rPr lang="en-GB" dirty="0"/>
              <a:t>Field updates can retrigger workflow rules.</a:t>
            </a:r>
            <a:r>
              <a:rPr lang="en-US" dirty="0"/>
              <a:t> </a:t>
            </a:r>
          </a:p>
        </p:txBody>
      </p:sp>
      <p:sp>
        <p:nvSpPr>
          <p:cNvPr id="320513" name="Rectangle 2"/>
          <p:cNvSpPr>
            <a:spLocks noGrp="1" noChangeArrowheads="1"/>
          </p:cNvSpPr>
          <p:nvPr>
            <p:ph type="title"/>
          </p:nvPr>
        </p:nvSpPr>
        <p:spPr/>
        <p:txBody>
          <a:bodyPr/>
          <a:lstStyle/>
          <a:p>
            <a:r>
              <a:rPr lang="en-US" dirty="0"/>
              <a:t>Workflow Action: Field Updates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403</a:t>
            </a:fld>
            <a:endParaRPr lang="en-US" dirty="0"/>
          </a:p>
        </p:txBody>
      </p:sp>
      <p:sp>
        <p:nvSpPr>
          <p:cNvPr id="9" name="TextBox 8"/>
          <p:cNvSpPr txBox="1"/>
          <p:nvPr/>
        </p:nvSpPr>
        <p:spPr>
          <a:xfrm>
            <a:off x="1924298" y="5151916"/>
            <a:ext cx="1507699" cy="1323439"/>
          </a:xfrm>
          <a:prstGeom prst="rect">
            <a:avLst/>
          </a:prstGeom>
          <a:noFill/>
        </p:spPr>
        <p:txBody>
          <a:bodyPr wrap="square" rtlCol="0">
            <a:spAutoFit/>
          </a:bodyPr>
          <a:lstStyle/>
          <a:p>
            <a:pPr algn="ctr"/>
            <a:r>
              <a:rPr lang="en-US" sz="2000" i="1" dirty="0"/>
              <a:t>New account in a targeted industry</a:t>
            </a:r>
          </a:p>
        </p:txBody>
      </p:sp>
      <p:sp>
        <p:nvSpPr>
          <p:cNvPr id="10" name="TextBox 9"/>
          <p:cNvSpPr txBox="1"/>
          <p:nvPr/>
        </p:nvSpPr>
        <p:spPr>
          <a:xfrm>
            <a:off x="5017495" y="4484107"/>
            <a:ext cx="1548822" cy="707886"/>
          </a:xfrm>
          <a:prstGeom prst="rect">
            <a:avLst/>
          </a:prstGeom>
          <a:noFill/>
        </p:spPr>
        <p:txBody>
          <a:bodyPr wrap="none" rtlCol="0">
            <a:spAutoFit/>
          </a:bodyPr>
          <a:lstStyle/>
          <a:p>
            <a:pPr algn="ctr"/>
            <a:r>
              <a:rPr lang="en-US" sz="2000" i="1" dirty="0"/>
              <a:t>Change the</a:t>
            </a:r>
            <a:br>
              <a:rPr lang="en-US" sz="2000" i="1" dirty="0"/>
            </a:br>
            <a:r>
              <a:rPr lang="en-US" sz="2000" i="1" dirty="0"/>
              <a:t>record type</a:t>
            </a:r>
          </a:p>
        </p:txBody>
      </p:sp>
      <p:sp>
        <p:nvSpPr>
          <p:cNvPr id="11" name="TextBox 10"/>
          <p:cNvSpPr txBox="1"/>
          <p:nvPr/>
        </p:nvSpPr>
        <p:spPr>
          <a:xfrm>
            <a:off x="7573078" y="4294241"/>
            <a:ext cx="2658100" cy="707886"/>
          </a:xfrm>
          <a:prstGeom prst="rect">
            <a:avLst/>
          </a:prstGeom>
          <a:noFill/>
        </p:spPr>
        <p:txBody>
          <a:bodyPr wrap="none" rtlCol="0">
            <a:spAutoFit/>
          </a:bodyPr>
          <a:lstStyle/>
          <a:p>
            <a:pPr algn="ctr"/>
            <a:r>
              <a:rPr lang="en-US" sz="2000" i="1" dirty="0"/>
              <a:t>Display fields unique</a:t>
            </a:r>
            <a:br>
              <a:rPr lang="en-US" sz="2000" i="1" dirty="0"/>
            </a:br>
            <a:r>
              <a:rPr lang="en-US" sz="2000" i="1" dirty="0"/>
              <a:t>to the target industry</a:t>
            </a:r>
          </a:p>
        </p:txBody>
      </p:sp>
      <p:sp>
        <p:nvSpPr>
          <p:cNvPr id="12" name="Right Arrow 11"/>
          <p:cNvSpPr/>
          <p:nvPr/>
        </p:nvSpPr>
        <p:spPr>
          <a:xfrm rot="21000703">
            <a:off x="3142927" y="3800606"/>
            <a:ext cx="1811928" cy="5538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Right Arrow 12"/>
          <p:cNvSpPr/>
          <p:nvPr/>
        </p:nvSpPr>
        <p:spPr>
          <a:xfrm>
            <a:off x="6256679" y="3607714"/>
            <a:ext cx="1590369" cy="583487"/>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212" y="3321390"/>
            <a:ext cx="1193389" cy="1193389"/>
          </a:xfrm>
          <a:prstGeom prst="rect">
            <a:avLst/>
          </a:prstGeom>
          <a:effectLst/>
        </p:spPr>
      </p:pic>
      <p:sp>
        <p:nvSpPr>
          <p:cNvPr id="19" name="Right Arrow 18"/>
          <p:cNvSpPr/>
          <p:nvPr/>
        </p:nvSpPr>
        <p:spPr>
          <a:xfrm rot="1817089">
            <a:off x="3034709" y="4992950"/>
            <a:ext cx="1899234"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1" name="Right Arrow 20"/>
          <p:cNvSpPr/>
          <p:nvPr/>
        </p:nvSpPr>
        <p:spPr>
          <a:xfrm>
            <a:off x="5867380" y="5717208"/>
            <a:ext cx="1600037"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2" name="TextBox 21"/>
          <p:cNvSpPr txBox="1"/>
          <p:nvPr/>
        </p:nvSpPr>
        <p:spPr>
          <a:xfrm>
            <a:off x="7537353" y="6256641"/>
            <a:ext cx="2121093" cy="400110"/>
          </a:xfrm>
          <a:prstGeom prst="rect">
            <a:avLst/>
          </a:prstGeom>
          <a:noFill/>
        </p:spPr>
        <p:txBody>
          <a:bodyPr wrap="none" rtlCol="0">
            <a:spAutoFit/>
          </a:bodyPr>
          <a:lstStyle/>
          <a:p>
            <a:r>
              <a:rPr lang="en-US" sz="2000" i="1" dirty="0"/>
              <a:t>Marketing Team</a:t>
            </a:r>
          </a:p>
        </p:txBody>
      </p:sp>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193991" y="5446598"/>
            <a:ext cx="1004169" cy="1004169"/>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43346" y="3878321"/>
            <a:ext cx="1197864" cy="1197864"/>
          </a:xfrm>
          <a:prstGeom prst="rect">
            <a:avLst/>
          </a:prstGeom>
          <a:effectLst/>
        </p:spPr>
      </p:pic>
      <p:sp>
        <p:nvSpPr>
          <p:cNvPr id="25" name="Freeform 114"/>
          <p:cNvSpPr>
            <a:spLocks noChangeArrowheads="1"/>
          </p:cNvSpPr>
          <p:nvPr/>
        </p:nvSpPr>
        <p:spPr bwMode="auto">
          <a:xfrm>
            <a:off x="7831577" y="5235234"/>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sp>
        <p:nvSpPr>
          <p:cNvPr id="26" name="Freeform 278"/>
          <p:cNvSpPr>
            <a:spLocks noChangeArrowheads="1"/>
          </p:cNvSpPr>
          <p:nvPr/>
        </p:nvSpPr>
        <p:spPr bwMode="auto">
          <a:xfrm>
            <a:off x="8301095" y="3358833"/>
            <a:ext cx="1018567" cy="810831"/>
          </a:xfrm>
          <a:custGeom>
            <a:avLst/>
            <a:gdLst>
              <a:gd name="T0" fmla="*/ 13594033 w 704"/>
              <a:gd name="T1" fmla="*/ 10064382 h 560"/>
              <a:gd name="T2" fmla="*/ 9843943 w 704"/>
              <a:gd name="T3" fmla="*/ 13809069 h 560"/>
              <a:gd name="T4" fmla="*/ 5742186 w 704"/>
              <a:gd name="T5" fmla="*/ 14160316 h 560"/>
              <a:gd name="T6" fmla="*/ 1171882 w 704"/>
              <a:gd name="T7" fmla="*/ 11234747 h 560"/>
              <a:gd name="T8" fmla="*/ 0 w 704"/>
              <a:gd name="T9" fmla="*/ 7255781 h 560"/>
              <a:gd name="T10" fmla="*/ 1992096 w 704"/>
              <a:gd name="T11" fmla="*/ 2340386 h 560"/>
              <a:gd name="T12" fmla="*/ 7031290 w 704"/>
              <a:gd name="T13" fmla="*/ 0 h 560"/>
              <a:gd name="T14" fmla="*/ 11015825 w 704"/>
              <a:gd name="T15" fmla="*/ 1404300 h 560"/>
              <a:gd name="T16" fmla="*/ 14179803 w 704"/>
              <a:gd name="T17" fmla="*/ 5734170 h 560"/>
              <a:gd name="T18" fmla="*/ 117222 w 704"/>
              <a:gd name="T19" fmla="*/ 31246200 h 560"/>
              <a:gd name="T20" fmla="*/ 3047098 w 704"/>
              <a:gd name="T21" fmla="*/ 26916331 h 560"/>
              <a:gd name="T22" fmla="*/ 7031290 w 704"/>
              <a:gd name="T23" fmla="*/ 25745966 h 560"/>
              <a:gd name="T24" fmla="*/ 12070484 w 704"/>
              <a:gd name="T25" fmla="*/ 27735449 h 560"/>
              <a:gd name="T26" fmla="*/ 14179803 w 704"/>
              <a:gd name="T27" fmla="*/ 32767812 h 560"/>
              <a:gd name="T28" fmla="*/ 12891041 w 704"/>
              <a:gd name="T29" fmla="*/ 36746434 h 560"/>
              <a:gd name="T30" fmla="*/ 8672062 w 704"/>
              <a:gd name="T31" fmla="*/ 39672346 h 560"/>
              <a:gd name="T32" fmla="*/ 4335859 w 704"/>
              <a:gd name="T33" fmla="*/ 39321100 h 560"/>
              <a:gd name="T34" fmla="*/ 468890 w 704"/>
              <a:gd name="T35" fmla="*/ 35576413 h 560"/>
              <a:gd name="T36" fmla="*/ 0 w 704"/>
              <a:gd name="T37" fmla="*/ 58279499 h 560"/>
              <a:gd name="T38" fmla="*/ 1992096 w 704"/>
              <a:gd name="T39" fmla="*/ 53364448 h 560"/>
              <a:gd name="T40" fmla="*/ 7031290 w 704"/>
              <a:gd name="T41" fmla="*/ 51257997 h 560"/>
              <a:gd name="T42" fmla="*/ 11015825 w 704"/>
              <a:gd name="T43" fmla="*/ 52428362 h 560"/>
              <a:gd name="T44" fmla="*/ 14179803 w 704"/>
              <a:gd name="T45" fmla="*/ 56992167 h 560"/>
              <a:gd name="T46" fmla="*/ 13594033 w 704"/>
              <a:gd name="T47" fmla="*/ 61088100 h 560"/>
              <a:gd name="T48" fmla="*/ 9843943 w 704"/>
              <a:gd name="T49" fmla="*/ 64833130 h 560"/>
              <a:gd name="T50" fmla="*/ 5742186 w 704"/>
              <a:gd name="T51" fmla="*/ 65184034 h 560"/>
              <a:gd name="T52" fmla="*/ 1171882 w 704"/>
              <a:gd name="T53" fmla="*/ 62258465 h 560"/>
              <a:gd name="T54" fmla="*/ 25547295 w 704"/>
              <a:gd name="T55" fmla="*/ 11468683 h 560"/>
              <a:gd name="T56" fmla="*/ 25898962 w 704"/>
              <a:gd name="T57" fmla="*/ 1989483 h 560"/>
              <a:gd name="T58" fmla="*/ 27305289 w 704"/>
              <a:gd name="T59" fmla="*/ 351247 h 560"/>
              <a:gd name="T60" fmla="*/ 78517101 w 704"/>
              <a:gd name="T61" fmla="*/ 0 h 560"/>
              <a:gd name="T62" fmla="*/ 80978086 w 704"/>
              <a:gd name="T63" fmla="*/ 936086 h 560"/>
              <a:gd name="T64" fmla="*/ 82149968 w 704"/>
              <a:gd name="T65" fmla="*/ 2925569 h 560"/>
              <a:gd name="T66" fmla="*/ 82384413 w 704"/>
              <a:gd name="T67" fmla="*/ 9010985 h 560"/>
              <a:gd name="T68" fmla="*/ 81798643 w 704"/>
              <a:gd name="T69" fmla="*/ 12639047 h 560"/>
              <a:gd name="T70" fmla="*/ 79688982 w 704"/>
              <a:gd name="T71" fmla="*/ 14043348 h 560"/>
              <a:gd name="T72" fmla="*/ 28242725 w 704"/>
              <a:gd name="T73" fmla="*/ 14394251 h 560"/>
              <a:gd name="T74" fmla="*/ 25898962 w 704"/>
              <a:gd name="T75" fmla="*/ 12639047 h 560"/>
              <a:gd name="T76" fmla="*/ 28242725 w 704"/>
              <a:gd name="T77" fmla="*/ 39906282 h 560"/>
              <a:gd name="T78" fmla="*/ 25898962 w 704"/>
              <a:gd name="T79" fmla="*/ 38150735 h 560"/>
              <a:gd name="T80" fmla="*/ 25547295 w 704"/>
              <a:gd name="T81" fmla="*/ 28671535 h 560"/>
              <a:gd name="T82" fmla="*/ 26367852 w 704"/>
              <a:gd name="T83" fmla="*/ 26565084 h 560"/>
              <a:gd name="T84" fmla="*/ 28242725 w 704"/>
              <a:gd name="T85" fmla="*/ 25745966 h 560"/>
              <a:gd name="T86" fmla="*/ 79688982 w 704"/>
              <a:gd name="T87" fmla="*/ 25862934 h 560"/>
              <a:gd name="T88" fmla="*/ 81798643 w 704"/>
              <a:gd name="T89" fmla="*/ 27501513 h 560"/>
              <a:gd name="T90" fmla="*/ 82384413 w 704"/>
              <a:gd name="T91" fmla="*/ 30895297 h 560"/>
              <a:gd name="T92" fmla="*/ 82149968 w 704"/>
              <a:gd name="T93" fmla="*/ 36980713 h 560"/>
              <a:gd name="T94" fmla="*/ 80978086 w 704"/>
              <a:gd name="T95" fmla="*/ 38970196 h 560"/>
              <a:gd name="T96" fmla="*/ 78517101 w 704"/>
              <a:gd name="T97" fmla="*/ 39906282 h 560"/>
              <a:gd name="T98" fmla="*/ 27305289 w 704"/>
              <a:gd name="T99" fmla="*/ 65184034 h 560"/>
              <a:gd name="T100" fmla="*/ 25664517 w 704"/>
              <a:gd name="T101" fmla="*/ 63194894 h 560"/>
              <a:gd name="T102" fmla="*/ 25664517 w 704"/>
              <a:gd name="T103" fmla="*/ 53481415 h 560"/>
              <a:gd name="T104" fmla="*/ 26719176 w 704"/>
              <a:gd name="T105" fmla="*/ 51726211 h 560"/>
              <a:gd name="T106" fmla="*/ 78517101 w 704"/>
              <a:gd name="T107" fmla="*/ 51257997 h 560"/>
              <a:gd name="T108" fmla="*/ 80392317 w 704"/>
              <a:gd name="T109" fmla="*/ 51608900 h 560"/>
              <a:gd name="T110" fmla="*/ 82032746 w 704"/>
              <a:gd name="T111" fmla="*/ 53481415 h 560"/>
              <a:gd name="T112" fmla="*/ 82384413 w 704"/>
              <a:gd name="T113" fmla="*/ 58279499 h 560"/>
              <a:gd name="T114" fmla="*/ 82032746 w 704"/>
              <a:gd name="T115" fmla="*/ 62960615 h 560"/>
              <a:gd name="T116" fmla="*/ 80392317 w 704"/>
              <a:gd name="T117" fmla="*/ 64833130 h 560"/>
              <a:gd name="T118" fmla="*/ 28242725 w 704"/>
              <a:gd name="T119" fmla="*/ 65418313 h 5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4" h="560">
                <a:moveTo>
                  <a:pt x="121" y="62"/>
                </a:moveTo>
                <a:lnTo>
                  <a:pt x="121" y="62"/>
                </a:lnTo>
                <a:lnTo>
                  <a:pt x="121" y="74"/>
                </a:lnTo>
                <a:lnTo>
                  <a:pt x="116" y="86"/>
                </a:lnTo>
                <a:lnTo>
                  <a:pt x="110" y="96"/>
                </a:lnTo>
                <a:lnTo>
                  <a:pt x="103" y="105"/>
                </a:lnTo>
                <a:lnTo>
                  <a:pt x="94" y="112"/>
                </a:lnTo>
                <a:lnTo>
                  <a:pt x="84" y="118"/>
                </a:lnTo>
                <a:lnTo>
                  <a:pt x="74" y="121"/>
                </a:lnTo>
                <a:lnTo>
                  <a:pt x="60" y="123"/>
                </a:lnTo>
                <a:lnTo>
                  <a:pt x="49" y="121"/>
                </a:lnTo>
                <a:lnTo>
                  <a:pt x="37" y="118"/>
                </a:lnTo>
                <a:lnTo>
                  <a:pt x="26" y="112"/>
                </a:lnTo>
                <a:lnTo>
                  <a:pt x="17" y="105"/>
                </a:lnTo>
                <a:lnTo>
                  <a:pt x="10" y="96"/>
                </a:lnTo>
                <a:lnTo>
                  <a:pt x="4" y="86"/>
                </a:lnTo>
                <a:lnTo>
                  <a:pt x="1" y="74"/>
                </a:lnTo>
                <a:lnTo>
                  <a:pt x="0" y="62"/>
                </a:lnTo>
                <a:lnTo>
                  <a:pt x="1" y="49"/>
                </a:lnTo>
                <a:lnTo>
                  <a:pt x="4" y="39"/>
                </a:lnTo>
                <a:lnTo>
                  <a:pt x="10" y="28"/>
                </a:lnTo>
                <a:lnTo>
                  <a:pt x="17" y="20"/>
                </a:lnTo>
                <a:lnTo>
                  <a:pt x="26" y="12"/>
                </a:lnTo>
                <a:lnTo>
                  <a:pt x="37" y="6"/>
                </a:lnTo>
                <a:lnTo>
                  <a:pt x="49" y="2"/>
                </a:lnTo>
                <a:lnTo>
                  <a:pt x="60" y="0"/>
                </a:lnTo>
                <a:lnTo>
                  <a:pt x="74" y="2"/>
                </a:lnTo>
                <a:lnTo>
                  <a:pt x="84" y="6"/>
                </a:lnTo>
                <a:lnTo>
                  <a:pt x="94" y="12"/>
                </a:lnTo>
                <a:lnTo>
                  <a:pt x="103" y="20"/>
                </a:lnTo>
                <a:lnTo>
                  <a:pt x="110" y="28"/>
                </a:lnTo>
                <a:lnTo>
                  <a:pt x="116" y="39"/>
                </a:lnTo>
                <a:lnTo>
                  <a:pt x="121" y="49"/>
                </a:lnTo>
                <a:lnTo>
                  <a:pt x="121" y="62"/>
                </a:lnTo>
                <a:close/>
                <a:moveTo>
                  <a:pt x="0" y="280"/>
                </a:moveTo>
                <a:lnTo>
                  <a:pt x="0" y="280"/>
                </a:lnTo>
                <a:lnTo>
                  <a:pt x="1" y="267"/>
                </a:lnTo>
                <a:lnTo>
                  <a:pt x="4" y="257"/>
                </a:lnTo>
                <a:lnTo>
                  <a:pt x="10" y="246"/>
                </a:lnTo>
                <a:lnTo>
                  <a:pt x="17" y="237"/>
                </a:lnTo>
                <a:lnTo>
                  <a:pt x="26" y="230"/>
                </a:lnTo>
                <a:lnTo>
                  <a:pt x="37" y="224"/>
                </a:lnTo>
                <a:lnTo>
                  <a:pt x="49" y="220"/>
                </a:lnTo>
                <a:lnTo>
                  <a:pt x="60" y="220"/>
                </a:lnTo>
                <a:lnTo>
                  <a:pt x="74" y="220"/>
                </a:lnTo>
                <a:lnTo>
                  <a:pt x="84" y="224"/>
                </a:lnTo>
                <a:lnTo>
                  <a:pt x="94" y="230"/>
                </a:lnTo>
                <a:lnTo>
                  <a:pt x="103" y="237"/>
                </a:lnTo>
                <a:lnTo>
                  <a:pt x="110" y="246"/>
                </a:lnTo>
                <a:lnTo>
                  <a:pt x="116" y="257"/>
                </a:lnTo>
                <a:lnTo>
                  <a:pt x="121" y="267"/>
                </a:lnTo>
                <a:lnTo>
                  <a:pt x="121" y="280"/>
                </a:lnTo>
                <a:lnTo>
                  <a:pt x="121" y="292"/>
                </a:lnTo>
                <a:lnTo>
                  <a:pt x="116" y="304"/>
                </a:lnTo>
                <a:lnTo>
                  <a:pt x="110" y="314"/>
                </a:lnTo>
                <a:lnTo>
                  <a:pt x="103" y="323"/>
                </a:lnTo>
                <a:lnTo>
                  <a:pt x="94" y="330"/>
                </a:lnTo>
                <a:lnTo>
                  <a:pt x="84" y="336"/>
                </a:lnTo>
                <a:lnTo>
                  <a:pt x="74" y="339"/>
                </a:lnTo>
                <a:lnTo>
                  <a:pt x="60" y="341"/>
                </a:lnTo>
                <a:lnTo>
                  <a:pt x="49" y="339"/>
                </a:lnTo>
                <a:lnTo>
                  <a:pt x="37" y="336"/>
                </a:lnTo>
                <a:lnTo>
                  <a:pt x="26" y="330"/>
                </a:lnTo>
                <a:lnTo>
                  <a:pt x="17" y="323"/>
                </a:lnTo>
                <a:lnTo>
                  <a:pt x="10" y="314"/>
                </a:lnTo>
                <a:lnTo>
                  <a:pt x="4" y="304"/>
                </a:lnTo>
                <a:lnTo>
                  <a:pt x="1" y="292"/>
                </a:lnTo>
                <a:lnTo>
                  <a:pt x="0" y="280"/>
                </a:lnTo>
                <a:close/>
                <a:moveTo>
                  <a:pt x="0" y="498"/>
                </a:moveTo>
                <a:lnTo>
                  <a:pt x="0" y="498"/>
                </a:lnTo>
                <a:lnTo>
                  <a:pt x="1" y="487"/>
                </a:lnTo>
                <a:lnTo>
                  <a:pt x="4" y="475"/>
                </a:lnTo>
                <a:lnTo>
                  <a:pt x="10" y="464"/>
                </a:lnTo>
                <a:lnTo>
                  <a:pt x="17" y="456"/>
                </a:lnTo>
                <a:lnTo>
                  <a:pt x="26" y="448"/>
                </a:lnTo>
                <a:lnTo>
                  <a:pt x="37" y="442"/>
                </a:lnTo>
                <a:lnTo>
                  <a:pt x="49" y="438"/>
                </a:lnTo>
                <a:lnTo>
                  <a:pt x="60" y="438"/>
                </a:lnTo>
                <a:lnTo>
                  <a:pt x="74" y="438"/>
                </a:lnTo>
                <a:lnTo>
                  <a:pt x="84" y="442"/>
                </a:lnTo>
                <a:lnTo>
                  <a:pt x="94" y="448"/>
                </a:lnTo>
                <a:lnTo>
                  <a:pt x="103" y="456"/>
                </a:lnTo>
                <a:lnTo>
                  <a:pt x="110" y="464"/>
                </a:lnTo>
                <a:lnTo>
                  <a:pt x="116" y="475"/>
                </a:lnTo>
                <a:lnTo>
                  <a:pt x="121" y="487"/>
                </a:lnTo>
                <a:lnTo>
                  <a:pt x="121" y="498"/>
                </a:lnTo>
                <a:lnTo>
                  <a:pt x="121" y="510"/>
                </a:lnTo>
                <a:lnTo>
                  <a:pt x="116" y="522"/>
                </a:lnTo>
                <a:lnTo>
                  <a:pt x="110" y="532"/>
                </a:lnTo>
                <a:lnTo>
                  <a:pt x="103" y="541"/>
                </a:lnTo>
                <a:lnTo>
                  <a:pt x="94" y="548"/>
                </a:lnTo>
                <a:lnTo>
                  <a:pt x="84" y="554"/>
                </a:lnTo>
                <a:lnTo>
                  <a:pt x="74" y="557"/>
                </a:lnTo>
                <a:lnTo>
                  <a:pt x="60" y="559"/>
                </a:lnTo>
                <a:lnTo>
                  <a:pt x="49" y="557"/>
                </a:lnTo>
                <a:lnTo>
                  <a:pt x="37" y="554"/>
                </a:lnTo>
                <a:lnTo>
                  <a:pt x="26" y="548"/>
                </a:lnTo>
                <a:lnTo>
                  <a:pt x="17" y="541"/>
                </a:lnTo>
                <a:lnTo>
                  <a:pt x="10" y="532"/>
                </a:lnTo>
                <a:lnTo>
                  <a:pt x="4" y="522"/>
                </a:lnTo>
                <a:lnTo>
                  <a:pt x="1" y="510"/>
                </a:lnTo>
                <a:lnTo>
                  <a:pt x="0" y="498"/>
                </a:lnTo>
                <a:close/>
                <a:moveTo>
                  <a:pt x="218" y="98"/>
                </a:moveTo>
                <a:lnTo>
                  <a:pt x="218" y="25"/>
                </a:lnTo>
                <a:lnTo>
                  <a:pt x="219" y="21"/>
                </a:lnTo>
                <a:lnTo>
                  <a:pt x="221" y="17"/>
                </a:lnTo>
                <a:lnTo>
                  <a:pt x="222" y="12"/>
                </a:lnTo>
                <a:lnTo>
                  <a:pt x="225" y="9"/>
                </a:lnTo>
                <a:lnTo>
                  <a:pt x="228" y="5"/>
                </a:lnTo>
                <a:lnTo>
                  <a:pt x="233" y="3"/>
                </a:lnTo>
                <a:lnTo>
                  <a:pt x="237" y="2"/>
                </a:lnTo>
                <a:lnTo>
                  <a:pt x="241" y="0"/>
                </a:lnTo>
                <a:lnTo>
                  <a:pt x="670" y="0"/>
                </a:lnTo>
                <a:lnTo>
                  <a:pt x="676" y="2"/>
                </a:lnTo>
                <a:lnTo>
                  <a:pt x="680" y="3"/>
                </a:lnTo>
                <a:lnTo>
                  <a:pt x="686" y="5"/>
                </a:lnTo>
                <a:lnTo>
                  <a:pt x="691" y="8"/>
                </a:lnTo>
                <a:lnTo>
                  <a:pt x="694" y="12"/>
                </a:lnTo>
                <a:lnTo>
                  <a:pt x="698" y="17"/>
                </a:lnTo>
                <a:lnTo>
                  <a:pt x="700" y="21"/>
                </a:lnTo>
                <a:lnTo>
                  <a:pt x="701" y="25"/>
                </a:lnTo>
                <a:lnTo>
                  <a:pt x="703" y="46"/>
                </a:lnTo>
                <a:lnTo>
                  <a:pt x="703" y="62"/>
                </a:lnTo>
                <a:lnTo>
                  <a:pt x="703" y="77"/>
                </a:lnTo>
                <a:lnTo>
                  <a:pt x="701" y="98"/>
                </a:lnTo>
                <a:lnTo>
                  <a:pt x="700" y="102"/>
                </a:lnTo>
                <a:lnTo>
                  <a:pt x="698" y="108"/>
                </a:lnTo>
                <a:lnTo>
                  <a:pt x="694" y="111"/>
                </a:lnTo>
                <a:lnTo>
                  <a:pt x="691" y="115"/>
                </a:lnTo>
                <a:lnTo>
                  <a:pt x="686" y="118"/>
                </a:lnTo>
                <a:lnTo>
                  <a:pt x="680" y="120"/>
                </a:lnTo>
                <a:lnTo>
                  <a:pt x="676" y="121"/>
                </a:lnTo>
                <a:lnTo>
                  <a:pt x="670" y="123"/>
                </a:lnTo>
                <a:lnTo>
                  <a:pt x="241" y="123"/>
                </a:lnTo>
                <a:lnTo>
                  <a:pt x="233" y="121"/>
                </a:lnTo>
                <a:lnTo>
                  <a:pt x="225" y="115"/>
                </a:lnTo>
                <a:lnTo>
                  <a:pt x="222" y="112"/>
                </a:lnTo>
                <a:lnTo>
                  <a:pt x="221" y="108"/>
                </a:lnTo>
                <a:lnTo>
                  <a:pt x="219" y="102"/>
                </a:lnTo>
                <a:lnTo>
                  <a:pt x="218" y="98"/>
                </a:lnTo>
                <a:close/>
                <a:moveTo>
                  <a:pt x="241" y="341"/>
                </a:moveTo>
                <a:lnTo>
                  <a:pt x="241" y="341"/>
                </a:lnTo>
                <a:lnTo>
                  <a:pt x="233" y="339"/>
                </a:lnTo>
                <a:lnTo>
                  <a:pt x="225" y="333"/>
                </a:lnTo>
                <a:lnTo>
                  <a:pt x="222" y="330"/>
                </a:lnTo>
                <a:lnTo>
                  <a:pt x="221" y="326"/>
                </a:lnTo>
                <a:lnTo>
                  <a:pt x="219" y="321"/>
                </a:lnTo>
                <a:lnTo>
                  <a:pt x="218" y="316"/>
                </a:lnTo>
                <a:lnTo>
                  <a:pt x="218" y="245"/>
                </a:lnTo>
                <a:lnTo>
                  <a:pt x="219" y="239"/>
                </a:lnTo>
                <a:lnTo>
                  <a:pt x="221" y="235"/>
                </a:lnTo>
                <a:lnTo>
                  <a:pt x="222" y="230"/>
                </a:lnTo>
                <a:lnTo>
                  <a:pt x="225" y="227"/>
                </a:lnTo>
                <a:lnTo>
                  <a:pt x="228" y="224"/>
                </a:lnTo>
                <a:lnTo>
                  <a:pt x="233" y="221"/>
                </a:lnTo>
                <a:lnTo>
                  <a:pt x="237" y="220"/>
                </a:lnTo>
                <a:lnTo>
                  <a:pt x="241" y="220"/>
                </a:lnTo>
                <a:lnTo>
                  <a:pt x="670" y="220"/>
                </a:lnTo>
                <a:lnTo>
                  <a:pt x="676" y="220"/>
                </a:lnTo>
                <a:lnTo>
                  <a:pt x="680" y="221"/>
                </a:lnTo>
                <a:lnTo>
                  <a:pt x="686" y="223"/>
                </a:lnTo>
                <a:lnTo>
                  <a:pt x="691" y="226"/>
                </a:lnTo>
                <a:lnTo>
                  <a:pt x="694" y="230"/>
                </a:lnTo>
                <a:lnTo>
                  <a:pt x="698" y="235"/>
                </a:lnTo>
                <a:lnTo>
                  <a:pt x="700" y="239"/>
                </a:lnTo>
                <a:lnTo>
                  <a:pt x="701" y="245"/>
                </a:lnTo>
                <a:lnTo>
                  <a:pt x="703" y="264"/>
                </a:lnTo>
                <a:lnTo>
                  <a:pt x="703" y="280"/>
                </a:lnTo>
                <a:lnTo>
                  <a:pt x="703" y="295"/>
                </a:lnTo>
                <a:lnTo>
                  <a:pt x="701" y="316"/>
                </a:lnTo>
                <a:lnTo>
                  <a:pt x="700" y="320"/>
                </a:lnTo>
                <a:lnTo>
                  <a:pt x="698" y="326"/>
                </a:lnTo>
                <a:lnTo>
                  <a:pt x="694" y="330"/>
                </a:lnTo>
                <a:lnTo>
                  <a:pt x="691" y="333"/>
                </a:lnTo>
                <a:lnTo>
                  <a:pt x="686" y="336"/>
                </a:lnTo>
                <a:lnTo>
                  <a:pt x="680" y="339"/>
                </a:lnTo>
                <a:lnTo>
                  <a:pt x="676" y="341"/>
                </a:lnTo>
                <a:lnTo>
                  <a:pt x="670" y="341"/>
                </a:lnTo>
                <a:lnTo>
                  <a:pt x="241" y="341"/>
                </a:lnTo>
                <a:close/>
                <a:moveTo>
                  <a:pt x="241" y="559"/>
                </a:moveTo>
                <a:lnTo>
                  <a:pt x="241" y="559"/>
                </a:lnTo>
                <a:lnTo>
                  <a:pt x="233" y="557"/>
                </a:lnTo>
                <a:lnTo>
                  <a:pt x="225" y="551"/>
                </a:lnTo>
                <a:lnTo>
                  <a:pt x="222" y="548"/>
                </a:lnTo>
                <a:lnTo>
                  <a:pt x="221" y="544"/>
                </a:lnTo>
                <a:lnTo>
                  <a:pt x="219" y="540"/>
                </a:lnTo>
                <a:lnTo>
                  <a:pt x="218" y="534"/>
                </a:lnTo>
                <a:lnTo>
                  <a:pt x="218" y="463"/>
                </a:lnTo>
                <a:lnTo>
                  <a:pt x="219" y="457"/>
                </a:lnTo>
                <a:lnTo>
                  <a:pt x="221" y="453"/>
                </a:lnTo>
                <a:lnTo>
                  <a:pt x="222" y="448"/>
                </a:lnTo>
                <a:lnTo>
                  <a:pt x="225" y="445"/>
                </a:lnTo>
                <a:lnTo>
                  <a:pt x="228" y="442"/>
                </a:lnTo>
                <a:lnTo>
                  <a:pt x="233" y="439"/>
                </a:lnTo>
                <a:lnTo>
                  <a:pt x="237" y="438"/>
                </a:lnTo>
                <a:lnTo>
                  <a:pt x="241" y="438"/>
                </a:lnTo>
                <a:lnTo>
                  <a:pt x="670" y="438"/>
                </a:lnTo>
                <a:lnTo>
                  <a:pt x="676" y="438"/>
                </a:lnTo>
                <a:lnTo>
                  <a:pt x="680" y="439"/>
                </a:lnTo>
                <a:lnTo>
                  <a:pt x="686" y="441"/>
                </a:lnTo>
                <a:lnTo>
                  <a:pt x="691" y="444"/>
                </a:lnTo>
                <a:lnTo>
                  <a:pt x="694" y="448"/>
                </a:lnTo>
                <a:lnTo>
                  <a:pt x="698" y="453"/>
                </a:lnTo>
                <a:lnTo>
                  <a:pt x="700" y="457"/>
                </a:lnTo>
                <a:lnTo>
                  <a:pt x="701" y="463"/>
                </a:lnTo>
                <a:lnTo>
                  <a:pt x="703" y="482"/>
                </a:lnTo>
                <a:lnTo>
                  <a:pt x="703" y="498"/>
                </a:lnTo>
                <a:lnTo>
                  <a:pt x="703" y="513"/>
                </a:lnTo>
                <a:lnTo>
                  <a:pt x="701" y="534"/>
                </a:lnTo>
                <a:lnTo>
                  <a:pt x="700" y="538"/>
                </a:lnTo>
                <a:lnTo>
                  <a:pt x="698" y="544"/>
                </a:lnTo>
                <a:lnTo>
                  <a:pt x="694" y="548"/>
                </a:lnTo>
                <a:lnTo>
                  <a:pt x="691" y="551"/>
                </a:lnTo>
                <a:lnTo>
                  <a:pt x="686" y="554"/>
                </a:lnTo>
                <a:lnTo>
                  <a:pt x="680" y="557"/>
                </a:lnTo>
                <a:lnTo>
                  <a:pt x="676" y="559"/>
                </a:lnTo>
                <a:lnTo>
                  <a:pt x="670" y="559"/>
                </a:lnTo>
                <a:lnTo>
                  <a:pt x="241" y="559"/>
                </a:lnTo>
                <a:close/>
              </a:path>
            </a:pathLst>
          </a:custGeom>
          <a:solidFill>
            <a:schemeClr val="accent6">
              <a:lumMod val="75000"/>
            </a:schemeClr>
          </a:solidFill>
          <a:ln>
            <a:noFill/>
          </a:ln>
        </p:spPr>
        <p:txBody>
          <a:bodyPr wrap="none" anchor="ctr"/>
          <a:lstStyle/>
          <a:p>
            <a:endParaRPr lang="en-US"/>
          </a:p>
        </p:txBody>
      </p:sp>
    </p:spTree>
    <p:custDataLst>
      <p:tags r:id="rId1"/>
    </p:custData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845552" y="3749040"/>
            <a:ext cx="1170432" cy="1207008"/>
          </a:xfrm>
          <a:prstGeom prst="roundRect">
            <a:avLst/>
          </a:prstGeom>
          <a:solidFill>
            <a:schemeClr val="accent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Content Placeholder 15"/>
          <p:cNvSpPr>
            <a:spLocks noGrp="1"/>
          </p:cNvSpPr>
          <p:nvPr>
            <p:ph idx="1"/>
          </p:nvPr>
        </p:nvSpPr>
        <p:spPr>
          <a:xfrm>
            <a:off x="115711" y="843165"/>
            <a:ext cx="9044331" cy="5950440"/>
          </a:xfrm>
        </p:spPr>
        <p:txBody>
          <a:bodyPr/>
          <a:lstStyle/>
          <a:p>
            <a:r>
              <a:rPr lang="en-US" b="1" dirty="0"/>
              <a:t>Workflow Outbound Messages </a:t>
            </a:r>
            <a:r>
              <a:rPr lang="en-US" dirty="0"/>
              <a:t>send the information you specify to an endpoint you designate, such as an external service. An outbound message sends the data in the specified fields in the form of an API message to the endpoint. </a:t>
            </a:r>
          </a:p>
          <a:p>
            <a:pPr marL="223838" indent="-223838"/>
            <a:endParaRPr lang="en-US" dirty="0"/>
          </a:p>
        </p:txBody>
      </p:sp>
      <p:sp>
        <p:nvSpPr>
          <p:cNvPr id="2" name="Title 1"/>
          <p:cNvSpPr>
            <a:spLocks noGrp="1"/>
          </p:cNvSpPr>
          <p:nvPr>
            <p:ph type="title"/>
          </p:nvPr>
        </p:nvSpPr>
        <p:spPr/>
        <p:txBody>
          <a:bodyPr/>
          <a:lstStyle/>
          <a:p>
            <a:r>
              <a:rPr lang="en-US" dirty="0"/>
              <a:t>Workflow Action: Outbound Message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404</a:t>
            </a:fld>
            <a:endParaRPr lang="en-US" dirty="0"/>
          </a:p>
        </p:txBody>
      </p:sp>
      <p:sp>
        <p:nvSpPr>
          <p:cNvPr id="8" name="TextBox 7"/>
          <p:cNvSpPr txBox="1"/>
          <p:nvPr/>
        </p:nvSpPr>
        <p:spPr>
          <a:xfrm>
            <a:off x="1876187" y="5013469"/>
            <a:ext cx="1675460" cy="707886"/>
          </a:xfrm>
          <a:prstGeom prst="rect">
            <a:avLst/>
          </a:prstGeom>
          <a:noFill/>
        </p:spPr>
        <p:txBody>
          <a:bodyPr wrap="none" rtlCol="0">
            <a:spAutoFit/>
          </a:bodyPr>
          <a:lstStyle/>
          <a:p>
            <a:pPr algn="ctr"/>
            <a:r>
              <a:rPr lang="en-US" sz="2000" i="1" dirty="0"/>
              <a:t>Opportunity</a:t>
            </a:r>
          </a:p>
          <a:p>
            <a:pPr algn="ctr"/>
            <a:r>
              <a:rPr lang="en-US" sz="2000" i="1" dirty="0"/>
              <a:t>Closed/Won</a:t>
            </a:r>
          </a:p>
        </p:txBody>
      </p:sp>
      <p:sp>
        <p:nvSpPr>
          <p:cNvPr id="9" name="TextBox 8"/>
          <p:cNvSpPr txBox="1"/>
          <p:nvPr/>
        </p:nvSpPr>
        <p:spPr>
          <a:xfrm>
            <a:off x="4747582" y="5012926"/>
            <a:ext cx="1708082" cy="707886"/>
          </a:xfrm>
          <a:prstGeom prst="rect">
            <a:avLst/>
          </a:prstGeom>
          <a:noFill/>
        </p:spPr>
        <p:txBody>
          <a:bodyPr wrap="square" rtlCol="0">
            <a:spAutoFit/>
          </a:bodyPr>
          <a:lstStyle/>
          <a:p>
            <a:pPr algn="ctr"/>
            <a:r>
              <a:rPr lang="en-US" sz="2000" i="1" dirty="0"/>
              <a:t>Outbound message</a:t>
            </a:r>
          </a:p>
        </p:txBody>
      </p:sp>
      <p:sp>
        <p:nvSpPr>
          <p:cNvPr id="10" name="TextBox 9"/>
          <p:cNvSpPr txBox="1"/>
          <p:nvPr/>
        </p:nvSpPr>
        <p:spPr>
          <a:xfrm>
            <a:off x="7570233" y="5058736"/>
            <a:ext cx="1837928" cy="1015663"/>
          </a:xfrm>
          <a:prstGeom prst="rect">
            <a:avLst/>
          </a:prstGeom>
          <a:noFill/>
        </p:spPr>
        <p:txBody>
          <a:bodyPr wrap="square" rtlCol="0">
            <a:spAutoFit/>
          </a:bodyPr>
          <a:lstStyle/>
          <a:p>
            <a:pPr algn="ctr"/>
            <a:r>
              <a:rPr lang="en-US" sz="2000" i="1" dirty="0"/>
              <a:t>Order</a:t>
            </a:r>
            <a:br>
              <a:rPr lang="en-US" sz="2000" i="1" dirty="0"/>
            </a:br>
            <a:r>
              <a:rPr lang="en-US" sz="2000" i="1" dirty="0"/>
              <a:t>Fulfillment System</a:t>
            </a:r>
          </a:p>
        </p:txBody>
      </p:sp>
      <p:sp>
        <p:nvSpPr>
          <p:cNvPr id="11" name="Right Arrow 10"/>
          <p:cNvSpPr/>
          <p:nvPr/>
        </p:nvSpPr>
        <p:spPr>
          <a:xfrm>
            <a:off x="30435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2" name="Right Arrow 11"/>
          <p:cNvSpPr/>
          <p:nvPr/>
        </p:nvSpPr>
        <p:spPr>
          <a:xfrm>
            <a:off x="59391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5" name="Picture 14" descr="factory.png"/>
          <p:cNvPicPr>
            <a:picLocks noChangeAspect="1"/>
          </p:cNvPicPr>
          <p:nvPr/>
        </p:nvPicPr>
        <p:blipFill>
          <a:blip r:embed="rId4" cstate="print"/>
          <a:stretch>
            <a:fillRect/>
          </a:stretch>
        </p:blipFill>
        <p:spPr>
          <a:xfrm>
            <a:off x="7950962" y="3602737"/>
            <a:ext cx="973581" cy="1207008"/>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410" y="3727178"/>
            <a:ext cx="1197031" cy="1197031"/>
          </a:xfrm>
          <a:prstGeom prst="rect">
            <a:avLst/>
          </a:prstGeom>
          <a:effectLst/>
        </p:spPr>
      </p:pic>
      <p:grpSp>
        <p:nvGrpSpPr>
          <p:cNvPr id="4" name="Group 3"/>
          <p:cNvGrpSpPr/>
          <p:nvPr/>
        </p:nvGrpSpPr>
        <p:grpSpPr>
          <a:xfrm>
            <a:off x="4993598" y="3722783"/>
            <a:ext cx="1187745" cy="1187745"/>
            <a:chOff x="4993598" y="3722783"/>
            <a:chExt cx="1187745" cy="1187745"/>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598" y="3722783"/>
              <a:ext cx="1187745" cy="1187745"/>
            </a:xfrm>
            <a:prstGeom prst="rect">
              <a:avLst/>
            </a:prstGeom>
            <a:effectLst/>
          </p:spPr>
        </p:pic>
        <p:sp>
          <p:nvSpPr>
            <p:cNvPr id="25" name="Freeform 24"/>
            <p:cNvSpPr>
              <a:spLocks/>
            </p:cNvSpPr>
            <p:nvPr/>
          </p:nvSpPr>
          <p:spPr bwMode="auto">
            <a:xfrm>
              <a:off x="5431537" y="4170700"/>
              <a:ext cx="749418" cy="7388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endParaRPr lang="en-US" dirty="0">
                <a:latin typeface="Salesforce Sans" panose="020B0505020202020203" pitchFamily="34" charset="0"/>
              </a:endParaRPr>
            </a:p>
          </p:txBody>
        </p:sp>
        <p:sp>
          <p:nvSpPr>
            <p:cNvPr id="26" name="Freeform 25"/>
            <p:cNvSpPr>
              <a:spLocks/>
            </p:cNvSpPr>
            <p:nvPr/>
          </p:nvSpPr>
          <p:spPr bwMode="auto">
            <a:xfrm>
              <a:off x="5835119" y="4511617"/>
              <a:ext cx="260545" cy="316960"/>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spTree>
    <p:custDataLst>
      <p:tags r:id="rId1"/>
    </p:custData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8593" y="836614"/>
            <a:ext cx="10338128" cy="5935663"/>
          </a:xfrm>
        </p:spPr>
        <p:txBody>
          <a:bodyPr/>
          <a:lstStyle/>
          <a:p>
            <a:pPr marL="0" indent="0">
              <a:buNone/>
            </a:pPr>
            <a:r>
              <a:rPr lang="en-US" dirty="0"/>
              <a:t>In order to automate Noah’s request, we’ll create a rule that is run only on cases where the account revenue is over $20 million US, or the number of employees is greater than 5,000.</a:t>
            </a:r>
          </a:p>
          <a:p>
            <a:pPr marL="0" indent="0">
              <a:buNone/>
            </a:pPr>
            <a:r>
              <a:rPr lang="en-US" dirty="0"/>
              <a:t>If the record meets this criteria, then an email will be sent to all users in the VP of Services role.</a:t>
            </a:r>
          </a:p>
        </p:txBody>
      </p:sp>
      <p:sp>
        <p:nvSpPr>
          <p:cNvPr id="2" name="Title 1"/>
          <p:cNvSpPr>
            <a:spLocks noGrp="1"/>
          </p:cNvSpPr>
          <p:nvPr>
            <p:ph type="title"/>
          </p:nvPr>
        </p:nvSpPr>
        <p:spPr/>
        <p:txBody>
          <a:bodyPr/>
          <a:lstStyle/>
          <a:p>
            <a:r>
              <a:rPr lang="en-US" dirty="0"/>
              <a:t>Workflow for New Cases on Large Accounts</a:t>
            </a:r>
          </a:p>
        </p:txBody>
      </p:sp>
      <p:sp>
        <p:nvSpPr>
          <p:cNvPr id="16" name="TextBox 15"/>
          <p:cNvSpPr txBox="1"/>
          <p:nvPr/>
        </p:nvSpPr>
        <p:spPr>
          <a:xfrm>
            <a:off x="2990257" y="3751293"/>
            <a:ext cx="1715534" cy="400110"/>
          </a:xfrm>
          <a:prstGeom prst="rect">
            <a:avLst/>
          </a:prstGeom>
          <a:noFill/>
        </p:spPr>
        <p:txBody>
          <a:bodyPr wrap="none" rtlCol="0">
            <a:spAutoFit/>
          </a:bodyPr>
          <a:lstStyle/>
          <a:p>
            <a:r>
              <a:rPr lang="en-US" sz="2000" i="1" dirty="0"/>
              <a:t>Case created</a:t>
            </a:r>
          </a:p>
        </p:txBody>
      </p:sp>
      <p:sp>
        <p:nvSpPr>
          <p:cNvPr id="18" name="TextBox 17"/>
          <p:cNvSpPr txBox="1"/>
          <p:nvPr/>
        </p:nvSpPr>
        <p:spPr>
          <a:xfrm>
            <a:off x="2990257" y="5546954"/>
            <a:ext cx="1939955" cy="707886"/>
          </a:xfrm>
          <a:prstGeom prst="rect">
            <a:avLst/>
          </a:prstGeom>
          <a:noFill/>
        </p:spPr>
        <p:txBody>
          <a:bodyPr wrap="none" rtlCol="0">
            <a:spAutoFit/>
          </a:bodyPr>
          <a:lstStyle/>
          <a:p>
            <a:r>
              <a:rPr lang="en-US" sz="2000" i="1" dirty="0"/>
              <a:t>Account meets</a:t>
            </a:r>
            <a:br>
              <a:rPr lang="en-US" sz="2000" i="1" dirty="0"/>
            </a:br>
            <a:r>
              <a:rPr lang="en-US" sz="2000" i="1" dirty="0"/>
              <a:t>“large” criteria</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8519" y="3390724"/>
            <a:ext cx="1138302" cy="1138302"/>
          </a:xfrm>
          <a:prstGeom prst="rect">
            <a:avLst/>
          </a:prstGeom>
          <a:effectLst/>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3079" y="5288194"/>
            <a:ext cx="1149182" cy="1149182"/>
          </a:xfrm>
          <a:prstGeom prst="rect">
            <a:avLst/>
          </a:prstGeom>
          <a:effectLst/>
        </p:spPr>
      </p:pic>
      <p:sp>
        <p:nvSpPr>
          <p:cNvPr id="31" name="TextBox 30"/>
          <p:cNvSpPr txBox="1"/>
          <p:nvPr/>
        </p:nvSpPr>
        <p:spPr>
          <a:xfrm>
            <a:off x="6001436" y="5440363"/>
            <a:ext cx="846707" cy="400110"/>
          </a:xfrm>
          <a:prstGeom prst="rect">
            <a:avLst/>
          </a:prstGeom>
          <a:noFill/>
        </p:spPr>
        <p:txBody>
          <a:bodyPr wrap="none" rtlCol="0">
            <a:spAutoFit/>
          </a:bodyPr>
          <a:lstStyle/>
          <a:p>
            <a:r>
              <a:rPr lang="en-US" sz="2000" i="1" dirty="0"/>
              <a:t>Email</a:t>
            </a:r>
          </a:p>
        </p:txBody>
      </p:sp>
      <p:sp>
        <p:nvSpPr>
          <p:cNvPr id="34" name="TextBox 33"/>
          <p:cNvSpPr txBox="1"/>
          <p:nvPr/>
        </p:nvSpPr>
        <p:spPr>
          <a:xfrm>
            <a:off x="8589479" y="5440363"/>
            <a:ext cx="1117614" cy="707886"/>
          </a:xfrm>
          <a:prstGeom prst="rect">
            <a:avLst/>
          </a:prstGeom>
          <a:noFill/>
        </p:spPr>
        <p:txBody>
          <a:bodyPr wrap="none" rtlCol="0">
            <a:spAutoFit/>
          </a:bodyPr>
          <a:lstStyle/>
          <a:p>
            <a:pPr algn="ctr"/>
            <a:r>
              <a:rPr lang="en-US" sz="2000" i="1" dirty="0"/>
              <a:t>VP of </a:t>
            </a:r>
            <a:br>
              <a:rPr lang="en-US" sz="2000" i="1" dirty="0"/>
            </a:br>
            <a:r>
              <a:rPr lang="en-US" sz="2000" i="1" dirty="0"/>
              <a:t>Services</a:t>
            </a:r>
          </a:p>
        </p:txBody>
      </p:sp>
      <p:sp>
        <p:nvSpPr>
          <p:cNvPr id="35" name="Right Arrow 34"/>
          <p:cNvSpPr/>
          <p:nvPr/>
        </p:nvSpPr>
        <p:spPr>
          <a:xfrm>
            <a:off x="4033921" y="4391737"/>
            <a:ext cx="15754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36" name="Right Arrow 35"/>
          <p:cNvSpPr/>
          <p:nvPr/>
        </p:nvSpPr>
        <p:spPr>
          <a:xfrm>
            <a:off x="6840497" y="4391737"/>
            <a:ext cx="16181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37" name="Plus 36"/>
          <p:cNvSpPr/>
          <p:nvPr/>
        </p:nvSpPr>
        <p:spPr>
          <a:xfrm>
            <a:off x="3042814" y="4336092"/>
            <a:ext cx="791932" cy="812238"/>
          </a:xfrm>
          <a:prstGeom prst="mathPlus">
            <a:avLst/>
          </a:prstGeom>
          <a:solidFill>
            <a:srgbClr val="FF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3001" y="4161250"/>
            <a:ext cx="1197864" cy="1197864"/>
          </a:xfrm>
          <a:prstGeom prst="rect">
            <a:avLst/>
          </a:prstGeom>
          <a:effectLst/>
        </p:spPr>
      </p:pic>
      <p:sp>
        <p:nvSpPr>
          <p:cNvPr id="19" name="Freeform 423"/>
          <p:cNvSpPr>
            <a:spLocks noChangeArrowheads="1"/>
          </p:cNvSpPr>
          <p:nvPr/>
        </p:nvSpPr>
        <p:spPr bwMode="auto">
          <a:xfrm flipH="1">
            <a:off x="8542400" y="4103363"/>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405</a:t>
            </a:fld>
            <a:endParaRPr lang="en-US" dirty="0"/>
          </a:p>
        </p:txBody>
      </p:sp>
    </p:spTree>
    <p:custDataLst>
      <p:tags r:id="rId1"/>
    </p:custData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1" y="843165"/>
            <a:ext cx="9333089" cy="5950440"/>
          </a:xfrm>
        </p:spPr>
        <p:txBody>
          <a:bodyPr/>
          <a:lstStyle/>
          <a:p>
            <a:pPr marL="0" indent="0">
              <a:buNone/>
            </a:pPr>
            <a:r>
              <a:rPr lang="en-US" dirty="0"/>
              <a:t>Workflow actions can fire immediately once the record is saved, or they can be time-delayed.</a:t>
            </a:r>
          </a:p>
          <a:p>
            <a:pPr marL="0" indent="0">
              <a:buNone/>
            </a:pPr>
            <a:endParaRPr lang="en-US" dirty="0"/>
          </a:p>
          <a:p>
            <a:pPr marL="0" indent="0">
              <a:buNone/>
            </a:pPr>
            <a:endParaRPr lang="en-US" dirty="0"/>
          </a:p>
        </p:txBody>
      </p:sp>
      <p:sp>
        <p:nvSpPr>
          <p:cNvPr id="2" name="Title 1"/>
          <p:cNvSpPr>
            <a:spLocks noGrp="1"/>
          </p:cNvSpPr>
          <p:nvPr>
            <p:ph type="title"/>
          </p:nvPr>
        </p:nvSpPr>
        <p:spPr/>
        <p:txBody>
          <a:bodyPr/>
          <a:lstStyle/>
          <a:p>
            <a:r>
              <a:rPr lang="en-US" dirty="0"/>
              <a:t>Time-Based Workflow Criteria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406</a:t>
            </a:fld>
            <a:endParaRPr lang="en-US" dirty="0"/>
          </a:p>
        </p:txBody>
      </p:sp>
      <p:sp>
        <p:nvSpPr>
          <p:cNvPr id="9" name="TextBox 8"/>
          <p:cNvSpPr txBox="1"/>
          <p:nvPr/>
        </p:nvSpPr>
        <p:spPr>
          <a:xfrm>
            <a:off x="1747679" y="5963730"/>
            <a:ext cx="1757212" cy="400110"/>
          </a:xfrm>
          <a:prstGeom prst="rect">
            <a:avLst/>
          </a:prstGeom>
          <a:noFill/>
        </p:spPr>
        <p:txBody>
          <a:bodyPr wrap="none" rtlCol="0">
            <a:spAutoFit/>
          </a:bodyPr>
          <a:lstStyle/>
          <a:p>
            <a:pPr algn="ctr"/>
            <a:r>
              <a:rPr lang="en-US" sz="2000" i="1" dirty="0"/>
              <a:t>Case Created</a:t>
            </a:r>
          </a:p>
        </p:txBody>
      </p:sp>
      <p:sp>
        <p:nvSpPr>
          <p:cNvPr id="20" name="TextBox 19"/>
          <p:cNvSpPr txBox="1"/>
          <p:nvPr/>
        </p:nvSpPr>
        <p:spPr>
          <a:xfrm>
            <a:off x="8208275" y="5961925"/>
            <a:ext cx="2647252" cy="400110"/>
          </a:xfrm>
          <a:prstGeom prst="rect">
            <a:avLst/>
          </a:prstGeom>
          <a:noFill/>
        </p:spPr>
        <p:txBody>
          <a:bodyPr wrap="square" rtlCol="0">
            <a:spAutoFit/>
          </a:bodyPr>
          <a:lstStyle/>
          <a:p>
            <a:pPr algn="ctr"/>
            <a:r>
              <a:rPr lang="en-US" sz="2000" i="1" dirty="0"/>
              <a:t>Account Owner </a:t>
            </a:r>
          </a:p>
        </p:txBody>
      </p:sp>
      <p:sp>
        <p:nvSpPr>
          <p:cNvPr id="21" name="Right Arrow 20"/>
          <p:cNvSpPr/>
          <p:nvPr/>
        </p:nvSpPr>
        <p:spPr>
          <a:xfrm>
            <a:off x="762452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3" name="Right Arrow 22"/>
          <p:cNvSpPr/>
          <p:nvPr/>
        </p:nvSpPr>
        <p:spPr>
          <a:xfrm>
            <a:off x="5199673"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4" name="TextBox 23"/>
          <p:cNvSpPr txBox="1"/>
          <p:nvPr/>
        </p:nvSpPr>
        <p:spPr>
          <a:xfrm>
            <a:off x="3945320" y="5808305"/>
            <a:ext cx="1964602" cy="1015663"/>
          </a:xfrm>
          <a:prstGeom prst="rect">
            <a:avLst/>
          </a:prstGeom>
          <a:noFill/>
        </p:spPr>
        <p:txBody>
          <a:bodyPr wrap="square" rtlCol="0">
            <a:spAutoFit/>
          </a:bodyPr>
          <a:lstStyle/>
          <a:p>
            <a:pPr algn="ctr"/>
            <a:r>
              <a:rPr lang="en-US" sz="2000" i="1" dirty="0"/>
              <a:t>1 day after Rule Trigger Date</a:t>
            </a:r>
          </a:p>
        </p:txBody>
      </p:sp>
      <p:sp>
        <p:nvSpPr>
          <p:cNvPr id="25" name="Right Arrow 24"/>
          <p:cNvSpPr/>
          <p:nvPr/>
        </p:nvSpPr>
        <p:spPr>
          <a:xfrm>
            <a:off x="287980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6" name="TextBox 25"/>
          <p:cNvSpPr txBox="1"/>
          <p:nvPr/>
        </p:nvSpPr>
        <p:spPr>
          <a:xfrm>
            <a:off x="6376729" y="5953358"/>
            <a:ext cx="1907895" cy="400110"/>
          </a:xfrm>
          <a:prstGeom prst="rect">
            <a:avLst/>
          </a:prstGeom>
          <a:noFill/>
        </p:spPr>
        <p:txBody>
          <a:bodyPr wrap="none" rtlCol="0">
            <a:spAutoFit/>
          </a:bodyPr>
          <a:lstStyle/>
          <a:p>
            <a:r>
              <a:rPr lang="en-US" sz="2000" i="1" dirty="0"/>
              <a:t>Task Assigned </a:t>
            </a:r>
          </a:p>
        </p:txBody>
      </p:sp>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336820" y="4598509"/>
            <a:ext cx="1188720" cy="1188720"/>
          </a:xfrm>
          <a:prstGeom prst="rect">
            <a:avLst/>
          </a:prstGeom>
          <a:noFill/>
          <a:effectLst>
            <a:outerShdw blurRad="50800" dist="38100" dir="2700000" algn="tl" rotWithShape="0">
              <a:prstClr val="black">
                <a:alpha val="40000"/>
              </a:prstClr>
            </a:outerShdw>
          </a:effectLst>
        </p:spPr>
      </p:pic>
      <p:sp>
        <p:nvSpPr>
          <p:cNvPr id="17" name="Freeform 423"/>
          <p:cNvSpPr>
            <a:spLocks noChangeArrowheads="1"/>
          </p:cNvSpPr>
          <p:nvPr/>
        </p:nvSpPr>
        <p:spPr bwMode="auto">
          <a:xfrm flipH="1">
            <a:off x="8937970" y="4604031"/>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accent2"/>
          </a:solidFill>
          <a:ln>
            <a:noFill/>
          </a:ln>
        </p:spPr>
        <p:txBody>
          <a:bodyPr wrap="none" anchor="ctr"/>
          <a:lstStyle/>
          <a:p>
            <a:endParaRPr lang="en-US"/>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6472" y="4599287"/>
            <a:ext cx="1187164" cy="1187164"/>
          </a:xfrm>
          <a:prstGeom prst="rect">
            <a:avLst/>
          </a:prstGeom>
          <a:effectLst/>
        </p:spPr>
      </p:pic>
      <p:pic>
        <p:nvPicPr>
          <p:cNvPr id="4" name="Picture 3"/>
          <p:cNvPicPr>
            <a:picLocks noChangeAspect="1"/>
          </p:cNvPicPr>
          <p:nvPr/>
        </p:nvPicPr>
        <p:blipFill>
          <a:blip r:embed="rId6" cstate="print"/>
          <a:stretch>
            <a:fillRect/>
          </a:stretch>
        </p:blipFill>
        <p:spPr>
          <a:xfrm>
            <a:off x="2025070" y="1969610"/>
            <a:ext cx="7962900" cy="2133600"/>
          </a:xfrm>
          <a:prstGeom prst="rect">
            <a:avLst/>
          </a:prstGeom>
          <a:effectLst>
            <a:outerShdw blurRad="50800" dist="38100" dir="2700000" algn="tl" rotWithShape="0">
              <a:srgbClr val="000000">
                <a:alpha val="43000"/>
              </a:srgbClr>
            </a:outerShdw>
          </a:effectLst>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8260" y="4619555"/>
            <a:ext cx="1190556" cy="1190556"/>
          </a:xfrm>
          <a:prstGeom prst="rect">
            <a:avLst/>
          </a:prstGeom>
          <a:effectLst/>
        </p:spPr>
      </p:pic>
    </p:spTree>
    <p:custDataLst>
      <p:tags r:id="rId1"/>
    </p:custDataLst>
    <p:extLst>
      <p:ext uri="{BB962C8B-B14F-4D97-AF65-F5344CB8AC3E}">
        <p14:creationId xmlns:p14="http://schemas.microsoft.com/office/powerpoint/2010/main" val="39137584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6016140"/>
            <a:ext cx="12188825" cy="841859"/>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a:spcBef>
                <a:spcPct val="50000"/>
              </a:spcBef>
            </a:pPr>
            <a:r>
              <a:rPr lang="en-US" sz="2200" b="1" dirty="0">
                <a:solidFill>
                  <a:schemeClr val="bg1"/>
                </a:solidFill>
              </a:rPr>
              <a:t>Setup | Platform Tools | Environments | Monitoring | Time-Based Workflow</a:t>
            </a:r>
          </a:p>
        </p:txBody>
      </p:sp>
      <p:sp>
        <p:nvSpPr>
          <p:cNvPr id="326658" name="Rectangle 6"/>
          <p:cNvSpPr>
            <a:spLocks noGrp="1" noChangeArrowheads="1"/>
          </p:cNvSpPr>
          <p:nvPr>
            <p:ph idx="1"/>
          </p:nvPr>
        </p:nvSpPr>
        <p:spPr>
          <a:xfrm>
            <a:off x="115711" y="843165"/>
            <a:ext cx="10351009" cy="5005416"/>
          </a:xfrm>
        </p:spPr>
        <p:txBody>
          <a:bodyPr>
            <a:normAutofit/>
          </a:bodyPr>
          <a:lstStyle/>
          <a:p>
            <a:r>
              <a:rPr lang="en-US" dirty="0"/>
              <a:t>When rules with time-dependent actions are triggered, the upcoming actions are placed in a queue where they can be viewed, and if necessary, deleted. </a:t>
            </a:r>
          </a:p>
          <a:p>
            <a:r>
              <a:rPr lang="en-US" dirty="0"/>
              <a:t>If a record is edited, and no longer matches </a:t>
            </a:r>
            <a:r>
              <a:rPr lang="en-US" i="1" dirty="0"/>
              <a:t>the rule criteria</a:t>
            </a:r>
            <a:r>
              <a:rPr lang="en-US" dirty="0"/>
              <a:t>, Salesforce removes the time-dependent actions queued for that record. </a:t>
            </a:r>
          </a:p>
        </p:txBody>
      </p:sp>
      <p:sp>
        <p:nvSpPr>
          <p:cNvPr id="326657" name="Rectangle 2"/>
          <p:cNvSpPr>
            <a:spLocks noGrp="1" noChangeArrowheads="1"/>
          </p:cNvSpPr>
          <p:nvPr>
            <p:ph type="title"/>
          </p:nvPr>
        </p:nvSpPr>
        <p:spPr/>
        <p:txBody>
          <a:bodyPr/>
          <a:lstStyle/>
          <a:p>
            <a:r>
              <a:rPr lang="en-US" dirty="0"/>
              <a:t>Time-Based Workflow Queue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407</a:t>
            </a:fld>
            <a:endParaRPr lang="en-US" dirty="0"/>
          </a:p>
        </p:txBody>
      </p:sp>
      <p:sp>
        <p:nvSpPr>
          <p:cNvPr id="12" name="TextBox 11"/>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3"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3" name="Picture 2"/>
          <p:cNvPicPr>
            <a:picLocks noChangeAspect="1"/>
          </p:cNvPicPr>
          <p:nvPr/>
        </p:nvPicPr>
        <p:blipFill rotWithShape="1">
          <a:blip r:embed="rId4" cstate="print"/>
          <a:srcRect b="4667"/>
          <a:stretch/>
        </p:blipFill>
        <p:spPr>
          <a:xfrm>
            <a:off x="2333142" y="2885906"/>
            <a:ext cx="7525716" cy="2962675"/>
          </a:xfrm>
          <a:prstGeom prst="rect">
            <a:avLst/>
          </a:prstGeom>
          <a:ln>
            <a:solidFill>
              <a:schemeClr val="bg1">
                <a:lumMod val="75000"/>
              </a:schemeClr>
            </a:solidFill>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37773450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idx="1"/>
          </p:nvPr>
        </p:nvSpPr>
        <p:spPr>
          <a:xfrm>
            <a:off x="114302" y="2573867"/>
            <a:ext cx="11955462" cy="4215662"/>
          </a:xfrm>
        </p:spPr>
        <p:txBody>
          <a:bodyPr/>
          <a:lstStyle/>
          <a:p>
            <a:r>
              <a:rPr lang="en-US" dirty="0"/>
              <a:t>Tasks: </a:t>
            </a:r>
          </a:p>
          <a:p>
            <a:pPr lvl="1"/>
            <a:r>
              <a:rPr lang="en-US" dirty="0"/>
              <a:t>Create a workflow rule on the Case object. </a:t>
            </a:r>
          </a:p>
          <a:p>
            <a:pPr lvl="1"/>
            <a:r>
              <a:rPr lang="en-US" dirty="0"/>
              <a:t>Establish evaluation criteria.</a:t>
            </a:r>
          </a:p>
          <a:p>
            <a:pPr lvl="1"/>
            <a:r>
              <a:rPr lang="en-US" dirty="0"/>
              <a:t>Establish rule criteria.</a:t>
            </a:r>
          </a:p>
          <a:p>
            <a:pPr lvl="1"/>
            <a:r>
              <a:rPr lang="en-US" dirty="0"/>
              <a:t>Add an immediate workflow action.</a:t>
            </a:r>
          </a:p>
          <a:p>
            <a:pPr lvl="1"/>
            <a:r>
              <a:rPr lang="en-US" dirty="0"/>
              <a:t>Add a time trigger.</a:t>
            </a:r>
          </a:p>
          <a:p>
            <a:pPr lvl="1"/>
            <a:r>
              <a:rPr lang="en-US" dirty="0"/>
              <a:t>Add a time-dependent action.</a:t>
            </a:r>
          </a:p>
          <a:p>
            <a:pPr lvl="1"/>
            <a:r>
              <a:rPr lang="en-US" dirty="0"/>
              <a:t>Test the workflow.</a:t>
            </a:r>
          </a:p>
        </p:txBody>
      </p:sp>
      <p:sp>
        <p:nvSpPr>
          <p:cNvPr id="2" name="Content Placeholder 1"/>
          <p:cNvSpPr>
            <a:spLocks noGrp="1"/>
          </p:cNvSpPr>
          <p:nvPr>
            <p:ph idx="11"/>
          </p:nvPr>
        </p:nvSpPr>
        <p:spPr>
          <a:xfrm>
            <a:off x="1" y="758825"/>
            <a:ext cx="12192000" cy="1681967"/>
          </a:xfrm>
        </p:spPr>
        <p:txBody>
          <a:bodyPr/>
          <a:lstStyle/>
          <a:p>
            <a:r>
              <a:rPr lang="en-US" dirty="0"/>
              <a:t>Goals: </a:t>
            </a:r>
          </a:p>
          <a:p>
            <a:pPr lvl="1"/>
            <a:r>
              <a:rPr lang="en-US" dirty="0"/>
              <a:t>Ensure that the VP of Services is notified whenever cases are opened for large accounts, and that the Account Owner is assigned a task to follow up with the customer after the case is closed.  </a:t>
            </a:r>
          </a:p>
        </p:txBody>
      </p:sp>
      <p:sp>
        <p:nvSpPr>
          <p:cNvPr id="7" name="Content Placeholder 6"/>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330753" name="Title 7"/>
          <p:cNvSpPr>
            <a:spLocks noGrp="1"/>
          </p:cNvSpPr>
          <p:nvPr>
            <p:ph type="title"/>
          </p:nvPr>
        </p:nvSpPr>
        <p:spPr/>
        <p:txBody>
          <a:bodyPr/>
          <a:lstStyle/>
          <a:p>
            <a:r>
              <a:rPr lang="en-US" dirty="0"/>
              <a:t>8-3: Create a new Workflow Rule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408</a:t>
            </a:fld>
            <a:endParaRPr lang="en-US" dirty="0"/>
          </a:p>
        </p:txBody>
      </p:sp>
    </p:spTree>
    <p:custDataLst>
      <p:tags r:id="rId1"/>
    </p:custData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8: </a:t>
            </a:r>
            <a:r>
              <a:rPr lang="en-US" b="0" dirty="0">
                <a:latin typeface="Salesforce Sans Light" panose="020B0305020202020203" pitchFamily="34" charset="0"/>
              </a:rPr>
              <a:t>Automation</a:t>
            </a:r>
          </a:p>
        </p:txBody>
      </p:sp>
      <p:sp>
        <p:nvSpPr>
          <p:cNvPr id="7" name="Content Placeholder 5"/>
          <p:cNvSpPr txBox="1">
            <a:spLocks/>
          </p:cNvSpPr>
          <p:nvPr/>
        </p:nvSpPr>
        <p:spPr bwMode="auto">
          <a:xfrm>
            <a:off x="853591" y="1027272"/>
            <a:ext cx="5036796" cy="4635062"/>
          </a:xfrm>
          <a:prstGeom prst="rect">
            <a:avLst/>
          </a:prstGeom>
          <a:solidFill>
            <a:schemeClr val="bg1">
              <a:alpha val="90000"/>
            </a:schemeClr>
          </a:solidFill>
          <a:ln w="9525">
            <a:noFill/>
            <a:miter lim="800000"/>
            <a:headEnd/>
            <a:tailEnd/>
          </a:ln>
        </p:spPr>
        <p:txBody>
          <a:bodyPr vert="horz" wrap="square" lIns="91424" tIns="274320" rIns="91424" bIns="91440"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lnSpc>
                <a:spcPct val="85000"/>
              </a:lnSpc>
              <a:spcBef>
                <a:spcPts val="900"/>
              </a:spcBef>
              <a:spcAft>
                <a:spcPct val="0"/>
              </a:spcAft>
              <a:buFont typeface="Wingdings" panose="05000000000000000000" pitchFamily="2" charset="2"/>
              <a:buChar char="§"/>
              <a:defRPr sz="2400" b="1" u="none">
                <a:solidFill>
                  <a:srgbClr val="14713E"/>
                </a:solidFill>
                <a:latin typeface="Salesforce Sans" panose="020B0505020202020203" pitchFamily="34" charset="0"/>
                <a:cs typeface="Arial" pitchFamily="34" charset="0"/>
              </a:defRPr>
            </a:lvl2pPr>
            <a:lvl3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14713E"/>
                </a:solidFill>
                <a:latin typeface="Salesforce Sans Light" panose="020B0305020202020203" pitchFamily="34" charset="0"/>
                <a:cs typeface="Arial" pitchFamily="34" charset="0"/>
              </a:defRPr>
            </a:lvl3pPr>
            <a:lvl4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AEBE89"/>
                </a:solidFill>
                <a:latin typeface="Salesforce Sans Thin" panose="020B02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rgbClr val="00682F"/>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4527" marR="0" lvl="3"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AEBE89"/>
                </a:solidFill>
                <a:effectLst/>
                <a:uLnTx/>
                <a:uFillTx/>
                <a:latin typeface="Salesforce Sans Thin" panose="020B0205020202020203" pitchFamily="34" charset="0"/>
                <a:cs typeface="Arial" pitchFamily="34" charset="0"/>
              </a:rPr>
              <a:t>Email Templates</a:t>
            </a:r>
          </a:p>
          <a:p>
            <a:pPr marL="344527" marR="0" lvl="3"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AEBE89"/>
                </a:solidFill>
                <a:effectLst/>
                <a:uLnTx/>
                <a:uFillTx/>
                <a:latin typeface="Salesforce Sans Thin" panose="020B0205020202020203" pitchFamily="34" charset="0"/>
                <a:cs typeface="Arial" pitchFamily="34" charset="0"/>
              </a:rPr>
              <a:t>Workflow Rules</a:t>
            </a:r>
          </a:p>
          <a:p>
            <a:pPr marL="344527" marR="0" lvl="2"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1" i="0" u="none" strike="noStrike" kern="0" cap="none" spc="0" normalizeH="0" baseline="0" noProof="0" dirty="0">
                <a:ln>
                  <a:noFill/>
                </a:ln>
                <a:solidFill>
                  <a:srgbClr val="14713E"/>
                </a:solidFill>
                <a:effectLst/>
                <a:uLnTx/>
                <a:uFillTx/>
                <a:latin typeface="Salesforce Sans" panose="020B0505020202020203" pitchFamily="34" charset="0"/>
                <a:cs typeface="Arial" pitchFamily="34" charset="0"/>
              </a:rPr>
              <a:t>Process Builder</a:t>
            </a:r>
          </a:p>
          <a:p>
            <a:pPr marL="344527" marR="0" lvl="2"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14713E"/>
                </a:solidFill>
                <a:effectLst/>
                <a:uLnTx/>
                <a:uFillTx/>
                <a:latin typeface="Salesforce Sans Light" panose="020B0305020202020203" pitchFamily="34" charset="0"/>
                <a:cs typeface="Arial" pitchFamily="34" charset="0"/>
              </a:rPr>
              <a:t>Lead  Automation</a:t>
            </a:r>
          </a:p>
        </p:txBody>
      </p:sp>
      <p:sp>
        <p:nvSpPr>
          <p:cNvPr id="2" name="Slide Number Placeholder 1"/>
          <p:cNvSpPr>
            <a:spLocks noGrp="1"/>
          </p:cNvSpPr>
          <p:nvPr>
            <p:ph type="sldNum" sz="quarter" idx="12"/>
          </p:nvPr>
        </p:nvSpPr>
        <p:spPr/>
        <p:txBody>
          <a:bodyPr/>
          <a:lstStyle/>
          <a:p>
            <a:fld id="{812A5277-1DB9-460F-9A21-B857ABB32666}" type="slidenum">
              <a:rPr lang="en-US" smtClean="0"/>
              <a:pPr/>
              <a:t>409</a:t>
            </a:fld>
            <a:endParaRPr lang="en-US" dirty="0"/>
          </a:p>
        </p:txBody>
      </p:sp>
    </p:spTree>
    <p:custDataLst>
      <p:tags r:id="rId1"/>
    </p:custDataLst>
    <p:extLst>
      <p:ext uri="{BB962C8B-B14F-4D97-AF65-F5344CB8AC3E}">
        <p14:creationId xmlns:p14="http://schemas.microsoft.com/office/powerpoint/2010/main" val="4242806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Agenda</a:t>
            </a:r>
          </a:p>
        </p:txBody>
      </p:sp>
      <p:sp>
        <p:nvSpPr>
          <p:cNvPr id="3" name="Content Placeholder 2"/>
          <p:cNvSpPr>
            <a:spLocks noGrp="1"/>
          </p:cNvSpPr>
          <p:nvPr>
            <p:ph idx="1"/>
          </p:nvPr>
        </p:nvSpPr>
        <p:spPr/>
        <p:txBody>
          <a:bodyPr/>
          <a:lstStyle/>
          <a:p>
            <a:pPr lvl="3"/>
            <a:r>
              <a:rPr lang="en-US" dirty="0"/>
              <a:t>Data Model and Navigation</a:t>
            </a:r>
          </a:p>
          <a:p>
            <a:pPr lvl="3"/>
            <a:r>
              <a:rPr lang="en-US" dirty="0"/>
              <a:t>Lightning Transition</a:t>
            </a:r>
          </a:p>
          <a:p>
            <a:pPr lvl="1"/>
            <a:r>
              <a:rPr lang="en-US" dirty="0"/>
              <a:t>Help &amp; Training</a:t>
            </a:r>
          </a:p>
        </p:txBody>
      </p:sp>
      <p:sp>
        <p:nvSpPr>
          <p:cNvPr id="5" name="Text Placeholder 4"/>
          <p:cNvSpPr>
            <a:spLocks noGrp="1"/>
          </p:cNvSpPr>
          <p:nvPr>
            <p:ph type="body" sz="quarter" idx="13"/>
          </p:nvPr>
        </p:nvSpPr>
        <p:spPr/>
        <p:txBody>
          <a:bodyPr/>
          <a:lstStyle/>
          <a:p>
            <a:r>
              <a:rPr lang="en-US" dirty="0"/>
              <a:t>Module 1: </a:t>
            </a:r>
            <a:r>
              <a:rPr lang="en-US" b="0" dirty="0">
                <a:latin typeface="Salesforce Sans Light" panose="020B0305020202020203" pitchFamily="34" charset="0"/>
              </a:rPr>
              <a:t>Getting Around the App</a:t>
            </a:r>
          </a:p>
        </p:txBody>
      </p:sp>
      <p:sp>
        <p:nvSpPr>
          <p:cNvPr id="4" name="Slide Number Placeholder 3"/>
          <p:cNvSpPr>
            <a:spLocks noGrp="1"/>
          </p:cNvSpPr>
          <p:nvPr>
            <p:ph type="sldNum" sz="quarter" idx="12"/>
          </p:nvPr>
        </p:nvSpPr>
        <p:spPr/>
        <p:txBody>
          <a:bodyPr/>
          <a:lstStyle/>
          <a:p>
            <a:fld id="{812A5277-1DB9-460F-9A21-B857ABB32666}" type="slidenum">
              <a:rPr lang="en-US" smtClean="0"/>
              <a:pPr/>
              <a:t>41</a:t>
            </a:fld>
            <a:endParaRPr lang="en-US" dirty="0"/>
          </a:p>
        </p:txBody>
      </p:sp>
    </p:spTree>
    <p:custDataLst>
      <p:tags r:id="rId1"/>
    </p:custDataLst>
    <p:extLst>
      <p:ext uri="{BB962C8B-B14F-4D97-AF65-F5344CB8AC3E}">
        <p14:creationId xmlns:p14="http://schemas.microsoft.com/office/powerpoint/2010/main" val="288114574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Automating Chatter Posts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956804122"/>
              </p:ext>
            </p:extLst>
          </p:nvPr>
        </p:nvGraphicFramePr>
        <p:xfrm>
          <a:off x="1711207" y="1458699"/>
          <a:ext cx="8926668" cy="477561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3h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We’d like to start using Chatter to recognize sales reps’ achievements. When a rep wins an opportunity, we’d like an automatic Chatter post to my profile.</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2 comments ·  29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Diego Cruz</a:t>
                      </a:r>
                      <a:r>
                        <a:rPr lang="en-GB" sz="1600" b="0" kern="1200" dirty="0">
                          <a:solidFill>
                            <a:schemeClr val="tx1"/>
                          </a:solidFill>
                          <a:latin typeface="Salesforce Sans" panose="020B0505020202020203" pitchFamily="34" charset="0"/>
                          <a:ea typeface="Segoe UI" pitchFamily="34" charset="0"/>
                          <a:cs typeface="Segoe UI" pitchFamily="34" charset="0"/>
                        </a:rPr>
                        <a:t>,</a:t>
                      </a:r>
                      <a:r>
                        <a:rPr lang="en-GB" sz="1600" b="0" dirty="0">
                          <a:solidFill>
                            <a:srgbClr val="0070C0"/>
                          </a:solidFill>
                          <a:latin typeface="Salesforce Sans" panose="020B0505020202020203" pitchFamily="34" charset="0"/>
                          <a:ea typeface="Segoe UI" pitchFamily="34" charset="0"/>
                          <a:cs typeface="Segoe UI" pitchFamily="34" charset="0"/>
                        </a:rPr>
                        <a:t> Anna</a:t>
                      </a:r>
                      <a:r>
                        <a:rPr lang="en-GB" sz="1600" b="0" baseline="0" dirty="0">
                          <a:solidFill>
                            <a:srgbClr val="0070C0"/>
                          </a:solidFill>
                          <a:latin typeface="Salesforce Sans" panose="020B0505020202020203" pitchFamily="34" charset="0"/>
                          <a:ea typeface="Segoe UI" pitchFamily="34" charset="0"/>
                          <a:cs typeface="Segoe UI" pitchFamily="34" charset="0"/>
                        </a:rPr>
                        <a:t> </a:t>
                      </a:r>
                      <a:r>
                        <a:rPr lang="en-GB" sz="1600" b="0" baseline="0" dirty="0" err="1">
                          <a:solidFill>
                            <a:srgbClr val="0070C0"/>
                          </a:solidFill>
                          <a:latin typeface="Salesforce Sans" panose="020B0505020202020203" pitchFamily="34" charset="0"/>
                          <a:ea typeface="Segoe UI" pitchFamily="34" charset="0"/>
                          <a:cs typeface="Segoe UI" pitchFamily="34" charset="0"/>
                        </a:rPr>
                        <a:t>Bressan</a:t>
                      </a:r>
                      <a:r>
                        <a:rPr lang="en-GB" sz="1600" b="0" kern="1200" dirty="0">
                          <a:solidFill>
                            <a:schemeClr val="tx1"/>
                          </a:solidFill>
                          <a:latin typeface="Salesforce Sans" panose="020B0505020202020203" pitchFamily="34" charset="0"/>
                          <a:ea typeface="Segoe UI" pitchFamily="34" charset="0"/>
                          <a:cs typeface="Segoe UI" pitchFamily="34" charset="0"/>
                        </a:rPr>
                        <a:t>,</a:t>
                      </a:r>
                      <a:r>
                        <a:rPr lang="en-GB" sz="1600" b="0" baseline="0" dirty="0">
                          <a:solidFill>
                            <a:srgbClr val="0070C0"/>
                          </a:solidFill>
                          <a:latin typeface="Salesforce Sans" panose="020B0505020202020203" pitchFamily="34" charset="0"/>
                          <a:ea typeface="Segoe UI" pitchFamily="34" charset="0"/>
                          <a:cs typeface="Segoe UI" pitchFamily="34" charset="0"/>
                        </a:rPr>
                        <a:t> David Hudson</a:t>
                      </a:r>
                      <a:r>
                        <a:rPr lang="en-GB" sz="1600" b="0" kern="1200" dirty="0">
                          <a:solidFill>
                            <a:schemeClr val="tx1"/>
                          </a:solidFill>
                          <a:latin typeface="Salesforce Sans" panose="020B0505020202020203" pitchFamily="34" charset="0"/>
                          <a:ea typeface="Segoe UI" pitchFamily="34" charset="0"/>
                          <a:cs typeface="Segoe UI" pitchFamily="34" charset="0"/>
                        </a:rPr>
                        <a:t>, and </a:t>
                      </a:r>
                      <a:r>
                        <a:rPr lang="en-GB" sz="1600" b="0" baseline="0" dirty="0">
                          <a:solidFill>
                            <a:srgbClr val="0070C0"/>
                          </a:solidFill>
                          <a:latin typeface="Salesforce Sans" panose="020B0505020202020203" pitchFamily="34" charset="0"/>
                          <a:ea typeface="Segoe UI" pitchFamily="34" charset="0"/>
                          <a:cs typeface="Segoe UI" pitchFamily="34" charset="0"/>
                        </a:rPr>
                        <a:t>Lucia Vargas </a:t>
                      </a:r>
                      <a:r>
                        <a:rPr lang="en-GB" sz="1600" b="0" dirty="0">
                          <a:solidFill>
                            <a:schemeClr val="tx1"/>
                          </a:solidFill>
                          <a:latin typeface="Salesforce Sans" panose="020B0505020202020203" pitchFamily="34" charset="0"/>
                          <a:ea typeface="Segoe UI" pitchFamily="34" charset="0"/>
                          <a:cs typeface="Segoe UI" pitchFamily="34" charset="0"/>
                        </a:rPr>
                        <a:t>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Kathy Cooper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Let’s get some posts on Allison’s wall, team!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Jessica Heinz</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Come on guys, we can do it!</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8" name="Picture 17"/>
          <p:cNvPicPr>
            <a:picLocks noChangeAspect="1"/>
          </p:cNvPicPr>
          <p:nvPr/>
        </p:nvPicPr>
        <p:blipFill rotWithShape="1">
          <a:blip r:embed="rId4"/>
          <a:srcRect l="1970" t="12280" r="78654" b="85404"/>
          <a:stretch/>
        </p:blipFill>
        <p:spPr>
          <a:xfrm>
            <a:off x="1775390" y="3079543"/>
            <a:ext cx="3280454" cy="277523"/>
          </a:xfrm>
          <a:prstGeom prst="rect">
            <a:avLst/>
          </a:prstGeom>
        </p:spPr>
      </p:pic>
      <p:pic>
        <p:nvPicPr>
          <p:cNvPr id="19" name="Picture 18"/>
          <p:cNvPicPr>
            <a:picLocks noChangeAspect="1"/>
          </p:cNvPicPr>
          <p:nvPr/>
        </p:nvPicPr>
        <p:blipFill rotWithShape="1">
          <a:blip r:embed="rId4"/>
          <a:srcRect l="96090" t="2041" r="2152" b="95552"/>
          <a:stretch/>
        </p:blipFill>
        <p:spPr>
          <a:xfrm>
            <a:off x="10245058" y="1562050"/>
            <a:ext cx="297640" cy="288435"/>
          </a:xfrm>
          <a:prstGeom prst="rect">
            <a:avLst/>
          </a:prstGeom>
        </p:spPr>
      </p:pic>
      <p:pic>
        <p:nvPicPr>
          <p:cNvPr id="20" name="Picture 19"/>
          <p:cNvPicPr>
            <a:picLocks noChangeAspect="1"/>
          </p:cNvPicPr>
          <p:nvPr/>
        </p:nvPicPr>
        <p:blipFill rotWithShape="1">
          <a:blip r:embed="rId4"/>
          <a:srcRect l="95812" t="16466" r="2430" b="81127"/>
          <a:stretch/>
        </p:blipFill>
        <p:spPr>
          <a:xfrm>
            <a:off x="10245058" y="3892337"/>
            <a:ext cx="297640" cy="288435"/>
          </a:xfrm>
          <a:prstGeom prst="rect">
            <a:avLst/>
          </a:prstGeom>
        </p:spPr>
      </p:pic>
      <p:pic>
        <p:nvPicPr>
          <p:cNvPr id="22" name="Picture 21"/>
          <p:cNvPicPr>
            <a:picLocks noChangeAspect="1"/>
          </p:cNvPicPr>
          <p:nvPr/>
        </p:nvPicPr>
        <p:blipFill rotWithShape="1">
          <a:blip r:embed="rId5"/>
          <a:srcRect l="5937" t="6188" r="9143" b="3506"/>
          <a:stretch/>
        </p:blipFill>
        <p:spPr>
          <a:xfrm>
            <a:off x="1900122" y="3933433"/>
            <a:ext cx="409154" cy="411480"/>
          </a:xfrm>
          <a:prstGeom prst="ellipse">
            <a:avLst/>
          </a:prstGeom>
        </p:spPr>
      </p:pic>
      <p:pic>
        <p:nvPicPr>
          <p:cNvPr id="30" name="Picture 29"/>
          <p:cNvPicPr>
            <a:picLocks noChangeAspect="1"/>
          </p:cNvPicPr>
          <p:nvPr/>
        </p:nvPicPr>
        <p:blipFill rotWithShape="1">
          <a:blip r:embed="rId5"/>
          <a:srcRect l="5937" t="6188" r="9143" b="3506"/>
          <a:stretch/>
        </p:blipFill>
        <p:spPr>
          <a:xfrm>
            <a:off x="1900122" y="5158626"/>
            <a:ext cx="409154" cy="411480"/>
          </a:xfrm>
          <a:prstGeom prst="ellipse">
            <a:avLst/>
          </a:prstGeom>
        </p:spPr>
      </p:pic>
      <p:pic>
        <p:nvPicPr>
          <p:cNvPr id="11" name="Picture 10" descr="AWheeler headshot.png"/>
          <p:cNvPicPr>
            <a:picLocks noChangeAspect="1"/>
          </p:cNvPicPr>
          <p:nvPr/>
        </p:nvPicPr>
        <p:blipFill>
          <a:blip r:embed="rId6" cstate="print"/>
          <a:srcRect l="12167" r="-3772" b="12284"/>
          <a:stretch>
            <a:fillRect/>
          </a:stretch>
        </p:blipFill>
        <p:spPr>
          <a:xfrm>
            <a:off x="1741906" y="1526388"/>
            <a:ext cx="573720" cy="571994"/>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410</a:t>
            </a:fld>
            <a:endParaRPr lang="en-US" dirty="0"/>
          </a:p>
        </p:txBody>
      </p:sp>
    </p:spTree>
    <p:custDataLst>
      <p:tags r:id="rId1"/>
    </p:custDataLst>
    <p:extLst>
      <p:ext uri="{BB962C8B-B14F-4D97-AF65-F5344CB8AC3E}">
        <p14:creationId xmlns:p14="http://schemas.microsoft.com/office/powerpoint/2010/main" val="2771610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p:cNvPicPr>
            <a:picLocks noChangeAspect="1" noChangeArrowheads="1"/>
          </p:cNvPicPr>
          <p:nvPr/>
        </p:nvPicPr>
        <p:blipFill>
          <a:blip r:embed="rId4" cstate="print"/>
          <a:srcRect/>
          <a:stretch>
            <a:fillRect/>
          </a:stretch>
        </p:blipFill>
        <p:spPr bwMode="auto">
          <a:xfrm>
            <a:off x="6864100" y="1892800"/>
            <a:ext cx="1562100" cy="4286250"/>
          </a:xfrm>
          <a:prstGeom prst="rect">
            <a:avLst/>
          </a:prstGeom>
          <a:noFill/>
          <a:ln w="9525">
            <a:noFill/>
            <a:miter lim="800000"/>
            <a:headEnd/>
            <a:tailEnd/>
          </a:ln>
        </p:spPr>
      </p:pic>
      <p:pic>
        <p:nvPicPr>
          <p:cNvPr id="5122" name="Picture 2"/>
          <p:cNvPicPr>
            <a:picLocks noChangeAspect="1" noChangeArrowheads="1"/>
          </p:cNvPicPr>
          <p:nvPr/>
        </p:nvPicPr>
        <p:blipFill>
          <a:blip r:embed="rId5" cstate="print"/>
          <a:srcRect/>
          <a:stretch>
            <a:fillRect/>
          </a:stretch>
        </p:blipFill>
        <p:spPr bwMode="auto">
          <a:xfrm>
            <a:off x="6864100" y="746971"/>
            <a:ext cx="5327900" cy="5376700"/>
          </a:xfrm>
          <a:prstGeom prst="rect">
            <a:avLst/>
          </a:prstGeom>
          <a:noFill/>
          <a:ln w="9525">
            <a:noFill/>
            <a:miter lim="800000"/>
            <a:headEnd/>
            <a:tailEnd/>
          </a:ln>
        </p:spPr>
      </p:pic>
      <p:sp>
        <p:nvSpPr>
          <p:cNvPr id="20" name="Rectangle 19"/>
          <p:cNvSpPr/>
          <p:nvPr/>
        </p:nvSpPr>
        <p:spPr bwMode="auto">
          <a:xfrm>
            <a:off x="0" y="6016141"/>
            <a:ext cx="12188825" cy="841859"/>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defRPr/>
            </a:pPr>
            <a:r>
              <a:rPr lang="en-US" sz="2200" b="1" dirty="0">
                <a:solidFill>
                  <a:schemeClr val="bg1"/>
                </a:solidFill>
                <a:latin typeface="Salesforce Sans" panose="020B0505020202020203" pitchFamily="34" charset="0"/>
                <a:ea typeface="Arial" pitchFamily="-112" charset="0"/>
                <a:cs typeface="Arial" pitchFamily="-112" charset="0"/>
                <a:sym typeface="Arial" pitchFamily="-112" charset="0"/>
              </a:rPr>
              <a:t>Setup | Platform Tools | Process Automation | Process Builder</a:t>
            </a:r>
            <a:endParaRPr kumimoji="0" lang="en-US" sz="2200" b="1" i="0" u="none" strike="sngStrike" kern="0" cap="none" spc="0" normalizeH="0" baseline="0" noProof="0" dirty="0">
              <a:ln>
                <a:noFill/>
              </a:ln>
              <a:solidFill>
                <a:schemeClr val="bg1"/>
              </a:solidFill>
              <a:effectLst/>
              <a:uLnTx/>
              <a:uFillTx/>
            </a:endParaRPr>
          </a:p>
        </p:txBody>
      </p:sp>
      <p:sp>
        <p:nvSpPr>
          <p:cNvPr id="6" name="Content Placeholder 5"/>
          <p:cNvSpPr>
            <a:spLocks noGrp="1"/>
          </p:cNvSpPr>
          <p:nvPr>
            <p:ph idx="1"/>
          </p:nvPr>
        </p:nvSpPr>
        <p:spPr>
          <a:xfrm>
            <a:off x="115712" y="843165"/>
            <a:ext cx="6551484" cy="5009325"/>
          </a:xfrm>
        </p:spPr>
        <p:txBody>
          <a:bodyPr>
            <a:noAutofit/>
          </a:bodyPr>
          <a:lstStyle/>
          <a:p>
            <a:pPr marL="0" indent="0">
              <a:buNone/>
            </a:pPr>
            <a:r>
              <a:rPr lang="en-US" dirty="0"/>
              <a:t>Lightning Process Builder lets you automate business processes using a visual interface.</a:t>
            </a:r>
          </a:p>
          <a:p>
            <a:r>
              <a:rPr lang="en-US" dirty="0"/>
              <a:t>A process can have multiple criteria nodes. </a:t>
            </a:r>
          </a:p>
          <a:p>
            <a:r>
              <a:rPr lang="en-US" dirty="0"/>
              <a:t>If a criteria node evaluates to true, the process branches to run the immediate actions and scheduled actions and stops. </a:t>
            </a:r>
          </a:p>
          <a:p>
            <a:r>
              <a:rPr lang="en-US" dirty="0"/>
              <a:t>A process can continue after a branch by choosing the </a:t>
            </a:r>
            <a:r>
              <a:rPr lang="en-US" b="1" dirty="0"/>
              <a:t>Evaluate the Next Criteria </a:t>
            </a:r>
            <a:r>
              <a:rPr lang="en-US" dirty="0"/>
              <a:t>option instead of </a:t>
            </a:r>
            <a:r>
              <a:rPr lang="en-US" b="1" dirty="0"/>
              <a:t>Stop</a:t>
            </a:r>
            <a:r>
              <a:rPr lang="en-US" dirty="0"/>
              <a:t>.</a:t>
            </a:r>
          </a:p>
          <a:p>
            <a:r>
              <a:rPr lang="en-US" dirty="0"/>
              <a:t>Process versioning allows for easy tracking and maintenance.</a:t>
            </a:r>
            <a:endParaRPr lang="en-US" sz="2000" dirty="0"/>
          </a:p>
        </p:txBody>
      </p:sp>
      <p:sp>
        <p:nvSpPr>
          <p:cNvPr id="5" name="Title 4"/>
          <p:cNvSpPr>
            <a:spLocks noGrp="1"/>
          </p:cNvSpPr>
          <p:nvPr>
            <p:ph type="title"/>
          </p:nvPr>
        </p:nvSpPr>
        <p:spPr/>
        <p:txBody>
          <a:bodyPr/>
          <a:lstStyle/>
          <a:p>
            <a:r>
              <a:rPr lang="en-US" dirty="0"/>
              <a:t>Lightning Process Builder</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411</a:t>
            </a:fld>
            <a:endParaRPr lang="en-US" dirty="0"/>
          </a:p>
        </p:txBody>
      </p:sp>
      <p:sp>
        <p:nvSpPr>
          <p:cNvPr id="10" name="TextBox 9"/>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4"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6" name="Diamond 15"/>
          <p:cNvSpPr/>
          <p:nvPr/>
        </p:nvSpPr>
        <p:spPr bwMode="auto">
          <a:xfrm>
            <a:off x="7019680" y="2243996"/>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17" name="Diamond 16"/>
          <p:cNvSpPr/>
          <p:nvPr/>
        </p:nvSpPr>
        <p:spPr bwMode="auto">
          <a:xfrm>
            <a:off x="7017720" y="3650794"/>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18" name="Diamond 17"/>
          <p:cNvSpPr/>
          <p:nvPr/>
        </p:nvSpPr>
        <p:spPr bwMode="auto">
          <a:xfrm>
            <a:off x="7017720" y="5001573"/>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pic>
        <p:nvPicPr>
          <p:cNvPr id="5128" name="Picture 8"/>
          <p:cNvPicPr>
            <a:picLocks noChangeAspect="1" noChangeArrowheads="1"/>
          </p:cNvPicPr>
          <p:nvPr/>
        </p:nvPicPr>
        <p:blipFill>
          <a:blip r:embed="rId6" cstate="print"/>
          <a:srcRect/>
          <a:stretch>
            <a:fillRect/>
          </a:stretch>
        </p:blipFill>
        <p:spPr bwMode="auto">
          <a:xfrm>
            <a:off x="7171340" y="2468875"/>
            <a:ext cx="609600" cy="161925"/>
          </a:xfrm>
          <a:prstGeom prst="rect">
            <a:avLst/>
          </a:prstGeom>
          <a:noFill/>
          <a:ln w="9525">
            <a:noFill/>
            <a:miter lim="800000"/>
            <a:headEnd/>
            <a:tailEnd/>
          </a:ln>
        </p:spPr>
      </p:pic>
      <p:pic>
        <p:nvPicPr>
          <p:cNvPr id="5130" name="Picture 10"/>
          <p:cNvPicPr>
            <a:picLocks noChangeAspect="1" noChangeArrowheads="1"/>
          </p:cNvPicPr>
          <p:nvPr/>
        </p:nvPicPr>
        <p:blipFill>
          <a:blip r:embed="rId7" cstate="print"/>
          <a:srcRect/>
          <a:stretch>
            <a:fillRect/>
          </a:stretch>
        </p:blipFill>
        <p:spPr bwMode="auto">
          <a:xfrm>
            <a:off x="7171340" y="3851455"/>
            <a:ext cx="619125" cy="276225"/>
          </a:xfrm>
          <a:prstGeom prst="rect">
            <a:avLst/>
          </a:prstGeom>
          <a:noFill/>
          <a:ln w="9525">
            <a:noFill/>
            <a:miter lim="800000"/>
            <a:headEnd/>
            <a:tailEnd/>
          </a:ln>
        </p:spPr>
      </p:pic>
      <p:pic>
        <p:nvPicPr>
          <p:cNvPr id="5131" name="Picture 11"/>
          <p:cNvPicPr>
            <a:picLocks noChangeAspect="1" noChangeArrowheads="1"/>
          </p:cNvPicPr>
          <p:nvPr/>
        </p:nvPicPr>
        <p:blipFill>
          <a:blip r:embed="rId8" cstate="print"/>
          <a:srcRect/>
          <a:stretch>
            <a:fillRect/>
          </a:stretch>
        </p:blipFill>
        <p:spPr bwMode="auto">
          <a:xfrm>
            <a:off x="7171340" y="5349250"/>
            <a:ext cx="638175" cy="2667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047006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 for Processes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412</a:t>
            </a:fld>
            <a:endParaRPr lang="en-US" dirty="0"/>
          </a:p>
        </p:txBody>
      </p:sp>
      <p:grpSp>
        <p:nvGrpSpPr>
          <p:cNvPr id="9" name="Group 8"/>
          <p:cNvGrpSpPr/>
          <p:nvPr/>
        </p:nvGrpSpPr>
        <p:grpSpPr>
          <a:xfrm>
            <a:off x="1906226" y="1184710"/>
            <a:ext cx="8545911" cy="5193230"/>
            <a:chOff x="454617" y="1184710"/>
            <a:chExt cx="7722244" cy="4670673"/>
          </a:xfrm>
        </p:grpSpPr>
        <p:sp>
          <p:nvSpPr>
            <p:cNvPr id="10" name="Rounded Rectangle 12"/>
            <p:cNvSpPr/>
            <p:nvPr/>
          </p:nvSpPr>
          <p:spPr>
            <a:xfrm>
              <a:off x="454617" y="1184710"/>
              <a:ext cx="3790652" cy="2274391"/>
            </a:xfrm>
            <a:prstGeom prst="roundRect">
              <a:avLst>
                <a:gd name="adj" fmla="val 6616"/>
              </a:avLst>
            </a:prstGeom>
            <a:solidFill>
              <a:srgbClr val="00277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1"/>
                  </a:solidFill>
                  <a:effectLst/>
                  <a:uLnTx/>
                  <a:uFillTx/>
                </a:rPr>
                <a:t>Send an email reminder to the account team if a high-value opportunity is still open ten days before the specified close date.</a:t>
              </a:r>
            </a:p>
          </p:txBody>
        </p:sp>
        <p:sp>
          <p:nvSpPr>
            <p:cNvPr id="11" name="Rounded Rectangle 13"/>
            <p:cNvSpPr/>
            <p:nvPr/>
          </p:nvSpPr>
          <p:spPr>
            <a:xfrm>
              <a:off x="4386209" y="1184710"/>
              <a:ext cx="3790652" cy="2274391"/>
            </a:xfrm>
            <a:prstGeom prst="roundRect">
              <a:avLst>
                <a:gd name="adj" fmla="val 7053"/>
              </a:avLst>
            </a:prstGeom>
            <a:solidFill>
              <a:srgbClr val="00B0F0"/>
            </a:solidFill>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1"/>
                  </a:solidFill>
                  <a:effectLst/>
                  <a:uLnTx/>
                  <a:uFillTx/>
                </a:rPr>
                <a:t>Update all the mailing addresses on all child contacts when a billing address is changed on </a:t>
              </a:r>
              <a:br>
                <a:rPr kumimoji="0" lang="en-US" sz="2400" b="0" i="0" u="none" strike="noStrike" kern="0" cap="none" spc="0" normalizeH="0" baseline="0" noProof="0" dirty="0">
                  <a:ln>
                    <a:noFill/>
                  </a:ln>
                  <a:solidFill>
                    <a:schemeClr val="bg1"/>
                  </a:solidFill>
                  <a:effectLst/>
                  <a:uLnTx/>
                  <a:uFillTx/>
                </a:rPr>
              </a:br>
              <a:r>
                <a:rPr kumimoji="0" lang="en-US" sz="2400" b="0" i="0" u="none" strike="noStrike" kern="0" cap="none" spc="0" normalizeH="0" baseline="0" noProof="0" dirty="0">
                  <a:ln>
                    <a:noFill/>
                  </a:ln>
                  <a:solidFill>
                    <a:schemeClr val="bg1"/>
                  </a:solidFill>
                  <a:effectLst/>
                  <a:uLnTx/>
                  <a:uFillTx/>
                </a:rPr>
                <a:t>an account. </a:t>
              </a:r>
            </a:p>
          </p:txBody>
        </p:sp>
        <p:sp>
          <p:nvSpPr>
            <p:cNvPr id="17" name="Rounded Rectangle 14"/>
            <p:cNvSpPr/>
            <p:nvPr/>
          </p:nvSpPr>
          <p:spPr>
            <a:xfrm>
              <a:off x="454617" y="3580992"/>
              <a:ext cx="3790652" cy="2274391"/>
            </a:xfrm>
            <a:prstGeom prst="roundRect">
              <a:avLst>
                <a:gd name="adj" fmla="val 7490"/>
              </a:avLst>
            </a:prstGeom>
            <a:solidFill>
              <a:srgbClr val="0065B0"/>
            </a:solidFill>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1"/>
                  </a:solidFill>
                  <a:effectLst/>
                  <a:uLnTx/>
                  <a:uFillTx/>
                </a:rPr>
                <a:t>Create records and notifications based on stages of an opportunity and schedule follow-up tasks that execute based on changes to records.</a:t>
              </a:r>
            </a:p>
          </p:txBody>
        </p:sp>
        <p:sp>
          <p:nvSpPr>
            <p:cNvPr id="18" name="Rounded Rectangle 15"/>
            <p:cNvSpPr/>
            <p:nvPr/>
          </p:nvSpPr>
          <p:spPr>
            <a:xfrm>
              <a:off x="4386209" y="3580992"/>
              <a:ext cx="3790652" cy="2274391"/>
            </a:xfrm>
            <a:prstGeom prst="roundRect">
              <a:avLst>
                <a:gd name="adj" fmla="val 8801"/>
              </a:avLst>
            </a:prstGeom>
            <a:solidFill>
              <a:schemeClr val="tx2">
                <a:lumMod val="75000"/>
              </a:schemeClr>
            </a:solid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1"/>
                  </a:solidFill>
                  <a:effectLst/>
                  <a:uLnTx/>
                  <a:uFillTx/>
                </a:rPr>
                <a:t>Create an order record with the data in the opportunity and associated account when the opportunity stage changes to Closed Won. </a:t>
              </a:r>
              <a:endParaRPr kumimoji="0" lang="en-US" sz="2400" b="0" i="0" u="none" strike="noStrike" kern="1200" cap="none" spc="0" normalizeH="0" baseline="0" noProof="0" dirty="0">
                <a:ln>
                  <a:noFill/>
                </a:ln>
                <a:solidFill>
                  <a:schemeClr val="bg1"/>
                </a:solidFill>
                <a:effectLst/>
                <a:uLnTx/>
                <a:uFillTx/>
              </a:endParaRPr>
            </a:p>
          </p:txBody>
        </p:sp>
      </p:grpSp>
    </p:spTree>
    <p:custDataLst>
      <p:tags r:id="rId1"/>
    </p:custDataLst>
    <p:extLst>
      <p:ext uri="{BB962C8B-B14F-4D97-AF65-F5344CB8AC3E}">
        <p14:creationId xmlns:p14="http://schemas.microsoft.com/office/powerpoint/2010/main" val="19624062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6016141"/>
            <a:ext cx="12188825" cy="841859"/>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GB" sz="2400" b="0" i="0" u="none" strike="noStrike" kern="0" cap="none" spc="0" normalizeH="0" baseline="0" noProof="0" dirty="0">
                <a:ln>
                  <a:noFill/>
                </a:ln>
                <a:solidFill>
                  <a:schemeClr val="bg1"/>
                </a:solidFill>
                <a:effectLst/>
                <a:uLnTx/>
                <a:uFillTx/>
              </a:rPr>
              <a:t>Workflow rules support a subset of these actions: create a task, update a field on a record or parent record, and send an email.</a:t>
            </a:r>
          </a:p>
        </p:txBody>
      </p:sp>
      <p:sp>
        <p:nvSpPr>
          <p:cNvPr id="2" name="Title 1"/>
          <p:cNvSpPr>
            <a:spLocks noGrp="1"/>
          </p:cNvSpPr>
          <p:nvPr>
            <p:ph type="title"/>
          </p:nvPr>
        </p:nvSpPr>
        <p:spPr/>
        <p:txBody>
          <a:bodyPr/>
          <a:lstStyle/>
          <a:p>
            <a:r>
              <a:rPr lang="en-US" dirty="0"/>
              <a:t>Actions Supported in Processes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413</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654290431"/>
              </p:ext>
            </p:extLst>
          </p:nvPr>
        </p:nvGraphicFramePr>
        <p:xfrm>
          <a:off x="304800" y="1025110"/>
          <a:ext cx="11582400" cy="45161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050522">
                  <a:extLst>
                    <a:ext uri="{9D8B030D-6E8A-4147-A177-3AD203B41FA5}">
                      <a16:colId xmlns:a16="http://schemas.microsoft.com/office/drawing/2014/main" val="20000"/>
                    </a:ext>
                  </a:extLst>
                </a:gridCol>
                <a:gridCol w="8531878">
                  <a:extLst>
                    <a:ext uri="{9D8B030D-6E8A-4147-A177-3AD203B41FA5}">
                      <a16:colId xmlns:a16="http://schemas.microsoft.com/office/drawing/2014/main" val="20001"/>
                    </a:ext>
                  </a:extLst>
                </a:gridCol>
              </a:tblGrid>
              <a:tr h="370840">
                <a:tc>
                  <a:txBody>
                    <a:bodyPr/>
                    <a:lstStyle/>
                    <a:p>
                      <a:r>
                        <a:rPr lang="en-US" sz="1800" dirty="0"/>
                        <a:t>Actions</a:t>
                      </a:r>
                    </a:p>
                  </a:txBody>
                  <a:tcPr marL="93799" marR="93799">
                    <a:solidFill>
                      <a:srgbClr val="0070C0"/>
                    </a:solidFill>
                  </a:tcPr>
                </a:tc>
                <a:tc>
                  <a:txBody>
                    <a:bodyPr/>
                    <a:lstStyle/>
                    <a:p>
                      <a:r>
                        <a:rPr lang="en-US" sz="1800" dirty="0"/>
                        <a:t>Description</a:t>
                      </a:r>
                    </a:p>
                  </a:txBody>
                  <a:tcPr marL="93799" marR="93799">
                    <a:solidFill>
                      <a:srgbClr val="0070C0"/>
                    </a:solidFill>
                  </a:tcPr>
                </a:tc>
                <a:extLst>
                  <a:ext uri="{0D108BD9-81ED-4DB2-BD59-A6C34878D82A}">
                    <a16:rowId xmlns:a16="http://schemas.microsoft.com/office/drawing/2014/main" val="10000"/>
                  </a:ext>
                </a:extLst>
              </a:tr>
              <a:tr h="370840">
                <a:tc>
                  <a:txBody>
                    <a:bodyPr/>
                    <a:lstStyle/>
                    <a:p>
                      <a:r>
                        <a:rPr lang="en-US" sz="1800" dirty="0"/>
                        <a:t>Create</a:t>
                      </a:r>
                      <a:r>
                        <a:rPr lang="en-US" sz="1800" baseline="0" dirty="0"/>
                        <a:t> a record</a:t>
                      </a:r>
                      <a:endParaRPr lang="en-US" sz="1800" dirty="0"/>
                    </a:p>
                  </a:txBody>
                  <a:tcPr marL="93799" marR="937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Create a </a:t>
                      </a:r>
                      <a:r>
                        <a:rPr lang="en-US" sz="1800" kern="1200" baseline="0">
                          <a:solidFill>
                            <a:schemeClr val="dk1"/>
                          </a:solidFill>
                          <a:latin typeface="+mn-lt"/>
                          <a:ea typeface="+mn-ea"/>
                          <a:cs typeface="+mn-cs"/>
                        </a:rPr>
                        <a:t>new record (any object).</a:t>
                      </a:r>
                      <a:endParaRPr lang="en-US" sz="1800" dirty="0"/>
                    </a:p>
                  </a:txBody>
                  <a:tcPr marL="93799" marR="93799"/>
                </a:tc>
                <a:extLst>
                  <a:ext uri="{0D108BD9-81ED-4DB2-BD59-A6C34878D82A}">
                    <a16:rowId xmlns:a16="http://schemas.microsoft.com/office/drawing/2014/main" val="10001"/>
                  </a:ext>
                </a:extLst>
              </a:tr>
              <a:tr h="370840">
                <a:tc>
                  <a:txBody>
                    <a:bodyPr/>
                    <a:lstStyle/>
                    <a:p>
                      <a:r>
                        <a:rPr lang="en-US" sz="1800" dirty="0"/>
                        <a:t>Update records</a:t>
                      </a:r>
                    </a:p>
                  </a:txBody>
                  <a:tcPr marL="93799" marR="937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Update </a:t>
                      </a:r>
                      <a:r>
                        <a:rPr lang="en-US" sz="1800" dirty="0"/>
                        <a:t>fields on records or any related</a:t>
                      </a:r>
                      <a:r>
                        <a:rPr lang="en-US" sz="1800" baseline="0" dirty="0"/>
                        <a:t> records.</a:t>
                      </a:r>
                      <a:endParaRPr lang="en-US" sz="1800" dirty="0"/>
                    </a:p>
                  </a:txBody>
                  <a:tcPr marL="93799" marR="93799"/>
                </a:tc>
                <a:extLst>
                  <a:ext uri="{0D108BD9-81ED-4DB2-BD59-A6C34878D82A}">
                    <a16:rowId xmlns:a16="http://schemas.microsoft.com/office/drawing/2014/main" val="10002"/>
                  </a:ext>
                </a:extLst>
              </a:tr>
              <a:tr h="370840">
                <a:tc>
                  <a:txBody>
                    <a:bodyPr/>
                    <a:lstStyle/>
                    <a:p>
                      <a:r>
                        <a:rPr lang="en-US" sz="1800" dirty="0"/>
                        <a:t>Send an email</a:t>
                      </a:r>
                    </a:p>
                  </a:txBody>
                  <a:tcPr marL="93799" marR="93799"/>
                </a:tc>
                <a:tc>
                  <a:txBody>
                    <a:bodyPr/>
                    <a:lstStyle/>
                    <a:p>
                      <a:r>
                        <a:rPr lang="en-US" sz="1800" kern="1200" baseline="0" dirty="0">
                          <a:solidFill>
                            <a:schemeClr val="dk1"/>
                          </a:solidFill>
                          <a:latin typeface="+mn-lt"/>
                          <a:ea typeface="+mn-ea"/>
                          <a:cs typeface="+mn-cs"/>
                        </a:rPr>
                        <a:t>Send an email using an email alert.</a:t>
                      </a:r>
                      <a:endParaRPr lang="en-US" sz="1800" dirty="0"/>
                    </a:p>
                  </a:txBody>
                  <a:tcPr marL="93799" marR="93799"/>
                </a:tc>
                <a:extLst>
                  <a:ext uri="{0D108BD9-81ED-4DB2-BD59-A6C34878D82A}">
                    <a16:rowId xmlns:a16="http://schemas.microsoft.com/office/drawing/2014/main" val="10003"/>
                  </a:ext>
                </a:extLst>
              </a:tr>
              <a:tr h="370840">
                <a:tc>
                  <a:txBody>
                    <a:bodyPr/>
                    <a:lstStyle/>
                    <a:p>
                      <a:r>
                        <a:rPr lang="en-US" sz="1800" dirty="0"/>
                        <a:t>Post to Chatter</a:t>
                      </a:r>
                    </a:p>
                  </a:txBody>
                  <a:tcPr marL="93799" marR="93799"/>
                </a:tc>
                <a:tc>
                  <a:txBody>
                    <a:bodyPr/>
                    <a:lstStyle/>
                    <a:p>
                      <a:r>
                        <a:rPr lang="en-US" sz="1800" kern="1200" baseline="0" dirty="0">
                          <a:solidFill>
                            <a:schemeClr val="dk1"/>
                          </a:solidFill>
                          <a:latin typeface="+mn-lt"/>
                          <a:ea typeface="+mn-ea"/>
                          <a:cs typeface="+mn-cs"/>
                        </a:rPr>
                        <a:t>Post to the feed of a user, a Chatter group, or the record that started the process.</a:t>
                      </a:r>
                      <a:endParaRPr lang="en-US" sz="1800" dirty="0"/>
                    </a:p>
                  </a:txBody>
                  <a:tcPr marL="93799" marR="93799"/>
                </a:tc>
                <a:extLst>
                  <a:ext uri="{0D108BD9-81ED-4DB2-BD59-A6C34878D82A}">
                    <a16:rowId xmlns:a16="http://schemas.microsoft.com/office/drawing/2014/main" val="10004"/>
                  </a:ext>
                </a:extLst>
              </a:tr>
              <a:tr h="370840">
                <a:tc>
                  <a:txBody>
                    <a:bodyPr/>
                    <a:lstStyle/>
                    <a:p>
                      <a:r>
                        <a:rPr lang="en-US" sz="1800" dirty="0"/>
                        <a:t>Use a quick</a:t>
                      </a:r>
                      <a:r>
                        <a:rPr lang="en-US" sz="1800" baseline="0" dirty="0"/>
                        <a:t> action</a:t>
                      </a:r>
                      <a:endParaRPr lang="en-US" sz="1800" dirty="0"/>
                    </a:p>
                  </a:txBody>
                  <a:tcPr marL="93799" marR="93799"/>
                </a:tc>
                <a:tc>
                  <a:txBody>
                    <a:bodyPr/>
                    <a:lstStyle/>
                    <a:p>
                      <a:r>
                        <a:rPr lang="en-US" sz="1800" kern="1200" baseline="0" dirty="0">
                          <a:solidFill>
                            <a:schemeClr val="dk1"/>
                          </a:solidFill>
                          <a:latin typeface="+mn-lt"/>
                          <a:ea typeface="+mn-ea"/>
                          <a:cs typeface="+mn-cs"/>
                        </a:rPr>
                        <a:t>Use an object-specific or global action to create a record, update a record, or log a call.</a:t>
                      </a:r>
                      <a:endParaRPr lang="en-US" sz="1800" dirty="0"/>
                    </a:p>
                  </a:txBody>
                  <a:tcPr marL="93799" marR="93799"/>
                </a:tc>
                <a:extLst>
                  <a:ext uri="{0D108BD9-81ED-4DB2-BD59-A6C34878D82A}">
                    <a16:rowId xmlns:a16="http://schemas.microsoft.com/office/drawing/2014/main" val="10005"/>
                  </a:ext>
                </a:extLst>
              </a:tr>
              <a:tr h="370840">
                <a:tc>
                  <a:txBody>
                    <a:bodyPr/>
                    <a:lstStyle/>
                    <a:p>
                      <a:r>
                        <a:rPr lang="en-US" sz="1800" dirty="0"/>
                        <a:t>Submit for approval</a:t>
                      </a:r>
                    </a:p>
                  </a:txBody>
                  <a:tcPr marL="93799" marR="93799"/>
                </a:tc>
                <a:tc>
                  <a:txBody>
                    <a:bodyPr/>
                    <a:lstStyle/>
                    <a:p>
                      <a:r>
                        <a:rPr lang="en-US" sz="1800" kern="1200" baseline="0" dirty="0">
                          <a:solidFill>
                            <a:schemeClr val="dk1"/>
                          </a:solidFill>
                          <a:latin typeface="+mn-lt"/>
                          <a:ea typeface="+mn-ea"/>
                          <a:cs typeface="+mn-cs"/>
                        </a:rPr>
                        <a:t>Submit a record for approval </a:t>
                      </a:r>
                      <a:r>
                        <a:rPr lang="en-US" sz="1800" dirty="0"/>
                        <a:t>without requiring users to submit manually</a:t>
                      </a:r>
                      <a:r>
                        <a:rPr lang="en-US" sz="1800" kern="1200" baseline="0" dirty="0">
                          <a:solidFill>
                            <a:schemeClr val="dk1"/>
                          </a:solidFill>
                          <a:latin typeface="+mn-lt"/>
                          <a:ea typeface="+mn-ea"/>
                          <a:cs typeface="+mn-cs"/>
                        </a:rPr>
                        <a:t>.</a:t>
                      </a:r>
                      <a:endParaRPr lang="en-US" sz="1800" dirty="0"/>
                    </a:p>
                  </a:txBody>
                  <a:tcPr marL="93799" marR="93799"/>
                </a:tc>
                <a:extLst>
                  <a:ext uri="{0D108BD9-81ED-4DB2-BD59-A6C34878D82A}">
                    <a16:rowId xmlns:a16="http://schemas.microsoft.com/office/drawing/2014/main" val="10006"/>
                  </a:ext>
                </a:extLst>
              </a:tr>
              <a:tr h="370840">
                <a:tc>
                  <a:txBody>
                    <a:bodyPr/>
                    <a:lstStyle/>
                    <a:p>
                      <a:r>
                        <a:rPr lang="en-US" sz="1800" dirty="0"/>
                        <a:t>Launch</a:t>
                      </a:r>
                      <a:r>
                        <a:rPr lang="en-US" sz="1800" baseline="0" dirty="0"/>
                        <a:t> a flow</a:t>
                      </a:r>
                      <a:endParaRPr lang="en-US" sz="1800" dirty="0"/>
                    </a:p>
                  </a:txBody>
                  <a:tcPr marL="93799" marR="93799"/>
                </a:tc>
                <a:tc>
                  <a:txBody>
                    <a:bodyPr/>
                    <a:lstStyle/>
                    <a:p>
                      <a:r>
                        <a:rPr lang="en-US" sz="1800" dirty="0"/>
                        <a:t>Trigger an auto-launched</a:t>
                      </a:r>
                      <a:r>
                        <a:rPr lang="en-US" sz="1800" baseline="0" dirty="0"/>
                        <a:t> flow to automate complex business processes.</a:t>
                      </a:r>
                    </a:p>
                  </a:txBody>
                  <a:tcPr marL="93799" marR="93799"/>
                </a:tc>
                <a:extLst>
                  <a:ext uri="{0D108BD9-81ED-4DB2-BD59-A6C34878D82A}">
                    <a16:rowId xmlns:a16="http://schemas.microsoft.com/office/drawing/2014/main" val="10007"/>
                  </a:ext>
                </a:extLst>
              </a:tr>
              <a:tr h="370840">
                <a:tc>
                  <a:txBody>
                    <a:bodyPr/>
                    <a:lstStyle/>
                    <a:p>
                      <a:r>
                        <a:rPr lang="en-US" sz="1800" dirty="0"/>
                        <a:t>Launch a process</a:t>
                      </a:r>
                    </a:p>
                  </a:txBody>
                  <a:tcPr marL="93799" marR="93799"/>
                </a:tc>
                <a:tc>
                  <a:txBody>
                    <a:bodyPr/>
                    <a:lstStyle/>
                    <a:p>
                      <a:r>
                        <a:rPr lang="en-US" sz="1800" dirty="0"/>
                        <a:t>Initiate another process.</a:t>
                      </a:r>
                      <a:r>
                        <a:rPr lang="en-US" sz="1800" baseline="0" dirty="0"/>
                        <a:t> For example, launch a process to execute actions based on updates you made with the previous process.</a:t>
                      </a:r>
                      <a:endParaRPr lang="en-US" sz="1800" dirty="0"/>
                    </a:p>
                  </a:txBody>
                  <a:tcPr marL="93799" marR="93799"/>
                </a:tc>
                <a:extLst>
                  <a:ext uri="{0D108BD9-81ED-4DB2-BD59-A6C34878D82A}">
                    <a16:rowId xmlns:a16="http://schemas.microsoft.com/office/drawing/2014/main" val="10008"/>
                  </a:ext>
                </a:extLst>
              </a:tr>
              <a:tr h="370840">
                <a:tc>
                  <a:txBody>
                    <a:bodyPr/>
                    <a:lstStyle/>
                    <a:p>
                      <a:r>
                        <a:rPr lang="en-US" sz="1800" dirty="0"/>
                        <a:t>Call Apex</a:t>
                      </a:r>
                    </a:p>
                  </a:txBody>
                  <a:tcPr marL="93799" marR="93799"/>
                </a:tc>
                <a:tc>
                  <a:txBody>
                    <a:bodyPr/>
                    <a:lstStyle/>
                    <a:p>
                      <a:r>
                        <a:rPr lang="en-US" sz="1800" dirty="0"/>
                        <a:t>Call</a:t>
                      </a:r>
                      <a:r>
                        <a:rPr lang="en-US" sz="1800" baseline="0" dirty="0"/>
                        <a:t> an Apex method to add customized functionality.</a:t>
                      </a:r>
                      <a:endParaRPr lang="en-US" sz="1800" dirty="0"/>
                    </a:p>
                  </a:txBody>
                  <a:tcPr marL="93799" marR="93799"/>
                </a:tc>
                <a:extLst>
                  <a:ext uri="{0D108BD9-81ED-4DB2-BD59-A6C34878D82A}">
                    <a16:rowId xmlns:a16="http://schemas.microsoft.com/office/drawing/2014/main" val="10009"/>
                  </a:ext>
                </a:extLst>
              </a:tr>
            </a:tbl>
          </a:graphicData>
        </a:graphic>
      </p:graphicFrame>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extLst>
      <p:ext uri="{BB962C8B-B14F-4D97-AF65-F5344CB8AC3E}">
        <p14:creationId xmlns:p14="http://schemas.microsoft.com/office/powerpoint/2010/main" val="39287318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392732"/>
            <a:ext cx="12188825" cy="46526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2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Search for: </a:t>
            </a:r>
            <a:r>
              <a:rPr kumimoji="0" lang="en-US" sz="2200" b="0" i="0" u="none" strike="noStrike" kern="0" cap="none" spc="0" normalizeH="0" baseline="0" noProof="0" dirty="0">
                <a:ln>
                  <a:noFill/>
                </a:ln>
                <a:solidFill>
                  <a:schemeClr val="bg1"/>
                </a:solidFill>
                <a:effectLst/>
                <a:uLnTx/>
                <a:uFillTx/>
                <a:latin typeface="Courier New" pitchFamily="49" charset="0"/>
                <a:cs typeface="Courier New" pitchFamily="49" charset="0"/>
              </a:rPr>
              <a:t>Process Limits and Considerations</a:t>
            </a:r>
            <a:endParaRPr kumimoji="0" lang="en-US" sz="22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3" name="Content Placeholder 2"/>
          <p:cNvSpPr>
            <a:spLocks noGrp="1"/>
          </p:cNvSpPr>
          <p:nvPr>
            <p:ph idx="1"/>
          </p:nvPr>
        </p:nvSpPr>
        <p:spPr>
          <a:xfrm>
            <a:off x="115709" y="778997"/>
            <a:ext cx="5924483" cy="4571936"/>
          </a:xfrm>
        </p:spPr>
        <p:txBody>
          <a:bodyPr>
            <a:normAutofit/>
          </a:bodyPr>
          <a:lstStyle/>
          <a:p>
            <a:pPr>
              <a:buNone/>
            </a:pPr>
            <a:r>
              <a:rPr lang="en-US" sz="2000" b="1" dirty="0"/>
              <a:t>General</a:t>
            </a:r>
          </a:p>
          <a:p>
            <a:pPr marL="342900" indent="-342900">
              <a:buFont typeface="Wingdings" panose="05000000000000000000" pitchFamily="2" charset="2"/>
              <a:buChar char="§"/>
            </a:pPr>
            <a:r>
              <a:rPr lang="en-US" sz="2000" dirty="0"/>
              <a:t>Processes can be launched from changes on the record or when invoked by another process.</a:t>
            </a:r>
          </a:p>
          <a:p>
            <a:pPr marL="342900" indent="-342900">
              <a:buFont typeface="Wingdings" panose="05000000000000000000" pitchFamily="2" charset="2"/>
              <a:buChar char="§"/>
            </a:pPr>
            <a:r>
              <a:rPr lang="en-US" sz="2000" dirty="0"/>
              <a:t>Outbound messages are not supported, but the Call Apex action can be used to provide similar functionality. </a:t>
            </a:r>
          </a:p>
          <a:p>
            <a:pPr marL="342900" indent="-342900">
              <a:buFont typeface="Wingdings" panose="05000000000000000000" pitchFamily="2" charset="2"/>
              <a:buChar char="§"/>
            </a:pPr>
            <a:r>
              <a:rPr lang="en-US" sz="2000" dirty="0"/>
              <a:t>Actions are executed in the order in which they appear in the process.</a:t>
            </a:r>
          </a:p>
          <a:p>
            <a:pPr marL="342900" indent="-342900">
              <a:buFont typeface="Wingdings" panose="05000000000000000000" pitchFamily="2" charset="2"/>
              <a:buChar char="§"/>
            </a:pPr>
            <a:r>
              <a:rPr lang="en-US" sz="2000" dirty="0"/>
              <a:t>Easily reorder criteria in your process with drag and drop.</a:t>
            </a:r>
          </a:p>
          <a:p>
            <a:pPr marL="342900" indent="-342900">
              <a:buFont typeface="Wingdings" panose="05000000000000000000" pitchFamily="2" charset="2"/>
              <a:buChar char="§"/>
            </a:pPr>
            <a:r>
              <a:rPr lang="en-US" sz="2000" dirty="0"/>
              <a:t>Reuse names when creating a new process version.</a:t>
            </a:r>
          </a:p>
        </p:txBody>
      </p:sp>
      <p:sp>
        <p:nvSpPr>
          <p:cNvPr id="9" name="Content Placeholder 8"/>
          <p:cNvSpPr>
            <a:spLocks noGrp="1"/>
          </p:cNvSpPr>
          <p:nvPr>
            <p:ph idx="10"/>
          </p:nvPr>
        </p:nvSpPr>
        <p:spPr>
          <a:xfrm>
            <a:off x="6161834" y="778997"/>
            <a:ext cx="5924483" cy="5950440"/>
          </a:xfrm>
        </p:spPr>
        <p:txBody>
          <a:bodyPr>
            <a:noAutofit/>
          </a:bodyPr>
          <a:lstStyle/>
          <a:p>
            <a:pPr>
              <a:buNone/>
            </a:pPr>
            <a:r>
              <a:rPr lang="en-US" sz="2000" b="1" dirty="0"/>
              <a:t>Scheduled Actions</a:t>
            </a:r>
          </a:p>
          <a:p>
            <a:pPr marL="342900" indent="-342900">
              <a:buFont typeface="Wingdings" panose="05000000000000000000" pitchFamily="2" charset="2"/>
              <a:buChar char="§"/>
            </a:pPr>
            <a:r>
              <a:rPr lang="en-US" sz="2000" dirty="0"/>
              <a:t>A process can have multiple scheduled actions per criteria node. </a:t>
            </a:r>
          </a:p>
          <a:p>
            <a:pPr marL="342900" indent="-342900">
              <a:buFont typeface="Wingdings" panose="05000000000000000000" pitchFamily="2" charset="2"/>
              <a:buChar char="§"/>
            </a:pPr>
            <a:r>
              <a:rPr lang="en-US" sz="2000" dirty="0"/>
              <a:t>Scheduled actions cannot be used in processes that evaluate every time a record </a:t>
            </a:r>
            <a:br>
              <a:rPr lang="en-US" sz="2000" dirty="0"/>
            </a:br>
            <a:r>
              <a:rPr lang="en-US" sz="2000" dirty="0"/>
              <a:t>is created or edited.</a:t>
            </a:r>
          </a:p>
          <a:p>
            <a:pPr marL="342900" indent="-342900">
              <a:buFont typeface="Wingdings" panose="05000000000000000000" pitchFamily="2" charset="2"/>
              <a:buChar char="§"/>
            </a:pPr>
            <a:r>
              <a:rPr lang="en-US" sz="2000" dirty="0"/>
              <a:t>Scheduled actions cannot be used when using the Evaluate Next Criteria option.</a:t>
            </a:r>
          </a:p>
          <a:p>
            <a:pPr marL="342900" indent="-342900">
              <a:buFont typeface="Wingdings" panose="05000000000000000000" pitchFamily="2" charset="2"/>
              <a:buChar char="§"/>
            </a:pPr>
            <a:r>
              <a:rPr lang="en-US" sz="2000" dirty="0"/>
              <a:t>Admins receive an email alert if a user who starts a process becomes inactive and scheduled actions fail.</a:t>
            </a:r>
          </a:p>
          <a:p>
            <a:pPr marL="342900" indent="-342900">
              <a:buFont typeface="Wingdings" panose="05000000000000000000" pitchFamily="2" charset="2"/>
              <a:buChar char="§"/>
            </a:pPr>
            <a:r>
              <a:rPr lang="en-US" sz="2000" dirty="0"/>
              <a:t>To find pending process builder scheduled actions, navigate to </a:t>
            </a:r>
            <a:r>
              <a:rPr lang="en-US" sz="2000" b="1" dirty="0"/>
              <a:t>Setup | Platform Tools | Process Automation | Flows </a:t>
            </a:r>
            <a:r>
              <a:rPr lang="en-US" sz="2000" dirty="0"/>
              <a:t>where you will see the</a:t>
            </a:r>
            <a:r>
              <a:rPr lang="en-US" sz="2000" b="1" dirty="0"/>
              <a:t> Paused and Waiting Interviews</a:t>
            </a:r>
            <a:r>
              <a:rPr lang="en-US" sz="2000" dirty="0"/>
              <a:t> list.</a:t>
            </a:r>
          </a:p>
          <a:p>
            <a:endParaRPr lang="en-US" sz="2000" dirty="0"/>
          </a:p>
        </p:txBody>
      </p:sp>
      <p:sp>
        <p:nvSpPr>
          <p:cNvPr id="2" name="Title 1"/>
          <p:cNvSpPr>
            <a:spLocks noGrp="1"/>
          </p:cNvSpPr>
          <p:nvPr>
            <p:ph type="title"/>
          </p:nvPr>
        </p:nvSpPr>
        <p:spPr/>
        <p:txBody>
          <a:bodyPr/>
          <a:lstStyle/>
          <a:p>
            <a:r>
              <a:rPr lang="en-US" dirty="0"/>
              <a:t>Considerations for Processes</a:t>
            </a:r>
          </a:p>
        </p:txBody>
      </p:sp>
      <p:sp>
        <p:nvSpPr>
          <p:cNvPr id="4" name="Slide Number Placeholder 3"/>
          <p:cNvSpPr>
            <a:spLocks noGrp="1"/>
          </p:cNvSpPr>
          <p:nvPr>
            <p:ph type="sldNum" sz="quarter" idx="11"/>
          </p:nvPr>
        </p:nvSpPr>
        <p:spPr/>
        <p:txBody>
          <a:bodyPr/>
          <a:lstStyle/>
          <a:p>
            <a:fld id="{812A5277-1DB9-460F-9A21-B857ABB32666}" type="slidenum">
              <a:rPr lang="en-US" smtClean="0"/>
              <a:pPr/>
              <a:t>414</a:t>
            </a:fld>
            <a:endParaRPr lang="en-US" dirty="0"/>
          </a:p>
        </p:txBody>
      </p:sp>
      <p:sp>
        <p:nvSpPr>
          <p:cNvPr id="11" name="TextBox 10"/>
          <p:cNvSpPr txBox="1"/>
          <p:nvPr/>
        </p:nvSpPr>
        <p:spPr bwMode="white">
          <a:xfrm>
            <a:off x="496435" y="6484198"/>
            <a:ext cx="672685" cy="228925"/>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2" name="Freeform 343"/>
          <p:cNvSpPr>
            <a:spLocks noEditPoints="1"/>
          </p:cNvSpPr>
          <p:nvPr/>
        </p:nvSpPr>
        <p:spPr bwMode="auto">
          <a:xfrm>
            <a:off x="179197" y="6426599"/>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extLst>
      <p:ext uri="{BB962C8B-B14F-4D97-AF65-F5344CB8AC3E}">
        <p14:creationId xmlns:p14="http://schemas.microsoft.com/office/powerpoint/2010/main" val="267163322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idx="1"/>
          </p:nvPr>
        </p:nvSpPr>
        <p:spPr>
          <a:xfrm>
            <a:off x="114302" y="1862667"/>
            <a:ext cx="11955462" cy="4076631"/>
          </a:xfrm>
        </p:spPr>
        <p:txBody>
          <a:bodyPr/>
          <a:lstStyle/>
          <a:p>
            <a:r>
              <a:rPr lang="en-US" dirty="0"/>
              <a:t>Tasks: </a:t>
            </a:r>
          </a:p>
          <a:p>
            <a:pPr lvl="1"/>
            <a:r>
              <a:rPr lang="en-US" dirty="0"/>
              <a:t>Create a process. </a:t>
            </a:r>
          </a:p>
          <a:p>
            <a:pPr lvl="1"/>
            <a:r>
              <a:rPr lang="en-US" dirty="0"/>
              <a:t>Specify the object.</a:t>
            </a:r>
          </a:p>
          <a:p>
            <a:pPr lvl="1"/>
            <a:r>
              <a:rPr lang="en-US" dirty="0"/>
              <a:t>Add process criteria.</a:t>
            </a:r>
          </a:p>
          <a:p>
            <a:pPr lvl="1"/>
            <a:r>
              <a:rPr lang="en-US" dirty="0"/>
              <a:t>Add an immediate action.</a:t>
            </a:r>
          </a:p>
          <a:p>
            <a:pPr lvl="1"/>
            <a:r>
              <a:rPr lang="en-US" dirty="0"/>
              <a:t>Activate and test the process.</a:t>
            </a:r>
          </a:p>
        </p:txBody>
      </p:sp>
      <p:sp>
        <p:nvSpPr>
          <p:cNvPr id="2" name="Content Placeholder 1"/>
          <p:cNvSpPr>
            <a:spLocks noGrp="1"/>
          </p:cNvSpPr>
          <p:nvPr>
            <p:ph idx="11"/>
          </p:nvPr>
        </p:nvSpPr>
        <p:spPr>
          <a:xfrm>
            <a:off x="1" y="758825"/>
            <a:ext cx="12192000" cy="943303"/>
          </a:xfrm>
        </p:spPr>
        <p:txBody>
          <a:bodyPr/>
          <a:lstStyle/>
          <a:p>
            <a:r>
              <a:rPr lang="en-US" dirty="0"/>
              <a:t>Goal: </a:t>
            </a:r>
          </a:p>
          <a:p>
            <a:pPr lvl="1"/>
            <a:r>
              <a:rPr lang="en-US" dirty="0"/>
              <a:t>Automatically post to Allison Wheeler when a sales rep wins an opportunity. </a:t>
            </a:r>
          </a:p>
        </p:txBody>
      </p:sp>
      <p:sp>
        <p:nvSpPr>
          <p:cNvPr id="7" name="Content Placeholder 6"/>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330753" name="Title 7"/>
          <p:cNvSpPr>
            <a:spLocks noGrp="1"/>
          </p:cNvSpPr>
          <p:nvPr>
            <p:ph type="title"/>
          </p:nvPr>
        </p:nvSpPr>
        <p:spPr/>
        <p:txBody>
          <a:bodyPr/>
          <a:lstStyle/>
          <a:p>
            <a:r>
              <a:rPr lang="en-US" dirty="0"/>
              <a:t>8-4: Create a Process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415</a:t>
            </a:fld>
            <a:endParaRPr lang="en-US" dirty="0"/>
          </a:p>
        </p:txBody>
      </p:sp>
    </p:spTree>
    <p:custDataLst>
      <p:tags r:id="rId1"/>
    </p:custDataLst>
    <p:extLst>
      <p:ext uri="{BB962C8B-B14F-4D97-AF65-F5344CB8AC3E}">
        <p14:creationId xmlns:p14="http://schemas.microsoft.com/office/powerpoint/2010/main" val="943986620"/>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8: </a:t>
            </a:r>
            <a:r>
              <a:rPr lang="en-US" b="0" dirty="0">
                <a:latin typeface="Salesforce Sans Light" panose="020B0305020202020203" pitchFamily="34" charset="0"/>
              </a:rPr>
              <a:t>Automation</a:t>
            </a:r>
          </a:p>
        </p:txBody>
      </p:sp>
      <p:sp>
        <p:nvSpPr>
          <p:cNvPr id="7" name="Content Placeholder 5"/>
          <p:cNvSpPr txBox="1">
            <a:spLocks/>
          </p:cNvSpPr>
          <p:nvPr/>
        </p:nvSpPr>
        <p:spPr bwMode="auto">
          <a:xfrm>
            <a:off x="853591" y="1049850"/>
            <a:ext cx="5036796" cy="4635062"/>
          </a:xfrm>
          <a:prstGeom prst="rect">
            <a:avLst/>
          </a:prstGeom>
          <a:solidFill>
            <a:schemeClr val="bg1">
              <a:alpha val="90000"/>
            </a:schemeClr>
          </a:solidFill>
          <a:ln w="9525">
            <a:noFill/>
            <a:miter lim="800000"/>
            <a:headEnd/>
            <a:tailEnd/>
          </a:ln>
        </p:spPr>
        <p:txBody>
          <a:bodyPr vert="horz" wrap="square" lIns="91424" tIns="274320" rIns="91424" bIns="91440"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lnSpc>
                <a:spcPct val="85000"/>
              </a:lnSpc>
              <a:spcBef>
                <a:spcPts val="900"/>
              </a:spcBef>
              <a:spcAft>
                <a:spcPct val="0"/>
              </a:spcAft>
              <a:buFont typeface="Wingdings" panose="05000000000000000000" pitchFamily="2" charset="2"/>
              <a:buChar char="§"/>
              <a:defRPr sz="2400" b="1" u="none">
                <a:solidFill>
                  <a:srgbClr val="14713E"/>
                </a:solidFill>
                <a:latin typeface="Salesforce Sans" panose="020B0505020202020203" pitchFamily="34" charset="0"/>
                <a:cs typeface="Arial" pitchFamily="34" charset="0"/>
              </a:defRPr>
            </a:lvl2pPr>
            <a:lvl3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14713E"/>
                </a:solidFill>
                <a:latin typeface="Salesforce Sans Light" panose="020B0305020202020203" pitchFamily="34" charset="0"/>
                <a:cs typeface="Arial" pitchFamily="34" charset="0"/>
              </a:defRPr>
            </a:lvl3pPr>
            <a:lvl4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AEBE89"/>
                </a:solidFill>
                <a:latin typeface="Salesforce Sans Thin" panose="020B02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rgbClr val="00682F"/>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4527" marR="0" lvl="3"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AEBE89"/>
                </a:solidFill>
                <a:effectLst/>
                <a:uLnTx/>
                <a:uFillTx/>
                <a:latin typeface="Salesforce Sans Thin" panose="020B0205020202020203" pitchFamily="34" charset="0"/>
                <a:cs typeface="Arial" pitchFamily="34" charset="0"/>
              </a:rPr>
              <a:t>Email Templates</a:t>
            </a:r>
          </a:p>
          <a:p>
            <a:pPr marL="344527" marR="0" lvl="3"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AEBE89"/>
                </a:solidFill>
                <a:effectLst/>
                <a:uLnTx/>
                <a:uFillTx/>
                <a:latin typeface="Salesforce Sans Thin" panose="020B0205020202020203" pitchFamily="34" charset="0"/>
                <a:cs typeface="Arial" pitchFamily="34" charset="0"/>
              </a:rPr>
              <a:t>Workflow Rules</a:t>
            </a:r>
          </a:p>
          <a:p>
            <a:pPr marL="344527" marR="0" lvl="3"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rgbClr val="AEBE89"/>
                </a:solidFill>
                <a:effectLst/>
                <a:uLnTx/>
                <a:uFillTx/>
                <a:latin typeface="Salesforce Sans Thin" panose="020B0205020202020203" pitchFamily="34" charset="0"/>
                <a:cs typeface="Arial" pitchFamily="34" charset="0"/>
              </a:rPr>
              <a:t>Process Builder</a:t>
            </a:r>
          </a:p>
          <a:p>
            <a:pPr marL="344527" marR="0" lvl="2" indent="-342900" algn="l" defTabSz="914400" rtl="0" eaLnBrk="1" fontAlgn="base" latinLnBrk="0" hangingPunct="1">
              <a:lnSpc>
                <a:spcPct val="85000"/>
              </a:lnSpc>
              <a:spcBef>
                <a:spcPts val="900"/>
              </a:spcBef>
              <a:spcAft>
                <a:spcPct val="0"/>
              </a:spcAft>
              <a:buClrTx/>
              <a:buSzTx/>
              <a:buFont typeface="Wingdings" panose="05000000000000000000" pitchFamily="2" charset="2"/>
              <a:buChar char="§"/>
              <a:tabLst/>
              <a:defRPr/>
            </a:pPr>
            <a:r>
              <a:rPr kumimoji="0" lang="en-US" sz="2400" b="1" i="0" u="none" strike="noStrike" kern="0" cap="none" spc="0" normalizeH="0" baseline="0" noProof="0" dirty="0">
                <a:ln>
                  <a:noFill/>
                </a:ln>
                <a:solidFill>
                  <a:srgbClr val="14713E"/>
                </a:solidFill>
                <a:effectLst/>
                <a:uLnTx/>
                <a:uFillTx/>
                <a:latin typeface="Salesforce Sans" panose="020B0505020202020203" pitchFamily="34" charset="0"/>
                <a:cs typeface="Arial" pitchFamily="34" charset="0"/>
              </a:rPr>
              <a:t>Lead  Automation</a:t>
            </a:r>
          </a:p>
        </p:txBody>
      </p:sp>
      <p:sp>
        <p:nvSpPr>
          <p:cNvPr id="2" name="Slide Number Placeholder 1"/>
          <p:cNvSpPr>
            <a:spLocks noGrp="1"/>
          </p:cNvSpPr>
          <p:nvPr>
            <p:ph type="sldNum" sz="quarter" idx="12"/>
          </p:nvPr>
        </p:nvSpPr>
        <p:spPr/>
        <p:txBody>
          <a:bodyPr/>
          <a:lstStyle/>
          <a:p>
            <a:fld id="{812A5277-1DB9-460F-9A21-B857ABB32666}" type="slidenum">
              <a:rPr lang="en-US" smtClean="0"/>
              <a:pPr/>
              <a:t>416</a:t>
            </a:fld>
            <a:endParaRPr lang="en-US" dirty="0"/>
          </a:p>
        </p:txBody>
      </p:sp>
    </p:spTree>
    <p:custDataLst>
      <p:tags r:id="rId1"/>
    </p:custDataLst>
    <p:extLst>
      <p:ext uri="{BB962C8B-B14F-4D97-AF65-F5344CB8AC3E}">
        <p14:creationId xmlns:p14="http://schemas.microsoft.com/office/powerpoint/2010/main" val="424604032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Marketing Needs Help</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04088088"/>
              </p:ext>
            </p:extLst>
          </p:nvPr>
        </p:nvGraphicFramePr>
        <p:xfrm>
          <a:off x="1711207" y="1266195"/>
          <a:ext cx="8926668" cy="52277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As AW Computing continues to grow, our marketing department really needs to do more with less! Is there any way to capture leads directly from our website? We don’t want it to seem impersonal, so we want each person who submits their lead information on the website to receive a thank-you email. </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And depending on the region, these leads should be assigned to either the US or EMEA sales team.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12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baseline="0" dirty="0">
                          <a:solidFill>
                            <a:srgbClr val="0070C0"/>
                          </a:solidFill>
                          <a:latin typeface="Salesforce Sans" panose="020B0505020202020203" pitchFamily="34" charset="0"/>
                          <a:ea typeface="Segoe UI" pitchFamily="34" charset="0"/>
                          <a:cs typeface="Segoe UI" pitchFamily="34" charset="0"/>
                        </a:rPr>
                        <a:t>Kathy Cooper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Samir Patel</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We are in serious</a:t>
                      </a:r>
                      <a:r>
                        <a:rPr lang="en-GB" sz="1800" b="0" baseline="0" dirty="0">
                          <a:solidFill>
                            <a:schemeClr val="tx1"/>
                          </a:solidFill>
                          <a:latin typeface="Salesforce Sans" panose="020B0505020202020203" pitchFamily="34" charset="0"/>
                          <a:ea typeface="Segoe UI" pitchFamily="34" charset="0"/>
                          <a:cs typeface="Segoe UI" pitchFamily="34" charset="0"/>
                        </a:rPr>
                        <a:t> need of some automation. This would be a great help.</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55m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rotWithShape="1">
          <a:blip r:embed="rId4"/>
          <a:srcRect l="1970" t="12280" r="78654" b="85404"/>
          <a:stretch/>
        </p:blipFill>
        <p:spPr>
          <a:xfrm>
            <a:off x="1711207" y="3946669"/>
            <a:ext cx="3280454" cy="277523"/>
          </a:xfrm>
          <a:prstGeom prst="rect">
            <a:avLst/>
          </a:prstGeom>
        </p:spPr>
      </p:pic>
      <p:pic>
        <p:nvPicPr>
          <p:cNvPr id="12" name="Picture 11"/>
          <p:cNvPicPr>
            <a:picLocks noChangeAspect="1"/>
          </p:cNvPicPr>
          <p:nvPr/>
        </p:nvPicPr>
        <p:blipFill rotWithShape="1">
          <a:blip r:embed="rId4"/>
          <a:srcRect l="96090" t="2041" r="2152" b="95552"/>
          <a:stretch/>
        </p:blipFill>
        <p:spPr>
          <a:xfrm>
            <a:off x="10245058" y="1369546"/>
            <a:ext cx="297640" cy="288435"/>
          </a:xfrm>
          <a:prstGeom prst="rect">
            <a:avLst/>
          </a:prstGeom>
        </p:spPr>
      </p:pic>
      <p:pic>
        <p:nvPicPr>
          <p:cNvPr id="13" name="Picture 12"/>
          <p:cNvPicPr>
            <a:picLocks noChangeAspect="1"/>
          </p:cNvPicPr>
          <p:nvPr/>
        </p:nvPicPr>
        <p:blipFill rotWithShape="1">
          <a:blip r:embed="rId4"/>
          <a:srcRect l="95812" t="16466" r="2430" b="81127"/>
          <a:stretch/>
        </p:blipFill>
        <p:spPr>
          <a:xfrm>
            <a:off x="10245058" y="4821904"/>
            <a:ext cx="297640" cy="288435"/>
          </a:xfrm>
          <a:prstGeom prst="rect">
            <a:avLst/>
          </a:prstGeom>
        </p:spPr>
      </p:pic>
      <p:pic>
        <p:nvPicPr>
          <p:cNvPr id="15" name="Picture 14"/>
          <p:cNvPicPr>
            <a:picLocks noChangeAspect="1"/>
          </p:cNvPicPr>
          <p:nvPr/>
        </p:nvPicPr>
        <p:blipFill rotWithShape="1">
          <a:blip r:embed="rId5"/>
          <a:srcRect l="5937" t="6188" r="9143" b="3506"/>
          <a:stretch/>
        </p:blipFill>
        <p:spPr>
          <a:xfrm>
            <a:off x="1900122" y="4966122"/>
            <a:ext cx="409154" cy="411480"/>
          </a:xfrm>
          <a:prstGeom prst="ellipse">
            <a:avLst/>
          </a:prstGeom>
        </p:spPr>
      </p:pic>
      <p:pic>
        <p:nvPicPr>
          <p:cNvPr id="14" name="Picture 13" descr="CMcCoy headshot.png"/>
          <p:cNvPicPr>
            <a:picLocks noChangeAspect="1"/>
          </p:cNvPicPr>
          <p:nvPr/>
        </p:nvPicPr>
        <p:blipFill>
          <a:blip r:embed="rId6" cstate="print"/>
          <a:srcRect t="-534" r="7914" b="15280"/>
          <a:stretch>
            <a:fillRect/>
          </a:stretch>
        </p:blipFill>
        <p:spPr>
          <a:xfrm>
            <a:off x="1793961" y="1348115"/>
            <a:ext cx="494421" cy="495222"/>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417</a:t>
            </a:fld>
            <a:endParaRPr lang="en-US" dirty="0"/>
          </a:p>
        </p:txBody>
      </p:sp>
    </p:spTree>
    <p:custDataLst>
      <p:tags r:id="rId1"/>
    </p:custData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Automating Leads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418</a:t>
            </a:fld>
            <a:endParaRPr lang="en-US" dirty="0"/>
          </a:p>
        </p:txBody>
      </p:sp>
      <p:grpSp>
        <p:nvGrpSpPr>
          <p:cNvPr id="3" name="Group 2"/>
          <p:cNvGrpSpPr/>
          <p:nvPr/>
        </p:nvGrpSpPr>
        <p:grpSpPr>
          <a:xfrm>
            <a:off x="1081040" y="975360"/>
            <a:ext cx="10127638" cy="5690419"/>
            <a:chOff x="244725" y="1066800"/>
            <a:chExt cx="8957529" cy="5032969"/>
          </a:xfrm>
        </p:grpSpPr>
        <p:sp>
          <p:nvSpPr>
            <p:cNvPr id="12" name="Curved Down Arrow 11"/>
            <p:cNvSpPr/>
            <p:nvPr/>
          </p:nvSpPr>
          <p:spPr bwMode="auto">
            <a:xfrm rot="11592084">
              <a:off x="988716" y="3817120"/>
              <a:ext cx="3004431" cy="1051560"/>
            </a:xfrm>
            <a:prstGeom prst="curvedDownArrow">
              <a:avLst/>
            </a:prstGeom>
            <a:solidFill>
              <a:srgbClr val="15A67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4" name="Up Arrow 13"/>
            <p:cNvSpPr/>
            <p:nvPr/>
          </p:nvSpPr>
          <p:spPr bwMode="auto">
            <a:xfrm rot="3167023">
              <a:off x="6210519" y="1333696"/>
              <a:ext cx="518160" cy="1511040"/>
            </a:xfrm>
            <a:prstGeom prst="upArrow">
              <a:avLst/>
            </a:prstGeom>
            <a:solidFill>
              <a:srgbClr val="20A43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16" name="Up Arrow 15"/>
            <p:cNvSpPr/>
            <p:nvPr/>
          </p:nvSpPr>
          <p:spPr bwMode="auto">
            <a:xfrm rot="6446775">
              <a:off x="6096175" y="3407142"/>
              <a:ext cx="518160" cy="1178989"/>
            </a:xfrm>
            <a:prstGeom prst="upArrow">
              <a:avLst/>
            </a:prstGeom>
            <a:solidFill>
              <a:srgbClr val="20A43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21" name="TextBox 20"/>
            <p:cNvSpPr txBox="1"/>
            <p:nvPr/>
          </p:nvSpPr>
          <p:spPr>
            <a:xfrm>
              <a:off x="3017830" y="5078213"/>
              <a:ext cx="2575560" cy="1021556"/>
            </a:xfrm>
            <a:prstGeom prst="roundRect">
              <a:avLst/>
            </a:prstGeom>
            <a:solidFill>
              <a:srgbClr val="15A670"/>
            </a:solidFill>
            <a:ln w="38100">
              <a:noFill/>
            </a:ln>
          </p:spPr>
          <p:txBody>
            <a:bodyPr wrap="square" rtlCol="0">
              <a:spAutoFit/>
            </a:bodyPr>
            <a:lstStyle/>
            <a:p>
              <a:pPr algn="ctr"/>
              <a:r>
                <a:rPr lang="en-US" sz="2000" dirty="0">
                  <a:solidFill>
                    <a:schemeClr val="bg1"/>
                  </a:solidFill>
                </a:rPr>
                <a:t>Auto-response rules automate responses to the new lead.</a:t>
              </a:r>
            </a:p>
          </p:txBody>
        </p:sp>
        <p:sp>
          <p:nvSpPr>
            <p:cNvPr id="15" name="TextBox 14"/>
            <p:cNvSpPr txBox="1"/>
            <p:nvPr/>
          </p:nvSpPr>
          <p:spPr>
            <a:xfrm>
              <a:off x="7086600" y="1066800"/>
              <a:ext cx="1976694" cy="626099"/>
            </a:xfrm>
            <a:prstGeom prst="rect">
              <a:avLst/>
            </a:prstGeom>
            <a:noFill/>
            <a:ln>
              <a:noFill/>
            </a:ln>
          </p:spPr>
          <p:txBody>
            <a:bodyPr wrap="none" rtlCol="0">
              <a:spAutoFit/>
            </a:bodyPr>
            <a:lstStyle/>
            <a:p>
              <a:r>
                <a:rPr lang="en-US" sz="2000" dirty="0"/>
                <a:t>Region: US </a:t>
              </a:r>
              <a:br>
                <a:rPr lang="en-US" sz="2000" dirty="0"/>
              </a:br>
              <a:r>
                <a:rPr lang="en-US" sz="2000" dirty="0"/>
                <a:t>to US Sales Team</a:t>
              </a:r>
            </a:p>
          </p:txBody>
        </p:sp>
        <p:sp>
          <p:nvSpPr>
            <p:cNvPr id="17" name="TextBox 16"/>
            <p:cNvSpPr txBox="1"/>
            <p:nvPr/>
          </p:nvSpPr>
          <p:spPr>
            <a:xfrm>
              <a:off x="6903720" y="4175760"/>
              <a:ext cx="2298534" cy="626099"/>
            </a:xfrm>
            <a:prstGeom prst="rect">
              <a:avLst/>
            </a:prstGeom>
            <a:noFill/>
            <a:ln>
              <a:noFill/>
            </a:ln>
          </p:spPr>
          <p:txBody>
            <a:bodyPr wrap="none" rtlCol="0">
              <a:spAutoFit/>
            </a:bodyPr>
            <a:lstStyle/>
            <a:p>
              <a:r>
                <a:rPr lang="en-US" sz="2000" dirty="0"/>
                <a:t>Region: Other</a:t>
              </a:r>
              <a:br>
                <a:rPr lang="en-US" sz="2000" dirty="0"/>
              </a:br>
              <a:r>
                <a:rPr lang="en-US" sz="2000" dirty="0"/>
                <a:t>to EMEA Sales Team</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833" y="4304874"/>
              <a:ext cx="975919" cy="975919"/>
            </a:xfrm>
            <a:prstGeom prst="rect">
              <a:avLst/>
            </a:prstGeom>
            <a:effectLst/>
          </p:spPr>
        </p:pic>
        <p:sp>
          <p:nvSpPr>
            <p:cNvPr id="22" name="TextBox 21"/>
            <p:cNvSpPr txBox="1"/>
            <p:nvPr/>
          </p:nvSpPr>
          <p:spPr>
            <a:xfrm>
              <a:off x="6862528" y="2409180"/>
              <a:ext cx="1904776" cy="1021556"/>
            </a:xfrm>
            <a:prstGeom prst="roundRect">
              <a:avLst/>
            </a:prstGeom>
            <a:solidFill>
              <a:srgbClr val="20A43C"/>
            </a:solidFill>
            <a:ln w="38100">
              <a:noFill/>
            </a:ln>
          </p:spPr>
          <p:txBody>
            <a:bodyPr wrap="square" rtlCol="0">
              <a:spAutoFit/>
            </a:bodyPr>
            <a:lstStyle/>
            <a:p>
              <a:pPr algn="ctr"/>
              <a:r>
                <a:rPr lang="en-US" sz="2000" dirty="0">
                  <a:solidFill>
                    <a:schemeClr val="bg1"/>
                  </a:solidFill>
                </a:rPr>
                <a:t>Assignment Rules automate </a:t>
              </a:r>
              <a:br>
                <a:rPr lang="en-US" sz="2000" dirty="0">
                  <a:solidFill>
                    <a:schemeClr val="bg1"/>
                  </a:solidFill>
                </a:rPr>
              </a:br>
              <a:r>
                <a:rPr lang="en-US" sz="2000" dirty="0">
                  <a:solidFill>
                    <a:schemeClr val="bg1"/>
                  </a:solidFill>
                </a:rPr>
                <a:t>lead routing.</a:t>
              </a:r>
            </a:p>
          </p:txBody>
        </p:sp>
        <p:sp>
          <p:nvSpPr>
            <p:cNvPr id="24" name="TextBox 23"/>
            <p:cNvSpPr txBox="1"/>
            <p:nvPr/>
          </p:nvSpPr>
          <p:spPr>
            <a:xfrm>
              <a:off x="332298" y="1596569"/>
              <a:ext cx="2055935" cy="391529"/>
            </a:xfrm>
            <a:prstGeom prst="roundRect">
              <a:avLst/>
            </a:prstGeom>
            <a:solidFill>
              <a:srgbClr val="0AA0A7"/>
            </a:solidFill>
            <a:ln w="38100">
              <a:noFill/>
            </a:ln>
          </p:spPr>
          <p:txBody>
            <a:bodyPr wrap="none" rtlCol="0" anchor="ctr">
              <a:spAutoFit/>
            </a:bodyPr>
            <a:lstStyle/>
            <a:p>
              <a:pPr algn="ctr"/>
              <a:r>
                <a:rPr lang="en-US" sz="2000" dirty="0">
                  <a:solidFill>
                    <a:schemeClr val="bg1"/>
                  </a:solidFill>
                </a:rPr>
                <a:t>Web-to-lead form</a:t>
              </a:r>
            </a:p>
          </p:txBody>
        </p:sp>
        <p:sp>
          <p:nvSpPr>
            <p:cNvPr id="23" name="Up Arrow 22"/>
            <p:cNvSpPr/>
            <p:nvPr/>
          </p:nvSpPr>
          <p:spPr bwMode="auto">
            <a:xfrm rot="5400000">
              <a:off x="1657538" y="1608199"/>
              <a:ext cx="1066802" cy="2209046"/>
            </a:xfrm>
            <a:prstGeom prst="upArrow">
              <a:avLst/>
            </a:prstGeom>
            <a:solidFill>
              <a:srgbClr val="0AA0A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0424">
              <a:off x="244725" y="2359614"/>
              <a:ext cx="985524" cy="985524"/>
            </a:xfrm>
            <a:prstGeom prst="rect">
              <a:avLst/>
            </a:prstGeom>
            <a:effectLst/>
          </p:spPr>
        </p:pic>
      </p:grpSp>
      <p:pic>
        <p:nvPicPr>
          <p:cNvPr id="5" name="Picture 4"/>
          <p:cNvPicPr>
            <a:picLocks noChangeAspect="1"/>
          </p:cNvPicPr>
          <p:nvPr/>
        </p:nvPicPr>
        <p:blipFill rotWithShape="1">
          <a:blip r:embed="rId6"/>
          <a:srcRect r="8731"/>
          <a:stretch/>
        </p:blipFill>
        <p:spPr>
          <a:xfrm>
            <a:off x="4394873" y="1879993"/>
            <a:ext cx="3667087" cy="2822909"/>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94892" y="926124"/>
            <a:ext cx="8839200" cy="1055058"/>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Ensure your fields capture the information you need from the website, and specify how they map when the lead is converted.</a:t>
            </a:r>
          </a:p>
          <a:p>
            <a:pPr marL="171450" lvl="1" indent="-171450" defTabSz="711200">
              <a:lnSpc>
                <a:spcPct val="85000"/>
              </a:lnSpc>
              <a:spcBef>
                <a:spcPct val="0"/>
              </a:spcBef>
              <a:buFont typeface="Wingdings" pitchFamily="2" charset="2"/>
              <a:buChar char="§"/>
            </a:pPr>
            <a:r>
              <a:rPr lang="en-US" sz="2000" dirty="0"/>
              <a:t>Set the default lead status and/or lead status on record type. </a:t>
            </a:r>
          </a:p>
        </p:txBody>
      </p:sp>
      <p:sp>
        <p:nvSpPr>
          <p:cNvPr id="9" name="Rounded Rectangle 8"/>
          <p:cNvSpPr/>
          <p:nvPr/>
        </p:nvSpPr>
        <p:spPr>
          <a:xfrm>
            <a:off x="3077292" y="2193032"/>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needed queues.</a:t>
            </a:r>
          </a:p>
        </p:txBody>
      </p:sp>
      <p:sp>
        <p:nvSpPr>
          <p:cNvPr id="11" name="Rounded Rectangle 10"/>
          <p:cNvSpPr/>
          <p:nvPr/>
        </p:nvSpPr>
        <p:spPr>
          <a:xfrm>
            <a:off x="3055195" y="2961367"/>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necessary email templates.</a:t>
            </a:r>
          </a:p>
        </p:txBody>
      </p:sp>
      <p:sp>
        <p:nvSpPr>
          <p:cNvPr id="13" name="Rounded Rectangle 12"/>
          <p:cNvSpPr/>
          <p:nvPr/>
        </p:nvSpPr>
        <p:spPr>
          <a:xfrm>
            <a:off x="3099390" y="4490793"/>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or activate a rule that determines HOW leads are assigned.</a:t>
            </a:r>
          </a:p>
        </p:txBody>
      </p:sp>
      <p:sp>
        <p:nvSpPr>
          <p:cNvPr id="15" name="Rounded Rectangle 14"/>
          <p:cNvSpPr/>
          <p:nvPr/>
        </p:nvSpPr>
        <p:spPr>
          <a:xfrm>
            <a:off x="3077292" y="5259127"/>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or activate a rule to send targeted email responses.</a:t>
            </a:r>
          </a:p>
        </p:txBody>
      </p:sp>
      <p:sp>
        <p:nvSpPr>
          <p:cNvPr id="17" name="Rounded Rectangle 16"/>
          <p:cNvSpPr/>
          <p:nvPr/>
        </p:nvSpPr>
        <p:spPr>
          <a:xfrm>
            <a:off x="3077292" y="6027461"/>
            <a:ext cx="8844880" cy="595847"/>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Enable web-to-lead.</a:t>
            </a:r>
          </a:p>
        </p:txBody>
      </p:sp>
      <p:sp>
        <p:nvSpPr>
          <p:cNvPr id="21" name="Rounded Rectangle 20"/>
          <p:cNvSpPr/>
          <p:nvPr/>
        </p:nvSpPr>
        <p:spPr>
          <a:xfrm>
            <a:off x="3094095" y="3717916"/>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necessary organization-wide email addresses from which to send auto-responses.</a:t>
            </a:r>
          </a:p>
        </p:txBody>
      </p:sp>
      <p:sp>
        <p:nvSpPr>
          <p:cNvPr id="2" name="Title 1"/>
          <p:cNvSpPr>
            <a:spLocks noGrp="1"/>
          </p:cNvSpPr>
          <p:nvPr>
            <p:ph type="title"/>
          </p:nvPr>
        </p:nvSpPr>
        <p:spPr/>
        <p:txBody>
          <a:bodyPr/>
          <a:lstStyle/>
          <a:p>
            <a:r>
              <a:rPr lang="en-US" dirty="0"/>
              <a:t>Preparation for Web-to-Lead</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419</a:t>
            </a:fld>
            <a:endParaRPr lang="en-US" dirty="0"/>
          </a:p>
        </p:txBody>
      </p:sp>
      <p:sp>
        <p:nvSpPr>
          <p:cNvPr id="8" name="Rounded Rectangle 7"/>
          <p:cNvSpPr/>
          <p:nvPr/>
        </p:nvSpPr>
        <p:spPr>
          <a:xfrm>
            <a:off x="237508" y="851339"/>
            <a:ext cx="2999267" cy="1207469"/>
          </a:xfrm>
          <a:prstGeom prst="roundRect">
            <a:avLst/>
          </a:pr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Custom Fields</a:t>
            </a:r>
          </a:p>
        </p:txBody>
      </p:sp>
      <p:grpSp>
        <p:nvGrpSpPr>
          <p:cNvPr id="3" name="Group 2"/>
          <p:cNvGrpSpPr/>
          <p:nvPr/>
        </p:nvGrpSpPr>
        <p:grpSpPr>
          <a:xfrm>
            <a:off x="232214" y="2103547"/>
            <a:ext cx="3003355" cy="4617293"/>
            <a:chOff x="232213" y="1996124"/>
            <a:chExt cx="3063115" cy="4221190"/>
          </a:xfrm>
          <a:gradFill flip="none" rotWithShape="1">
            <a:gsLst>
              <a:gs pos="50000">
                <a:srgbClr val="0070C0"/>
              </a:gs>
              <a:gs pos="0">
                <a:schemeClr val="tx2"/>
              </a:gs>
              <a:gs pos="100000">
                <a:schemeClr val="accent1">
                  <a:lumMod val="60000"/>
                  <a:lumOff val="40000"/>
                </a:schemeClr>
              </a:gs>
            </a:gsLst>
            <a:lin ang="5400000" scaled="1"/>
            <a:tileRect/>
          </a:gradFill>
        </p:grpSpPr>
        <p:sp>
          <p:nvSpPr>
            <p:cNvPr id="10" name="Freeform 9"/>
            <p:cNvSpPr/>
            <p:nvPr/>
          </p:nvSpPr>
          <p:spPr>
            <a:xfrm>
              <a:off x="236381" y="1996124"/>
              <a:ext cx="3058947" cy="685800"/>
            </a:xfrm>
            <a:prstGeom prst="roundRect">
              <a:avLst/>
            </a:pr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Queues</a:t>
              </a:r>
            </a:p>
          </p:txBody>
        </p:sp>
        <p:sp>
          <p:nvSpPr>
            <p:cNvPr id="12" name="Freeform 11"/>
            <p:cNvSpPr/>
            <p:nvPr/>
          </p:nvSpPr>
          <p:spPr>
            <a:xfrm>
              <a:off x="236381" y="2698546"/>
              <a:ext cx="3058947" cy="685800"/>
            </a:xfrm>
            <a:prstGeom prst="roundRect">
              <a:avLst/>
            </a:pr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Email Templates</a:t>
              </a:r>
            </a:p>
          </p:txBody>
        </p:sp>
        <p:sp>
          <p:nvSpPr>
            <p:cNvPr id="14" name="Freeform 13"/>
            <p:cNvSpPr/>
            <p:nvPr/>
          </p:nvSpPr>
          <p:spPr>
            <a:xfrm>
              <a:off x="236381" y="4114164"/>
              <a:ext cx="3058947" cy="685800"/>
            </a:xfrm>
            <a:prstGeom prst="roundRect">
              <a:avLst/>
            </a:pr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Assignment Rules</a:t>
              </a:r>
            </a:p>
          </p:txBody>
        </p:sp>
        <p:sp>
          <p:nvSpPr>
            <p:cNvPr id="16" name="Freeform 15"/>
            <p:cNvSpPr/>
            <p:nvPr/>
          </p:nvSpPr>
          <p:spPr>
            <a:xfrm>
              <a:off x="236381" y="4816586"/>
              <a:ext cx="3058947" cy="685800"/>
            </a:xfrm>
            <a:prstGeom prst="roundRect">
              <a:avLst/>
            </a:pr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Auto-response Rules</a:t>
              </a:r>
            </a:p>
          </p:txBody>
        </p:sp>
        <p:sp>
          <p:nvSpPr>
            <p:cNvPr id="18" name="Freeform 17"/>
            <p:cNvSpPr/>
            <p:nvPr/>
          </p:nvSpPr>
          <p:spPr>
            <a:xfrm>
              <a:off x="236381" y="5536401"/>
              <a:ext cx="3058947" cy="680913"/>
            </a:xfrm>
            <a:prstGeom prst="roundRect">
              <a:avLst/>
            </a:pr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en-US" sz="2400" dirty="0">
                  <a:solidFill>
                    <a:schemeClr val="bg1"/>
                  </a:solidFill>
                </a:rPr>
                <a:t>Web-to-lead</a:t>
              </a:r>
            </a:p>
          </p:txBody>
        </p:sp>
        <p:sp>
          <p:nvSpPr>
            <p:cNvPr id="20" name="Freeform 19"/>
            <p:cNvSpPr/>
            <p:nvPr/>
          </p:nvSpPr>
          <p:spPr>
            <a:xfrm>
              <a:off x="232213" y="3407588"/>
              <a:ext cx="3058947" cy="685800"/>
            </a:xfrm>
            <a:prstGeom prst="roundRect">
              <a:avLst/>
            </a:pr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Org-wide Email Addresses</a:t>
              </a:r>
            </a:p>
          </p:txBody>
        </p:sp>
      </p:gr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2" y="843165"/>
            <a:ext cx="8426122" cy="5950440"/>
          </a:xfrm>
        </p:spPr>
        <p:txBody>
          <a:bodyPr>
            <a:normAutofit/>
          </a:bodyPr>
          <a:lstStyle/>
          <a:p>
            <a:pPr marL="0" indent="0">
              <a:buNone/>
            </a:pPr>
            <a:r>
              <a:rPr lang="en-US" dirty="0"/>
              <a:t>Help &amp; Training provides easy access to documentation, knowledge articles, and videos, as well as training options. </a:t>
            </a:r>
            <a:br>
              <a:rPr lang="en-US" dirty="0"/>
            </a:br>
            <a:r>
              <a:rPr lang="en-US" dirty="0"/>
              <a:t>You can access H&amp;T in two ways:</a:t>
            </a:r>
          </a:p>
          <a:p>
            <a:pPr lvl="2"/>
            <a:r>
              <a:rPr lang="en-US" dirty="0"/>
              <a:t>Through the </a:t>
            </a:r>
            <a:r>
              <a:rPr lang="en-US" b="1" dirty="0"/>
              <a:t>Help &amp; Training </a:t>
            </a:r>
            <a:r>
              <a:rPr lang="en-US" dirty="0"/>
              <a:t>link in the user interface. This option automatically logs you in to the portal, allowing you to:</a:t>
            </a:r>
          </a:p>
          <a:p>
            <a:pPr lvl="3"/>
            <a:r>
              <a:rPr lang="en-US" dirty="0"/>
              <a:t>Select your role in My Settings to receive relevant help and training suggestions.</a:t>
            </a:r>
          </a:p>
          <a:p>
            <a:pPr lvl="3"/>
            <a:r>
              <a:rPr lang="en-US" dirty="0"/>
              <a:t>Contact support.</a:t>
            </a:r>
          </a:p>
          <a:p>
            <a:pPr lvl="2"/>
            <a:r>
              <a:rPr lang="en-US" dirty="0"/>
              <a:t>By visiting </a:t>
            </a:r>
            <a:r>
              <a:rPr lang="en-US" dirty="0">
                <a:latin typeface="Courier New" panose="02070309020205020404" pitchFamily="49" charset="0"/>
                <a:cs typeface="Courier New" panose="02070309020205020404" pitchFamily="49" charset="0"/>
              </a:rPr>
              <a:t>help.salesforce.com</a:t>
            </a:r>
            <a:r>
              <a:rPr lang="en-US" dirty="0"/>
              <a:t>. This option does not automatically log you in to the portal, but lets you search for knowledge articles, best practices, release notes, and more.</a:t>
            </a:r>
          </a:p>
          <a:p>
            <a:pPr>
              <a:buNone/>
            </a:pPr>
            <a:endParaRPr lang="en-US" dirty="0"/>
          </a:p>
        </p:txBody>
      </p:sp>
      <p:sp>
        <p:nvSpPr>
          <p:cNvPr id="7" name="Title 6"/>
          <p:cNvSpPr>
            <a:spLocks noGrp="1"/>
          </p:cNvSpPr>
          <p:nvPr>
            <p:ph type="title"/>
          </p:nvPr>
        </p:nvSpPr>
        <p:spPr/>
        <p:txBody>
          <a:bodyPr/>
          <a:lstStyle/>
          <a:p>
            <a:r>
              <a:rPr lang="en-US" dirty="0"/>
              <a:t>Help &amp; Training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42</a:t>
            </a:fld>
            <a:endParaRPr lang="en-US" dirty="0"/>
          </a:p>
        </p:txBody>
      </p:sp>
    </p:spTree>
    <p:custDataLst>
      <p:tags r:id="rId1"/>
    </p:custDataLst>
    <p:extLst>
      <p:ext uri="{BB962C8B-B14F-4D97-AF65-F5344CB8AC3E}">
        <p14:creationId xmlns:p14="http://schemas.microsoft.com/office/powerpoint/2010/main" val="32676501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11226057" cy="5950440"/>
          </a:xfrm>
        </p:spPr>
        <p:txBody>
          <a:bodyPr>
            <a:noAutofit/>
          </a:bodyPr>
          <a:lstStyle/>
          <a:p>
            <a:r>
              <a:rPr lang="en-US" dirty="0"/>
              <a:t>When a lead is converted by a user, the information from the standard lead fields is inserted into standard account and contact fields. Users can also choose to create an opportunity based on this data, as well.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you have custom fields on the account, contact, or opportunity objects that you would like to capture at the lead stage, you’ll need to create these fields on the lead and specify which object and field they will convert to.</a:t>
            </a:r>
          </a:p>
        </p:txBody>
      </p:sp>
      <p:sp>
        <p:nvSpPr>
          <p:cNvPr id="2" name="Title 1"/>
          <p:cNvSpPr>
            <a:spLocks noGrp="1"/>
          </p:cNvSpPr>
          <p:nvPr>
            <p:ph type="title"/>
          </p:nvPr>
        </p:nvSpPr>
        <p:spPr/>
        <p:txBody>
          <a:bodyPr/>
          <a:lstStyle/>
          <a:p>
            <a:r>
              <a:rPr lang="en-US" dirty="0"/>
              <a:t>Lead Conversion</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420</a:t>
            </a:fld>
            <a:endParaRPr lang="en-US" dirty="0"/>
          </a:p>
        </p:txBody>
      </p:sp>
      <p:grpSp>
        <p:nvGrpSpPr>
          <p:cNvPr id="4" name="Group 3"/>
          <p:cNvGrpSpPr/>
          <p:nvPr/>
        </p:nvGrpSpPr>
        <p:grpSpPr>
          <a:xfrm>
            <a:off x="1555157" y="2574481"/>
            <a:ext cx="8291448" cy="2509583"/>
            <a:chOff x="1108118" y="2545392"/>
            <a:chExt cx="6547574" cy="1981763"/>
          </a:xfrm>
        </p:grpSpPr>
        <p:sp>
          <p:nvSpPr>
            <p:cNvPr id="22" name="Right Arrow 21"/>
            <p:cNvSpPr/>
            <p:nvPr/>
          </p:nvSpPr>
          <p:spPr>
            <a:xfrm>
              <a:off x="2873829" y="2730500"/>
              <a:ext cx="923471" cy="279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122" y="3743851"/>
              <a:ext cx="783304" cy="783304"/>
            </a:xfrm>
            <a:prstGeom prst="rect">
              <a:avLst/>
            </a:prstGeom>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2526" y="2571588"/>
              <a:ext cx="734811" cy="734811"/>
            </a:xfrm>
            <a:prstGeom prst="rect">
              <a:avLst/>
            </a:prstGeom>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1316" y="3220915"/>
              <a:ext cx="707640" cy="707640"/>
            </a:xfrm>
            <a:prstGeom prst="rect">
              <a:avLst/>
            </a:prstGeom>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3967" y="2545392"/>
              <a:ext cx="729434" cy="729434"/>
            </a:xfrm>
            <a:prstGeom prst="rect">
              <a:avLst/>
            </a:prstGeom>
            <a:effectLst/>
          </p:spPr>
        </p:pic>
        <p:sp>
          <p:nvSpPr>
            <p:cNvPr id="18" name="TextBox 17"/>
            <p:cNvSpPr txBox="1"/>
            <p:nvPr/>
          </p:nvSpPr>
          <p:spPr>
            <a:xfrm>
              <a:off x="1108118" y="2615828"/>
              <a:ext cx="1207880" cy="559002"/>
            </a:xfrm>
            <a:prstGeom prst="rect">
              <a:avLst/>
            </a:prstGeom>
            <a:noFill/>
          </p:spPr>
          <p:txBody>
            <a:bodyPr wrap="none" rtlCol="0">
              <a:spAutoFit/>
            </a:bodyPr>
            <a:lstStyle/>
            <a:p>
              <a:r>
                <a:rPr lang="en-US" sz="2000" dirty="0"/>
                <a:t>John Smith</a:t>
              </a:r>
            </a:p>
            <a:p>
              <a:r>
                <a:rPr lang="en-US" sz="2000" dirty="0"/>
                <a:t>Acme, Inc.</a:t>
              </a:r>
            </a:p>
          </p:txBody>
        </p:sp>
        <p:sp>
          <p:nvSpPr>
            <p:cNvPr id="19" name="TextBox 18"/>
            <p:cNvSpPr txBox="1"/>
            <p:nvPr/>
          </p:nvSpPr>
          <p:spPr>
            <a:xfrm>
              <a:off x="4710571" y="2602304"/>
              <a:ext cx="1148384" cy="315958"/>
            </a:xfrm>
            <a:prstGeom prst="rect">
              <a:avLst/>
            </a:prstGeom>
            <a:noFill/>
          </p:spPr>
          <p:txBody>
            <a:bodyPr wrap="none" rtlCol="0">
              <a:spAutoFit/>
            </a:bodyPr>
            <a:lstStyle/>
            <a:p>
              <a:r>
                <a:rPr lang="en-US" sz="2000" dirty="0"/>
                <a:t>Acme, Inc.</a:t>
              </a:r>
            </a:p>
          </p:txBody>
        </p:sp>
        <p:sp>
          <p:nvSpPr>
            <p:cNvPr id="20" name="TextBox 19"/>
            <p:cNvSpPr txBox="1"/>
            <p:nvPr/>
          </p:nvSpPr>
          <p:spPr>
            <a:xfrm>
              <a:off x="5546125" y="3252474"/>
              <a:ext cx="1207880" cy="315958"/>
            </a:xfrm>
            <a:prstGeom prst="rect">
              <a:avLst/>
            </a:prstGeom>
            <a:noFill/>
          </p:spPr>
          <p:txBody>
            <a:bodyPr wrap="none" rtlCol="0">
              <a:spAutoFit/>
            </a:bodyPr>
            <a:lstStyle/>
            <a:p>
              <a:r>
                <a:rPr lang="en-US" sz="2000" dirty="0"/>
                <a:t>John Smith</a:t>
              </a:r>
            </a:p>
          </p:txBody>
        </p:sp>
        <p:sp>
          <p:nvSpPr>
            <p:cNvPr id="21" name="TextBox 20"/>
            <p:cNvSpPr txBox="1"/>
            <p:nvPr/>
          </p:nvSpPr>
          <p:spPr>
            <a:xfrm>
              <a:off x="6507308" y="3764963"/>
              <a:ext cx="1148384" cy="559002"/>
            </a:xfrm>
            <a:prstGeom prst="rect">
              <a:avLst/>
            </a:prstGeom>
            <a:noFill/>
          </p:spPr>
          <p:txBody>
            <a:bodyPr wrap="none" rtlCol="0">
              <a:spAutoFit/>
            </a:bodyPr>
            <a:lstStyle/>
            <a:p>
              <a:r>
                <a:rPr lang="en-US" sz="2000" dirty="0"/>
                <a:t>Acme, Inc.</a:t>
              </a:r>
            </a:p>
            <a:p>
              <a:r>
                <a:rPr lang="en-US" sz="2000" dirty="0"/>
                <a:t>500 units</a:t>
              </a:r>
            </a:p>
          </p:txBody>
        </p:sp>
      </p:grpSp>
    </p:spTree>
    <p:custDataLst>
      <p:tags r:id="rId1"/>
    </p:custData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a:spcBef>
                <a:spcPct val="50000"/>
              </a:spcBef>
            </a:pPr>
            <a:r>
              <a:rPr lang="en-US" sz="2200" b="1" dirty="0">
                <a:solidFill>
                  <a:schemeClr val="bg1"/>
                </a:solidFill>
              </a:rPr>
              <a:t>Setup | Platform Tools | Objects and Fields | Object Manager | Lead | Fields &amp; Relationships | Map Lead Fields</a:t>
            </a:r>
          </a:p>
        </p:txBody>
      </p:sp>
      <p:sp>
        <p:nvSpPr>
          <p:cNvPr id="3" name="Content Placeholder 2"/>
          <p:cNvSpPr>
            <a:spLocks noGrp="1"/>
          </p:cNvSpPr>
          <p:nvPr>
            <p:ph idx="1"/>
          </p:nvPr>
        </p:nvSpPr>
        <p:spPr>
          <a:xfrm>
            <a:off x="115712" y="843165"/>
            <a:ext cx="9867098" cy="4636460"/>
          </a:xfrm>
        </p:spPr>
        <p:txBody>
          <a:bodyPr>
            <a:normAutofit/>
          </a:bodyPr>
          <a:lstStyle/>
          <a:p>
            <a:r>
              <a:rPr lang="en-US" dirty="0"/>
              <a:t>Custom lead fields should be mapped to other custom fields of the same data type. The following field types can also be mapped to:</a:t>
            </a:r>
          </a:p>
          <a:p>
            <a:endParaRPr lang="en-US" dirty="0"/>
          </a:p>
        </p:txBody>
      </p:sp>
      <p:sp>
        <p:nvSpPr>
          <p:cNvPr id="2" name="Title 1"/>
          <p:cNvSpPr>
            <a:spLocks noGrp="1"/>
          </p:cNvSpPr>
          <p:nvPr>
            <p:ph type="title"/>
          </p:nvPr>
        </p:nvSpPr>
        <p:spPr/>
        <p:txBody>
          <a:bodyPr/>
          <a:lstStyle/>
          <a:p>
            <a:r>
              <a:rPr lang="en-US" dirty="0"/>
              <a:t>Mapping Custom Lead Fields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421</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0922380"/>
              </p:ext>
            </p:extLst>
          </p:nvPr>
        </p:nvGraphicFramePr>
        <p:xfrm>
          <a:off x="216909" y="2139461"/>
          <a:ext cx="11775799" cy="2629285"/>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421647">
                  <a:extLst>
                    <a:ext uri="{9D8B030D-6E8A-4147-A177-3AD203B41FA5}">
                      <a16:colId xmlns:a16="http://schemas.microsoft.com/office/drawing/2014/main" val="20000"/>
                    </a:ext>
                  </a:extLst>
                </a:gridCol>
                <a:gridCol w="8354152">
                  <a:extLst>
                    <a:ext uri="{9D8B030D-6E8A-4147-A177-3AD203B41FA5}">
                      <a16:colId xmlns:a16="http://schemas.microsoft.com/office/drawing/2014/main" val="20001"/>
                    </a:ext>
                  </a:extLst>
                </a:gridCol>
              </a:tblGrid>
              <a:tr h="526165">
                <a:tc>
                  <a:txBody>
                    <a:bodyPr/>
                    <a:lstStyle/>
                    <a:p>
                      <a:r>
                        <a:rPr lang="en-US" sz="2400" dirty="0"/>
                        <a:t>Lead Custom Field</a:t>
                      </a:r>
                    </a:p>
                  </a:txBody>
                  <a:tcPr anchor="ctr">
                    <a:solidFill>
                      <a:srgbClr val="0070C0"/>
                    </a:solidFill>
                  </a:tcPr>
                </a:tc>
                <a:tc>
                  <a:txBody>
                    <a:bodyPr/>
                    <a:lstStyle/>
                    <a:p>
                      <a:r>
                        <a:rPr lang="en-US" sz="2400" dirty="0"/>
                        <a:t>Account, Contact, or Opportunity Custom Field</a:t>
                      </a:r>
                    </a:p>
                  </a:txBody>
                  <a:tcPr anchor="ctr">
                    <a:solidFill>
                      <a:srgbClr val="0070C0"/>
                    </a:solidFill>
                  </a:tcPr>
                </a:tc>
                <a:extLst>
                  <a:ext uri="{0D108BD9-81ED-4DB2-BD59-A6C34878D82A}">
                    <a16:rowId xmlns:a16="http://schemas.microsoft.com/office/drawing/2014/main" val="10000"/>
                  </a:ext>
                </a:extLst>
              </a:tr>
              <a:tr h="806786">
                <a:tc>
                  <a:txBody>
                    <a:bodyPr/>
                    <a:lstStyle/>
                    <a:p>
                      <a:r>
                        <a:rPr lang="en-US" sz="2400" dirty="0"/>
                        <a:t>Picklist</a:t>
                      </a:r>
                    </a:p>
                  </a:txBody>
                  <a:tcPr/>
                </a:tc>
                <a:tc>
                  <a:txBody>
                    <a:bodyPr/>
                    <a:lstStyle/>
                    <a:p>
                      <a:r>
                        <a:rPr lang="en-US" sz="2400" dirty="0"/>
                        <a:t>Text (Note: Your data may become truncated if the mapped text field is not large enough to hold the entire lead picklist value.)</a:t>
                      </a:r>
                    </a:p>
                  </a:txBody>
                  <a:tcPr/>
                </a:tc>
                <a:extLst>
                  <a:ext uri="{0D108BD9-81ED-4DB2-BD59-A6C34878D82A}">
                    <a16:rowId xmlns:a16="http://schemas.microsoft.com/office/drawing/2014/main" val="10001"/>
                  </a:ext>
                </a:extLst>
              </a:tr>
              <a:tr h="456009">
                <a:tc>
                  <a:txBody>
                    <a:bodyPr/>
                    <a:lstStyle/>
                    <a:p>
                      <a:r>
                        <a:rPr lang="en-US" sz="2400" dirty="0"/>
                        <a:t>Text, Text Area</a:t>
                      </a:r>
                    </a:p>
                  </a:txBody>
                  <a:tcPr/>
                </a:tc>
                <a:tc>
                  <a:txBody>
                    <a:bodyPr/>
                    <a:lstStyle/>
                    <a:p>
                      <a:r>
                        <a:rPr lang="en-US" sz="2400" dirty="0"/>
                        <a:t>Long text</a:t>
                      </a:r>
                    </a:p>
                  </a:txBody>
                  <a:tcPr/>
                </a:tc>
                <a:extLst>
                  <a:ext uri="{0D108BD9-81ED-4DB2-BD59-A6C34878D82A}">
                    <a16:rowId xmlns:a16="http://schemas.microsoft.com/office/drawing/2014/main" val="10002"/>
                  </a:ext>
                </a:extLst>
              </a:tr>
              <a:tr h="456009">
                <a:tc>
                  <a:txBody>
                    <a:bodyPr/>
                    <a:lstStyle/>
                    <a:p>
                      <a:r>
                        <a:rPr lang="en-US" sz="2400" dirty="0"/>
                        <a:t>Auto-number</a:t>
                      </a:r>
                    </a:p>
                  </a:txBody>
                  <a:tcPr/>
                </a:tc>
                <a:tc>
                  <a:txBody>
                    <a:bodyPr/>
                    <a:lstStyle/>
                    <a:p>
                      <a:r>
                        <a:rPr lang="en-US" sz="2400" dirty="0"/>
                        <a:t>Text, text area</a:t>
                      </a:r>
                    </a:p>
                  </a:txBody>
                  <a:tcPr/>
                </a:tc>
                <a:extLst>
                  <a:ext uri="{0D108BD9-81ED-4DB2-BD59-A6C34878D82A}">
                    <a16:rowId xmlns:a16="http://schemas.microsoft.com/office/drawing/2014/main" val="10003"/>
                  </a:ext>
                </a:extLst>
              </a:tr>
            </a:tbl>
          </a:graphicData>
        </a:graphic>
      </p:graphicFrame>
      <p:sp>
        <p:nvSpPr>
          <p:cNvPr id="13" name="TextBox 12"/>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4"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defRPr/>
            </a:pPr>
            <a:r>
              <a:rPr lang="en-GB" sz="2200" b="1" dirty="0">
                <a:solidFill>
                  <a:schemeClr val="bg1"/>
                </a:solidFill>
                <a:latin typeface="Salesforce Sans" panose="020B0505020202020203" pitchFamily="34" charset="0"/>
                <a:cs typeface="Arial" pitchFamily="34" charset="0"/>
              </a:rPr>
              <a:t>Setup | Administration | Users | Queues</a:t>
            </a:r>
            <a:endParaRPr kumimoji="0" lang="en-GB" sz="2200" b="1"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11" name="Content Placeholder 10"/>
          <p:cNvSpPr>
            <a:spLocks noGrp="1"/>
          </p:cNvSpPr>
          <p:nvPr>
            <p:ph idx="1"/>
          </p:nvPr>
        </p:nvSpPr>
        <p:spPr>
          <a:xfrm>
            <a:off x="128588" y="882303"/>
            <a:ext cx="8611194" cy="3440077"/>
          </a:xfrm>
        </p:spPr>
        <p:txBody>
          <a:bodyPr/>
          <a:lstStyle/>
          <a:p>
            <a:pPr marL="0" lvl="0" indent="0">
              <a:buNone/>
              <a:defRPr/>
            </a:pPr>
            <a:r>
              <a:rPr lang="en-US" b="1" dirty="0"/>
              <a:t>Queues</a:t>
            </a:r>
            <a:r>
              <a:rPr lang="en-US" dirty="0"/>
              <a:t> are locations where records await processing by assigned members. Queue members can contain any combination of public groups, roles, roles + subordinates, and users. </a:t>
            </a:r>
          </a:p>
          <a:p>
            <a:pPr marL="342900" lvl="1" indent="-342900">
              <a:buFont typeface="Wingdings" panose="05000000000000000000" pitchFamily="2" charset="2"/>
              <a:buChar char="§"/>
              <a:defRPr/>
            </a:pPr>
            <a:r>
              <a:rPr lang="en-US" dirty="0"/>
              <a:t>When you create a queue, a view is automatically added to the object’s (such as lead or case) list page.</a:t>
            </a:r>
          </a:p>
          <a:p>
            <a:pPr marL="342900" lvl="1" indent="-342900">
              <a:buFont typeface="Wingdings" panose="05000000000000000000" pitchFamily="2" charset="2"/>
              <a:buChar char="§"/>
              <a:defRPr/>
            </a:pPr>
            <a:r>
              <a:rPr lang="en-US" dirty="0"/>
              <a:t>Members of the queue are free to accept records (such as leads or cases) from the queue.</a:t>
            </a:r>
          </a:p>
          <a:p>
            <a:endParaRPr lang="en-US" dirty="0"/>
          </a:p>
        </p:txBody>
      </p:sp>
      <p:sp>
        <p:nvSpPr>
          <p:cNvPr id="2" name="Title 1"/>
          <p:cNvSpPr>
            <a:spLocks noGrp="1"/>
          </p:cNvSpPr>
          <p:nvPr>
            <p:ph type="title"/>
          </p:nvPr>
        </p:nvSpPr>
        <p:spPr/>
        <p:txBody>
          <a:bodyPr/>
          <a:lstStyle/>
          <a:p>
            <a:r>
              <a:rPr lang="en-US" dirty="0"/>
              <a:t>Queues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422</a:t>
            </a:fld>
            <a:endParaRPr lang="en-US" dirty="0"/>
          </a:p>
        </p:txBody>
      </p:sp>
      <p:sp>
        <p:nvSpPr>
          <p:cNvPr id="14" name="TextBox 13"/>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6"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p:cNvSpPr>
            <a:spLocks noGrp="1"/>
          </p:cNvSpPr>
          <p:nvPr>
            <p:ph idx="1"/>
          </p:nvPr>
        </p:nvSpPr>
        <p:spPr>
          <a:xfrm>
            <a:off x="115711" y="843165"/>
            <a:ext cx="8354521" cy="5950440"/>
          </a:xfrm>
        </p:spPr>
        <p:txBody>
          <a:bodyPr/>
          <a:lstStyle/>
          <a:p>
            <a:pPr marL="0" indent="0">
              <a:buNone/>
            </a:pPr>
            <a:r>
              <a:rPr lang="en-US" dirty="0"/>
              <a:t>Lead (or case) </a:t>
            </a:r>
            <a:r>
              <a:rPr lang="en-US" b="1" dirty="0"/>
              <a:t>assignment rules </a:t>
            </a:r>
            <a:r>
              <a:rPr lang="en-US" dirty="0"/>
              <a:t>assign leads/cases to owners based on the criteria you specify within the rule.</a:t>
            </a:r>
          </a:p>
        </p:txBody>
      </p:sp>
      <p:sp>
        <p:nvSpPr>
          <p:cNvPr id="32" name="Title 31"/>
          <p:cNvSpPr>
            <a:spLocks noGrp="1"/>
          </p:cNvSpPr>
          <p:nvPr>
            <p:ph type="title"/>
          </p:nvPr>
        </p:nvSpPr>
        <p:spPr/>
        <p:txBody>
          <a:bodyPr/>
          <a:lstStyle/>
          <a:p>
            <a:r>
              <a:rPr lang="en-US" dirty="0"/>
              <a:t>Assignment Rules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423</a:t>
            </a:fld>
            <a:endParaRPr lang="en-US" dirty="0"/>
          </a:p>
        </p:txBody>
      </p:sp>
      <p:sp>
        <p:nvSpPr>
          <p:cNvPr id="66" name="Rounded Rectangle 65"/>
          <p:cNvSpPr/>
          <p:nvPr/>
        </p:nvSpPr>
        <p:spPr>
          <a:xfrm>
            <a:off x="1599503" y="1896845"/>
            <a:ext cx="9181358" cy="4656188"/>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1" name="Rounded Rectangle 20"/>
          <p:cNvSpPr/>
          <p:nvPr/>
        </p:nvSpPr>
        <p:spPr>
          <a:xfrm>
            <a:off x="1871611" y="2143402"/>
            <a:ext cx="3577816" cy="530878"/>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en-US" dirty="0">
                <a:solidFill>
                  <a:schemeClr val="bg1"/>
                </a:solidFill>
              </a:rPr>
              <a:t>New Lead</a:t>
            </a:r>
          </a:p>
        </p:txBody>
      </p:sp>
      <p:sp>
        <p:nvSpPr>
          <p:cNvPr id="19" name="Rounded Rectangle 18"/>
          <p:cNvSpPr/>
          <p:nvPr/>
        </p:nvSpPr>
        <p:spPr>
          <a:xfrm>
            <a:off x="1901845" y="3174694"/>
            <a:ext cx="3517336" cy="547733"/>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Web?</a:t>
            </a:r>
          </a:p>
        </p:txBody>
      </p:sp>
      <p:sp>
        <p:nvSpPr>
          <p:cNvPr id="14" name="Rounded Rectangle 12"/>
          <p:cNvSpPr/>
          <p:nvPr/>
        </p:nvSpPr>
        <p:spPr>
          <a:xfrm>
            <a:off x="2334198" y="4968048"/>
            <a:ext cx="2265554" cy="9582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355" y="2045916"/>
            <a:ext cx="738333" cy="738333"/>
          </a:xfrm>
          <a:prstGeom prst="rect">
            <a:avLst/>
          </a:prstGeom>
          <a:effectLst/>
        </p:spPr>
      </p:pic>
      <p:cxnSp>
        <p:nvCxnSpPr>
          <p:cNvPr id="33" name="Straight Arrow Connector 32"/>
          <p:cNvCxnSpPr>
            <a:stCxn id="19" idx="2"/>
            <a:endCxn id="49" idx="0"/>
          </p:cNvCxnSpPr>
          <p:nvPr/>
        </p:nvCxnSpPr>
        <p:spPr bwMode="auto">
          <a:xfrm rot="5400000">
            <a:off x="3153310" y="4227952"/>
            <a:ext cx="1012728" cy="168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34" name="Straight Arrow Connector 33"/>
          <p:cNvCxnSpPr>
            <a:stCxn id="49" idx="2"/>
            <a:endCxn id="64" idx="0"/>
          </p:cNvCxnSpPr>
          <p:nvPr/>
        </p:nvCxnSpPr>
        <p:spPr bwMode="auto">
          <a:xfrm rot="5400000">
            <a:off x="3353197" y="5578446"/>
            <a:ext cx="601197" cy="10079"/>
          </a:xfrm>
          <a:prstGeom prst="straightConnector1">
            <a:avLst/>
          </a:prstGeom>
          <a:noFill/>
          <a:ln w="38100" cap="flat" cmpd="sng" algn="ctr">
            <a:solidFill>
              <a:schemeClr val="tx1"/>
            </a:solidFill>
            <a:prstDash val="solid"/>
            <a:round/>
            <a:headEnd type="none" w="med" len="med"/>
            <a:tailEnd type="triangle" w="lg" len="lg"/>
          </a:ln>
          <a:effectLst/>
        </p:spPr>
      </p:cxnSp>
      <p:sp>
        <p:nvSpPr>
          <p:cNvPr id="36" name="TextBox 35"/>
          <p:cNvSpPr txBox="1"/>
          <p:nvPr/>
        </p:nvSpPr>
        <p:spPr>
          <a:xfrm>
            <a:off x="5828702" y="4636469"/>
            <a:ext cx="895516" cy="582449"/>
          </a:xfrm>
          <a:prstGeom prst="rect">
            <a:avLst/>
          </a:prstGeom>
          <a:noFill/>
        </p:spPr>
        <p:txBody>
          <a:bodyPr wrap="none" rtlCol="0">
            <a:spAutoFit/>
          </a:bodyPr>
          <a:lstStyle/>
          <a:p>
            <a:r>
              <a:rPr lang="en-GB" dirty="0">
                <a:solidFill>
                  <a:srgbClr val="00B050"/>
                </a:solidFill>
              </a:rPr>
              <a:t>Yes</a:t>
            </a:r>
          </a:p>
        </p:txBody>
      </p:sp>
      <p:sp>
        <p:nvSpPr>
          <p:cNvPr id="38" name="TextBox 37"/>
          <p:cNvSpPr txBox="1"/>
          <p:nvPr/>
        </p:nvSpPr>
        <p:spPr>
          <a:xfrm>
            <a:off x="3105848" y="5329594"/>
            <a:ext cx="739126" cy="582449"/>
          </a:xfrm>
          <a:prstGeom prst="rect">
            <a:avLst/>
          </a:prstGeom>
          <a:noFill/>
        </p:spPr>
        <p:txBody>
          <a:bodyPr wrap="none" rtlCol="0">
            <a:spAutoFit/>
          </a:bodyPr>
          <a:lstStyle/>
          <a:p>
            <a:r>
              <a:rPr lang="en-GB" dirty="0">
                <a:solidFill>
                  <a:srgbClr val="FF0000"/>
                </a:solidFill>
              </a:rPr>
              <a:t>No</a:t>
            </a:r>
          </a:p>
        </p:txBody>
      </p:sp>
      <p:sp>
        <p:nvSpPr>
          <p:cNvPr id="39" name="TextBox 38"/>
          <p:cNvSpPr txBox="1"/>
          <p:nvPr/>
        </p:nvSpPr>
        <p:spPr>
          <a:xfrm>
            <a:off x="3126005" y="4015671"/>
            <a:ext cx="739126" cy="582449"/>
          </a:xfrm>
          <a:prstGeom prst="rect">
            <a:avLst/>
          </a:prstGeom>
          <a:noFill/>
        </p:spPr>
        <p:txBody>
          <a:bodyPr wrap="none" rtlCol="0">
            <a:spAutoFit/>
          </a:bodyPr>
          <a:lstStyle/>
          <a:p>
            <a:r>
              <a:rPr lang="en-GB" dirty="0">
                <a:solidFill>
                  <a:srgbClr val="FF0000"/>
                </a:solidFill>
              </a:rPr>
              <a:t>No</a:t>
            </a:r>
          </a:p>
        </p:txBody>
      </p:sp>
      <p:cxnSp>
        <p:nvCxnSpPr>
          <p:cNvPr id="40" name="Straight Arrow Connector 39"/>
          <p:cNvCxnSpPr>
            <a:stCxn id="19" idx="3"/>
            <a:endCxn id="45" idx="1"/>
          </p:cNvCxnSpPr>
          <p:nvPr/>
        </p:nvCxnSpPr>
        <p:spPr bwMode="auto">
          <a:xfrm>
            <a:off x="5419182" y="3448561"/>
            <a:ext cx="1343858" cy="1768"/>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41" name="Straight Arrow Connector 40"/>
          <p:cNvCxnSpPr>
            <a:stCxn id="49" idx="3"/>
            <a:endCxn id="50" idx="1"/>
          </p:cNvCxnSpPr>
          <p:nvPr/>
        </p:nvCxnSpPr>
        <p:spPr bwMode="auto">
          <a:xfrm>
            <a:off x="5417502" y="5009022"/>
            <a:ext cx="1345538" cy="1768"/>
          </a:xfrm>
          <a:prstGeom prst="straightConnector1">
            <a:avLst/>
          </a:prstGeom>
          <a:noFill/>
          <a:ln w="38100" cap="flat" cmpd="sng" algn="ctr">
            <a:solidFill>
              <a:schemeClr val="tx1"/>
            </a:solidFill>
            <a:prstDash val="solid"/>
            <a:round/>
            <a:headEnd type="none" w="med" len="med"/>
            <a:tailEnd type="triangle" w="lg" len="lg"/>
          </a:ln>
          <a:effectLst/>
        </p:spPr>
      </p:cxnSp>
      <p:sp>
        <p:nvSpPr>
          <p:cNvPr id="45" name="Rounded Rectangle 44"/>
          <p:cNvSpPr/>
          <p:nvPr/>
        </p:nvSpPr>
        <p:spPr>
          <a:xfrm>
            <a:off x="6763039" y="3174694"/>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Queue = Web Promo</a:t>
            </a:r>
          </a:p>
        </p:txBody>
      </p:sp>
      <p:sp>
        <p:nvSpPr>
          <p:cNvPr id="37" name="TextBox 36"/>
          <p:cNvSpPr txBox="1"/>
          <p:nvPr/>
        </p:nvSpPr>
        <p:spPr>
          <a:xfrm>
            <a:off x="5828702" y="3052658"/>
            <a:ext cx="620176" cy="411141"/>
          </a:xfrm>
          <a:prstGeom prst="rect">
            <a:avLst/>
          </a:prstGeom>
          <a:noFill/>
        </p:spPr>
        <p:txBody>
          <a:bodyPr wrap="square" rtlCol="0">
            <a:spAutoFit/>
          </a:bodyPr>
          <a:lstStyle/>
          <a:p>
            <a:r>
              <a:rPr lang="en-GB" dirty="0">
                <a:solidFill>
                  <a:srgbClr val="00B050"/>
                </a:solidFill>
              </a:rPr>
              <a:t>Yes</a:t>
            </a:r>
          </a:p>
        </p:txBody>
      </p:sp>
      <p:sp>
        <p:nvSpPr>
          <p:cNvPr id="49" name="Rounded Rectangle 48"/>
          <p:cNvSpPr/>
          <p:nvPr/>
        </p:nvSpPr>
        <p:spPr>
          <a:xfrm>
            <a:off x="1900165" y="4735155"/>
            <a:ext cx="3517336" cy="547733"/>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Trade Show?</a:t>
            </a:r>
          </a:p>
        </p:txBody>
      </p:sp>
      <p:sp>
        <p:nvSpPr>
          <p:cNvPr id="50" name="Rounded Rectangle 49"/>
          <p:cNvSpPr/>
          <p:nvPr/>
        </p:nvSpPr>
        <p:spPr>
          <a:xfrm>
            <a:off x="6763039" y="4735155"/>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User = Matt Wilson</a:t>
            </a:r>
          </a:p>
        </p:txBody>
      </p:sp>
      <p:sp>
        <p:nvSpPr>
          <p:cNvPr id="64" name="Rounded Rectangle 63"/>
          <p:cNvSpPr/>
          <p:nvPr/>
        </p:nvSpPr>
        <p:spPr>
          <a:xfrm>
            <a:off x="1890086" y="5884085"/>
            <a:ext cx="3517336" cy="547733"/>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GB" dirty="0"/>
              <a:t>Default Lead Owner</a:t>
            </a:r>
          </a:p>
        </p:txBody>
      </p:sp>
      <p:cxnSp>
        <p:nvCxnSpPr>
          <p:cNvPr id="67" name="Straight Arrow Connector 66"/>
          <p:cNvCxnSpPr>
            <a:endCxn id="19" idx="0"/>
          </p:cNvCxnSpPr>
          <p:nvPr/>
        </p:nvCxnSpPr>
        <p:spPr bwMode="auto">
          <a:xfrm rot="5400000">
            <a:off x="3402535" y="2916710"/>
            <a:ext cx="515963" cy="4"/>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13" name="Group 12"/>
          <p:cNvGrpSpPr/>
          <p:nvPr/>
        </p:nvGrpSpPr>
        <p:grpSpPr>
          <a:xfrm>
            <a:off x="4902728" y="4679384"/>
            <a:ext cx="822960" cy="822960"/>
            <a:chOff x="8430768" y="4684573"/>
            <a:chExt cx="950976" cy="950976"/>
          </a:xfrm>
        </p:grpSpPr>
        <p:sp>
          <p:nvSpPr>
            <p:cNvPr id="6" name="Rounded Rectangle 5"/>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2" name="Group 11"/>
            <p:cNvGrpSpPr/>
            <p:nvPr/>
          </p:nvGrpSpPr>
          <p:grpSpPr>
            <a:xfrm>
              <a:off x="8640552" y="4779328"/>
              <a:ext cx="546786" cy="725904"/>
              <a:chOff x="8558212" y="4727575"/>
              <a:chExt cx="644526" cy="855663"/>
            </a:xfrm>
          </p:grpSpPr>
          <p:sp>
            <p:nvSpPr>
              <p:cNvPr id="42"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10"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423"/>
          <p:cNvSpPr>
            <a:spLocks noChangeArrowheads="1"/>
          </p:cNvSpPr>
          <p:nvPr/>
        </p:nvSpPr>
        <p:spPr bwMode="auto">
          <a:xfrm flipH="1">
            <a:off x="9434568" y="4514792"/>
            <a:ext cx="891845" cy="92849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46" name="Freeform 114"/>
          <p:cNvSpPr>
            <a:spLocks noChangeArrowheads="1"/>
          </p:cNvSpPr>
          <p:nvPr/>
        </p:nvSpPr>
        <p:spPr bwMode="auto">
          <a:xfrm>
            <a:off x="9281018" y="2946890"/>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grpSp>
        <p:nvGrpSpPr>
          <p:cNvPr id="3" name="Group 2"/>
          <p:cNvGrpSpPr/>
          <p:nvPr/>
        </p:nvGrpSpPr>
        <p:grpSpPr>
          <a:xfrm>
            <a:off x="4902728" y="3094424"/>
            <a:ext cx="822960" cy="822960"/>
            <a:chOff x="4230624" y="3188208"/>
            <a:chExt cx="822960" cy="822960"/>
          </a:xfrm>
        </p:grpSpPr>
        <p:sp>
          <p:nvSpPr>
            <p:cNvPr id="47" name="Rounded Rectangle 46"/>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6" name="Group 15"/>
            <p:cNvGrpSpPr/>
            <p:nvPr/>
          </p:nvGrpSpPr>
          <p:grpSpPr>
            <a:xfrm>
              <a:off x="4351592" y="3320754"/>
              <a:ext cx="570674" cy="570674"/>
              <a:chOff x="4351592" y="3288094"/>
              <a:chExt cx="570674" cy="570674"/>
            </a:xfrm>
          </p:grpSpPr>
          <p:sp>
            <p:nvSpPr>
              <p:cNvPr id="48"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14"/>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53" name="Freeform 423"/>
          <p:cNvSpPr>
            <a:spLocks noChangeArrowheads="1"/>
          </p:cNvSpPr>
          <p:nvPr/>
        </p:nvSpPr>
        <p:spPr bwMode="auto">
          <a:xfrm flipH="1">
            <a:off x="4912328" y="5648648"/>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Tree>
    <p:custDataLst>
      <p:tags r:id="rId1"/>
    </p:custData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r>
              <a:rPr lang="en-GB" sz="2200" b="1" dirty="0">
                <a:solidFill>
                  <a:schemeClr val="bg1"/>
                </a:solidFill>
                <a:latin typeface="Salesforce Sans" panose="020B0505020202020203" pitchFamily="34" charset="0"/>
                <a:cs typeface="Arial" pitchFamily="34" charset="0"/>
              </a:rPr>
              <a:t>Setup | Platform Tools | Feature Settings | Marketing | Lead Assignment Rules</a:t>
            </a:r>
          </a:p>
        </p:txBody>
      </p:sp>
      <p:sp>
        <p:nvSpPr>
          <p:cNvPr id="6" name="Content Placeholder 5"/>
          <p:cNvSpPr>
            <a:spLocks noGrp="1"/>
          </p:cNvSpPr>
          <p:nvPr>
            <p:ph idx="1"/>
          </p:nvPr>
        </p:nvSpPr>
        <p:spPr>
          <a:xfrm>
            <a:off x="115711" y="843165"/>
            <a:ext cx="8739531" cy="4876064"/>
          </a:xfrm>
        </p:spPr>
        <p:txBody>
          <a:bodyPr/>
          <a:lstStyle/>
          <a:p>
            <a:pPr lvl="1"/>
            <a:r>
              <a:rPr lang="en-US" dirty="0"/>
              <a:t>Each assignment rule can contain multiple entries, routing records according to several criteria.</a:t>
            </a:r>
          </a:p>
          <a:p>
            <a:pPr lvl="2"/>
            <a:r>
              <a:rPr lang="en-US" dirty="0"/>
              <a:t>Example: Assignment rule for standard use:</a:t>
            </a:r>
          </a:p>
          <a:p>
            <a:pPr lvl="3"/>
            <a:r>
              <a:rPr lang="en-US" sz="2400" dirty="0"/>
              <a:t>Leads from the US region are assigned to the US Sales Team queue.</a:t>
            </a:r>
          </a:p>
          <a:p>
            <a:pPr lvl="3"/>
            <a:r>
              <a:rPr lang="en-US" sz="2400" dirty="0"/>
              <a:t>Leads from the EMEA region are assigned to the EMEA Sales Team queue.</a:t>
            </a:r>
          </a:p>
          <a:p>
            <a:pPr lvl="1"/>
            <a:r>
              <a:rPr lang="en-US" dirty="0"/>
              <a:t>Only one rule can be in effect at any time. </a:t>
            </a:r>
          </a:p>
          <a:p>
            <a:pPr lvl="2"/>
            <a:r>
              <a:rPr lang="en-US" dirty="0"/>
              <a:t>Example: Either the lead Assignment Rule For Standard Use is in effect OR lead Assignment Rule For Promotions, but both cannot be in effect at the same time.</a:t>
            </a:r>
          </a:p>
        </p:txBody>
      </p:sp>
      <p:sp>
        <p:nvSpPr>
          <p:cNvPr id="2" name="Title 1"/>
          <p:cNvSpPr>
            <a:spLocks noGrp="1"/>
          </p:cNvSpPr>
          <p:nvPr>
            <p:ph type="title"/>
          </p:nvPr>
        </p:nvSpPr>
        <p:spPr/>
        <p:txBody>
          <a:bodyPr/>
          <a:lstStyle/>
          <a:p>
            <a:r>
              <a:rPr lang="en-US" dirty="0"/>
              <a:t>Assignment Rules (cont.)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424</a:t>
            </a:fld>
            <a:endParaRPr lang="en-US" dirty="0"/>
          </a:p>
        </p:txBody>
      </p:sp>
      <p:sp>
        <p:nvSpPr>
          <p:cNvPr id="14" name="TextBox 13"/>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5"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3" y="2926649"/>
            <a:ext cx="8273342" cy="3943090"/>
          </a:xfrm>
        </p:spPr>
        <p:txBody>
          <a:bodyPr/>
          <a:lstStyle/>
          <a:p>
            <a:r>
              <a:rPr lang="en-US" dirty="0"/>
              <a:t>Tasks:</a:t>
            </a:r>
          </a:p>
          <a:p>
            <a:pPr lvl="1"/>
            <a:r>
              <a:rPr lang="en-US" dirty="0"/>
              <a:t>Set the default lead status to </a:t>
            </a:r>
            <a:r>
              <a:rPr lang="en-US" b="1" dirty="0"/>
              <a:t>Unqualified</a:t>
            </a:r>
            <a:r>
              <a:rPr lang="en-US" dirty="0"/>
              <a:t>. </a:t>
            </a:r>
          </a:p>
          <a:p>
            <a:pPr lvl="1"/>
            <a:r>
              <a:rPr lang="en-US" dirty="0"/>
              <a:t>Map a custom lead field for Region to the custom account field, Region, which you created earlier.</a:t>
            </a:r>
          </a:p>
          <a:p>
            <a:pPr lvl="1"/>
            <a:r>
              <a:rPr lang="en-US" dirty="0"/>
              <a:t>Set up a queue for the US Sales team.</a:t>
            </a:r>
          </a:p>
          <a:p>
            <a:pPr lvl="1"/>
            <a:r>
              <a:rPr lang="en-US" dirty="0"/>
              <a:t>Set up a queue for the EMEA Sales team.</a:t>
            </a:r>
          </a:p>
        </p:txBody>
      </p:sp>
      <p:sp>
        <p:nvSpPr>
          <p:cNvPr id="2" name="Content Placeholder 1"/>
          <p:cNvSpPr>
            <a:spLocks noGrp="1"/>
          </p:cNvSpPr>
          <p:nvPr>
            <p:ph idx="11"/>
          </p:nvPr>
        </p:nvSpPr>
        <p:spPr>
          <a:xfrm>
            <a:off x="1" y="758825"/>
            <a:ext cx="12192000" cy="2060575"/>
          </a:xfrm>
        </p:spPr>
        <p:txBody>
          <a:bodyPr/>
          <a:lstStyle/>
          <a:p>
            <a:r>
              <a:rPr lang="en-US" dirty="0"/>
              <a:t>Goal: </a:t>
            </a:r>
          </a:p>
          <a:p>
            <a:pPr lvl="1"/>
            <a:r>
              <a:rPr lang="en-US" dirty="0"/>
              <a:t>Set the default lead status to Unqualified. Map a custom lead field for region to </a:t>
            </a:r>
            <a:br>
              <a:rPr lang="en-US" dirty="0"/>
            </a:br>
            <a:r>
              <a:rPr lang="en-US" dirty="0"/>
              <a:t>the custom account field, Region, which you created earlier. Set up queues so </a:t>
            </a:r>
            <a:br>
              <a:rPr lang="en-US" dirty="0"/>
            </a:br>
            <a:r>
              <a:rPr lang="en-US" dirty="0"/>
              <a:t>that leads can be routed to the correct sales teams. Since the website is currently only in English, restrict the queues to the US and EMEA teams.</a:t>
            </a:r>
          </a:p>
          <a:p>
            <a:endParaRPr lang="en-US" dirty="0"/>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8-5: Prepare Lead Fields and Create Queues</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425</a:t>
            </a:fld>
            <a:endParaRPr lang="en-US" dirty="0"/>
          </a:p>
        </p:txBody>
      </p:sp>
    </p:spTree>
    <p:custDataLst>
      <p:tags r:id="rId1"/>
    </p:custData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52883"/>
            <a:ext cx="11955462" cy="3943090"/>
          </a:xfrm>
        </p:spPr>
        <p:txBody>
          <a:bodyPr/>
          <a:lstStyle/>
          <a:p>
            <a:r>
              <a:rPr lang="en-US" dirty="0"/>
              <a:t>Tasks:</a:t>
            </a:r>
          </a:p>
          <a:p>
            <a:pPr lvl="1"/>
            <a:r>
              <a:rPr lang="en-US" dirty="0"/>
              <a:t>Create a new assignment rule and set it as active.</a:t>
            </a:r>
          </a:p>
          <a:p>
            <a:pPr lvl="1"/>
            <a:r>
              <a:rPr lang="en-US" dirty="0"/>
              <a:t>Add a new rule entry.</a:t>
            </a:r>
          </a:p>
          <a:p>
            <a:pPr lvl="1"/>
            <a:r>
              <a:rPr lang="en-US" dirty="0"/>
              <a:t>Create a new lead to test.</a:t>
            </a:r>
          </a:p>
          <a:p>
            <a:endParaRPr lang="en-US" dirty="0"/>
          </a:p>
        </p:txBody>
      </p:sp>
      <p:sp>
        <p:nvSpPr>
          <p:cNvPr id="2" name="Content Placeholder 1"/>
          <p:cNvSpPr>
            <a:spLocks noGrp="1"/>
          </p:cNvSpPr>
          <p:nvPr>
            <p:ph idx="11"/>
          </p:nvPr>
        </p:nvSpPr>
        <p:spPr>
          <a:xfrm>
            <a:off x="1" y="758825"/>
            <a:ext cx="12192000" cy="1390817"/>
          </a:xfrm>
        </p:spPr>
        <p:txBody>
          <a:bodyPr/>
          <a:lstStyle/>
          <a:p>
            <a:r>
              <a:rPr lang="en-US" dirty="0"/>
              <a:t>Goal: </a:t>
            </a:r>
          </a:p>
          <a:p>
            <a:pPr lvl="1"/>
            <a:r>
              <a:rPr lang="en-US" dirty="0"/>
              <a:t>Ensure that the salesperson who follows up with the lead is in the same region </a:t>
            </a:r>
            <a:br>
              <a:rPr lang="en-US" dirty="0"/>
            </a:br>
            <a:r>
              <a:rPr lang="en-US" dirty="0"/>
              <a:t>as the person submitting the lead.</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8-6: Create an Assignment Rule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426</a:t>
            </a:fld>
            <a:endParaRPr lang="en-US" dirty="0"/>
          </a:p>
        </p:txBody>
      </p:sp>
    </p:spTree>
    <p:custDataLst>
      <p:tags r:id="rId1"/>
    </p:custData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2226635" y="2362074"/>
            <a:ext cx="8046242" cy="4090193"/>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cxnSp>
        <p:nvCxnSpPr>
          <p:cNvPr id="44" name="Straight Arrow Connector 43"/>
          <p:cNvCxnSpPr/>
          <p:nvPr/>
        </p:nvCxnSpPr>
        <p:spPr bwMode="auto">
          <a:xfrm rot="5400000">
            <a:off x="3622435" y="4218792"/>
            <a:ext cx="909744" cy="1509"/>
          </a:xfrm>
          <a:prstGeom prst="straightConnector1">
            <a:avLst/>
          </a:prstGeom>
          <a:noFill/>
          <a:ln w="38100" cap="flat" cmpd="sng" algn="ctr">
            <a:solidFill>
              <a:schemeClr val="tx1"/>
            </a:solidFill>
            <a:prstDash val="solid"/>
            <a:round/>
            <a:headEnd type="none" w="med" len="med"/>
            <a:tailEnd type="triangle" w="lg" len="lg"/>
          </a:ln>
          <a:effectLst/>
        </p:spPr>
      </p:cxnSp>
      <p:sp>
        <p:nvSpPr>
          <p:cNvPr id="87" name="Content Placeholder 86"/>
          <p:cNvSpPr>
            <a:spLocks noGrp="1"/>
          </p:cNvSpPr>
          <p:nvPr>
            <p:ph idx="1"/>
          </p:nvPr>
        </p:nvSpPr>
        <p:spPr>
          <a:xfrm>
            <a:off x="115711" y="843165"/>
            <a:ext cx="9824469" cy="5950440"/>
          </a:xfrm>
        </p:spPr>
        <p:txBody>
          <a:bodyPr/>
          <a:lstStyle/>
          <a:p>
            <a:pPr marL="0" indent="0">
              <a:buNone/>
            </a:pPr>
            <a:r>
              <a:rPr lang="en-US" dirty="0"/>
              <a:t>Lead (or case) auto-response rules respond to the Web submission of leads/cases with a specific email, based on the criteria you specify within the rule. </a:t>
            </a:r>
          </a:p>
          <a:p>
            <a:pPr marL="0" indent="0">
              <a:buNone/>
            </a:pPr>
            <a:endParaRPr lang="en-US" dirty="0"/>
          </a:p>
        </p:txBody>
      </p:sp>
      <p:sp>
        <p:nvSpPr>
          <p:cNvPr id="32" name="Title 31"/>
          <p:cNvSpPr>
            <a:spLocks noGrp="1"/>
          </p:cNvSpPr>
          <p:nvPr>
            <p:ph type="title"/>
          </p:nvPr>
        </p:nvSpPr>
        <p:spPr/>
        <p:txBody>
          <a:bodyPr/>
          <a:lstStyle/>
          <a:p>
            <a:pPr>
              <a:tabLst>
                <a:tab pos="5834063" algn="l"/>
              </a:tabLst>
            </a:pPr>
            <a:r>
              <a:rPr lang="en-US" dirty="0"/>
              <a:t>Auto-Response Rules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427</a:t>
            </a:fld>
            <a:endParaRPr lang="en-US" dirty="0"/>
          </a:p>
        </p:txBody>
      </p:sp>
      <p:sp>
        <p:nvSpPr>
          <p:cNvPr id="39" name="Rounded Rectangle 38"/>
          <p:cNvSpPr/>
          <p:nvPr/>
        </p:nvSpPr>
        <p:spPr>
          <a:xfrm>
            <a:off x="2498231" y="3553984"/>
            <a:ext cx="3159659" cy="492034"/>
          </a:xfrm>
          <a:prstGeom prst="roundRect">
            <a:avLst>
              <a:gd name="adj" fmla="val 10000"/>
            </a:avLst>
          </a:prstGeom>
          <a:solidFill>
            <a:schemeClr val="accent3">
              <a:lumMod val="7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Web?</a:t>
            </a:r>
          </a:p>
        </p:txBody>
      </p:sp>
      <p:sp>
        <p:nvSpPr>
          <p:cNvPr id="40" name="Rounded Rectangle 12"/>
          <p:cNvSpPr/>
          <p:nvPr/>
        </p:nvSpPr>
        <p:spPr>
          <a:xfrm>
            <a:off x="2886618" y="4913772"/>
            <a:ext cx="2035170" cy="86083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cxnSp>
        <p:nvCxnSpPr>
          <p:cNvPr id="45" name="Straight Arrow Connector 44"/>
          <p:cNvCxnSpPr>
            <a:stCxn id="57" idx="2"/>
            <a:endCxn id="65" idx="0"/>
          </p:cNvCxnSpPr>
          <p:nvPr/>
        </p:nvCxnSpPr>
        <p:spPr bwMode="auto">
          <a:xfrm rot="5400000">
            <a:off x="3801995" y="5462099"/>
            <a:ext cx="540061" cy="9054"/>
          </a:xfrm>
          <a:prstGeom prst="straightConnector1">
            <a:avLst/>
          </a:prstGeom>
          <a:noFill/>
          <a:ln w="38100" cap="flat" cmpd="sng" algn="ctr">
            <a:solidFill>
              <a:schemeClr val="tx1"/>
            </a:solidFill>
            <a:prstDash val="solid"/>
            <a:round/>
            <a:headEnd type="none" w="med" len="med"/>
            <a:tailEnd type="triangle" w="lg" len="lg"/>
          </a:ln>
          <a:effectLst/>
        </p:spPr>
      </p:cxnSp>
      <p:sp>
        <p:nvSpPr>
          <p:cNvPr id="46" name="TextBox 45"/>
          <p:cNvSpPr txBox="1"/>
          <p:nvPr/>
        </p:nvSpPr>
        <p:spPr>
          <a:xfrm>
            <a:off x="5915594" y="4615911"/>
            <a:ext cx="804451" cy="523220"/>
          </a:xfrm>
          <a:prstGeom prst="rect">
            <a:avLst/>
          </a:prstGeom>
          <a:noFill/>
        </p:spPr>
        <p:txBody>
          <a:bodyPr wrap="none" rtlCol="0">
            <a:spAutoFit/>
          </a:bodyPr>
          <a:lstStyle/>
          <a:p>
            <a:r>
              <a:rPr lang="en-GB" dirty="0">
                <a:solidFill>
                  <a:srgbClr val="00B050"/>
                </a:solidFill>
              </a:rPr>
              <a:t>Yes</a:t>
            </a:r>
          </a:p>
        </p:txBody>
      </p:sp>
      <p:sp>
        <p:nvSpPr>
          <p:cNvPr id="47" name="TextBox 46"/>
          <p:cNvSpPr txBox="1"/>
          <p:nvPr/>
        </p:nvSpPr>
        <p:spPr>
          <a:xfrm>
            <a:off x="3579799" y="5238552"/>
            <a:ext cx="663964" cy="523220"/>
          </a:xfrm>
          <a:prstGeom prst="rect">
            <a:avLst/>
          </a:prstGeom>
          <a:noFill/>
        </p:spPr>
        <p:txBody>
          <a:bodyPr wrap="none" rtlCol="0">
            <a:spAutoFit/>
          </a:bodyPr>
          <a:lstStyle/>
          <a:p>
            <a:r>
              <a:rPr lang="en-GB" dirty="0">
                <a:solidFill>
                  <a:srgbClr val="FF0000"/>
                </a:solidFill>
              </a:rPr>
              <a:t>No</a:t>
            </a:r>
          </a:p>
        </p:txBody>
      </p:sp>
      <p:sp>
        <p:nvSpPr>
          <p:cNvPr id="48" name="TextBox 47"/>
          <p:cNvSpPr txBox="1"/>
          <p:nvPr/>
        </p:nvSpPr>
        <p:spPr>
          <a:xfrm>
            <a:off x="3597906" y="4168770"/>
            <a:ext cx="663964" cy="523220"/>
          </a:xfrm>
          <a:prstGeom prst="rect">
            <a:avLst/>
          </a:prstGeom>
          <a:noFill/>
        </p:spPr>
        <p:txBody>
          <a:bodyPr wrap="none" rtlCol="0">
            <a:spAutoFit/>
          </a:bodyPr>
          <a:lstStyle/>
          <a:p>
            <a:r>
              <a:rPr lang="en-GB" dirty="0">
                <a:solidFill>
                  <a:srgbClr val="FF0000"/>
                </a:solidFill>
              </a:rPr>
              <a:t>No</a:t>
            </a:r>
          </a:p>
        </p:txBody>
      </p:sp>
      <p:cxnSp>
        <p:nvCxnSpPr>
          <p:cNvPr id="49" name="Straight Arrow Connector 48"/>
          <p:cNvCxnSpPr>
            <a:stCxn id="39" idx="3"/>
            <a:endCxn id="51" idx="1"/>
          </p:cNvCxnSpPr>
          <p:nvPr/>
        </p:nvCxnSpPr>
        <p:spPr bwMode="auto">
          <a:xfrm>
            <a:off x="5657890" y="3800001"/>
            <a:ext cx="1207201" cy="1588"/>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50" name="Straight Arrow Connector 49"/>
          <p:cNvCxnSpPr>
            <a:stCxn id="57" idx="3"/>
            <a:endCxn id="61" idx="1"/>
          </p:cNvCxnSpPr>
          <p:nvPr/>
        </p:nvCxnSpPr>
        <p:spPr bwMode="auto">
          <a:xfrm>
            <a:off x="5656381" y="4950579"/>
            <a:ext cx="1208710" cy="1588"/>
          </a:xfrm>
          <a:prstGeom prst="straightConnector1">
            <a:avLst/>
          </a:prstGeom>
          <a:noFill/>
          <a:ln w="38100" cap="flat" cmpd="sng" algn="ctr">
            <a:solidFill>
              <a:schemeClr val="tx1"/>
            </a:solidFill>
            <a:prstDash val="solid"/>
            <a:round/>
            <a:headEnd type="none" w="med" len="med"/>
            <a:tailEnd type="triangle" w="lg" len="lg"/>
          </a:ln>
          <a:effectLst/>
        </p:spPr>
      </p:cxnSp>
      <p:sp>
        <p:nvSpPr>
          <p:cNvPr id="51" name="Rounded Rectangle 50"/>
          <p:cNvSpPr/>
          <p:nvPr/>
        </p:nvSpPr>
        <p:spPr>
          <a:xfrm>
            <a:off x="6865091" y="3553984"/>
            <a:ext cx="3075089" cy="492034"/>
          </a:xfrm>
          <a:prstGeom prst="roundRect">
            <a:avLst>
              <a:gd name="adj" fmla="val 10000"/>
            </a:avLst>
          </a:prstGeom>
          <a:solidFill>
            <a:schemeClr val="accent3">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Web Promo Email</a:t>
            </a:r>
          </a:p>
        </p:txBody>
      </p:sp>
      <p:sp>
        <p:nvSpPr>
          <p:cNvPr id="56" name="TextBox 55"/>
          <p:cNvSpPr txBox="1"/>
          <p:nvPr/>
        </p:nvSpPr>
        <p:spPr>
          <a:xfrm>
            <a:off x="5915594" y="3444358"/>
            <a:ext cx="557110" cy="369332"/>
          </a:xfrm>
          <a:prstGeom prst="rect">
            <a:avLst/>
          </a:prstGeom>
          <a:noFill/>
        </p:spPr>
        <p:txBody>
          <a:bodyPr wrap="square" rtlCol="0">
            <a:spAutoFit/>
          </a:bodyPr>
          <a:lstStyle/>
          <a:p>
            <a:r>
              <a:rPr lang="en-GB" dirty="0">
                <a:solidFill>
                  <a:srgbClr val="00B050"/>
                </a:solidFill>
              </a:rPr>
              <a:t>Yes</a:t>
            </a:r>
          </a:p>
        </p:txBody>
      </p:sp>
      <p:sp>
        <p:nvSpPr>
          <p:cNvPr id="57" name="Rounded Rectangle 56"/>
          <p:cNvSpPr/>
          <p:nvPr/>
        </p:nvSpPr>
        <p:spPr>
          <a:xfrm>
            <a:off x="2496722" y="4704562"/>
            <a:ext cx="3159659" cy="492034"/>
          </a:xfrm>
          <a:prstGeom prst="roundRect">
            <a:avLst>
              <a:gd name="adj" fmla="val 10000"/>
            </a:avLst>
          </a:prstGeom>
          <a:solidFill>
            <a:schemeClr val="accent3"/>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Trade Show?</a:t>
            </a:r>
          </a:p>
        </p:txBody>
      </p:sp>
      <p:sp>
        <p:nvSpPr>
          <p:cNvPr id="61" name="Rounded Rectangle 60"/>
          <p:cNvSpPr/>
          <p:nvPr/>
        </p:nvSpPr>
        <p:spPr>
          <a:xfrm>
            <a:off x="6865091" y="4704562"/>
            <a:ext cx="3075089" cy="492034"/>
          </a:xfrm>
          <a:prstGeom prst="roundRect">
            <a:avLst>
              <a:gd name="adj" fmla="val 10000"/>
            </a:avLst>
          </a:prstGeom>
          <a:solidFill>
            <a:schemeClr val="accent3">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Tradeshow Email</a:t>
            </a:r>
          </a:p>
        </p:txBody>
      </p:sp>
      <p:sp>
        <p:nvSpPr>
          <p:cNvPr id="65" name="Rounded Rectangle 64"/>
          <p:cNvSpPr/>
          <p:nvPr/>
        </p:nvSpPr>
        <p:spPr>
          <a:xfrm>
            <a:off x="2487668" y="5736657"/>
            <a:ext cx="3159659" cy="492034"/>
          </a:xfrm>
          <a:prstGeom prst="roundRect">
            <a:avLst>
              <a:gd name="adj" fmla="val 10000"/>
            </a:avLst>
          </a:prstGeom>
          <a:solidFill>
            <a:schemeClr val="accent3">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GB" sz="1600" dirty="0">
                <a:solidFill>
                  <a:schemeClr val="accent3">
                    <a:lumMod val="50000"/>
                  </a:schemeClr>
                </a:solidFill>
              </a:rPr>
              <a:t>Default Email Template</a:t>
            </a:r>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7268" y="3413258"/>
            <a:ext cx="752674" cy="752674"/>
          </a:xfrm>
          <a:prstGeom prst="rect">
            <a:avLst/>
          </a:prstGeom>
          <a:effectLst/>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9709" y="4555429"/>
            <a:ext cx="752674" cy="752674"/>
          </a:xfrm>
          <a:prstGeom prst="rect">
            <a:avLst/>
          </a:prstGeom>
          <a:effectLst/>
        </p:spPr>
      </p:pic>
      <p:sp>
        <p:nvSpPr>
          <p:cNvPr id="69" name="Rounded Rectangle 68"/>
          <p:cNvSpPr/>
          <p:nvPr/>
        </p:nvSpPr>
        <p:spPr>
          <a:xfrm>
            <a:off x="2471071" y="2627564"/>
            <a:ext cx="3213988" cy="476893"/>
          </a:xfrm>
          <a:prstGeom prst="roundRect">
            <a:avLst>
              <a:gd name="adj" fmla="val 10000"/>
            </a:avLst>
          </a:prstGeom>
          <a:solidFill>
            <a:schemeClr val="accent3">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en-US" dirty="0">
                <a:solidFill>
                  <a:schemeClr val="bg1"/>
                </a:solidFill>
              </a:rPr>
              <a:t>New Lead</a:t>
            </a:r>
          </a:p>
        </p:txBody>
      </p:sp>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924" y="2465160"/>
            <a:ext cx="795252" cy="795252"/>
          </a:xfrm>
          <a:prstGeom prst="rect">
            <a:avLst/>
          </a:prstGeom>
          <a:effectLst/>
        </p:spPr>
      </p:pic>
      <p:cxnSp>
        <p:nvCxnSpPr>
          <p:cNvPr id="88" name="Straight Arrow Connector 87"/>
          <p:cNvCxnSpPr/>
          <p:nvPr/>
        </p:nvCxnSpPr>
        <p:spPr bwMode="auto">
          <a:xfrm rot="5400000">
            <a:off x="3846316" y="3322234"/>
            <a:ext cx="463495" cy="4"/>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59" name="Group 58"/>
          <p:cNvGrpSpPr/>
          <p:nvPr/>
        </p:nvGrpSpPr>
        <p:grpSpPr>
          <a:xfrm>
            <a:off x="4957924" y="4572000"/>
            <a:ext cx="822960" cy="822960"/>
            <a:chOff x="8430768" y="4684573"/>
            <a:chExt cx="950976" cy="950976"/>
          </a:xfrm>
        </p:grpSpPr>
        <p:sp>
          <p:nvSpPr>
            <p:cNvPr id="60" name="Rounded Rectangle 59"/>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640552" y="4779328"/>
              <a:ext cx="546786" cy="725904"/>
              <a:chOff x="8558212" y="4727575"/>
              <a:chExt cx="644526" cy="855663"/>
            </a:xfrm>
          </p:grpSpPr>
          <p:sp>
            <p:nvSpPr>
              <p:cNvPr id="63"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64"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957924" y="3407664"/>
            <a:ext cx="822960" cy="822960"/>
            <a:chOff x="6644640" y="2731008"/>
            <a:chExt cx="822960" cy="822960"/>
          </a:xfrm>
        </p:grpSpPr>
        <p:sp>
          <p:nvSpPr>
            <p:cNvPr id="71" name="Rounded Rectangle 70"/>
            <p:cNvSpPr/>
            <p:nvPr/>
          </p:nvSpPr>
          <p:spPr bwMode="auto">
            <a:xfrm>
              <a:off x="6644640" y="27310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72" name="Group 71"/>
            <p:cNvGrpSpPr/>
            <p:nvPr/>
          </p:nvGrpSpPr>
          <p:grpSpPr>
            <a:xfrm>
              <a:off x="6765608" y="2863554"/>
              <a:ext cx="570674" cy="570674"/>
              <a:chOff x="4351592" y="3288094"/>
              <a:chExt cx="570674" cy="570674"/>
            </a:xfrm>
          </p:grpSpPr>
          <p:sp>
            <p:nvSpPr>
              <p:cNvPr id="73"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 name="Oval 73"/>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grpSp>
        <p:nvGrpSpPr>
          <p:cNvPr id="3" name="Group 2"/>
          <p:cNvGrpSpPr/>
          <p:nvPr/>
        </p:nvGrpSpPr>
        <p:grpSpPr>
          <a:xfrm>
            <a:off x="4957924" y="5583935"/>
            <a:ext cx="822960" cy="822960"/>
            <a:chOff x="4888990" y="5583935"/>
            <a:chExt cx="822960" cy="822960"/>
          </a:xfrm>
        </p:grpSpPr>
        <p:sp>
          <p:nvSpPr>
            <p:cNvPr id="80" name="Rounded Rectangle 79"/>
            <p:cNvSpPr/>
            <p:nvPr/>
          </p:nvSpPr>
          <p:spPr bwMode="auto">
            <a:xfrm>
              <a:off x="4888990" y="5583935"/>
              <a:ext cx="822960" cy="822960"/>
            </a:xfrm>
            <a:prstGeom prst="roundRect">
              <a:avLst>
                <a:gd name="adj" fmla="val 10667"/>
              </a:avLst>
            </a:prstGeom>
            <a:solidFill>
              <a:schemeClr val="accent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Freeform 151"/>
            <p:cNvSpPr>
              <a:spLocks noChangeArrowheads="1"/>
            </p:cNvSpPr>
            <p:nvPr/>
          </p:nvSpPr>
          <p:spPr bwMode="auto">
            <a:xfrm>
              <a:off x="5005072" y="5779009"/>
              <a:ext cx="572768" cy="428178"/>
            </a:xfrm>
            <a:custGeom>
              <a:avLst/>
              <a:gdLst>
                <a:gd name="T0" fmla="*/ 84440134 w 727"/>
                <a:gd name="T1" fmla="*/ 60829706 h 573"/>
                <a:gd name="T2" fmla="*/ 84440134 w 727"/>
                <a:gd name="T3" fmla="*/ 61643813 h 573"/>
                <a:gd name="T4" fmla="*/ 83974811 w 727"/>
                <a:gd name="T5" fmla="*/ 63039279 h 573"/>
                <a:gd name="T6" fmla="*/ 82928004 w 727"/>
                <a:gd name="T7" fmla="*/ 64318882 h 573"/>
                <a:gd name="T8" fmla="*/ 81532375 w 727"/>
                <a:gd name="T9" fmla="*/ 64784038 h 573"/>
                <a:gd name="T10" fmla="*/ 80718230 w 727"/>
                <a:gd name="T11" fmla="*/ 65016786 h 573"/>
                <a:gd name="T12" fmla="*/ 61527229 w 727"/>
                <a:gd name="T13" fmla="*/ 66179845 h 573"/>
                <a:gd name="T14" fmla="*/ 42336227 w 727"/>
                <a:gd name="T15" fmla="*/ 66528796 h 573"/>
                <a:gd name="T16" fmla="*/ 32682646 w 727"/>
                <a:gd name="T17" fmla="*/ 66528796 h 573"/>
                <a:gd name="T18" fmla="*/ 13491645 w 727"/>
                <a:gd name="T19" fmla="*/ 65598145 h 573"/>
                <a:gd name="T20" fmla="*/ 3954565 w 727"/>
                <a:gd name="T21" fmla="*/ 65016786 h 573"/>
                <a:gd name="T22" fmla="*/ 2442435 w 727"/>
                <a:gd name="T23" fmla="*/ 64667834 h 573"/>
                <a:gd name="T24" fmla="*/ 1046807 w 727"/>
                <a:gd name="T25" fmla="*/ 63737183 h 573"/>
                <a:gd name="T26" fmla="*/ 348822 w 727"/>
                <a:gd name="T27" fmla="*/ 62341717 h 573"/>
                <a:gd name="T28" fmla="*/ 0 w 727"/>
                <a:gd name="T29" fmla="*/ 60829706 h 573"/>
                <a:gd name="T30" fmla="*/ 0 w 727"/>
                <a:gd name="T31" fmla="*/ 5699090 h 573"/>
                <a:gd name="T32" fmla="*/ 348822 w 727"/>
                <a:gd name="T33" fmla="*/ 4187079 h 573"/>
                <a:gd name="T34" fmla="*/ 1046807 w 727"/>
                <a:gd name="T35" fmla="*/ 2791273 h 573"/>
                <a:gd name="T36" fmla="*/ 2442435 w 727"/>
                <a:gd name="T37" fmla="*/ 1860962 h 573"/>
                <a:gd name="T38" fmla="*/ 3954565 w 727"/>
                <a:gd name="T39" fmla="*/ 1512010 h 573"/>
                <a:gd name="T40" fmla="*/ 13375485 w 727"/>
                <a:gd name="T41" fmla="*/ 930311 h 573"/>
                <a:gd name="T42" fmla="*/ 32566486 w 727"/>
                <a:gd name="T43" fmla="*/ 0 h 573"/>
                <a:gd name="T44" fmla="*/ 42336227 w 727"/>
                <a:gd name="T45" fmla="*/ 0 h 573"/>
                <a:gd name="T46" fmla="*/ 61527229 w 727"/>
                <a:gd name="T47" fmla="*/ 348952 h 573"/>
                <a:gd name="T48" fmla="*/ 80718230 w 727"/>
                <a:gd name="T49" fmla="*/ 1512010 h 573"/>
                <a:gd name="T50" fmla="*/ 81532375 w 727"/>
                <a:gd name="T51" fmla="*/ 1744758 h 573"/>
                <a:gd name="T52" fmla="*/ 82928004 w 727"/>
                <a:gd name="T53" fmla="*/ 2209914 h 573"/>
                <a:gd name="T54" fmla="*/ 83974811 w 727"/>
                <a:gd name="T55" fmla="*/ 3489176 h 573"/>
                <a:gd name="T56" fmla="*/ 84440134 w 727"/>
                <a:gd name="T57" fmla="*/ 4768779 h 573"/>
                <a:gd name="T58" fmla="*/ 8374113 w 727"/>
                <a:gd name="T59" fmla="*/ 10700276 h 573"/>
                <a:gd name="T60" fmla="*/ 76065680 w 727"/>
                <a:gd name="T61" fmla="*/ 19190979 h 573"/>
                <a:gd name="T62" fmla="*/ 8374113 w 727"/>
                <a:gd name="T63" fmla="*/ 10700276 h 573"/>
                <a:gd name="T64" fmla="*/ 25355340 w 727"/>
                <a:gd name="T65" fmla="*/ 38963317 h 573"/>
                <a:gd name="T66" fmla="*/ 8374113 w 727"/>
                <a:gd name="T67" fmla="*/ 27565138 h 573"/>
                <a:gd name="T68" fmla="*/ 8374113 w 727"/>
                <a:gd name="T69" fmla="*/ 55828179 h 573"/>
                <a:gd name="T70" fmla="*/ 25355340 w 727"/>
                <a:gd name="T71" fmla="*/ 47337817 h 573"/>
                <a:gd name="T72" fmla="*/ 8374113 w 727"/>
                <a:gd name="T73" fmla="*/ 55828179 h 573"/>
                <a:gd name="T74" fmla="*/ 76065680 w 727"/>
                <a:gd name="T75" fmla="*/ 38963317 h 573"/>
                <a:gd name="T76" fmla="*/ 33729453 w 727"/>
                <a:gd name="T77" fmla="*/ 27565138 h 573"/>
                <a:gd name="T78" fmla="*/ 76065680 w 727"/>
                <a:gd name="T79" fmla="*/ 55828179 h 573"/>
                <a:gd name="T80" fmla="*/ 33729453 w 727"/>
                <a:gd name="T81" fmla="*/ 47337817 h 573"/>
                <a:gd name="T82" fmla="*/ 76065680 w 727"/>
                <a:gd name="T83" fmla="*/ 55828179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7" h="573">
                  <a:moveTo>
                    <a:pt x="726" y="49"/>
                  </a:moveTo>
                  <a:lnTo>
                    <a:pt x="726" y="523"/>
                  </a:lnTo>
                  <a:lnTo>
                    <a:pt x="726" y="530"/>
                  </a:lnTo>
                  <a:lnTo>
                    <a:pt x="725" y="536"/>
                  </a:lnTo>
                  <a:lnTo>
                    <a:pt x="722" y="542"/>
                  </a:lnTo>
                  <a:lnTo>
                    <a:pt x="717" y="548"/>
                  </a:lnTo>
                  <a:lnTo>
                    <a:pt x="713" y="553"/>
                  </a:lnTo>
                  <a:lnTo>
                    <a:pt x="707" y="556"/>
                  </a:lnTo>
                  <a:lnTo>
                    <a:pt x="701" y="557"/>
                  </a:lnTo>
                  <a:lnTo>
                    <a:pt x="694" y="559"/>
                  </a:lnTo>
                  <a:lnTo>
                    <a:pt x="611" y="564"/>
                  </a:lnTo>
                  <a:lnTo>
                    <a:pt x="529" y="569"/>
                  </a:lnTo>
                  <a:lnTo>
                    <a:pt x="446" y="572"/>
                  </a:lnTo>
                  <a:lnTo>
                    <a:pt x="364" y="572"/>
                  </a:lnTo>
                  <a:lnTo>
                    <a:pt x="281" y="572"/>
                  </a:lnTo>
                  <a:lnTo>
                    <a:pt x="199" y="569"/>
                  </a:lnTo>
                  <a:lnTo>
                    <a:pt x="116" y="564"/>
                  </a:lnTo>
                  <a:lnTo>
                    <a:pt x="34" y="559"/>
                  </a:lnTo>
                  <a:lnTo>
                    <a:pt x="26" y="557"/>
                  </a:lnTo>
                  <a:lnTo>
                    <a:pt x="21" y="556"/>
                  </a:lnTo>
                  <a:lnTo>
                    <a:pt x="15" y="553"/>
                  </a:lnTo>
                  <a:lnTo>
                    <a:pt x="9" y="548"/>
                  </a:lnTo>
                  <a:lnTo>
                    <a:pt x="6" y="542"/>
                  </a:lnTo>
                  <a:lnTo>
                    <a:pt x="3" y="536"/>
                  </a:lnTo>
                  <a:lnTo>
                    <a:pt x="0" y="530"/>
                  </a:lnTo>
                  <a:lnTo>
                    <a:pt x="0" y="523"/>
                  </a:lnTo>
                  <a:lnTo>
                    <a:pt x="0" y="49"/>
                  </a:lnTo>
                  <a:lnTo>
                    <a:pt x="0" y="41"/>
                  </a:lnTo>
                  <a:lnTo>
                    <a:pt x="3" y="36"/>
                  </a:lnTo>
                  <a:lnTo>
                    <a:pt x="6" y="30"/>
                  </a:lnTo>
                  <a:lnTo>
                    <a:pt x="9" y="24"/>
                  </a:lnTo>
                  <a:lnTo>
                    <a:pt x="15" y="19"/>
                  </a:lnTo>
                  <a:lnTo>
                    <a:pt x="21" y="16"/>
                  </a:lnTo>
                  <a:lnTo>
                    <a:pt x="26" y="15"/>
                  </a:lnTo>
                  <a:lnTo>
                    <a:pt x="34" y="13"/>
                  </a:lnTo>
                  <a:lnTo>
                    <a:pt x="115" y="8"/>
                  </a:lnTo>
                  <a:lnTo>
                    <a:pt x="197" y="3"/>
                  </a:lnTo>
                  <a:lnTo>
                    <a:pt x="280" y="0"/>
                  </a:lnTo>
                  <a:lnTo>
                    <a:pt x="364" y="0"/>
                  </a:lnTo>
                  <a:lnTo>
                    <a:pt x="446" y="0"/>
                  </a:lnTo>
                  <a:lnTo>
                    <a:pt x="529" y="3"/>
                  </a:lnTo>
                  <a:lnTo>
                    <a:pt x="611" y="8"/>
                  </a:lnTo>
                  <a:lnTo>
                    <a:pt x="694" y="13"/>
                  </a:lnTo>
                  <a:lnTo>
                    <a:pt x="701" y="15"/>
                  </a:lnTo>
                  <a:lnTo>
                    <a:pt x="707" y="16"/>
                  </a:lnTo>
                  <a:lnTo>
                    <a:pt x="713" y="19"/>
                  </a:lnTo>
                  <a:lnTo>
                    <a:pt x="717" y="24"/>
                  </a:lnTo>
                  <a:lnTo>
                    <a:pt x="722" y="30"/>
                  </a:lnTo>
                  <a:lnTo>
                    <a:pt x="725" y="36"/>
                  </a:lnTo>
                  <a:lnTo>
                    <a:pt x="726" y="41"/>
                  </a:lnTo>
                  <a:lnTo>
                    <a:pt x="726" y="49"/>
                  </a:lnTo>
                  <a:close/>
                  <a:moveTo>
                    <a:pt x="72" y="92"/>
                  </a:moveTo>
                  <a:lnTo>
                    <a:pt x="72" y="165"/>
                  </a:lnTo>
                  <a:lnTo>
                    <a:pt x="654" y="165"/>
                  </a:lnTo>
                  <a:lnTo>
                    <a:pt x="654" y="92"/>
                  </a:lnTo>
                  <a:lnTo>
                    <a:pt x="72" y="92"/>
                  </a:lnTo>
                  <a:close/>
                  <a:moveTo>
                    <a:pt x="72" y="335"/>
                  </a:moveTo>
                  <a:lnTo>
                    <a:pt x="218" y="335"/>
                  </a:lnTo>
                  <a:lnTo>
                    <a:pt x="218" y="237"/>
                  </a:lnTo>
                  <a:lnTo>
                    <a:pt x="72" y="237"/>
                  </a:lnTo>
                  <a:lnTo>
                    <a:pt x="72" y="335"/>
                  </a:lnTo>
                  <a:close/>
                  <a:moveTo>
                    <a:pt x="72" y="480"/>
                  </a:moveTo>
                  <a:lnTo>
                    <a:pt x="218" y="480"/>
                  </a:lnTo>
                  <a:lnTo>
                    <a:pt x="218" y="407"/>
                  </a:lnTo>
                  <a:lnTo>
                    <a:pt x="72" y="407"/>
                  </a:lnTo>
                  <a:lnTo>
                    <a:pt x="72" y="480"/>
                  </a:lnTo>
                  <a:close/>
                  <a:moveTo>
                    <a:pt x="290" y="335"/>
                  </a:moveTo>
                  <a:lnTo>
                    <a:pt x="654" y="335"/>
                  </a:lnTo>
                  <a:lnTo>
                    <a:pt x="654" y="237"/>
                  </a:lnTo>
                  <a:lnTo>
                    <a:pt x="290" y="237"/>
                  </a:lnTo>
                  <a:lnTo>
                    <a:pt x="290" y="335"/>
                  </a:lnTo>
                  <a:close/>
                  <a:moveTo>
                    <a:pt x="654" y="480"/>
                  </a:moveTo>
                  <a:lnTo>
                    <a:pt x="654" y="407"/>
                  </a:lnTo>
                  <a:lnTo>
                    <a:pt x="290" y="407"/>
                  </a:lnTo>
                  <a:lnTo>
                    <a:pt x="290" y="480"/>
                  </a:lnTo>
                  <a:lnTo>
                    <a:pt x="654" y="4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Tree>
    <p:custDataLst>
      <p:tags r:id="rId1"/>
    </p:custData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r>
              <a:rPr lang="en-GB" sz="2200" b="1" dirty="0">
                <a:solidFill>
                  <a:schemeClr val="bg1"/>
                </a:solidFill>
                <a:latin typeface="Salesforce Sans" panose="020B0505020202020203" pitchFamily="34" charset="0"/>
                <a:cs typeface="Arial" pitchFamily="34" charset="0"/>
              </a:rPr>
              <a:t>All Setup | Feature Settings | Marketing | Lead Auto-Response Rules</a:t>
            </a:r>
          </a:p>
        </p:txBody>
      </p:sp>
      <p:sp>
        <p:nvSpPr>
          <p:cNvPr id="6" name="Content Placeholder 5"/>
          <p:cNvSpPr>
            <a:spLocks noGrp="1"/>
          </p:cNvSpPr>
          <p:nvPr>
            <p:ph idx="1"/>
          </p:nvPr>
        </p:nvSpPr>
        <p:spPr>
          <a:xfrm>
            <a:off x="115712" y="843165"/>
            <a:ext cx="10664584" cy="4935437"/>
          </a:xfrm>
        </p:spPr>
        <p:txBody>
          <a:bodyPr/>
          <a:lstStyle/>
          <a:p>
            <a:pPr lvl="1"/>
            <a:r>
              <a:rPr lang="en-US" dirty="0"/>
              <a:t>Each auto-response rule can contain multiple entries, sending a different email template based on the criteria you set.</a:t>
            </a:r>
          </a:p>
          <a:p>
            <a:pPr lvl="2"/>
            <a:r>
              <a:rPr lang="en-US" dirty="0"/>
              <a:t>Example: Auto-response rule for Web Promotion:</a:t>
            </a:r>
          </a:p>
          <a:p>
            <a:pPr marL="568800" lvl="3" indent="-342000"/>
            <a:r>
              <a:rPr lang="en-US" sz="2400" dirty="0"/>
              <a:t>Leads from the Technology industry receive an email response with information about our current technology industry promotion.</a:t>
            </a:r>
          </a:p>
          <a:p>
            <a:pPr marL="568800" lvl="3" indent="-342000"/>
            <a:r>
              <a:rPr lang="en-US" sz="2400" dirty="0"/>
              <a:t>Leads from other industries, or where the industry is left blank, receive the regular default email template.</a:t>
            </a:r>
          </a:p>
          <a:p>
            <a:pPr marL="342900" lvl="1" indent="-342900">
              <a:buFont typeface="Wingdings" panose="05000000000000000000" pitchFamily="2" charset="2"/>
              <a:buChar char="§"/>
            </a:pPr>
            <a:r>
              <a:rPr lang="en-US" dirty="0"/>
              <a:t>Only one rule can be in effect at any time. </a:t>
            </a:r>
          </a:p>
          <a:p>
            <a:pPr marL="567162" lvl="2" indent="-342900">
              <a:buFont typeface="Arial" panose="020B0604020202020204" pitchFamily="34" charset="0"/>
              <a:buChar char="–"/>
            </a:pPr>
            <a:r>
              <a:rPr lang="en-US" dirty="0"/>
              <a:t>Example: Either the Auto-response Rule For Web Promotion is in effect OR Auto-response Rule Standard, but both cannot be in effect at the same time.</a:t>
            </a:r>
          </a:p>
        </p:txBody>
      </p:sp>
      <p:sp>
        <p:nvSpPr>
          <p:cNvPr id="2" name="Title 1"/>
          <p:cNvSpPr>
            <a:spLocks noGrp="1"/>
          </p:cNvSpPr>
          <p:nvPr>
            <p:ph type="title"/>
          </p:nvPr>
        </p:nvSpPr>
        <p:spPr/>
        <p:txBody>
          <a:bodyPr/>
          <a:lstStyle/>
          <a:p>
            <a:r>
              <a:rPr lang="en-US" dirty="0"/>
              <a:t>Auto-Response Rules (cont.)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428</a:t>
            </a:fld>
            <a:endParaRPr lang="en-US" dirty="0"/>
          </a:p>
        </p:txBody>
      </p:sp>
      <p:sp>
        <p:nvSpPr>
          <p:cNvPr id="11" name="TextBox 10"/>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2"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r>
              <a:rPr lang="en-GB" sz="2200" b="1" dirty="0">
                <a:solidFill>
                  <a:schemeClr val="bg1"/>
                </a:solidFill>
                <a:latin typeface="Salesforce Sans" panose="020B0505020202020203" pitchFamily="34" charset="0"/>
                <a:cs typeface="Arial" pitchFamily="34" charset="0"/>
              </a:rPr>
              <a:t>Setup | Platform Tools | Feature Settings | Marketing | </a:t>
            </a:r>
            <a:r>
              <a:rPr lang="en-US" sz="2200" b="1" dirty="0">
                <a:solidFill>
                  <a:schemeClr val="bg1"/>
                </a:solidFill>
              </a:rPr>
              <a:t>Web-to-Lead</a:t>
            </a:r>
            <a:endParaRPr lang="en-GB" sz="2200" b="1" dirty="0">
              <a:solidFill>
                <a:schemeClr val="bg1"/>
              </a:solidFill>
              <a:latin typeface="Salesforce Sans" panose="020B0505020202020203" pitchFamily="34" charset="0"/>
              <a:cs typeface="Arial" pitchFamily="34" charset="0"/>
            </a:endParaRPr>
          </a:p>
        </p:txBody>
      </p:sp>
      <p:sp>
        <p:nvSpPr>
          <p:cNvPr id="3" name="Content Placeholder 2"/>
          <p:cNvSpPr>
            <a:spLocks noGrp="1"/>
          </p:cNvSpPr>
          <p:nvPr>
            <p:ph idx="1"/>
          </p:nvPr>
        </p:nvSpPr>
        <p:spPr>
          <a:xfrm>
            <a:off x="115712" y="843165"/>
            <a:ext cx="10648542" cy="4955834"/>
          </a:xfrm>
        </p:spPr>
        <p:txBody>
          <a:bodyPr>
            <a:normAutofit/>
          </a:bodyPr>
          <a:lstStyle/>
          <a:p>
            <a:pPr marL="231775" indent="-231775">
              <a:buFont typeface="Wingdings" pitchFamily="2" charset="2"/>
              <a:buChar char="§"/>
            </a:pPr>
            <a:r>
              <a:rPr lang="en-GB" dirty="0"/>
              <a:t>When you enable web-to-lead, you specify a default lead creator, and the </a:t>
            </a:r>
            <a:r>
              <a:rPr lang="en-US" dirty="0"/>
              <a:t>email response template used when no auto-response rules apply. </a:t>
            </a:r>
          </a:p>
          <a:p>
            <a:pPr marL="231775" indent="-231775">
              <a:buFont typeface="Wingdings" pitchFamily="2" charset="2"/>
              <a:buChar char="§"/>
            </a:pPr>
            <a:r>
              <a:rPr lang="en-US" dirty="0"/>
              <a:t>Once you have enabled the feature, you can select any field on the lead or case object to be generated in HTML, for use on your website.</a:t>
            </a:r>
          </a:p>
          <a:p>
            <a:r>
              <a:rPr lang="en-US" dirty="0"/>
              <a:t> </a:t>
            </a:r>
          </a:p>
        </p:txBody>
      </p:sp>
      <p:sp>
        <p:nvSpPr>
          <p:cNvPr id="2" name="Title 1"/>
          <p:cNvSpPr>
            <a:spLocks noGrp="1"/>
          </p:cNvSpPr>
          <p:nvPr>
            <p:ph type="title"/>
          </p:nvPr>
        </p:nvSpPr>
        <p:spPr/>
        <p:txBody>
          <a:bodyPr/>
          <a:lstStyle/>
          <a:p>
            <a:r>
              <a:rPr lang="en-US" dirty="0"/>
              <a:t>Enabling Web-to-Lead and Creating the Web Form</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429</a:t>
            </a:fld>
            <a:endParaRPr lang="en-US" dirty="0"/>
          </a:p>
        </p:txBody>
      </p:sp>
      <p:grpSp>
        <p:nvGrpSpPr>
          <p:cNvPr id="4" name="Group 3"/>
          <p:cNvGrpSpPr/>
          <p:nvPr/>
        </p:nvGrpSpPr>
        <p:grpSpPr>
          <a:xfrm>
            <a:off x="538965" y="2637692"/>
            <a:ext cx="10585060" cy="3071282"/>
            <a:chOff x="501950" y="2706304"/>
            <a:chExt cx="8427009" cy="2445118"/>
          </a:xfrm>
        </p:grpSpPr>
        <p:pic>
          <p:nvPicPr>
            <p:cNvPr id="10" name="Picture 4"/>
            <p:cNvPicPr>
              <a:picLocks noChangeAspect="1" noChangeArrowheads="1"/>
            </p:cNvPicPr>
            <p:nvPr/>
          </p:nvPicPr>
          <p:blipFill>
            <a:blip r:embed="rId4" cstate="print"/>
            <a:srcRect/>
            <a:stretch>
              <a:fillRect/>
            </a:stretch>
          </p:blipFill>
          <p:spPr bwMode="auto">
            <a:xfrm>
              <a:off x="5088688" y="2706304"/>
              <a:ext cx="3840271" cy="227767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ight Arrow 10"/>
            <p:cNvSpPr/>
            <p:nvPr/>
          </p:nvSpPr>
          <p:spPr>
            <a:xfrm>
              <a:off x="4360418" y="2906163"/>
              <a:ext cx="831301" cy="518480"/>
            </a:xfrm>
            <a:prstGeom prst="rightArrow">
              <a:avLst/>
            </a:pr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9" name="Picture 3"/>
            <p:cNvPicPr>
              <a:picLocks noChangeAspect="1" noChangeArrowheads="1"/>
            </p:cNvPicPr>
            <p:nvPr/>
          </p:nvPicPr>
          <p:blipFill>
            <a:blip r:embed="rId5" cstate="print"/>
            <a:srcRect/>
            <a:stretch>
              <a:fillRect/>
            </a:stretch>
          </p:blipFill>
          <p:spPr bwMode="auto">
            <a:xfrm>
              <a:off x="501950" y="2706304"/>
              <a:ext cx="4095076" cy="244511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
        <p:nvSpPr>
          <p:cNvPr id="16" name="TextBox 15"/>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7"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843165"/>
            <a:ext cx="5727530" cy="5950440"/>
          </a:xfrm>
        </p:spPr>
        <p:txBody>
          <a:bodyPr/>
          <a:lstStyle/>
          <a:p>
            <a:r>
              <a:rPr lang="en-US" dirty="0"/>
              <a:t>As an administrator, you may be called on to provide training for end users, or influence user adoption of Salesforce. In addition, you will want to keep track of the upgrades, improvements, and new features that Salesforce releases three times each year.</a:t>
            </a:r>
          </a:p>
        </p:txBody>
      </p:sp>
      <p:sp>
        <p:nvSpPr>
          <p:cNvPr id="9" name="Content Placeholder 8"/>
          <p:cNvSpPr>
            <a:spLocks noGrp="1"/>
          </p:cNvSpPr>
          <p:nvPr>
            <p:ph idx="10"/>
          </p:nvPr>
        </p:nvSpPr>
        <p:spPr/>
        <p:txBody>
          <a:bodyPr/>
          <a:lstStyle/>
          <a:p>
            <a:pPr marL="236538" lvl="0" indent="-236538" fontAlgn="auto">
              <a:spcBef>
                <a:spcPts val="1200"/>
              </a:spcBef>
              <a:spcAft>
                <a:spcPts val="0"/>
              </a:spcAft>
              <a:buFont typeface="Wingdings" pitchFamily="2" charset="2"/>
              <a:buChar char="§"/>
              <a:defRPr/>
            </a:pPr>
            <a:r>
              <a:rPr lang="en-US" kern="1200" dirty="0"/>
              <a:t>Online training courses and release training are available to all users at </a:t>
            </a:r>
            <a:r>
              <a:rPr lang="en-US" kern="1200" dirty="0">
                <a:latin typeface="Courier New" panose="02070309020205020404" pitchFamily="49" charset="0"/>
                <a:cs typeface="Courier New" panose="02070309020205020404" pitchFamily="49" charset="0"/>
              </a:rPr>
              <a:t>www.salesforce.com/training</a:t>
            </a:r>
            <a:r>
              <a:rPr lang="en-US" kern="1200" dirty="0"/>
              <a:t>.</a:t>
            </a:r>
          </a:p>
          <a:p>
            <a:pPr marL="236538" lvl="0" indent="-236538" fontAlgn="auto">
              <a:spcBef>
                <a:spcPts val="1200"/>
              </a:spcBef>
              <a:spcAft>
                <a:spcPts val="0"/>
              </a:spcAft>
              <a:buFont typeface="Wingdings" pitchFamily="2" charset="2"/>
              <a:buChar char="§"/>
              <a:defRPr/>
            </a:pPr>
            <a:r>
              <a:rPr lang="en-US" kern="1200" dirty="0"/>
              <a:t>Online training, Release </a:t>
            </a:r>
            <a:r>
              <a:rPr lang="en-US" dirty="0"/>
              <a:t>Notes</a:t>
            </a:r>
            <a:r>
              <a:rPr lang="en-US" kern="1200" dirty="0"/>
              <a:t>, and documentation are available in </a:t>
            </a:r>
            <a:br>
              <a:rPr lang="en-US" kern="1200" dirty="0"/>
            </a:br>
            <a:r>
              <a:rPr lang="en-US" kern="1200" dirty="0"/>
              <a:t>Help &amp; Training.</a:t>
            </a:r>
          </a:p>
          <a:p>
            <a:pPr marL="236538" lvl="0" indent="-236538" fontAlgn="auto">
              <a:spcBef>
                <a:spcPts val="1200"/>
              </a:spcBef>
              <a:spcAft>
                <a:spcPts val="0"/>
              </a:spcAft>
              <a:buFont typeface="Wingdings" pitchFamily="2" charset="2"/>
              <a:buChar char="§"/>
              <a:defRPr/>
            </a:pPr>
            <a:r>
              <a:rPr lang="en-US" kern="1200" dirty="0"/>
              <a:t>How-To demonstration videos are available throughout the application.</a:t>
            </a:r>
          </a:p>
          <a:p>
            <a:pPr marL="236538" lvl="0" indent="-236538">
              <a:spcBef>
                <a:spcPts val="1200"/>
              </a:spcBef>
              <a:buFont typeface="Wingdings" pitchFamily="2" charset="2"/>
              <a:buChar char="§"/>
              <a:defRPr/>
            </a:pPr>
            <a:r>
              <a:rPr lang="en-US" kern="1200" dirty="0"/>
              <a:t>The Success Community is a great place to meet other admins, exchange ideas, and ask questions.</a:t>
            </a:r>
            <a:endParaRPr lang="en-US" dirty="0"/>
          </a:p>
        </p:txBody>
      </p:sp>
      <p:sp>
        <p:nvSpPr>
          <p:cNvPr id="2" name="Title 1"/>
          <p:cNvSpPr>
            <a:spLocks noGrp="1"/>
          </p:cNvSpPr>
          <p:nvPr>
            <p:ph type="title"/>
          </p:nvPr>
        </p:nvSpPr>
        <p:spPr/>
        <p:txBody>
          <a:bodyPr/>
          <a:lstStyle/>
          <a:p>
            <a:r>
              <a:rPr lang="en-US" dirty="0"/>
              <a:t>Training and Certification </a:t>
            </a:r>
          </a:p>
        </p:txBody>
      </p:sp>
      <p:sp>
        <p:nvSpPr>
          <p:cNvPr id="4" name="Slide Number Placeholder 3"/>
          <p:cNvSpPr>
            <a:spLocks noGrp="1"/>
          </p:cNvSpPr>
          <p:nvPr>
            <p:ph type="sldNum" sz="quarter" idx="11"/>
          </p:nvPr>
        </p:nvSpPr>
        <p:spPr/>
        <p:txBody>
          <a:bodyPr/>
          <a:lstStyle/>
          <a:p>
            <a:fld id="{812A5277-1DB9-460F-9A21-B857ABB32666}" type="slidenum">
              <a:rPr lang="en-US" smtClean="0"/>
              <a:pPr/>
              <a:t>43</a:t>
            </a:fld>
            <a:endParaRPr lang="en-US" dirty="0"/>
          </a:p>
        </p:txBody>
      </p:sp>
    </p:spTree>
    <p:custDataLst>
      <p:tags r:id="rId1"/>
    </p:custDataLst>
    <p:extLst>
      <p:ext uri="{BB962C8B-B14F-4D97-AF65-F5344CB8AC3E}">
        <p14:creationId xmlns:p14="http://schemas.microsoft.com/office/powerpoint/2010/main" val="264895932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7233355" cy="5950440"/>
          </a:xfrm>
        </p:spPr>
        <p:txBody>
          <a:bodyPr>
            <a:normAutofit/>
          </a:bodyPr>
          <a:lstStyle/>
          <a:p>
            <a:pPr marL="231775" indent="-231775">
              <a:buFont typeface="Wingdings" pitchFamily="2" charset="2"/>
              <a:buChar char="§"/>
            </a:pPr>
            <a:r>
              <a:rPr lang="en-US" dirty="0"/>
              <a:t>The HTML code that is generated by the Web form can be used on any of your company’s pre-existing Web pages to capture information from users and generate leads in Salesforce.  </a:t>
            </a:r>
          </a:p>
          <a:p>
            <a:pPr marL="231775" indent="-231775">
              <a:buFont typeface="Wingdings" pitchFamily="2" charset="2"/>
              <a:buChar char="§"/>
            </a:pPr>
            <a:r>
              <a:rPr lang="en-US" dirty="0"/>
              <a:t>By copying the code into Notepad or </a:t>
            </a:r>
            <a:r>
              <a:rPr lang="en-US" dirty="0" err="1"/>
              <a:t>Wordpad</a:t>
            </a:r>
            <a:r>
              <a:rPr lang="en-US" dirty="0"/>
              <a:t>, and saving it with an </a:t>
            </a:r>
            <a:r>
              <a:rPr lang="en-US" dirty="0">
                <a:latin typeface="Courier New" pitchFamily="49" charset="0"/>
                <a:cs typeface="Courier New" pitchFamily="49" charset="0"/>
              </a:rPr>
              <a:t>.html </a:t>
            </a:r>
            <a:r>
              <a:rPr lang="en-US" dirty="0"/>
              <a:t>file extension, you can view and test the generated code.</a:t>
            </a:r>
          </a:p>
          <a:p>
            <a:endParaRPr lang="en-US" dirty="0"/>
          </a:p>
        </p:txBody>
      </p:sp>
      <p:sp>
        <p:nvSpPr>
          <p:cNvPr id="2" name="Title 1"/>
          <p:cNvSpPr>
            <a:spLocks noGrp="1"/>
          </p:cNvSpPr>
          <p:nvPr>
            <p:ph type="title"/>
          </p:nvPr>
        </p:nvSpPr>
        <p:spPr/>
        <p:txBody>
          <a:bodyPr/>
          <a:lstStyle/>
          <a:p>
            <a:r>
              <a:rPr lang="en-US" dirty="0"/>
              <a:t>Test Your Form</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430</a:t>
            </a:fld>
            <a:endParaRPr lang="en-US" dirty="0"/>
          </a:p>
        </p:txBody>
      </p:sp>
      <p:pic>
        <p:nvPicPr>
          <p:cNvPr id="2054" name="Picture 6"/>
          <p:cNvPicPr>
            <a:picLocks noChangeAspect="1" noChangeArrowheads="1"/>
          </p:cNvPicPr>
          <p:nvPr/>
        </p:nvPicPr>
        <p:blipFill>
          <a:blip r:embed="rId4" cstate="print"/>
          <a:srcRect/>
          <a:stretch>
            <a:fillRect/>
          </a:stretch>
        </p:blipFill>
        <p:spPr bwMode="auto">
          <a:xfrm>
            <a:off x="7524194" y="948077"/>
            <a:ext cx="4298498" cy="32609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2" y="3330223"/>
            <a:ext cx="11955462" cy="3318934"/>
          </a:xfrm>
        </p:spPr>
        <p:txBody>
          <a:bodyPr/>
          <a:lstStyle/>
          <a:p>
            <a:r>
              <a:rPr lang="en-US" dirty="0"/>
              <a:t>Tasks:</a:t>
            </a:r>
          </a:p>
          <a:p>
            <a:pPr lvl="1"/>
            <a:r>
              <a:rPr lang="en-US" dirty="0"/>
              <a:t>Create an auto-response rule.</a:t>
            </a:r>
          </a:p>
          <a:p>
            <a:pPr lvl="1"/>
            <a:r>
              <a:rPr lang="en-US" dirty="0"/>
              <a:t>Enable web-to-lead.</a:t>
            </a:r>
          </a:p>
          <a:p>
            <a:pPr lvl="1"/>
            <a:r>
              <a:rPr lang="en-US" dirty="0"/>
              <a:t>Create a new web-to-lead HTML form.</a:t>
            </a:r>
          </a:p>
          <a:p>
            <a:pPr lvl="1"/>
            <a:r>
              <a:rPr lang="en-US" dirty="0"/>
              <a:t>Save and test the form.</a:t>
            </a:r>
          </a:p>
          <a:p>
            <a:endParaRPr lang="en-US" dirty="0"/>
          </a:p>
        </p:txBody>
      </p:sp>
      <p:sp>
        <p:nvSpPr>
          <p:cNvPr id="2" name="Content Placeholder 1"/>
          <p:cNvSpPr>
            <a:spLocks noGrp="1"/>
          </p:cNvSpPr>
          <p:nvPr>
            <p:ph idx="11"/>
          </p:nvPr>
        </p:nvSpPr>
        <p:spPr>
          <a:xfrm>
            <a:off x="1" y="758825"/>
            <a:ext cx="12192000" cy="2420630"/>
          </a:xfrm>
        </p:spPr>
        <p:txBody>
          <a:bodyPr/>
          <a:lstStyle/>
          <a:p>
            <a:r>
              <a:rPr lang="en-US" dirty="0"/>
              <a:t>Goals:  </a:t>
            </a:r>
          </a:p>
          <a:p>
            <a:pPr lvl="1"/>
            <a:r>
              <a:rPr lang="en-US" dirty="0"/>
              <a:t>Create an auto-response rule that will send appropriate email templates to web- generated leads. Enable the web-to-lead feature and generate HTML code that </a:t>
            </a:r>
            <a:br>
              <a:rPr lang="en-US" dirty="0"/>
            </a:br>
            <a:r>
              <a:rPr lang="en-US" dirty="0"/>
              <a:t>will be placed on AW Computing’s website by the Marketing webmaster. Before sending the code to Marketing, test the code to make sure the code, the auto-assignment, and auto-response rules all work. </a:t>
            </a:r>
          </a:p>
        </p:txBody>
      </p:sp>
      <p:sp>
        <p:nvSpPr>
          <p:cNvPr id="8" name="Content Placeholder 7"/>
          <p:cNvSpPr>
            <a:spLocks noGrp="1"/>
          </p:cNvSpPr>
          <p:nvPr>
            <p:ph idx="10"/>
          </p:nvPr>
        </p:nvSpPr>
        <p:spPr/>
        <p:txBody>
          <a:bodyPr/>
          <a:lstStyle/>
          <a:p>
            <a:r>
              <a:rPr lang="en-US"/>
              <a:t>15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5" name="Title 4"/>
          <p:cNvSpPr>
            <a:spLocks noGrp="1"/>
          </p:cNvSpPr>
          <p:nvPr>
            <p:ph type="title"/>
          </p:nvPr>
        </p:nvSpPr>
        <p:spPr/>
        <p:txBody>
          <a:bodyPr/>
          <a:lstStyle/>
          <a:p>
            <a:r>
              <a:rPr lang="en-US" dirty="0"/>
              <a:t>8-7: Create an Auto-Response Rule and Enable Web-to-Lead </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431</a:t>
            </a:fld>
            <a:endParaRPr lang="en-US" dirty="0"/>
          </a:p>
        </p:txBody>
      </p:sp>
    </p:spTree>
    <p:custDataLst>
      <p:tags r:id="rId1"/>
    </p:custData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p:cNvSpPr>
            <a:spLocks noGrp="1"/>
          </p:cNvSpPr>
          <p:nvPr>
            <p:ph idx="1"/>
          </p:nvPr>
        </p:nvSpPr>
        <p:spPr>
          <a:xfrm>
            <a:off x="115711" y="843165"/>
            <a:ext cx="7614993" cy="5950440"/>
          </a:xfrm>
        </p:spPr>
        <p:txBody>
          <a:bodyPr/>
          <a:lstStyle/>
          <a:p>
            <a:r>
              <a:rPr lang="en-US" altLang="ja-JP" dirty="0"/>
              <a:t>When a user attempts to save a record, rules and processes execute in a specific order.</a:t>
            </a:r>
            <a:endParaRPr lang="en-US" dirty="0"/>
          </a:p>
        </p:txBody>
      </p:sp>
      <p:sp>
        <p:nvSpPr>
          <p:cNvPr id="2" name="Title 1"/>
          <p:cNvSpPr>
            <a:spLocks noGrp="1"/>
          </p:cNvSpPr>
          <p:nvPr>
            <p:ph type="title"/>
          </p:nvPr>
        </p:nvSpPr>
        <p:spPr/>
        <p:txBody>
          <a:bodyPr/>
          <a:lstStyle/>
          <a:p>
            <a:r>
              <a:rPr lang="en-US" dirty="0"/>
              <a:t>Order of Execution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432</a:t>
            </a:fld>
            <a:endParaRPr lang="en-US" dirty="0"/>
          </a:p>
        </p:txBody>
      </p:sp>
      <p:sp>
        <p:nvSpPr>
          <p:cNvPr id="9" name="Rectangle 8"/>
          <p:cNvSpPr/>
          <p:nvPr/>
        </p:nvSpPr>
        <p:spPr>
          <a:xfrm>
            <a:off x="328231" y="3590800"/>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en-US" sz="2200" kern="1200" dirty="0"/>
              <a:t>Validation Rules</a:t>
            </a:r>
          </a:p>
        </p:txBody>
      </p:sp>
      <p:sp>
        <p:nvSpPr>
          <p:cNvPr id="11" name="Rectangle 10"/>
          <p:cNvSpPr/>
          <p:nvPr/>
        </p:nvSpPr>
        <p:spPr>
          <a:xfrm>
            <a:off x="2047303" y="3590800"/>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Assignment Rules</a:t>
            </a:r>
          </a:p>
        </p:txBody>
      </p:sp>
      <p:sp>
        <p:nvSpPr>
          <p:cNvPr id="13" name="Rectangle 12"/>
          <p:cNvSpPr/>
          <p:nvPr/>
        </p:nvSpPr>
        <p:spPr>
          <a:xfrm>
            <a:off x="3967543" y="3590800"/>
            <a:ext cx="1573721"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Auto-response Rules</a:t>
            </a:r>
          </a:p>
        </p:txBody>
      </p:sp>
      <p:sp>
        <p:nvSpPr>
          <p:cNvPr id="15" name="Rectangle 14"/>
          <p:cNvSpPr/>
          <p:nvPr/>
        </p:nvSpPr>
        <p:spPr>
          <a:xfrm>
            <a:off x="5887783" y="3590800"/>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Workflow Rules</a:t>
            </a:r>
          </a:p>
        </p:txBody>
      </p:sp>
      <p:sp>
        <p:nvSpPr>
          <p:cNvPr id="17" name="Rectangle 16"/>
          <p:cNvSpPr/>
          <p:nvPr/>
        </p:nvSpPr>
        <p:spPr>
          <a:xfrm>
            <a:off x="9399079" y="35908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en-US" sz="2200" kern="1200" dirty="0"/>
              <a:t>Escalation Rules</a:t>
            </a:r>
          </a:p>
        </p:txBody>
      </p:sp>
      <p:sp>
        <p:nvSpPr>
          <p:cNvPr id="19" name="Rectangle 18"/>
          <p:cNvSpPr/>
          <p:nvPr/>
        </p:nvSpPr>
        <p:spPr>
          <a:xfrm>
            <a:off x="7442263" y="35908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en-US" sz="2200" dirty="0"/>
              <a:t>Processes</a:t>
            </a:r>
            <a:endParaRPr lang="en-US" sz="2200" kern="1200" dirty="0"/>
          </a:p>
        </p:txBody>
      </p:sp>
      <p:grpSp>
        <p:nvGrpSpPr>
          <p:cNvPr id="5" name="Group 4"/>
          <p:cNvGrpSpPr/>
          <p:nvPr/>
        </p:nvGrpSpPr>
        <p:grpSpPr>
          <a:xfrm>
            <a:off x="244368" y="1983572"/>
            <a:ext cx="11771785" cy="1359875"/>
            <a:chOff x="476559" y="1176113"/>
            <a:chExt cx="9856162" cy="2966882"/>
          </a:xfrm>
        </p:grpSpPr>
        <p:sp>
          <p:nvSpPr>
            <p:cNvPr id="8" name="Freeform 7"/>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10" name="Freeform 9"/>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12" name="Freeform 11"/>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14" name="Freeform 1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16" name="Freeform 15"/>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20" name="Freeform 19"/>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grpSp>
    </p:spTree>
    <p:custDataLst>
      <p:tags r:id="rId1"/>
    </p:custDataLst>
    <p:extLst>
      <p:ext uri="{BB962C8B-B14F-4D97-AF65-F5344CB8AC3E}">
        <p14:creationId xmlns:p14="http://schemas.microsoft.com/office/powerpoint/2010/main" val="17639298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2" spcCol="274320">
            <a:noAutofit/>
          </a:bodyPr>
          <a:lstStyle/>
          <a:p>
            <a:pPr marL="339725" indent="-339725">
              <a:spcBef>
                <a:spcPts val="1200"/>
              </a:spcBef>
              <a:buFont typeface="+mj-lt"/>
              <a:buAutoNum type="arabicPeriod"/>
            </a:pPr>
            <a:r>
              <a:rPr lang="en-US" sz="2150" dirty="0"/>
              <a:t>What options are available when setting the evaluation criteria for a workflow rule?</a:t>
            </a:r>
          </a:p>
          <a:p>
            <a:pPr marL="339725" indent="-339725">
              <a:spcBef>
                <a:spcPts val="1200"/>
              </a:spcBef>
              <a:buFont typeface="+mj-lt"/>
              <a:buAutoNum type="arabicPeriod"/>
            </a:pPr>
            <a:r>
              <a:rPr lang="en-US" sz="2150" dirty="0"/>
              <a:t>A workflow rule contains an action that sends a task to a role called Global Sales Managers, which includes multiple users. When the workflow rule is triggered, to whom will the task be assigned? </a:t>
            </a:r>
          </a:p>
          <a:p>
            <a:pPr marL="339725" indent="-339725">
              <a:spcBef>
                <a:spcPts val="1200"/>
              </a:spcBef>
              <a:buFont typeface="+mj-lt"/>
              <a:buAutoNum type="arabicPeriod"/>
            </a:pPr>
            <a:r>
              <a:rPr lang="en-US" sz="2150" dirty="0"/>
              <a:t>When a lead is converted by a user, which records are automatically created to store the information from the lead record? </a:t>
            </a:r>
          </a:p>
          <a:p>
            <a:pPr marL="339725" indent="-339725">
              <a:spcBef>
                <a:spcPts val="1200"/>
              </a:spcBef>
              <a:buFont typeface="+mj-lt"/>
              <a:buAutoNum type="arabicPeriod"/>
            </a:pPr>
            <a:endParaRPr lang="en-US" sz="2150" dirty="0"/>
          </a:p>
          <a:p>
            <a:pPr marL="339725" indent="-339725">
              <a:spcBef>
                <a:spcPts val="1200"/>
              </a:spcBef>
              <a:buFont typeface="+mj-lt"/>
              <a:buAutoNum type="arabicPeriod"/>
            </a:pPr>
            <a:endParaRPr lang="en-US" sz="2150" dirty="0"/>
          </a:p>
          <a:p>
            <a:pPr marL="339725" indent="-339725">
              <a:spcBef>
                <a:spcPts val="1200"/>
              </a:spcBef>
              <a:buFont typeface="+mj-lt"/>
              <a:buAutoNum type="arabicPeriod"/>
            </a:pPr>
            <a:endParaRPr lang="en-US" sz="2150" dirty="0"/>
          </a:p>
          <a:p>
            <a:pPr marL="339725" indent="-339725">
              <a:spcBef>
                <a:spcPts val="1200"/>
              </a:spcBef>
              <a:buFont typeface="+mj-lt"/>
              <a:buAutoNum type="arabicPeriod"/>
            </a:pPr>
            <a:endParaRPr lang="en-US" sz="2150" dirty="0"/>
          </a:p>
          <a:p>
            <a:pPr marL="339725" indent="-339725">
              <a:spcBef>
                <a:spcPts val="1200"/>
              </a:spcBef>
              <a:buFont typeface="+mj-lt"/>
              <a:buAutoNum type="arabicPeriod"/>
            </a:pPr>
            <a:r>
              <a:rPr lang="en-US" sz="2150" dirty="0"/>
              <a:t>The marketing team at AW Computing creates and distributes leads to different regional sales groups for qualification. How can an administrator automate </a:t>
            </a:r>
            <a:br>
              <a:rPr lang="en-US" sz="2150" dirty="0"/>
            </a:br>
            <a:r>
              <a:rPr lang="en-US" sz="2150" dirty="0"/>
              <a:t>this process? </a:t>
            </a:r>
          </a:p>
          <a:p>
            <a:pPr marL="339725" indent="-339725">
              <a:spcBef>
                <a:spcPts val="1200"/>
              </a:spcBef>
              <a:buFont typeface="+mj-lt"/>
              <a:buAutoNum type="arabicPeriod"/>
            </a:pPr>
            <a:r>
              <a:rPr lang="en-US" sz="2150" dirty="0"/>
              <a:t>AW Computing wants the account owner to be notified when a high-priority case is created for an account. How can an administrator accomplish this?</a:t>
            </a:r>
          </a:p>
          <a:p>
            <a:pPr marL="339725" indent="-339725">
              <a:spcBef>
                <a:spcPts val="1200"/>
              </a:spcBef>
              <a:buFont typeface="+mj-lt"/>
              <a:buAutoNum type="arabicPeriod"/>
            </a:pPr>
            <a:r>
              <a:rPr lang="en-US" sz="2150" dirty="0"/>
              <a:t>AW Computing wants to automate leads using a web-to-lead form. When a potential customer submits the form, the submitter should receive a customized email based on the lead source. How can an administrator meet this requirement?</a:t>
            </a:r>
          </a:p>
        </p:txBody>
      </p:sp>
      <p:sp>
        <p:nvSpPr>
          <p:cNvPr id="6" name="Title 5"/>
          <p:cNvSpPr>
            <a:spLocks noGrp="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433</a:t>
            </a:fld>
            <a:endParaRPr lang="en-US" dirty="0"/>
          </a:p>
        </p:txBody>
      </p:sp>
    </p:spTree>
    <p:custDataLst>
      <p:tags r:id="rId1"/>
    </p:custData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Module 9: </a:t>
            </a:r>
          </a:p>
          <a:p>
            <a:r>
              <a:rPr lang="en-US" dirty="0"/>
              <a:t>Managing the Support Process</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2470" y="352551"/>
            <a:ext cx="930659" cy="8048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9073" r="61788"/>
          <a:stretch/>
        </p:blipFill>
        <p:spPr>
          <a:xfrm>
            <a:off x="692650" y="3156953"/>
            <a:ext cx="708115" cy="544803"/>
          </a:xfrm>
          <a:prstGeom prst="rect">
            <a:avLst/>
          </a:prstGeom>
        </p:spPr>
      </p:pic>
    </p:spTree>
    <p:custDataLst>
      <p:tags r:id="rId1"/>
    </p:custData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48509" y="1027275"/>
            <a:ext cx="10910354" cy="880547"/>
          </a:xfrm>
        </p:spPr>
        <p:txBody>
          <a:bodyPr/>
          <a:lstStyle/>
          <a:p>
            <a:r>
              <a:rPr lang="en-US" sz="2350" dirty="0"/>
              <a:t>By the end of this module, you will be able to:</a:t>
            </a:r>
          </a:p>
        </p:txBody>
      </p:sp>
      <p:sp>
        <p:nvSpPr>
          <p:cNvPr id="5" name="Title 4"/>
          <p:cNvSpPr>
            <a:spLocks noGrp="1"/>
          </p:cNvSpPr>
          <p:nvPr>
            <p:ph type="title"/>
          </p:nvPr>
        </p:nvSpPr>
        <p:spPr/>
        <p:txBody>
          <a:bodyPr/>
          <a:lstStyle/>
          <a:p>
            <a:r>
              <a:rPr lang="en-US" dirty="0"/>
              <a:t>Module Objectives</a:t>
            </a:r>
          </a:p>
        </p:txBody>
      </p:sp>
      <p:sp>
        <p:nvSpPr>
          <p:cNvPr id="2" name="Text Placeholder 1"/>
          <p:cNvSpPr>
            <a:spLocks noGrp="1"/>
          </p:cNvSpPr>
          <p:nvPr>
            <p:ph type="body" sz="quarter" idx="12"/>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7" name="Content Placeholder 5"/>
          <p:cNvSpPr txBox="1">
            <a:spLocks/>
          </p:cNvSpPr>
          <p:nvPr/>
        </p:nvSpPr>
        <p:spPr bwMode="auto">
          <a:xfrm>
            <a:off x="848509" y="1676387"/>
            <a:ext cx="10910354" cy="3437480"/>
          </a:xfrm>
          <a:prstGeom prst="rect">
            <a:avLst/>
          </a:prstGeom>
          <a:solidFill>
            <a:schemeClr val="bg1">
              <a:alpha val="75000"/>
            </a:schemeClr>
          </a:solidFill>
          <a:ln w="9525">
            <a:noFill/>
            <a:miter lim="800000"/>
            <a:headEnd/>
            <a:tailEnd/>
          </a:ln>
        </p:spPr>
        <p:txBody>
          <a:bodyPr vert="horz" wrap="square" lIns="91424" tIns="91440" rIns="91424" bIns="91440" numCol="2" spcCol="457200"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lnSpc>
                <a:spcPct val="85000"/>
              </a:lnSpc>
              <a:spcBef>
                <a:spcPts val="900"/>
              </a:spcBef>
              <a:spcAft>
                <a:spcPct val="0"/>
              </a:spcAft>
              <a:buFont typeface="Wingdings" panose="05000000000000000000" pitchFamily="2" charset="2"/>
              <a:buNone/>
              <a:defRPr sz="2400" b="1" u="none">
                <a:solidFill>
                  <a:srgbClr val="14713E"/>
                </a:solidFill>
                <a:latin typeface="Salesforce Sans" panose="020B0505020202020203" pitchFamily="34" charset="0"/>
                <a:cs typeface="Arial" pitchFamily="34" charset="0"/>
              </a:defRPr>
            </a:lvl2pPr>
            <a:lvl3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14713E"/>
                </a:solidFill>
                <a:latin typeface="Salesforce Sans" panose="020B0505020202020203" pitchFamily="34" charset="0"/>
                <a:cs typeface="Arial" pitchFamily="34" charset="0"/>
              </a:defRPr>
            </a:lvl3pPr>
            <a:lvl4pPr marL="227013" indent="-227013" algn="l" rtl="0" eaLnBrk="1" fontAlgn="base" hangingPunct="1">
              <a:lnSpc>
                <a:spcPct val="85000"/>
              </a:lnSpc>
              <a:spcBef>
                <a:spcPts val="900"/>
              </a:spcBef>
              <a:spcAft>
                <a:spcPct val="0"/>
              </a:spcAft>
              <a:buFont typeface="Wingdings" panose="05000000000000000000" pitchFamily="2" charset="2"/>
              <a:buChar char="§"/>
              <a:defRPr sz="2400">
                <a:solidFill>
                  <a:srgbClr val="AEBE89"/>
                </a:solidFill>
                <a:latin typeface="Salesforce Sans Light" panose="020B03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rgbClr val="00682F"/>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rgbClr val="00682F"/>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lvl="1" indent="-342900">
              <a:spcBef>
                <a:spcPts val="0"/>
              </a:spcBef>
              <a:buFont typeface="Wingdings" panose="05000000000000000000" pitchFamily="2" charset="2"/>
              <a:buChar char="§"/>
            </a:pPr>
            <a:r>
              <a:rPr lang="en-US" sz="2350" b="0" kern="0" dirty="0"/>
              <a:t>Describe how cases are created, managed, and resolved.</a:t>
            </a:r>
          </a:p>
          <a:p>
            <a:pPr marL="342900" lvl="1" indent="-342900">
              <a:buFont typeface="Wingdings" panose="05000000000000000000" pitchFamily="2" charset="2"/>
              <a:buChar char="§"/>
            </a:pPr>
            <a:r>
              <a:rPr lang="en-US" sz="2350" b="0" kern="0" dirty="0"/>
              <a:t>Create a support process to meet business requirements.</a:t>
            </a:r>
          </a:p>
          <a:p>
            <a:pPr marL="342900" lvl="1" indent="-342900">
              <a:buFont typeface="Wingdings" panose="05000000000000000000" pitchFamily="2" charset="2"/>
              <a:buChar char="§"/>
            </a:pPr>
            <a:r>
              <a:rPr lang="en-US" sz="2350" b="0" kern="0" dirty="0"/>
              <a:t>Extend Salesforce automation to the service and support environment with web-to-case, workflow from case comments, case queues, assignment rules, and escalation rules.</a:t>
            </a:r>
          </a:p>
          <a:p>
            <a:pPr marL="342900" lvl="1" indent="-342900">
              <a:buFont typeface="Wingdings" panose="05000000000000000000" pitchFamily="2" charset="2"/>
              <a:buChar char="§"/>
            </a:pPr>
            <a:r>
              <a:rPr lang="en-US" sz="2350" b="0" kern="0" dirty="0"/>
              <a:t>Configure the Salesforce Console for Service to streamline case management for support users.</a:t>
            </a:r>
          </a:p>
          <a:p>
            <a:pPr marL="342900" lvl="1" indent="-342900">
              <a:buFont typeface="Wingdings" panose="05000000000000000000" pitchFamily="2" charset="2"/>
              <a:buChar char="§"/>
            </a:pPr>
            <a:r>
              <a:rPr lang="en-US" sz="2350" b="0" kern="0" dirty="0"/>
              <a:t>Enable collaboration with case teams and case feed.</a:t>
            </a:r>
          </a:p>
          <a:p>
            <a:pPr marL="342900" lvl="1" indent="-342900">
              <a:buFont typeface="Wingdings" panose="05000000000000000000" pitchFamily="2" charset="2"/>
              <a:buChar char="§"/>
            </a:pPr>
            <a:r>
              <a:rPr lang="en-US" sz="2350" b="0" kern="0" dirty="0"/>
              <a:t>Meet analytics requirements with support reports and dashboards that analyze productivity and customer satisfaction.</a:t>
            </a:r>
          </a:p>
          <a:p>
            <a:endParaRPr lang="en-US" sz="2350" kern="0"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435</a:t>
            </a:fld>
            <a:endParaRPr lang="en-US" dirty="0"/>
          </a:p>
        </p:txBody>
      </p:sp>
    </p:spTree>
    <p:custDataLst>
      <p:tags r:id="rId1"/>
    </p:custDataLst>
    <p:extLst>
      <p:ext uri="{BB962C8B-B14F-4D97-AF65-F5344CB8AC3E}">
        <p14:creationId xmlns:p14="http://schemas.microsoft.com/office/powerpoint/2010/main" val="16066650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Intro and Agenda</a:t>
            </a:r>
            <a:endParaRPr lang="en-IN" dirty="0"/>
          </a:p>
        </p:txBody>
      </p:sp>
      <p:sp>
        <p:nvSpPr>
          <p:cNvPr id="4" name="Content Placeholder 3"/>
          <p:cNvSpPr>
            <a:spLocks noGrp="1"/>
          </p:cNvSpPr>
          <p:nvPr>
            <p:ph idx="1"/>
          </p:nvPr>
        </p:nvSpPr>
        <p:spPr>
          <a:xfrm>
            <a:off x="853590" y="1027272"/>
            <a:ext cx="5445715" cy="4635062"/>
          </a:xfrm>
        </p:spPr>
        <p:txBody>
          <a:bodyPr/>
          <a:lstStyle/>
          <a:p>
            <a:pPr lvl="1"/>
            <a:r>
              <a:rPr lang="en-US" dirty="0"/>
              <a:t>Managing and Resolving Cases</a:t>
            </a:r>
          </a:p>
          <a:p>
            <a:pPr lvl="1"/>
            <a:r>
              <a:rPr lang="en-US" b="0" dirty="0">
                <a:latin typeface="Salesforce Sans Light" panose="020B0305020202020203" pitchFamily="34" charset="0"/>
              </a:rPr>
              <a:t>Customizing a Support Process</a:t>
            </a:r>
          </a:p>
          <a:p>
            <a:pPr lvl="1"/>
            <a:r>
              <a:rPr lang="en-US" b="0" dirty="0">
                <a:latin typeface="Salesforce Sans Light" panose="020B0305020202020203" pitchFamily="34" charset="0"/>
              </a:rPr>
              <a:t>Automating Support</a:t>
            </a:r>
          </a:p>
          <a:p>
            <a:pPr lvl="1"/>
            <a:r>
              <a:rPr lang="en-US" b="0" dirty="0">
                <a:latin typeface="Salesforce Sans Light" panose="020B0305020202020203" pitchFamily="34" charset="0"/>
              </a:rPr>
              <a:t>Understanding the Salesforce Console for Service</a:t>
            </a:r>
          </a:p>
          <a:p>
            <a:pPr lvl="1"/>
            <a:r>
              <a:rPr lang="en-US" b="0" dirty="0">
                <a:latin typeface="Salesforce Sans Light" panose="020B0305020202020203" pitchFamily="34" charset="0"/>
              </a:rPr>
              <a:t>Collaborating in the Service Cloud</a:t>
            </a:r>
          </a:p>
          <a:p>
            <a:pPr lvl="1"/>
            <a:r>
              <a:rPr lang="en-US" b="0" dirty="0">
                <a:latin typeface="Salesforce Sans Light" panose="020B0305020202020203" pitchFamily="34" charset="0"/>
              </a:rPr>
              <a:t>Analyzing Support Data</a:t>
            </a:r>
            <a:endParaRPr lang="en-IN" dirty="0"/>
          </a:p>
        </p:txBody>
      </p:sp>
      <p:sp>
        <p:nvSpPr>
          <p:cNvPr id="5" name="Text Placeholder 4"/>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6" name="Text Placeholder 5"/>
          <p:cNvSpPr>
            <a:spLocks noGrp="1"/>
          </p:cNvSpPr>
          <p:nvPr>
            <p:ph type="body" sz="quarter" idx="11"/>
          </p:nvPr>
        </p:nvSpPr>
        <p:spPr/>
        <p:txBody>
          <a:bodyPr/>
          <a:lstStyle/>
          <a:p>
            <a:r>
              <a:rPr lang="en-GB" b="0" dirty="0"/>
              <a:t>In the last module, you used automation tools to help various groups at AW Computing automate routine tasks, eliminate human error, and save time. </a:t>
            </a:r>
          </a:p>
          <a:p>
            <a:r>
              <a:rPr lang="en-GB" b="0" dirty="0"/>
              <a:t>In this module, </a:t>
            </a:r>
            <a:r>
              <a:rPr lang="en-US" b="0" dirty="0"/>
              <a:t>you will learn how to configure Salesforce to help the business expand its service and support environment. </a:t>
            </a:r>
          </a:p>
        </p:txBody>
      </p:sp>
      <p:sp>
        <p:nvSpPr>
          <p:cNvPr id="7" name="Slide Number Placeholder 6"/>
          <p:cNvSpPr>
            <a:spLocks noGrp="1"/>
          </p:cNvSpPr>
          <p:nvPr>
            <p:ph type="sldNum" sz="quarter" idx="12"/>
          </p:nvPr>
        </p:nvSpPr>
        <p:spPr/>
        <p:txBody>
          <a:bodyPr/>
          <a:lstStyle/>
          <a:p>
            <a:fld id="{812A5277-1DB9-460F-9A21-B857ABB32666}" type="slidenum">
              <a:rPr lang="en-US" smtClean="0"/>
              <a:pPr/>
              <a:t>436</a:t>
            </a:fld>
            <a:endParaRPr lang="en-US" dirty="0"/>
          </a:p>
        </p:txBody>
      </p:sp>
    </p:spTree>
    <p:custDataLst>
      <p:tags r:id="rId1"/>
    </p:custDataLst>
    <p:extLst>
      <p:ext uri="{BB962C8B-B14F-4D97-AF65-F5344CB8AC3E}">
        <p14:creationId xmlns:p14="http://schemas.microsoft.com/office/powerpoint/2010/main" val="8866338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92" y="579942"/>
            <a:ext cx="11941175" cy="5935663"/>
          </a:xfrm>
          <a:prstGeom prst="rect">
            <a:avLst/>
          </a:prstGeom>
        </p:spPr>
        <p:txBody>
          <a:bodyPr numCol="2" spcCol="274320">
            <a:noAutofit/>
          </a:bodyPr>
          <a:lstStyle/>
          <a:p>
            <a:pPr marL="231775" indent="-231775">
              <a:buFont typeface="Wingdings" pitchFamily="2" charset="2"/>
              <a:buChar char="§"/>
            </a:pPr>
            <a:endParaRPr lang="en-GB" b="0" dirty="0"/>
          </a:p>
          <a:p>
            <a:pPr marL="231775" indent="-231775">
              <a:buFont typeface="Wingdings" pitchFamily="2" charset="2"/>
              <a:buChar char="§"/>
            </a:pPr>
            <a:endParaRPr lang="en-GB" dirty="0"/>
          </a:p>
          <a:p>
            <a:pPr marL="231775" indent="-231775">
              <a:buFont typeface="Wingdings" pitchFamily="2" charset="2"/>
              <a:buChar char="§"/>
            </a:pPr>
            <a:endParaRPr lang="en-GB" b="0" dirty="0"/>
          </a:p>
          <a:p>
            <a:pPr marL="231775" indent="-231775">
              <a:buFont typeface="Wingdings" pitchFamily="2" charset="2"/>
              <a:buChar char="§"/>
            </a:pPr>
            <a:endParaRPr lang="en-GB" dirty="0"/>
          </a:p>
          <a:p>
            <a:pPr marL="231775" indent="-231775">
              <a:buFont typeface="Wingdings" pitchFamily="2" charset="2"/>
              <a:buChar char="§"/>
            </a:pPr>
            <a:r>
              <a:rPr lang="en-GB" b="0" dirty="0"/>
              <a:t>While AW Computing has been primarily focused on its Sales organization, Noah Larkin wants to leverage Salesforce capabilities even more in his Service and Support organization.</a:t>
            </a:r>
          </a:p>
          <a:p>
            <a:pPr marL="231775" indent="-231775">
              <a:buFont typeface="Wingdings" pitchFamily="2" charset="2"/>
              <a:buChar char="§"/>
            </a:pPr>
            <a:r>
              <a:rPr lang="en-GB" b="0" dirty="0"/>
              <a:t>Noah’s main goals are to improve support agent productivity, reduce support costs, and ultimately increase customer satisfaction.</a:t>
            </a:r>
          </a:p>
          <a:p>
            <a:pPr marL="231775" indent="-231775">
              <a:buFont typeface="Wingdings" pitchFamily="2" charset="2"/>
              <a:buChar char="§"/>
            </a:pPr>
            <a:endParaRPr lang="en-GB" b="0" dirty="0"/>
          </a:p>
          <a:p>
            <a:pPr marL="231775" indent="-231775">
              <a:buFont typeface="Wingdings" pitchFamily="2" charset="2"/>
              <a:buChar char="§"/>
            </a:pPr>
            <a:endParaRPr lang="en-GB" b="0" dirty="0"/>
          </a:p>
          <a:p>
            <a:pPr marL="231775" indent="-231775">
              <a:buFont typeface="Wingdings" pitchFamily="2" charset="2"/>
              <a:buChar char="§"/>
            </a:pPr>
            <a:endParaRPr lang="en-GB" dirty="0"/>
          </a:p>
          <a:p>
            <a:pPr marL="231775" indent="-231775">
              <a:buFont typeface="Wingdings" pitchFamily="2" charset="2"/>
              <a:buChar char="§"/>
            </a:pPr>
            <a:endParaRPr lang="en-GB" b="0" dirty="0"/>
          </a:p>
          <a:p>
            <a:pPr marL="231775" indent="-231775">
              <a:buFont typeface="Wingdings" pitchFamily="2" charset="2"/>
              <a:buChar char="§"/>
            </a:pPr>
            <a:endParaRPr lang="en-GB" b="0" dirty="0"/>
          </a:p>
          <a:p>
            <a:pPr marL="231775" indent="-231775">
              <a:buFont typeface="Wingdings" pitchFamily="2" charset="2"/>
              <a:buChar char="§"/>
            </a:pPr>
            <a:r>
              <a:rPr lang="en-GB" b="0" dirty="0"/>
              <a:t>As the Administrator, you need to:</a:t>
            </a:r>
            <a:endParaRPr lang="en-GB" dirty="0"/>
          </a:p>
          <a:p>
            <a:pPr marL="463550" lvl="1">
              <a:buFont typeface="Courier New" pitchFamily="49" charset="0"/>
              <a:buChar char="­"/>
            </a:pPr>
            <a:r>
              <a:rPr lang="en-GB" dirty="0"/>
              <a:t>H</a:t>
            </a:r>
            <a:r>
              <a:rPr lang="en-GB" b="0" dirty="0"/>
              <a:t>elp support users create, manage, and resolve cases more quickly.</a:t>
            </a:r>
          </a:p>
          <a:p>
            <a:pPr marL="463550" lvl="1">
              <a:buFont typeface="Courier New" pitchFamily="49" charset="0"/>
              <a:buChar char="­"/>
            </a:pPr>
            <a:r>
              <a:rPr lang="en-GB" dirty="0"/>
              <a:t>Automate support processes to meet increasing demands on the support team.</a:t>
            </a:r>
          </a:p>
          <a:p>
            <a:pPr marL="463550" lvl="1">
              <a:buFont typeface="Courier New" pitchFamily="49" charset="0"/>
              <a:buChar char="­"/>
            </a:pPr>
            <a:r>
              <a:rPr lang="en-GB" dirty="0"/>
              <a:t>Configure call center and Console for Service settings that will help drive user adoption and efficiency.</a:t>
            </a:r>
          </a:p>
          <a:p>
            <a:pPr marL="463550" lvl="1">
              <a:buFont typeface="Courier New" pitchFamily="49" charset="0"/>
              <a:buChar char="­"/>
            </a:pPr>
            <a:r>
              <a:rPr lang="en-GB" b="0" dirty="0"/>
              <a:t>Help stakeholders to analyze support data.</a:t>
            </a:r>
          </a:p>
        </p:txBody>
      </p:sp>
      <p:sp>
        <p:nvSpPr>
          <p:cNvPr id="2" name="Title 1"/>
          <p:cNvSpPr>
            <a:spLocks noGrp="1"/>
          </p:cNvSpPr>
          <p:nvPr>
            <p:ph type="title"/>
          </p:nvPr>
        </p:nvSpPr>
        <p:spPr/>
        <p:txBody>
          <a:bodyPr/>
          <a:lstStyle/>
          <a:p>
            <a:r>
              <a:rPr lang="en-GB" dirty="0"/>
              <a:t>AW Computing Expands Service</a:t>
            </a:r>
          </a:p>
        </p:txBody>
      </p:sp>
      <p:pic>
        <p:nvPicPr>
          <p:cNvPr id="6" name="Picture 5" descr="AW Computing Logo.png"/>
          <p:cNvPicPr>
            <a:picLocks noChangeAspect="1"/>
          </p:cNvPicPr>
          <p:nvPr/>
        </p:nvPicPr>
        <p:blipFill>
          <a:blip r:embed="rId4" cstate="print"/>
          <a:stretch>
            <a:fillRect/>
          </a:stretch>
        </p:blipFill>
        <p:spPr>
          <a:xfrm>
            <a:off x="4832507" y="925340"/>
            <a:ext cx="1884817" cy="967209"/>
          </a:xfrm>
          <a:prstGeom prst="rect">
            <a:avLst/>
          </a:prstGeom>
        </p:spPr>
      </p:pic>
      <p:sp>
        <p:nvSpPr>
          <p:cNvPr id="4" name="Slide Number Placeholder 3"/>
          <p:cNvSpPr>
            <a:spLocks noGrp="1"/>
          </p:cNvSpPr>
          <p:nvPr>
            <p:ph type="sldNum" sz="quarter" idx="10"/>
          </p:nvPr>
        </p:nvSpPr>
        <p:spPr/>
        <p:txBody>
          <a:bodyPr/>
          <a:lstStyle/>
          <a:p>
            <a:fld id="{812A5277-1DB9-460F-9A21-B857ABB32666}" type="slidenum">
              <a:rPr lang="en-US" smtClean="0"/>
              <a:pPr/>
              <a:t>437</a:t>
            </a:fld>
            <a:endParaRPr lang="en-US" dirty="0"/>
          </a:p>
        </p:txBody>
      </p:sp>
    </p:spTree>
    <p:custDataLst>
      <p:tags r:id="rId1"/>
    </p:custData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Solution Manager"/>
          <p:cNvSpPr txBox="1"/>
          <p:nvPr/>
        </p:nvSpPr>
        <p:spPr>
          <a:xfrm>
            <a:off x="8643510" y="2165718"/>
            <a:ext cx="2558944" cy="646986"/>
          </a:xfrm>
          <a:prstGeom prst="roundRect">
            <a:avLst/>
          </a:prstGeom>
          <a:noFill/>
          <a:ln>
            <a:noFill/>
          </a:ln>
          <a:effectLst/>
        </p:spPr>
        <p:txBody>
          <a:bodyPr wrap="square" rtlCol="0">
            <a:spAutoFit/>
          </a:bodyPr>
          <a:lstStyle/>
          <a:p>
            <a:pPr algn="ctr"/>
            <a:r>
              <a:rPr lang="en-US" sz="1600" b="1" dirty="0">
                <a:latin typeface="Salesforce Sans" panose="020B0505020202020203" pitchFamily="34" charset="0"/>
                <a:cs typeface="Arial" pitchFamily="34" charset="0"/>
              </a:rPr>
              <a:t>Robin Kramer, </a:t>
            </a:r>
            <a:br>
              <a:rPr lang="en-US" sz="1600" b="1" dirty="0">
                <a:latin typeface="Salesforce Sans" panose="020B0505020202020203" pitchFamily="34" charset="0"/>
                <a:cs typeface="Arial" pitchFamily="34" charset="0"/>
              </a:rPr>
            </a:br>
            <a:r>
              <a:rPr lang="en-US" sz="1600" dirty="0">
                <a:latin typeface="Salesforce Sans" panose="020B0505020202020203" pitchFamily="34" charset="0"/>
                <a:cs typeface="Arial" pitchFamily="34" charset="0"/>
              </a:rPr>
              <a:t>Product Support Rep</a:t>
            </a:r>
          </a:p>
        </p:txBody>
      </p:sp>
      <p:sp>
        <p:nvSpPr>
          <p:cNvPr id="5" name="Title 4"/>
          <p:cNvSpPr>
            <a:spLocks noGrp="1"/>
          </p:cNvSpPr>
          <p:nvPr>
            <p:ph type="title"/>
          </p:nvPr>
        </p:nvSpPr>
        <p:spPr/>
        <p:txBody>
          <a:bodyPr/>
          <a:lstStyle/>
          <a:p>
            <a:r>
              <a:rPr lang="en-GB" dirty="0"/>
              <a:t>How are Cases Created?</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438</a:t>
            </a:fld>
            <a:endParaRPr lang="en-US" dirty="0"/>
          </a:p>
        </p:txBody>
      </p:sp>
      <p:pic>
        <p:nvPicPr>
          <p:cNvPr id="30" name="Case by emai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35" y="3118473"/>
            <a:ext cx="1148224" cy="1148224"/>
          </a:xfrm>
          <a:prstGeom prst="rect">
            <a:avLst/>
          </a:prstGeom>
          <a:effectLst/>
        </p:spPr>
      </p:pic>
      <p:sp>
        <p:nvSpPr>
          <p:cNvPr id="27" name="Arrow Email"/>
          <p:cNvSpPr/>
          <p:nvPr/>
        </p:nvSpPr>
        <p:spPr bwMode="auto">
          <a:xfrm rot="16200000" flipH="1">
            <a:off x="5729876" y="619172"/>
            <a:ext cx="722974" cy="6436627"/>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14" name="TextBox 55"/>
          <p:cNvSpPr txBox="1">
            <a:spLocks noChangeArrowheads="1"/>
          </p:cNvSpPr>
          <p:nvPr/>
        </p:nvSpPr>
        <p:spPr bwMode="auto">
          <a:xfrm>
            <a:off x="2098431" y="4429821"/>
            <a:ext cx="1172307" cy="400110"/>
          </a:xfrm>
          <a:prstGeom prst="rect">
            <a:avLst/>
          </a:prstGeom>
          <a:noFill/>
          <a:ln w="9525">
            <a:noFill/>
            <a:miter lim="800000"/>
            <a:headEnd/>
            <a:tailEnd/>
          </a:ln>
        </p:spPr>
        <p:txBody>
          <a:bodyPr wrap="square">
            <a:spAutoFit/>
          </a:bodyPr>
          <a:lstStyle/>
          <a:p>
            <a:pPr algn="ctr"/>
            <a:r>
              <a:rPr lang="en-US" sz="2000" dirty="0">
                <a:solidFill>
                  <a:schemeClr val="tx1">
                    <a:lumMod val="85000"/>
                    <a:lumOff val="15000"/>
                  </a:schemeClr>
                </a:solidFill>
                <a:latin typeface="Salesforce Sans" panose="020B0505020202020203" pitchFamily="34" charset="0"/>
                <a:cs typeface="Arial" pitchFamily="34" charset="0"/>
              </a:rPr>
              <a:t>Email</a:t>
            </a:r>
          </a:p>
        </p:txBody>
      </p:sp>
      <p:pic>
        <p:nvPicPr>
          <p:cNvPr id="36" name="Case by web"/>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8103" y="5067927"/>
            <a:ext cx="1165229" cy="1165229"/>
          </a:xfrm>
          <a:prstGeom prst="rect">
            <a:avLst/>
          </a:prstGeom>
          <a:effectLst/>
        </p:spPr>
      </p:pic>
      <p:sp>
        <p:nvSpPr>
          <p:cNvPr id="28" name="Arrow Website"/>
          <p:cNvSpPr/>
          <p:nvPr/>
        </p:nvSpPr>
        <p:spPr bwMode="auto">
          <a:xfrm rot="16200000" flipH="1">
            <a:off x="5746304" y="2650453"/>
            <a:ext cx="722974" cy="6348907"/>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19" name="Rectangle 21"/>
          <p:cNvSpPr>
            <a:spLocks/>
          </p:cNvSpPr>
          <p:nvPr/>
        </p:nvSpPr>
        <p:spPr bwMode="auto">
          <a:xfrm>
            <a:off x="2052213" y="6513315"/>
            <a:ext cx="1363440" cy="20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72248" bIns="0"/>
          <a:lstStyle/>
          <a:p>
            <a:pPr marL="26988" algn="ctr">
              <a:lnSpc>
                <a:spcPct val="70000"/>
              </a:lnSpc>
            </a:pPr>
            <a:r>
              <a:rPr lang="en-US" sz="2000" dirty="0">
                <a:solidFill>
                  <a:schemeClr val="tx1">
                    <a:lumMod val="85000"/>
                    <a:lumOff val="15000"/>
                  </a:schemeClr>
                </a:solidFill>
                <a:latin typeface="Salesforce Sans" panose="020B0505020202020203" pitchFamily="34" charset="0"/>
                <a:cs typeface="Arial" charset="0"/>
                <a:sym typeface="Arial" charset="0"/>
              </a:rPr>
              <a:t>Website</a:t>
            </a:r>
          </a:p>
        </p:txBody>
      </p:sp>
      <p:sp>
        <p:nvSpPr>
          <p:cNvPr id="26" name="Arrow Phone"/>
          <p:cNvSpPr/>
          <p:nvPr/>
        </p:nvSpPr>
        <p:spPr bwMode="auto">
          <a:xfrm rot="16200000" flipH="1">
            <a:off x="5746303" y="-1309976"/>
            <a:ext cx="722974" cy="6348905"/>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24" name="Call options 1,2,3"/>
          <p:cNvSpPr txBox="1">
            <a:spLocks noChangeArrowheads="1"/>
          </p:cNvSpPr>
          <p:nvPr/>
        </p:nvSpPr>
        <p:spPr bwMode="auto">
          <a:xfrm>
            <a:off x="4096999" y="1404776"/>
            <a:ext cx="3903766" cy="1021556"/>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l" rtl="0" eaLnBrk="0" fontAlgn="base" hangingPunct="0">
              <a:spcBef>
                <a:spcPct val="0"/>
              </a:spcBef>
              <a:spcAft>
                <a:spcPct val="0"/>
              </a:spcAft>
            </a:pPr>
            <a:r>
              <a:rPr lang="en-US" dirty="0">
                <a:solidFill>
                  <a:schemeClr val="bg1"/>
                </a:solidFill>
                <a:latin typeface="Salesforce Sans" panose="020B0505020202020203" pitchFamily="34" charset="0"/>
                <a:ea typeface="MS PGothic" pitchFamily="34" charset="-128"/>
              </a:rPr>
              <a:t>“Press 1 for Product Support”</a:t>
            </a:r>
          </a:p>
          <a:p>
            <a:pPr algn="l" rtl="0" eaLnBrk="0" fontAlgn="base" hangingPunct="0">
              <a:spcBef>
                <a:spcPct val="0"/>
              </a:spcBef>
              <a:spcAft>
                <a:spcPct val="0"/>
              </a:spcAft>
            </a:pPr>
            <a:r>
              <a:rPr lang="en-US" kern="1200" dirty="0">
                <a:solidFill>
                  <a:schemeClr val="bg1"/>
                </a:solidFill>
                <a:latin typeface="Salesforce Sans" panose="020B0505020202020203" pitchFamily="34" charset="0"/>
                <a:ea typeface="MS PGothic" pitchFamily="34" charset="-128"/>
              </a:rPr>
              <a:t>“Press 2 for Inquiries”</a:t>
            </a:r>
          </a:p>
          <a:p>
            <a:pPr algn="l" rtl="0" eaLnBrk="0" fontAlgn="base" hangingPunct="0">
              <a:spcBef>
                <a:spcPct val="0"/>
              </a:spcBef>
              <a:spcAft>
                <a:spcPct val="0"/>
              </a:spcAft>
            </a:pPr>
            <a:r>
              <a:rPr lang="en-US" dirty="0">
                <a:solidFill>
                  <a:schemeClr val="bg1"/>
                </a:solidFill>
                <a:latin typeface="Salesforce Sans" panose="020B0505020202020203" pitchFamily="34" charset="0"/>
                <a:ea typeface="MS PGothic" pitchFamily="34" charset="-128"/>
              </a:rPr>
              <a:t>“Press 3 for Billing Support”</a:t>
            </a:r>
            <a:endParaRPr lang="en-US" kern="1200" dirty="0">
              <a:solidFill>
                <a:schemeClr val="bg1"/>
              </a:solidFill>
              <a:latin typeface="Salesforce Sans" panose="020B0505020202020203" pitchFamily="34" charset="0"/>
              <a:ea typeface="MS PGothic" pitchFamily="34" charset="-128"/>
            </a:endParaRPr>
          </a:p>
        </p:txBody>
      </p:sp>
      <p:sp>
        <p:nvSpPr>
          <p:cNvPr id="11" name="TextBox 50"/>
          <p:cNvSpPr txBox="1">
            <a:spLocks noChangeArrowheads="1"/>
          </p:cNvSpPr>
          <p:nvPr/>
        </p:nvSpPr>
        <p:spPr bwMode="auto">
          <a:xfrm>
            <a:off x="2145323" y="2290207"/>
            <a:ext cx="1090246" cy="400110"/>
          </a:xfrm>
          <a:prstGeom prst="rect">
            <a:avLst/>
          </a:prstGeom>
          <a:noFill/>
          <a:ln w="9525">
            <a:noFill/>
            <a:miter lim="800000"/>
            <a:headEnd/>
            <a:tailEnd/>
          </a:ln>
        </p:spPr>
        <p:txBody>
          <a:bodyPr wrap="square">
            <a:spAutoFit/>
          </a:bodyPr>
          <a:lstStyle/>
          <a:p>
            <a:pPr algn="ctr"/>
            <a:r>
              <a:rPr lang="en-US" sz="2000" dirty="0">
                <a:solidFill>
                  <a:schemeClr val="tx1">
                    <a:lumMod val="85000"/>
                    <a:lumOff val="15000"/>
                  </a:schemeClr>
                </a:solidFill>
                <a:latin typeface="Salesforce Sans" panose="020B0505020202020203" pitchFamily="34" charset="0"/>
                <a:cs typeface="Arial" pitchFamily="34" charset="0"/>
              </a:rPr>
              <a:t>Phone</a:t>
            </a:r>
          </a:p>
        </p:txBody>
      </p:sp>
      <p:sp>
        <p:nvSpPr>
          <p:cNvPr id="31" name="Call Routing"/>
          <p:cNvSpPr txBox="1">
            <a:spLocks noChangeArrowheads="1"/>
          </p:cNvSpPr>
          <p:nvPr/>
        </p:nvSpPr>
        <p:spPr bwMode="auto">
          <a:xfrm>
            <a:off x="4648679" y="3468497"/>
            <a:ext cx="2800406" cy="657168"/>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nchor="ctr">
            <a:noAutofit/>
          </a:bodyPr>
          <a:lstStyle/>
          <a:p>
            <a:pPr algn="ctr" rtl="0" eaLnBrk="0" fontAlgn="base" hangingPunct="0">
              <a:spcBef>
                <a:spcPct val="0"/>
              </a:spcBef>
              <a:spcAft>
                <a:spcPct val="0"/>
              </a:spcAft>
            </a:pPr>
            <a:r>
              <a:rPr lang="en-US" sz="2400" dirty="0">
                <a:solidFill>
                  <a:schemeClr val="bg1"/>
                </a:solidFill>
                <a:latin typeface="Salesforce Sans" panose="020B0505020202020203" pitchFamily="34" charset="0"/>
                <a:ea typeface="MS PGothic" pitchFamily="34" charset="-128"/>
              </a:rPr>
              <a:t>e</a:t>
            </a:r>
            <a:r>
              <a:rPr lang="en-US" sz="2400" kern="1200" dirty="0">
                <a:solidFill>
                  <a:schemeClr val="bg1"/>
                </a:solidFill>
                <a:latin typeface="Salesforce Sans" panose="020B0505020202020203" pitchFamily="34" charset="0"/>
                <a:ea typeface="MS PGothic" pitchFamily="34" charset="-128"/>
              </a:rPr>
              <a:t>mail-to-case</a:t>
            </a:r>
          </a:p>
        </p:txBody>
      </p:sp>
      <p:sp>
        <p:nvSpPr>
          <p:cNvPr id="35" name="Call Routing"/>
          <p:cNvSpPr txBox="1">
            <a:spLocks noChangeArrowheads="1"/>
          </p:cNvSpPr>
          <p:nvPr/>
        </p:nvSpPr>
        <p:spPr bwMode="auto">
          <a:xfrm>
            <a:off x="4648679" y="5455919"/>
            <a:ext cx="2800406" cy="657168"/>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nchor="ctr">
            <a:noAutofit/>
          </a:bodyPr>
          <a:lstStyle/>
          <a:p>
            <a:pPr algn="ctr" rtl="0" eaLnBrk="0" fontAlgn="base" hangingPunct="0">
              <a:spcBef>
                <a:spcPct val="0"/>
              </a:spcBef>
              <a:spcAft>
                <a:spcPct val="0"/>
              </a:spcAft>
            </a:pPr>
            <a:r>
              <a:rPr lang="en-US" sz="2400" dirty="0">
                <a:solidFill>
                  <a:schemeClr val="bg1"/>
                </a:solidFill>
                <a:latin typeface="Salesforce Sans" panose="020B0505020202020203" pitchFamily="34" charset="0"/>
                <a:ea typeface="MS PGothic" pitchFamily="34" charset="-128"/>
              </a:rPr>
              <a:t>web</a:t>
            </a:r>
            <a:r>
              <a:rPr lang="en-US" sz="2400" kern="1200" dirty="0">
                <a:solidFill>
                  <a:schemeClr val="bg1"/>
                </a:solidFill>
                <a:latin typeface="Salesforce Sans" panose="020B0505020202020203" pitchFamily="34" charset="0"/>
                <a:ea typeface="MS PGothic" pitchFamily="34" charset="-128"/>
              </a:rPr>
              <a:t>-to-case</a:t>
            </a:r>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5840" y="3308227"/>
            <a:ext cx="1131668" cy="1131668"/>
          </a:xfrm>
          <a:prstGeom prst="rect">
            <a:avLst/>
          </a:prstGeom>
          <a:effec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5840" y="1156339"/>
            <a:ext cx="1131668" cy="1131668"/>
          </a:xfrm>
          <a:prstGeom prst="rect">
            <a:avLst/>
          </a:prstGeom>
          <a:effectLst/>
        </p:spPr>
      </p:pic>
      <p:grpSp>
        <p:nvGrpSpPr>
          <p:cNvPr id="42" name="Group 41"/>
          <p:cNvGrpSpPr/>
          <p:nvPr/>
        </p:nvGrpSpPr>
        <p:grpSpPr>
          <a:xfrm>
            <a:off x="2118650" y="5199888"/>
            <a:ext cx="1146048" cy="1146048"/>
            <a:chOff x="4230624" y="3188208"/>
            <a:chExt cx="822960" cy="822960"/>
          </a:xfrm>
        </p:grpSpPr>
        <p:sp>
          <p:nvSpPr>
            <p:cNvPr id="43" name="Rounded Rectangle 42"/>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44" name="Group 43"/>
            <p:cNvGrpSpPr/>
            <p:nvPr/>
          </p:nvGrpSpPr>
          <p:grpSpPr>
            <a:xfrm>
              <a:off x="4351592" y="3320754"/>
              <a:ext cx="570674" cy="570674"/>
              <a:chOff x="4351592" y="3288094"/>
              <a:chExt cx="570674" cy="570674"/>
            </a:xfrm>
          </p:grpSpPr>
          <p:sp>
            <p:nvSpPr>
              <p:cNvPr id="45"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6" name="Oval 45"/>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7" name="Oval 46"/>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4958" r="-4439" b="27234"/>
          <a:stretch/>
        </p:blipFill>
        <p:spPr>
          <a:xfrm>
            <a:off x="9332899" y="1027877"/>
            <a:ext cx="1180166" cy="1176109"/>
          </a:xfrm>
          <a:prstGeom prst="ellipse">
            <a:avLst/>
          </a:prstGeom>
          <a:solidFill>
            <a:schemeClr val="bg1"/>
          </a:solidFill>
          <a:ln w="12700">
            <a:solidFill>
              <a:schemeClr val="bg1">
                <a:lumMod val="85000"/>
              </a:schemeClr>
            </a:solidFill>
          </a:ln>
        </p:spPr>
      </p:pic>
    </p:spTree>
    <p:custDataLst>
      <p:tags r:id="rId1"/>
    </p:custData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How are Cases Managed?</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439</a:t>
            </a:fld>
            <a:endParaRPr lang="en-US" dirty="0"/>
          </a:p>
        </p:txBody>
      </p:sp>
      <p:grpSp>
        <p:nvGrpSpPr>
          <p:cNvPr id="2" name="Group 1"/>
          <p:cNvGrpSpPr/>
          <p:nvPr/>
        </p:nvGrpSpPr>
        <p:grpSpPr>
          <a:xfrm>
            <a:off x="685221" y="1447800"/>
            <a:ext cx="10437371" cy="4923370"/>
            <a:chOff x="742371" y="3086861"/>
            <a:chExt cx="7264185" cy="3426559"/>
          </a:xfrm>
        </p:grpSpPr>
        <p:cxnSp>
          <p:nvCxnSpPr>
            <p:cNvPr id="77" name="Straight Arrow Connector 76"/>
            <p:cNvCxnSpPr/>
            <p:nvPr/>
          </p:nvCxnSpPr>
          <p:spPr>
            <a:xfrm>
              <a:off x="1261009" y="3478227"/>
              <a:ext cx="2137646"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 name="Text Box 26"/>
            <p:cNvSpPr txBox="1">
              <a:spLocks noChangeArrowheads="1"/>
            </p:cNvSpPr>
            <p:nvPr/>
          </p:nvSpPr>
          <p:spPr bwMode="auto">
            <a:xfrm>
              <a:off x="7121806" y="3855568"/>
              <a:ext cx="822367" cy="526946"/>
            </a:xfrm>
            <a:prstGeom prst="rect">
              <a:avLst/>
            </a:prstGeom>
            <a:noFill/>
            <a:ln w="9525">
              <a:noFill/>
              <a:miter lim="800000"/>
              <a:headEnd/>
              <a:tailEnd/>
            </a:ln>
          </p:spPr>
          <p:txBody>
            <a:bodyPr wrap="square">
              <a:spAutoFit/>
            </a:bodyPr>
            <a:lstStyle/>
            <a:p>
              <a:pPr algn="ctr" rtl="0" eaLnBrk="0" fontAlgn="base" hangingPunct="0">
                <a:lnSpc>
                  <a:spcPct val="90000"/>
                </a:lnSpc>
              </a:pPr>
              <a:r>
                <a:rPr lang="en-US" sz="1600" kern="1200" dirty="0">
                  <a:latin typeface="Salesforce Sans" panose="020B0505020202020203" pitchFamily="34" charset="0"/>
                  <a:ea typeface="MS PGothic" pitchFamily="34" charset="-128"/>
                </a:rPr>
                <a:t>Case is </a:t>
              </a:r>
            </a:p>
            <a:p>
              <a:pPr algn="ctr" rtl="0" eaLnBrk="0" fontAlgn="base" hangingPunct="0">
                <a:lnSpc>
                  <a:spcPct val="90000"/>
                </a:lnSpc>
              </a:pPr>
              <a:r>
                <a:rPr lang="en-US" sz="1600" dirty="0">
                  <a:latin typeface="Salesforce Sans" panose="020B0505020202020203" pitchFamily="34" charset="0"/>
                  <a:ea typeface="MS PGothic" pitchFamily="34" charset="-128"/>
                </a:rPr>
                <a:t>c</a:t>
              </a:r>
              <a:r>
                <a:rPr lang="en-US" sz="1600" kern="1200" dirty="0">
                  <a:latin typeface="Salesforce Sans" panose="020B0505020202020203" pitchFamily="34" charset="0"/>
                  <a:ea typeface="MS PGothic" pitchFamily="34" charset="-128"/>
                </a:rPr>
                <a:t>losed/ resolved.</a:t>
              </a:r>
            </a:p>
          </p:txBody>
        </p:sp>
        <p:sp>
          <p:nvSpPr>
            <p:cNvPr id="60" name="Text Box 26"/>
            <p:cNvSpPr txBox="1">
              <a:spLocks noChangeArrowheads="1"/>
            </p:cNvSpPr>
            <p:nvPr/>
          </p:nvSpPr>
          <p:spPr bwMode="auto">
            <a:xfrm>
              <a:off x="5301942" y="3861468"/>
              <a:ext cx="1311274" cy="218490"/>
            </a:xfrm>
            <a:prstGeom prst="rect">
              <a:avLst/>
            </a:prstGeom>
            <a:noFill/>
            <a:ln w="9525">
              <a:noFill/>
              <a:miter lim="800000"/>
              <a:headEnd/>
              <a:tailEnd/>
            </a:ln>
          </p:spPr>
          <p:txBody>
            <a:bodyPr wrap="square">
              <a:spAutoFit/>
            </a:bodyPr>
            <a:lstStyle/>
            <a:p>
              <a:pPr algn="ctr" rtl="0" eaLnBrk="0" fontAlgn="base" hangingPunct="0">
                <a:lnSpc>
                  <a:spcPct val="90000"/>
                </a:lnSpc>
              </a:pPr>
              <a:r>
                <a:rPr lang="en-US" sz="1600" kern="1200" dirty="0">
                  <a:latin typeface="Salesforce Sans" panose="020B0505020202020203" pitchFamily="34" charset="0"/>
                  <a:ea typeface="MS PGothic" pitchFamily="34" charset="-128"/>
                  <a:cs typeface="+mn-cs"/>
                </a:rPr>
                <a:t>Resolved?</a:t>
              </a:r>
            </a:p>
          </p:txBody>
        </p:sp>
        <p:sp>
          <p:nvSpPr>
            <p:cNvPr id="61" name="Text Box 26"/>
            <p:cNvSpPr txBox="1">
              <a:spLocks noChangeArrowheads="1"/>
            </p:cNvSpPr>
            <p:nvPr/>
          </p:nvSpPr>
          <p:spPr bwMode="auto">
            <a:xfrm>
              <a:off x="3577253" y="6046938"/>
              <a:ext cx="1245599" cy="372718"/>
            </a:xfrm>
            <a:prstGeom prst="rect">
              <a:avLst/>
            </a:prstGeom>
            <a:noFill/>
            <a:ln w="9525">
              <a:noFill/>
              <a:miter lim="800000"/>
              <a:headEnd/>
              <a:tailEnd/>
            </a:ln>
          </p:spPr>
          <p:txBody>
            <a:bodyPr wrap="square">
              <a:spAutoFit/>
            </a:bodyPr>
            <a:lstStyle/>
            <a:p>
              <a:pPr algn="ctr" rtl="0" eaLnBrk="0" fontAlgn="base" hangingPunct="0">
                <a:lnSpc>
                  <a:spcPct val="90000"/>
                </a:lnSpc>
              </a:pPr>
              <a:r>
                <a:rPr lang="en-US" sz="1600" kern="1200" dirty="0">
                  <a:latin typeface="Salesforce Sans" panose="020B0505020202020203" pitchFamily="34" charset="0"/>
                  <a:ea typeface="MS PGothic" pitchFamily="34" charset="-128"/>
                </a:rPr>
                <a:t>Case is </a:t>
              </a:r>
              <a:r>
                <a:rPr lang="en-US" sz="1600" dirty="0">
                  <a:latin typeface="Salesforce Sans" panose="020B0505020202020203" pitchFamily="34" charset="0"/>
                  <a:ea typeface="MS PGothic" pitchFamily="34" charset="-128"/>
                </a:rPr>
                <a:t>escalated.</a:t>
              </a:r>
              <a:endParaRPr lang="en-US" sz="1600" kern="1200" dirty="0">
                <a:latin typeface="Salesforce Sans" panose="020B0505020202020203" pitchFamily="34" charset="0"/>
                <a:ea typeface="MS PGothic" pitchFamily="34" charset="-128"/>
              </a:endParaRPr>
            </a:p>
          </p:txBody>
        </p:sp>
        <p:sp>
          <p:nvSpPr>
            <p:cNvPr id="62" name="Text Box 26"/>
            <p:cNvSpPr txBox="1">
              <a:spLocks noChangeArrowheads="1"/>
            </p:cNvSpPr>
            <p:nvPr/>
          </p:nvSpPr>
          <p:spPr bwMode="auto">
            <a:xfrm>
              <a:off x="1629451" y="6033520"/>
              <a:ext cx="1405061" cy="218490"/>
            </a:xfrm>
            <a:prstGeom prst="rect">
              <a:avLst/>
            </a:prstGeom>
            <a:noFill/>
            <a:ln w="9525">
              <a:noFill/>
              <a:miter lim="800000"/>
              <a:headEnd/>
              <a:tailEnd/>
            </a:ln>
          </p:spPr>
          <p:txBody>
            <a:bodyPr wrap="square">
              <a:spAutoFit/>
            </a:bodyPr>
            <a:lstStyle/>
            <a:p>
              <a:pPr algn="ctr" rtl="0" eaLnBrk="0" fontAlgn="base" hangingPunct="0">
                <a:lnSpc>
                  <a:spcPct val="90000"/>
                </a:lnSpc>
              </a:pPr>
              <a:r>
                <a:rPr lang="en-US" sz="1600" kern="1200" dirty="0">
                  <a:latin typeface="Salesforce Sans" panose="020B0505020202020203" pitchFamily="34" charset="0"/>
                  <a:ea typeface="MS PGothic" pitchFamily="34" charset="-128"/>
                </a:rPr>
                <a:t>Case is </a:t>
              </a:r>
              <a:r>
                <a:rPr lang="en-US" sz="1600" dirty="0">
                  <a:latin typeface="Salesforce Sans" panose="020B0505020202020203" pitchFamily="34" charset="0"/>
                  <a:ea typeface="MS PGothic" pitchFamily="34" charset="-128"/>
                </a:rPr>
                <a:t>rea</a:t>
              </a:r>
              <a:r>
                <a:rPr lang="en-US" sz="1600" kern="1200" dirty="0">
                  <a:latin typeface="Salesforce Sans" panose="020B0505020202020203" pitchFamily="34" charset="0"/>
                  <a:ea typeface="MS PGothic" pitchFamily="34" charset="-128"/>
                </a:rPr>
                <a:t>ssigned.</a:t>
              </a:r>
            </a:p>
          </p:txBody>
        </p:sp>
        <p:sp>
          <p:nvSpPr>
            <p:cNvPr id="63" name="Text: NO"/>
            <p:cNvSpPr txBox="1"/>
            <p:nvPr/>
          </p:nvSpPr>
          <p:spPr>
            <a:xfrm>
              <a:off x="6471215" y="3514457"/>
              <a:ext cx="479843" cy="171364"/>
            </a:xfrm>
            <a:prstGeom prst="rect">
              <a:avLst/>
            </a:prstGeom>
            <a:noFill/>
            <a:ln>
              <a:noFill/>
            </a:ln>
          </p:spPr>
          <p:txBody>
            <a:bodyPr wrap="square" lIns="0" tIns="0" rIns="0" bIns="0" rtlCol="0">
              <a:spAutoFit/>
            </a:bodyPr>
            <a:lstStyle/>
            <a:p>
              <a:pPr marL="3175" indent="-3175" algn="ctr"/>
              <a:r>
                <a:rPr lang="en-US" sz="1600" b="1" dirty="0">
                  <a:solidFill>
                    <a:srgbClr val="00B050"/>
                  </a:solidFill>
                  <a:latin typeface="+mn-lt"/>
                </a:rPr>
                <a:t>YES</a:t>
              </a:r>
            </a:p>
          </p:txBody>
        </p:sp>
        <p:sp>
          <p:nvSpPr>
            <p:cNvPr id="64" name="Text Box 26"/>
            <p:cNvSpPr txBox="1">
              <a:spLocks noChangeArrowheads="1"/>
            </p:cNvSpPr>
            <p:nvPr/>
          </p:nvSpPr>
          <p:spPr bwMode="auto">
            <a:xfrm>
              <a:off x="7089263" y="5986474"/>
              <a:ext cx="917293" cy="526946"/>
            </a:xfrm>
            <a:prstGeom prst="rect">
              <a:avLst/>
            </a:prstGeom>
            <a:noFill/>
            <a:ln w="9525">
              <a:noFill/>
              <a:miter lim="800000"/>
              <a:headEnd/>
              <a:tailEnd/>
            </a:ln>
          </p:spPr>
          <p:txBody>
            <a:bodyPr wrap="none">
              <a:spAutoFit/>
            </a:bodyPr>
            <a:lstStyle/>
            <a:p>
              <a:pPr algn="ctr" rtl="0" eaLnBrk="0" fontAlgn="base" hangingPunct="0">
                <a:lnSpc>
                  <a:spcPct val="90000"/>
                </a:lnSpc>
              </a:pPr>
              <a:r>
                <a:rPr lang="en-US" sz="1600" kern="1200" dirty="0">
                  <a:latin typeface="Salesforce Sans" panose="020B0505020202020203" pitchFamily="34" charset="0"/>
                  <a:ea typeface="MS PGothic" pitchFamily="34" charset="-128"/>
                </a:rPr>
                <a:t>Case is </a:t>
              </a:r>
            </a:p>
            <a:p>
              <a:pPr algn="ctr" rtl="0" eaLnBrk="0" fontAlgn="base" hangingPunct="0">
                <a:lnSpc>
                  <a:spcPct val="90000"/>
                </a:lnSpc>
              </a:pPr>
              <a:r>
                <a:rPr lang="en-US" sz="1600" dirty="0">
                  <a:latin typeface="Salesforce Sans" panose="020B0505020202020203" pitchFamily="34" charset="0"/>
                  <a:ea typeface="MS PGothic" pitchFamily="34" charset="-128"/>
                </a:rPr>
                <a:t>c</a:t>
              </a:r>
              <a:r>
                <a:rPr lang="en-US" sz="1600" kern="1200" dirty="0">
                  <a:latin typeface="Salesforce Sans" panose="020B0505020202020203" pitchFamily="34" charset="0"/>
                  <a:ea typeface="MS PGothic" pitchFamily="34" charset="-128"/>
                </a:rPr>
                <a:t>losed/</a:t>
              </a:r>
            </a:p>
            <a:p>
              <a:pPr algn="ctr" rtl="0" eaLnBrk="0" fontAlgn="base" hangingPunct="0">
                <a:lnSpc>
                  <a:spcPct val="90000"/>
                </a:lnSpc>
              </a:pPr>
              <a:r>
                <a:rPr lang="en-US" sz="1600" kern="1200" dirty="0">
                  <a:latin typeface="Salesforce Sans" panose="020B0505020202020203" pitchFamily="34" charset="0"/>
                  <a:ea typeface="MS PGothic" pitchFamily="34" charset="-128"/>
                </a:rPr>
                <a:t>Unresolved.</a:t>
              </a:r>
            </a:p>
          </p:txBody>
        </p:sp>
        <p:sp>
          <p:nvSpPr>
            <p:cNvPr id="65" name="Text Box 26"/>
            <p:cNvSpPr txBox="1">
              <a:spLocks noChangeArrowheads="1"/>
            </p:cNvSpPr>
            <p:nvPr/>
          </p:nvSpPr>
          <p:spPr bwMode="auto">
            <a:xfrm>
              <a:off x="3044166" y="3884231"/>
              <a:ext cx="1502651" cy="526946"/>
            </a:xfrm>
            <a:prstGeom prst="rect">
              <a:avLst/>
            </a:prstGeom>
            <a:noFill/>
            <a:ln w="9525">
              <a:noFill/>
              <a:miter lim="800000"/>
              <a:headEnd/>
              <a:tailEnd/>
            </a:ln>
          </p:spPr>
          <p:txBody>
            <a:bodyPr wrap="square">
              <a:spAutoFit/>
            </a:bodyPr>
            <a:lstStyle/>
            <a:p>
              <a:pPr algn="ctr" rtl="0" eaLnBrk="0" fontAlgn="base" hangingPunct="0">
                <a:lnSpc>
                  <a:spcPct val="90000"/>
                </a:lnSpc>
              </a:pPr>
              <a:r>
                <a:rPr lang="en-US" sz="1600" kern="1200" dirty="0">
                  <a:solidFill>
                    <a:schemeClr val="tx1">
                      <a:lumMod val="85000"/>
                      <a:lumOff val="15000"/>
                    </a:schemeClr>
                  </a:solidFill>
                  <a:latin typeface="Salesforce Sans" panose="020B0505020202020203" pitchFamily="34" charset="0"/>
                  <a:ea typeface="MS PGothic" pitchFamily="34" charset="-128"/>
                </a:rPr>
                <a:t>Agent identifies and </a:t>
              </a:r>
            </a:p>
            <a:p>
              <a:pPr algn="ctr" rtl="0" eaLnBrk="0" fontAlgn="base" hangingPunct="0">
                <a:lnSpc>
                  <a:spcPct val="90000"/>
                </a:lnSpc>
              </a:pPr>
              <a:r>
                <a:rPr lang="en-US" sz="1600" dirty="0">
                  <a:latin typeface="Salesforce Sans" panose="020B0505020202020203" pitchFamily="34" charset="0"/>
                  <a:ea typeface="MS PGothic" pitchFamily="34" charset="-128"/>
                </a:rPr>
                <a:t>c</a:t>
              </a:r>
              <a:r>
                <a:rPr lang="en-US" sz="1600" kern="1200" dirty="0">
                  <a:latin typeface="Salesforce Sans" panose="020B0505020202020203" pitchFamily="34" charset="0"/>
                  <a:ea typeface="MS PGothic" pitchFamily="34" charset="-128"/>
                </a:rPr>
                <a:t>ommunicates</a:t>
              </a:r>
              <a:br>
                <a:rPr lang="en-US" sz="1600" kern="1200" dirty="0">
                  <a:latin typeface="Salesforce Sans" panose="020B0505020202020203" pitchFamily="34" charset="0"/>
                  <a:ea typeface="MS PGothic" pitchFamily="34" charset="-128"/>
                </a:rPr>
              </a:br>
              <a:r>
                <a:rPr lang="en-US" sz="1600" kern="1200" dirty="0">
                  <a:latin typeface="Salesforce Sans" panose="020B0505020202020203" pitchFamily="34" charset="0"/>
                  <a:ea typeface="MS PGothic" pitchFamily="34" charset="-128"/>
                </a:rPr>
                <a:t>the resolution.</a:t>
              </a:r>
            </a:p>
          </p:txBody>
        </p:sp>
        <p:sp>
          <p:nvSpPr>
            <p:cNvPr id="66" name="TextBox 65"/>
            <p:cNvSpPr txBox="1"/>
            <p:nvPr/>
          </p:nvSpPr>
          <p:spPr>
            <a:xfrm>
              <a:off x="742371" y="3884231"/>
              <a:ext cx="1005505" cy="372718"/>
            </a:xfrm>
            <a:prstGeom prst="rect">
              <a:avLst/>
            </a:prstGeom>
            <a:noFill/>
          </p:spPr>
          <p:txBody>
            <a:bodyPr wrap="square" rtlCol="0">
              <a:spAutoFit/>
            </a:bodyPr>
            <a:lstStyle/>
            <a:p>
              <a:pPr algn="ctr">
                <a:lnSpc>
                  <a:spcPct val="90000"/>
                </a:lnSpc>
              </a:pPr>
              <a:r>
                <a:rPr lang="en-US" sz="1600" dirty="0"/>
                <a:t>Case is assigned.</a:t>
              </a:r>
            </a:p>
          </p:txBody>
        </p:sp>
        <p:grpSp>
          <p:nvGrpSpPr>
            <p:cNvPr id="68" name="Group 67"/>
            <p:cNvGrpSpPr/>
            <p:nvPr/>
          </p:nvGrpSpPr>
          <p:grpSpPr>
            <a:xfrm>
              <a:off x="905125" y="3086861"/>
              <a:ext cx="718548" cy="717987"/>
              <a:chOff x="6650302" y="1017572"/>
              <a:chExt cx="718548" cy="717987"/>
            </a:xfrm>
          </p:grpSpPr>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p:cNvGrpSpPr/>
            <p:nvPr/>
          </p:nvGrpSpPr>
          <p:grpSpPr>
            <a:xfrm>
              <a:off x="7183028" y="3143673"/>
              <a:ext cx="718548" cy="717987"/>
              <a:chOff x="6650302" y="1017572"/>
              <a:chExt cx="718548" cy="717987"/>
            </a:xfrm>
          </p:grpSpPr>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3"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7183028" y="5254347"/>
              <a:ext cx="718548" cy="713451"/>
              <a:chOff x="6650302" y="1017572"/>
              <a:chExt cx="718548" cy="713451"/>
            </a:xfrm>
          </p:grpSpPr>
          <p:pic>
            <p:nvPicPr>
              <p:cNvPr id="75" name="Picture 74"/>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6" name="Freeform 5"/>
              <p:cNvSpPr>
                <a:spLocks/>
              </p:cNvSpPr>
              <p:nvPr/>
            </p:nvSpPr>
            <p:spPr bwMode="auto">
              <a:xfrm>
                <a:off x="6888244" y="1283455"/>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chemeClr val="tx1"/>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cxnSp>
          <p:nvCxnSpPr>
            <p:cNvPr id="79" name="Straight Arrow Connector 78"/>
            <p:cNvCxnSpPr/>
            <p:nvPr/>
          </p:nvCxnSpPr>
          <p:spPr>
            <a:xfrm>
              <a:off x="3997464" y="3478227"/>
              <a:ext cx="1513212"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2767475" y="5684657"/>
              <a:ext cx="1521304"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2346689" y="3552404"/>
              <a:ext cx="0" cy="2322413"/>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971757" y="5288819"/>
              <a:ext cx="718548" cy="717987"/>
              <a:chOff x="6650302" y="1017572"/>
              <a:chExt cx="718548" cy="717987"/>
            </a:xfrm>
          </p:grpSpPr>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4"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p:cNvGrpSpPr/>
            <p:nvPr/>
          </p:nvGrpSpPr>
          <p:grpSpPr>
            <a:xfrm>
              <a:off x="3855852" y="5311746"/>
              <a:ext cx="718548" cy="717987"/>
              <a:chOff x="6650302" y="1017572"/>
              <a:chExt cx="718548" cy="717987"/>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7"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cxnSp>
          <p:nvCxnSpPr>
            <p:cNvPr id="88" name="Straight Arrow Connector 87"/>
            <p:cNvCxnSpPr/>
            <p:nvPr/>
          </p:nvCxnSpPr>
          <p:spPr>
            <a:xfrm>
              <a:off x="5996198" y="3478227"/>
              <a:ext cx="1092423"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2461354" y="5751238"/>
              <a:ext cx="162187" cy="201655"/>
              <a:chOff x="2671748" y="6010182"/>
              <a:chExt cx="162187" cy="201655"/>
            </a:xfrm>
          </p:grpSpPr>
          <p:sp>
            <p:nvSpPr>
              <p:cNvPr id="90" name="Arc 89"/>
              <p:cNvSpPr/>
              <p:nvPr/>
            </p:nvSpPr>
            <p:spPr>
              <a:xfrm rot="6300000">
                <a:off x="2671748" y="6049650"/>
                <a:ext cx="162187" cy="162187"/>
              </a:xfrm>
              <a:prstGeom prst="arc">
                <a:avLst>
                  <a:gd name="adj1" fmla="val 11554178"/>
                  <a:gd name="adj2" fmla="val 8483479"/>
                </a:avLst>
              </a:prstGeom>
              <a:ln w="38100">
                <a:solidFill>
                  <a:schemeClr val="bg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Isosceles Triangle 90"/>
              <p:cNvSpPr/>
              <p:nvPr/>
            </p:nvSpPr>
            <p:spPr>
              <a:xfrm rot="18900000">
                <a:off x="2734324" y="6010182"/>
                <a:ext cx="88776" cy="76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4060" y="3128244"/>
              <a:ext cx="720947" cy="720947"/>
            </a:xfrm>
            <a:prstGeom prst="rect">
              <a:avLst/>
            </a:prstGeom>
          </p:spPr>
        </p:pic>
        <p:grpSp>
          <p:nvGrpSpPr>
            <p:cNvPr id="94" name="Group 93"/>
            <p:cNvGrpSpPr/>
            <p:nvPr/>
          </p:nvGrpSpPr>
          <p:grpSpPr>
            <a:xfrm>
              <a:off x="4617204" y="4070293"/>
              <a:ext cx="2495695" cy="1699328"/>
              <a:chOff x="4617205" y="3907100"/>
              <a:chExt cx="2727326" cy="2013204"/>
            </a:xfrm>
          </p:grpSpPr>
          <p:sp>
            <p:nvSpPr>
              <p:cNvPr id="95" name="Bent Arrow 1"/>
              <p:cNvSpPr/>
              <p:nvPr/>
            </p:nvSpPr>
            <p:spPr bwMode="auto">
              <a:xfrm rot="10800000">
                <a:off x="4617205" y="3908451"/>
                <a:ext cx="1411361" cy="2011853"/>
              </a:xfrm>
              <a:prstGeom prst="bentArrow">
                <a:avLst>
                  <a:gd name="adj1" fmla="val 4270"/>
                  <a:gd name="adj2" fmla="val 6283"/>
                  <a:gd name="adj3" fmla="val 13286"/>
                  <a:gd name="adj4" fmla="val 23486"/>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endParaRPr>
              </a:p>
            </p:txBody>
          </p:sp>
          <p:sp>
            <p:nvSpPr>
              <p:cNvPr id="96" name="Bent Arrow 1"/>
              <p:cNvSpPr/>
              <p:nvPr/>
            </p:nvSpPr>
            <p:spPr bwMode="auto">
              <a:xfrm rot="10800000" flipH="1">
                <a:off x="6088582" y="3907100"/>
                <a:ext cx="1255949" cy="2011852"/>
              </a:xfrm>
              <a:prstGeom prst="bentArrow">
                <a:avLst>
                  <a:gd name="adj1" fmla="val 4270"/>
                  <a:gd name="adj2" fmla="val 6283"/>
                  <a:gd name="adj3" fmla="val 13286"/>
                  <a:gd name="adj4" fmla="val 23486"/>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endParaRPr>
              </a:p>
            </p:txBody>
          </p:sp>
        </p:grpSp>
        <p:sp>
          <p:nvSpPr>
            <p:cNvPr id="97" name="Text: NO"/>
            <p:cNvSpPr txBox="1"/>
            <p:nvPr/>
          </p:nvSpPr>
          <p:spPr>
            <a:xfrm>
              <a:off x="5644598" y="4414884"/>
              <a:ext cx="577808" cy="374571"/>
            </a:xfrm>
            <a:prstGeom prst="roundRect">
              <a:avLst/>
            </a:prstGeom>
            <a:solidFill>
              <a:schemeClr val="bg1">
                <a:alpha val="79000"/>
              </a:schemeClr>
            </a:solidFill>
            <a:ln>
              <a:noFill/>
            </a:ln>
          </p:spPr>
          <p:txBody>
            <a:bodyPr wrap="square" rtlCol="0">
              <a:spAutoFit/>
            </a:bodyPr>
            <a:lstStyle/>
            <a:p>
              <a:pPr marL="3175" indent="-3175" algn="ctr"/>
              <a:r>
                <a:rPr lang="en-US" sz="1600" b="1" dirty="0">
                  <a:solidFill>
                    <a:srgbClr val="FF0000"/>
                  </a:solidFill>
                  <a:latin typeface="+mn-lt"/>
                </a:rPr>
                <a:t>NO</a:t>
              </a:r>
            </a:p>
          </p:txBody>
        </p:sp>
        <p:pic>
          <p:nvPicPr>
            <p:cNvPr id="98" name="Picture 9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3949" y="3129592"/>
              <a:ext cx="705356" cy="705356"/>
            </a:xfrm>
            <a:prstGeom prst="rect">
              <a:avLst/>
            </a:prstGeom>
          </p:spPr>
        </p:pic>
        <p:sp>
          <p:nvSpPr>
            <p:cNvPr id="99" name="Plus 98"/>
            <p:cNvSpPr/>
            <p:nvPr/>
          </p:nvSpPr>
          <p:spPr>
            <a:xfrm>
              <a:off x="1353898" y="3561844"/>
              <a:ext cx="202301" cy="20230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1884556"/>
            <a:ext cx="11955462" cy="4904973"/>
          </a:xfrm>
        </p:spPr>
        <p:txBody>
          <a:bodyPr/>
          <a:lstStyle/>
          <a:p>
            <a:r>
              <a:rPr lang="en-US" dirty="0"/>
              <a:t>Tasks:</a:t>
            </a:r>
          </a:p>
          <a:p>
            <a:pPr marL="457200" indent="-457200">
              <a:buFont typeface="+mj-lt"/>
              <a:buAutoNum type="arabicPeriod"/>
            </a:pPr>
            <a:r>
              <a:rPr lang="en-US" b="0" dirty="0">
                <a:sym typeface="Arial" pitchFamily="-112" charset="0"/>
              </a:rPr>
              <a:t>Locate documentation on how to customize user interface settings.</a:t>
            </a:r>
          </a:p>
          <a:p>
            <a:pPr marL="457200" indent="-457200">
              <a:buFont typeface="+mj-lt"/>
              <a:buAutoNum type="arabicPeriod"/>
            </a:pPr>
            <a:r>
              <a:rPr lang="en-US" b="0" dirty="0">
                <a:sym typeface="Arial" pitchFamily="-112" charset="0"/>
              </a:rPr>
              <a:t>Locate online training.</a:t>
            </a:r>
            <a:endParaRPr lang="en-US" dirty="0"/>
          </a:p>
          <a:p>
            <a:endParaRPr lang="en-US" dirty="0"/>
          </a:p>
        </p:txBody>
      </p:sp>
      <p:sp>
        <p:nvSpPr>
          <p:cNvPr id="2" name="Content Placeholder 1"/>
          <p:cNvSpPr>
            <a:spLocks noGrp="1"/>
          </p:cNvSpPr>
          <p:nvPr>
            <p:ph idx="11"/>
          </p:nvPr>
        </p:nvSpPr>
        <p:spPr>
          <a:xfrm>
            <a:off x="1" y="758825"/>
            <a:ext cx="12192000" cy="947312"/>
          </a:xfrm>
        </p:spPr>
        <p:txBody>
          <a:bodyPr/>
          <a:lstStyle/>
          <a:p>
            <a:r>
              <a:rPr lang="en-US" dirty="0"/>
              <a:t>Goal:</a:t>
            </a:r>
          </a:p>
          <a:p>
            <a:r>
              <a:rPr lang="en-US" b="0" dirty="0"/>
              <a:t>Use the Help &amp; Training portal to locate documentation and online training. </a:t>
            </a:r>
          </a:p>
        </p:txBody>
      </p:sp>
      <p:sp>
        <p:nvSpPr>
          <p:cNvPr id="9" name="Content Placeholder 8"/>
          <p:cNvSpPr>
            <a:spLocks noGrp="1"/>
          </p:cNvSpPr>
          <p:nvPr>
            <p:ph idx="10"/>
          </p:nvPr>
        </p:nvSpPr>
        <p:spPr/>
        <p:txBody>
          <a:bodyPr/>
          <a:lstStyle/>
          <a:p>
            <a:r>
              <a:rPr lang="en-US" dirty="0"/>
              <a:t>5 min</a:t>
            </a:r>
          </a:p>
        </p:txBody>
      </p:sp>
      <p:sp>
        <p:nvSpPr>
          <p:cNvPr id="3" name="Text Placeholder 2"/>
          <p:cNvSpPr>
            <a:spLocks noGrp="1"/>
          </p:cNvSpPr>
          <p:nvPr>
            <p:ph type="body" sz="quarter" idx="12"/>
          </p:nvPr>
        </p:nvSpPr>
        <p:spPr/>
        <p:txBody>
          <a:bodyPr/>
          <a:lstStyle/>
          <a:p>
            <a:r>
              <a:rPr lang="en-US" dirty="0"/>
              <a:t>JOIN ME</a:t>
            </a:r>
          </a:p>
        </p:txBody>
      </p:sp>
      <p:sp>
        <p:nvSpPr>
          <p:cNvPr id="6" name="Title 5"/>
          <p:cNvSpPr>
            <a:spLocks noGrp="1"/>
          </p:cNvSpPr>
          <p:nvPr>
            <p:ph type="title"/>
          </p:nvPr>
        </p:nvSpPr>
        <p:spPr/>
        <p:txBody>
          <a:bodyPr/>
          <a:lstStyle/>
          <a:p>
            <a:r>
              <a:rPr lang="en-US" dirty="0"/>
              <a:t>1-3: Help &amp; Training Portal</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44</a:t>
            </a:fld>
            <a:endParaRPr lang="en-US" dirty="0"/>
          </a:p>
        </p:txBody>
      </p:sp>
    </p:spTree>
    <p:custDataLst>
      <p:tags r:id="rId1"/>
    </p:custDataLst>
    <p:extLst>
      <p:ext uri="{BB962C8B-B14F-4D97-AF65-F5344CB8AC3E}">
        <p14:creationId xmlns:p14="http://schemas.microsoft.com/office/powerpoint/2010/main" val="417260340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962651"/>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lvl="0">
              <a:spcBef>
                <a:spcPct val="50000"/>
              </a:spcBef>
              <a:defRPr/>
            </a:pPr>
            <a:r>
              <a:rPr lang="en-GB" sz="2400" kern="0" dirty="0">
                <a:solidFill>
                  <a:schemeClr val="bg1"/>
                </a:solidFill>
              </a:rPr>
              <a:t>All full Salesforce licence users can view articles without an add-on license. </a:t>
            </a:r>
          </a:p>
        </p:txBody>
      </p:sp>
      <p:sp>
        <p:nvSpPr>
          <p:cNvPr id="12" name="Content Placeholder 1"/>
          <p:cNvSpPr>
            <a:spLocks noGrp="1"/>
          </p:cNvSpPr>
          <p:nvPr>
            <p:ph idx="1"/>
          </p:nvPr>
        </p:nvSpPr>
        <p:spPr>
          <a:xfrm>
            <a:off x="115711" y="843165"/>
            <a:ext cx="11941175" cy="4999474"/>
          </a:xfrm>
          <a:prstGeom prst="rect">
            <a:avLst/>
          </a:prstGeom>
          <a:noFill/>
          <a:effectLst/>
        </p:spPr>
        <p:txBody>
          <a:bodyPr numCol="2" spcCol="457200"/>
          <a:lstStyle/>
          <a:p>
            <a:pPr marL="225425" lvl="1" indent="-225425">
              <a:spcBef>
                <a:spcPts val="300"/>
              </a:spcBef>
              <a:buNone/>
            </a:pPr>
            <a:r>
              <a:rPr lang="en-US" sz="2200" dirty="0"/>
              <a:t>Salesforce Knowledge allows </a:t>
            </a:r>
            <a:r>
              <a:rPr lang="en-US" sz="2200" b="1" dirty="0"/>
              <a:t>users</a:t>
            </a:r>
            <a:r>
              <a:rPr lang="en-US" sz="2200" dirty="0"/>
              <a:t> to:</a:t>
            </a:r>
          </a:p>
          <a:p>
            <a:pPr marL="225425" lvl="1" indent="-225425">
              <a:spcBef>
                <a:spcPts val="300"/>
              </a:spcBef>
              <a:buFont typeface="Wingdings" pitchFamily="2" charset="2"/>
              <a:buChar char="§"/>
            </a:pPr>
            <a:r>
              <a:rPr lang="en-US" sz="2200" dirty="0"/>
              <a:t>Write, edit, publish, and archive articles.</a:t>
            </a:r>
          </a:p>
          <a:p>
            <a:pPr marL="225425" lvl="1" indent="-225425">
              <a:spcBef>
                <a:spcPts val="300"/>
              </a:spcBef>
              <a:buFont typeface="Wingdings" pitchFamily="2" charset="2"/>
              <a:buChar char="§"/>
            </a:pPr>
            <a:r>
              <a:rPr lang="en-US" sz="2200" dirty="0"/>
              <a:t>Attach articles to open or closed cases.</a:t>
            </a:r>
          </a:p>
          <a:p>
            <a:pPr marL="225425" lvl="1" indent="-225425">
              <a:spcBef>
                <a:spcPts val="300"/>
              </a:spcBef>
              <a:buFont typeface="Wingdings" pitchFamily="2" charset="2"/>
              <a:buChar char="§"/>
            </a:pPr>
            <a:r>
              <a:rPr lang="en-US" sz="2200" dirty="0"/>
              <a:t>Use the Articles related list on a case to track which article version was attached to a case.</a:t>
            </a:r>
          </a:p>
          <a:p>
            <a:pPr marL="225425" lvl="1" indent="-225425">
              <a:spcBef>
                <a:spcPts val="300"/>
              </a:spcBef>
              <a:buFont typeface="Wingdings" pitchFamily="2" charset="2"/>
              <a:buChar char="§"/>
            </a:pPr>
            <a:r>
              <a:rPr lang="en-US" sz="2200" dirty="0"/>
              <a:t>Share articles as PDFs or links with customers.</a:t>
            </a:r>
          </a:p>
          <a:p>
            <a:pPr marL="225425" lvl="1" indent="-225425">
              <a:spcBef>
                <a:spcPts val="300"/>
              </a:spcBef>
              <a:buFont typeface="Wingdings" pitchFamily="2" charset="2"/>
              <a:buChar char="§"/>
            </a:pPr>
            <a:r>
              <a:rPr lang="en-US" sz="2200" dirty="0"/>
              <a:t>Rate articles and provide feedback on an article’s Chatter feed.</a:t>
            </a:r>
          </a:p>
          <a:p>
            <a:pPr marL="225425" lvl="1" indent="-225425">
              <a:spcBef>
                <a:spcPts val="300"/>
              </a:spcBef>
            </a:pPr>
            <a:r>
              <a:rPr lang="en-US" sz="2200" dirty="0"/>
              <a:t>Organize articles using topic tags. </a:t>
            </a:r>
          </a:p>
          <a:p>
            <a:pPr marL="225425" lvl="1" indent="-225425">
              <a:spcBef>
                <a:spcPts val="300"/>
              </a:spcBef>
            </a:pPr>
            <a:endParaRPr lang="en-US" sz="2200" dirty="0"/>
          </a:p>
          <a:p>
            <a:pPr marL="225425" lvl="1" indent="-225425">
              <a:spcBef>
                <a:spcPts val="300"/>
              </a:spcBef>
            </a:pPr>
            <a:endParaRPr lang="en-US" sz="2200" dirty="0"/>
          </a:p>
          <a:p>
            <a:pPr marL="0" lvl="1" indent="0">
              <a:spcBef>
                <a:spcPts val="300"/>
              </a:spcBef>
              <a:buNone/>
            </a:pPr>
            <a:r>
              <a:rPr lang="en-US" sz="2200" b="1" dirty="0"/>
              <a:t>Administrators</a:t>
            </a:r>
            <a:r>
              <a:rPr lang="en-US" sz="2200" dirty="0"/>
              <a:t> can configure article types and data categories to allow for article:</a:t>
            </a:r>
          </a:p>
          <a:p>
            <a:pPr marL="231775" lvl="1" indent="-231775">
              <a:spcBef>
                <a:spcPts val="300"/>
              </a:spcBef>
              <a:buFont typeface="Wingdings" pitchFamily="2" charset="2"/>
              <a:buChar char="§"/>
            </a:pPr>
            <a:r>
              <a:rPr lang="en-US" sz="2200" dirty="0"/>
              <a:t>Readability.</a:t>
            </a:r>
          </a:p>
          <a:p>
            <a:pPr marL="231775" lvl="1" indent="-231775">
              <a:spcBef>
                <a:spcPts val="300"/>
              </a:spcBef>
              <a:buFont typeface="Wingdings" pitchFamily="2" charset="2"/>
              <a:buChar char="§"/>
            </a:pPr>
            <a:r>
              <a:rPr lang="en-US" sz="2200" dirty="0"/>
              <a:t>Consistency.</a:t>
            </a:r>
          </a:p>
          <a:p>
            <a:pPr marL="231775" lvl="1" indent="-231775">
              <a:spcBef>
                <a:spcPts val="300"/>
              </a:spcBef>
              <a:buFont typeface="Wingdings" pitchFamily="2" charset="2"/>
              <a:buChar char="§"/>
            </a:pPr>
            <a:r>
              <a:rPr lang="en-US" sz="2200" dirty="0"/>
              <a:t>Relevancy.</a:t>
            </a:r>
          </a:p>
          <a:p>
            <a:pPr marL="225425" lvl="1" indent="-225425">
              <a:spcBef>
                <a:spcPts val="300"/>
              </a:spcBef>
              <a:buNone/>
            </a:pPr>
            <a:endParaRPr lang="en-US" sz="2200" dirty="0">
              <a:solidFill>
                <a:schemeClr val="bg1"/>
              </a:solidFill>
            </a:endParaRPr>
          </a:p>
        </p:txBody>
      </p:sp>
      <p:sp>
        <p:nvSpPr>
          <p:cNvPr id="2" name="Title 1"/>
          <p:cNvSpPr>
            <a:spLocks noGrp="1"/>
          </p:cNvSpPr>
          <p:nvPr>
            <p:ph type="title"/>
          </p:nvPr>
        </p:nvSpPr>
        <p:spPr/>
        <p:txBody>
          <a:bodyPr/>
          <a:lstStyle/>
          <a:p>
            <a:r>
              <a:rPr lang="en-GB" dirty="0"/>
              <a:t>How are Cases Resolved with Salesforce Knowledge?</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440</a:t>
            </a:fld>
            <a:endParaRPr lang="en-US" dirty="0"/>
          </a:p>
        </p:txBody>
      </p:sp>
      <p:sp>
        <p:nvSpPr>
          <p:cNvPr id="13" name="TextBox 12"/>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6"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4689" b="62909"/>
          <a:stretch/>
        </p:blipFill>
        <p:spPr>
          <a:xfrm>
            <a:off x="6086298" y="2906005"/>
            <a:ext cx="5964412" cy="19431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8" name="Content Placeholder 3"/>
          <p:cNvSpPr>
            <a:spLocks noGrp="1"/>
          </p:cNvSpPr>
          <p:nvPr>
            <p:ph idx="1"/>
          </p:nvPr>
        </p:nvSpPr>
        <p:spPr>
          <a:xfrm>
            <a:off x="853590" y="1049850"/>
            <a:ext cx="10582053" cy="3042704"/>
          </a:xfrm>
        </p:spPr>
        <p:txBody>
          <a:bodyPr/>
          <a:lstStyle/>
          <a:p>
            <a:pPr lvl="3"/>
            <a:r>
              <a:rPr lang="en-US" dirty="0">
                <a:ea typeface="+mn-ea"/>
              </a:rPr>
              <a:t>Managing and Resolving Cases</a:t>
            </a:r>
          </a:p>
          <a:p>
            <a:pPr lvl="1"/>
            <a:r>
              <a:rPr lang="en-US" dirty="0">
                <a:ea typeface="+mn-ea"/>
              </a:rPr>
              <a:t>Customizing a Support Process</a:t>
            </a:r>
          </a:p>
          <a:p>
            <a:pPr lvl="1"/>
            <a:r>
              <a:rPr lang="en-US" b="0" dirty="0">
                <a:latin typeface="Salesforce Sans Light" panose="020B0305020202020203" pitchFamily="34" charset="0"/>
                <a:ea typeface="+mn-ea"/>
              </a:rPr>
              <a:t>Automating Support</a:t>
            </a:r>
          </a:p>
          <a:p>
            <a:pPr lvl="1"/>
            <a:r>
              <a:rPr lang="en-US" b="0" dirty="0">
                <a:latin typeface="Salesforce Sans Light" panose="020B0305020202020203" pitchFamily="34" charset="0"/>
                <a:ea typeface="+mn-ea"/>
              </a:rPr>
              <a:t>Understanding the Salesforce Console for Service</a:t>
            </a:r>
          </a:p>
          <a:p>
            <a:pPr lvl="1"/>
            <a:r>
              <a:rPr lang="en-US" b="0" dirty="0">
                <a:latin typeface="Salesforce Sans Light" panose="020B0305020202020203" pitchFamily="34" charset="0"/>
                <a:ea typeface="+mn-ea"/>
              </a:rPr>
              <a:t>Collaborating in the Service Cloud</a:t>
            </a:r>
          </a:p>
          <a:p>
            <a:pPr lvl="1"/>
            <a:r>
              <a:rPr lang="en-US" b="0" dirty="0">
                <a:latin typeface="Salesforce Sans Light" panose="020B0305020202020203" pitchFamily="34" charset="0"/>
                <a:ea typeface="+mn-ea"/>
              </a:rPr>
              <a:t>Analyzing Support Data</a:t>
            </a:r>
          </a:p>
          <a:p>
            <a:endParaRPr lang="en-IN"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441</a:t>
            </a:fld>
            <a:endParaRPr lang="en-US" dirty="0"/>
          </a:p>
        </p:txBody>
      </p:sp>
    </p:spTree>
    <p:custDataLst>
      <p:tags r:id="rId1"/>
    </p:custDataLst>
    <p:extLst>
      <p:ext uri="{BB962C8B-B14F-4D97-AF65-F5344CB8AC3E}">
        <p14:creationId xmlns:p14="http://schemas.microsoft.com/office/powerpoint/2010/main" val="852717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Customizing Support Processes</a:t>
            </a:r>
          </a:p>
        </p:txBody>
      </p:sp>
      <p:graphicFrame>
        <p:nvGraphicFramePr>
          <p:cNvPr id="6" name="Table 5"/>
          <p:cNvGraphicFramePr>
            <a:graphicFrameLocks noGrp="1"/>
          </p:cNvGraphicFramePr>
          <p:nvPr>
            <p:extLst>
              <p:ext uri="{D42A27DB-BD31-4B8C-83A1-F6EECF244321}">
                <p14:modId xmlns:p14="http://schemas.microsoft.com/office/powerpoint/2010/main" val="1022938001"/>
              </p:ext>
            </p:extLst>
          </p:nvPr>
        </p:nvGraphicFramePr>
        <p:xfrm>
          <a:off x="1711207" y="1266195"/>
          <a:ext cx="8926668" cy="495341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4h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baseline="0" dirty="0">
                          <a:solidFill>
                            <a:schemeClr val="tx1"/>
                          </a:solidFill>
                          <a:latin typeface="Salesforce Sans" panose="020B0505020202020203" pitchFamily="34" charset="0"/>
                          <a:ea typeface="Segoe UI" pitchFamily="34" charset="0"/>
                          <a:cs typeface="Segoe UI" pitchFamily="34" charset="0"/>
                        </a:rPr>
                        <a:t>We need to streamline our support processes as much as possible.</a:t>
                      </a:r>
                    </a:p>
                    <a:p>
                      <a:r>
                        <a:rPr lang="en-GB" sz="1800" b="0" kern="1200" baseline="0" dirty="0">
                          <a:solidFill>
                            <a:schemeClr val="tx1"/>
                          </a:solidFill>
                          <a:latin typeface="Salesforce Sans" panose="020B0505020202020203" pitchFamily="34" charset="0"/>
                          <a:ea typeface="Segoe UI" pitchFamily="34" charset="0"/>
                          <a:cs typeface="Segoe UI" pitchFamily="34" charset="0"/>
                        </a:rPr>
                        <a:t>We already have a process that works well for Product Support cases. However, we’d like to create a simpler process for cases regarding Inquiries from customers.</a:t>
                      </a:r>
                    </a:p>
                    <a:p>
                      <a:r>
                        <a:rPr lang="en-GB" sz="1800" b="0" kern="1200" baseline="0" dirty="0">
                          <a:solidFill>
                            <a:schemeClr val="tx1"/>
                          </a:solidFill>
                          <a:latin typeface="Salesforce Sans" panose="020B0505020202020203" pitchFamily="34" charset="0"/>
                          <a:ea typeface="Segoe UI" pitchFamily="34" charset="0"/>
                          <a:cs typeface="Segoe UI" pitchFamily="34" charset="0"/>
                        </a:rPr>
                        <a:t>My team’s productivity and our customers’ satisfaction are my highest priorities. Please let me know how you can help as soon as possible.</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Robin</a:t>
                      </a:r>
                      <a:r>
                        <a:rPr lang="en-GB" sz="1600" b="0" baseline="0" dirty="0">
                          <a:solidFill>
                            <a:srgbClr val="0070C0"/>
                          </a:solidFill>
                          <a:latin typeface="Salesforce Sans" panose="020B0505020202020203" pitchFamily="34" charset="0"/>
                          <a:ea typeface="Segoe UI" pitchFamily="34" charset="0"/>
                          <a:cs typeface="Segoe UI" pitchFamily="34" charset="0"/>
                        </a:rPr>
                        <a:t> Kramer</a:t>
                      </a:r>
                      <a:r>
                        <a:rPr lang="en-GB" sz="1600" b="0" dirty="0">
                          <a:solidFill>
                            <a:schemeClr val="tx1"/>
                          </a:solidFill>
                          <a:latin typeface="Salesforce Sans" panose="020B0505020202020203" pitchFamily="34" charset="0"/>
                          <a:ea typeface="Segoe UI" pitchFamily="34" charset="0"/>
                          <a:cs typeface="Segoe UI" pitchFamily="34" charset="0"/>
                        </a:rPr>
                        <a:t>, </a:t>
                      </a:r>
                      <a:r>
                        <a:rPr lang="en-GB" sz="1600" b="0" dirty="0">
                          <a:solidFill>
                            <a:srgbClr val="0070C0"/>
                          </a:solidFill>
                          <a:latin typeface="Salesforce Sans" panose="020B0505020202020203" pitchFamily="34" charset="0"/>
                          <a:ea typeface="Segoe UI" pitchFamily="34" charset="0"/>
                          <a:cs typeface="Segoe UI" pitchFamily="34" charset="0"/>
                        </a:rPr>
                        <a:t>Cara Ng</a:t>
                      </a:r>
                      <a:r>
                        <a:rPr lang="en-GB" sz="1600" b="0" dirty="0">
                          <a:solidFill>
                            <a:schemeClr val="tx1"/>
                          </a:solidFill>
                          <a:latin typeface="Salesforce Sans" panose="020B0505020202020203" pitchFamily="34" charset="0"/>
                          <a:ea typeface="Segoe UI" pitchFamily="34" charset="0"/>
                          <a:cs typeface="Segoe UI" pitchFamily="34" charset="0"/>
                        </a:rPr>
                        <a:t>, and </a:t>
                      </a: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Cara Ng</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With the release of so many new product lines, the number of general inquiries have really shot up.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07413" y="3667639"/>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369546"/>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4522793"/>
            <a:ext cx="297640" cy="288435"/>
          </a:xfrm>
          <a:prstGeom prst="rect">
            <a:avLst/>
          </a:prstGeom>
        </p:spPr>
      </p:pic>
      <p:pic>
        <p:nvPicPr>
          <p:cNvPr id="12" name="Picture 11"/>
          <p:cNvPicPr>
            <a:picLocks noChangeAspect="1"/>
          </p:cNvPicPr>
          <p:nvPr/>
        </p:nvPicPr>
        <p:blipFill rotWithShape="1">
          <a:blip r:embed="rId5"/>
          <a:srcRect l="5937" t="6188" r="9143" b="3506"/>
          <a:stretch/>
        </p:blipFill>
        <p:spPr>
          <a:xfrm>
            <a:off x="1897796" y="4515282"/>
            <a:ext cx="409154" cy="411480"/>
          </a:xfrm>
          <a:prstGeom prst="ellipse">
            <a:avLst/>
          </a:prstGeom>
        </p:spPr>
      </p:pic>
      <p:pic>
        <p:nvPicPr>
          <p:cNvPr id="14" name="Picture 13" descr="NLarkin headshot.png"/>
          <p:cNvPicPr>
            <a:picLocks noChangeAspect="1"/>
          </p:cNvPicPr>
          <p:nvPr/>
        </p:nvPicPr>
        <p:blipFill>
          <a:blip r:embed="rId6" cstate="print"/>
          <a:srcRect l="3327" r="4243" b="14125"/>
          <a:stretch>
            <a:fillRect/>
          </a:stretch>
        </p:blipFill>
        <p:spPr>
          <a:xfrm>
            <a:off x="1741975" y="1336587"/>
            <a:ext cx="564975" cy="564352"/>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442</a:t>
            </a:fld>
            <a:endParaRPr lang="en-US" dirty="0"/>
          </a:p>
        </p:txBody>
      </p:sp>
    </p:spTree>
    <p:custDataLst>
      <p:tags r:id="rId1"/>
    </p:custData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0" y="759600"/>
            <a:ext cx="12188825" cy="89535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400" b="1" dirty="0">
                <a:solidFill>
                  <a:schemeClr val="bg1"/>
                </a:solidFill>
                <a:latin typeface="Salesforce Sans" panose="020B0505020202020203" pitchFamily="34" charset="0"/>
                <a:cs typeface="Arial" pitchFamily="34" charset="0"/>
              </a:rPr>
              <a:t>Support Processes </a:t>
            </a:r>
            <a:r>
              <a:rPr lang="en-US" sz="2400" dirty="0">
                <a:solidFill>
                  <a:schemeClr val="bg1"/>
                </a:solidFill>
                <a:latin typeface="Salesforce Sans" panose="020B0505020202020203" pitchFamily="34" charset="0"/>
                <a:cs typeface="Arial" pitchFamily="34" charset="0"/>
              </a:rPr>
              <a:t>detail the values for the Status field on cases. The case Status field identifies the high-level point in the case lifecycle.</a:t>
            </a:r>
          </a:p>
        </p:txBody>
      </p:sp>
      <p:sp>
        <p:nvSpPr>
          <p:cNvPr id="5" name="Title 4"/>
          <p:cNvSpPr>
            <a:spLocks noGrp="1"/>
          </p:cNvSpPr>
          <p:nvPr>
            <p:ph type="title"/>
          </p:nvPr>
        </p:nvSpPr>
        <p:spPr/>
        <p:txBody>
          <a:bodyPr/>
          <a:lstStyle/>
          <a:p>
            <a:r>
              <a:rPr lang="en-GB" dirty="0"/>
              <a:t>Discovery: Support Process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443</a:t>
            </a:fld>
            <a:endParaRPr lang="en-US" dirty="0"/>
          </a:p>
        </p:txBody>
      </p:sp>
      <p:sp>
        <p:nvSpPr>
          <p:cNvPr id="48" name="TextBox 47"/>
          <p:cNvSpPr txBox="1"/>
          <p:nvPr/>
        </p:nvSpPr>
        <p:spPr bwMode="white">
          <a:xfrm>
            <a:off x="-15807" y="823123"/>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49" name="Freeform 343"/>
          <p:cNvSpPr>
            <a:spLocks noEditPoints="1"/>
          </p:cNvSpPr>
          <p:nvPr/>
        </p:nvSpPr>
        <p:spPr bwMode="auto">
          <a:xfrm>
            <a:off x="438037" y="1075578"/>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45" name="Inquiry Process"/>
          <p:cNvGrpSpPr/>
          <p:nvPr/>
        </p:nvGrpSpPr>
        <p:grpSpPr>
          <a:xfrm>
            <a:off x="3531259" y="4231334"/>
            <a:ext cx="2320698" cy="2495551"/>
            <a:chOff x="1118755" y="1272088"/>
            <a:chExt cx="3013858" cy="3298061"/>
          </a:xfrm>
        </p:grpSpPr>
        <p:sp>
          <p:nvSpPr>
            <p:cNvPr id="46" name="Rounded Rectangle 45"/>
            <p:cNvSpPr/>
            <p:nvPr/>
          </p:nvSpPr>
          <p:spPr>
            <a:xfrm>
              <a:off x="1150953" y="1272088"/>
              <a:ext cx="2956426" cy="3298061"/>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alesforce Sans" panose="020B0505020202020203" pitchFamily="34" charset="0"/>
                <a:cs typeface="Arial" pitchFamily="34" charset="0"/>
              </a:endParaRPr>
            </a:p>
          </p:txBody>
        </p:sp>
        <p:cxnSp>
          <p:nvCxnSpPr>
            <p:cNvPr id="47" name="Straight Arrow Connector 46"/>
            <p:cNvCxnSpPr/>
            <p:nvPr/>
          </p:nvCxnSpPr>
          <p:spPr bwMode="auto">
            <a:xfrm rot="5400000">
              <a:off x="3089271" y="2684718"/>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50" name="Straight Arrow Connector 49"/>
            <p:cNvCxnSpPr/>
            <p:nvPr/>
          </p:nvCxnSpPr>
          <p:spPr bwMode="auto">
            <a:xfrm rot="5400000">
              <a:off x="3085807" y="3678773"/>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51" name="Rounded Rectangle 50"/>
            <p:cNvSpPr/>
            <p:nvPr/>
          </p:nvSpPr>
          <p:spPr>
            <a:xfrm>
              <a:off x="2166436" y="3916871"/>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Closed</a:t>
              </a:r>
            </a:p>
          </p:txBody>
        </p:sp>
        <p:sp>
          <p:nvSpPr>
            <p:cNvPr id="55" name="Rounded Rectangle 54"/>
            <p:cNvSpPr/>
            <p:nvPr/>
          </p:nvSpPr>
          <p:spPr>
            <a:xfrm>
              <a:off x="2166436" y="2943104"/>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Working</a:t>
              </a:r>
            </a:p>
          </p:txBody>
        </p:sp>
        <p:sp>
          <p:nvSpPr>
            <p:cNvPr id="56" name="Rounded Rectangle 55"/>
            <p:cNvSpPr/>
            <p:nvPr/>
          </p:nvSpPr>
          <p:spPr>
            <a:xfrm>
              <a:off x="2166436" y="1971306"/>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New</a:t>
              </a:r>
            </a:p>
          </p:txBody>
        </p:sp>
        <p:sp>
          <p:nvSpPr>
            <p:cNvPr id="57" name="TextBox 56"/>
            <p:cNvSpPr txBox="1"/>
            <p:nvPr/>
          </p:nvSpPr>
          <p:spPr>
            <a:xfrm>
              <a:off x="1118755" y="1272625"/>
              <a:ext cx="3013858" cy="488731"/>
            </a:xfrm>
            <a:prstGeom prst="rect">
              <a:avLst/>
            </a:prstGeom>
          </p:spPr>
          <p:txBody>
            <a:bodyPr vert="horz" wrap="none" lIns="137160" tIns="45720" rIns="91440" bIns="45720" rtlCol="0">
              <a:noAutofit/>
            </a:bodyPr>
            <a:lstStyle/>
            <a:p>
              <a:r>
                <a:rPr lang="en-US" sz="1800" b="1" dirty="0">
                  <a:latin typeface="Salesforce Sans" panose="020B0505020202020203" pitchFamily="34" charset="0"/>
                  <a:cs typeface="Arial" pitchFamily="34" charset="0"/>
                </a:rPr>
                <a:t>Inquiry Process</a:t>
              </a:r>
            </a:p>
          </p:txBody>
        </p:sp>
      </p:grpSp>
      <p:grpSp>
        <p:nvGrpSpPr>
          <p:cNvPr id="58" name="Product Support Process"/>
          <p:cNvGrpSpPr/>
          <p:nvPr/>
        </p:nvGrpSpPr>
        <p:grpSpPr>
          <a:xfrm>
            <a:off x="412060" y="1676346"/>
            <a:ext cx="3018490" cy="5050539"/>
            <a:chOff x="-3184954" y="486002"/>
            <a:chExt cx="3514397" cy="5880293"/>
          </a:xfrm>
        </p:grpSpPr>
        <p:sp>
          <p:nvSpPr>
            <p:cNvPr id="59" name="Rounded Rectangle 58"/>
            <p:cNvSpPr/>
            <p:nvPr/>
          </p:nvSpPr>
          <p:spPr>
            <a:xfrm>
              <a:off x="-3184954" y="511557"/>
              <a:ext cx="3514397" cy="5854738"/>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alesforce Sans" panose="020B0505020202020203" pitchFamily="34" charset="0"/>
                <a:cs typeface="Arial" pitchFamily="34" charset="0"/>
              </a:endParaRPr>
            </a:p>
          </p:txBody>
        </p:sp>
        <p:cxnSp>
          <p:nvCxnSpPr>
            <p:cNvPr id="60" name="Straight Arrow Connector 59"/>
            <p:cNvCxnSpPr/>
            <p:nvPr/>
          </p:nvCxnSpPr>
          <p:spPr bwMode="auto">
            <a:xfrm rot="5400000">
              <a:off x="-1013159" y="5486331"/>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1" name="Straight Arrow Connector 60"/>
            <p:cNvCxnSpPr/>
            <p:nvPr/>
          </p:nvCxnSpPr>
          <p:spPr bwMode="auto">
            <a:xfrm rot="5400000">
              <a:off x="-1055217" y="1762927"/>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2" name="Straight Arrow Connector 61"/>
            <p:cNvCxnSpPr/>
            <p:nvPr/>
          </p:nvCxnSpPr>
          <p:spPr bwMode="auto">
            <a:xfrm rot="5400000">
              <a:off x="-1053980" y="2714190"/>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3" name="Straight Arrow Connector 62"/>
            <p:cNvCxnSpPr/>
            <p:nvPr/>
          </p:nvCxnSpPr>
          <p:spPr bwMode="auto">
            <a:xfrm rot="5400000">
              <a:off x="-1058681" y="4585785"/>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64" name="Rounded Rectangle 63"/>
            <p:cNvSpPr/>
            <p:nvPr/>
          </p:nvSpPr>
          <p:spPr>
            <a:xfrm>
              <a:off x="-2238843" y="4823884"/>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Bug Fixed</a:t>
              </a:r>
            </a:p>
          </p:txBody>
        </p:sp>
        <p:sp>
          <p:nvSpPr>
            <p:cNvPr id="65" name="Rounded Rectangle 64"/>
            <p:cNvSpPr/>
            <p:nvPr/>
          </p:nvSpPr>
          <p:spPr>
            <a:xfrm>
              <a:off x="-2238844" y="3885733"/>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Bug Logged</a:t>
              </a:r>
            </a:p>
          </p:txBody>
        </p:sp>
        <p:sp>
          <p:nvSpPr>
            <p:cNvPr id="66" name="Rounded Rectangle 65"/>
            <p:cNvSpPr/>
            <p:nvPr/>
          </p:nvSpPr>
          <p:spPr>
            <a:xfrm>
              <a:off x="-2238843" y="2021313"/>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Working</a:t>
              </a:r>
            </a:p>
          </p:txBody>
        </p:sp>
        <p:sp>
          <p:nvSpPr>
            <p:cNvPr id="67" name="Rounded Rectangle 66"/>
            <p:cNvSpPr/>
            <p:nvPr/>
          </p:nvSpPr>
          <p:spPr>
            <a:xfrm>
              <a:off x="-2238843" y="1049516"/>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New</a:t>
              </a:r>
            </a:p>
          </p:txBody>
        </p:sp>
        <p:sp>
          <p:nvSpPr>
            <p:cNvPr id="68" name="TextBox 67"/>
            <p:cNvSpPr txBox="1"/>
            <p:nvPr/>
          </p:nvSpPr>
          <p:spPr>
            <a:xfrm>
              <a:off x="-3159609" y="486002"/>
              <a:ext cx="3337760" cy="488731"/>
            </a:xfrm>
            <a:prstGeom prst="rect">
              <a:avLst/>
            </a:prstGeom>
          </p:spPr>
          <p:txBody>
            <a:bodyPr vert="horz" wrap="none" lIns="137160" tIns="45720" rIns="91440" bIns="45720" rtlCol="0">
              <a:noAutofit/>
            </a:bodyPr>
            <a:lstStyle/>
            <a:p>
              <a:r>
                <a:rPr lang="en-US" sz="1800" b="1" dirty="0">
                  <a:latin typeface="Salesforce Sans" panose="020B0505020202020203" pitchFamily="34" charset="0"/>
                  <a:cs typeface="Arial" pitchFamily="34" charset="0"/>
                </a:rPr>
                <a:t>Product Support Process</a:t>
              </a:r>
            </a:p>
          </p:txBody>
        </p:sp>
        <p:sp>
          <p:nvSpPr>
            <p:cNvPr id="69" name="Rounded Rectangle 68"/>
            <p:cNvSpPr/>
            <p:nvPr/>
          </p:nvSpPr>
          <p:spPr>
            <a:xfrm>
              <a:off x="-2193321" y="5724430"/>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Closed</a:t>
              </a:r>
            </a:p>
          </p:txBody>
        </p:sp>
        <p:cxnSp>
          <p:nvCxnSpPr>
            <p:cNvPr id="70" name="Straight Arrow Connector 69"/>
            <p:cNvCxnSpPr/>
            <p:nvPr/>
          </p:nvCxnSpPr>
          <p:spPr bwMode="auto">
            <a:xfrm rot="5400000">
              <a:off x="-1053980" y="3660669"/>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71" name="Rounded Rectangle 70"/>
            <p:cNvSpPr/>
            <p:nvPr/>
          </p:nvSpPr>
          <p:spPr>
            <a:xfrm>
              <a:off x="-2245718" y="2927274"/>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en-US" sz="1800" dirty="0">
                  <a:solidFill>
                    <a:schemeClr val="tx1"/>
                  </a:solidFill>
                  <a:latin typeface="Salesforce Sans" panose="020B0505020202020203" pitchFamily="34" charset="0"/>
                  <a:cs typeface="Arial" pitchFamily="34" charset="0"/>
                </a:rPr>
                <a:t>Escalated</a:t>
              </a:r>
            </a:p>
          </p:txBody>
        </p:sp>
      </p:grpSp>
      <p:sp>
        <p:nvSpPr>
          <p:cNvPr id="72" name="Blue box: Type field"/>
          <p:cNvSpPr txBox="1"/>
          <p:nvPr/>
        </p:nvSpPr>
        <p:spPr>
          <a:xfrm>
            <a:off x="6033005" y="5092395"/>
            <a:ext cx="1750089" cy="1634490"/>
          </a:xfrm>
          <a:prstGeom prst="roundRect">
            <a:avLst>
              <a:gd name="adj" fmla="val 10805"/>
            </a:avLst>
          </a:prstGeom>
          <a:solidFill>
            <a:schemeClr val="tx2">
              <a:lumMod val="60000"/>
              <a:lumOff val="40000"/>
            </a:schemeClr>
          </a:solidFill>
          <a:ln>
            <a:noFill/>
          </a:ln>
          <a:effectLst>
            <a:outerShdw blurRad="50800" dist="38100" dir="2700000" algn="tl" rotWithShape="0">
              <a:prstClr val="black">
                <a:alpha val="40000"/>
              </a:prstClr>
            </a:outerShdw>
          </a:effectLst>
        </p:spPr>
        <p:txBody>
          <a:bodyPr wrap="square" rtlCol="0">
            <a:spAutoFit/>
          </a:bodyPr>
          <a:lstStyle/>
          <a:p>
            <a:pPr marL="223838" indent="-223838" algn="l"/>
            <a:r>
              <a:rPr lang="en-US" sz="1800" dirty="0">
                <a:solidFill>
                  <a:schemeClr val="bg1"/>
                </a:solidFill>
                <a:latin typeface="Salesforce Sans" panose="020B0505020202020203" pitchFamily="34" charset="0"/>
                <a:cs typeface="Arial" pitchFamily="34" charset="0"/>
              </a:rPr>
              <a:t>Type field:</a:t>
            </a:r>
          </a:p>
          <a:p>
            <a:pPr marL="223838" indent="-223838" algn="l">
              <a:buFont typeface="Wingdings" pitchFamily="2" charset="2"/>
              <a:buChar char="ü"/>
            </a:pPr>
            <a:r>
              <a:rPr lang="en-US" sz="1800" dirty="0">
                <a:solidFill>
                  <a:schemeClr val="bg1"/>
                </a:solidFill>
                <a:latin typeface="Salesforce Sans" panose="020B0505020202020203" pitchFamily="34" charset="0"/>
                <a:cs typeface="Arial" pitchFamily="34" charset="0"/>
              </a:rPr>
              <a:t>Product</a:t>
            </a:r>
          </a:p>
          <a:p>
            <a:pPr marL="223838" indent="-223838" algn="l">
              <a:buFont typeface="Wingdings" pitchFamily="2" charset="2"/>
              <a:buChar char="ü"/>
            </a:pPr>
            <a:r>
              <a:rPr lang="en-US" sz="1800" dirty="0">
                <a:solidFill>
                  <a:schemeClr val="bg1"/>
                </a:solidFill>
                <a:latin typeface="Salesforce Sans" panose="020B0505020202020203" pitchFamily="34" charset="0"/>
                <a:cs typeface="Arial" pitchFamily="34" charset="0"/>
              </a:rPr>
              <a:t>Shipping</a:t>
            </a:r>
          </a:p>
          <a:p>
            <a:pPr marL="223838" indent="-223838" algn="l">
              <a:buFont typeface="Wingdings" pitchFamily="2" charset="2"/>
              <a:buChar char="ü"/>
            </a:pPr>
            <a:r>
              <a:rPr lang="en-US" sz="1800" dirty="0">
                <a:solidFill>
                  <a:schemeClr val="bg1"/>
                </a:solidFill>
                <a:latin typeface="Salesforce Sans" panose="020B0505020202020203" pitchFamily="34" charset="0"/>
                <a:cs typeface="Arial" pitchFamily="34" charset="0"/>
              </a:rPr>
              <a:t>Warranty</a:t>
            </a:r>
          </a:p>
          <a:p>
            <a:pPr marL="223838" indent="-223838" algn="l">
              <a:buFont typeface="Wingdings" pitchFamily="2" charset="2"/>
              <a:buChar char="ü"/>
            </a:pPr>
            <a:r>
              <a:rPr lang="en-US" sz="1800" dirty="0">
                <a:solidFill>
                  <a:schemeClr val="bg1"/>
                </a:solidFill>
                <a:latin typeface="Salesforce Sans" panose="020B0505020202020203" pitchFamily="34" charset="0"/>
                <a:cs typeface="Arial" pitchFamily="34" charset="0"/>
              </a:rPr>
              <a:t>Other</a:t>
            </a:r>
          </a:p>
        </p:txBody>
      </p:sp>
      <p:sp>
        <p:nvSpPr>
          <p:cNvPr id="73" name="current process?"/>
          <p:cNvSpPr txBox="1"/>
          <p:nvPr/>
        </p:nvSpPr>
        <p:spPr>
          <a:xfrm>
            <a:off x="3380901" y="2159135"/>
            <a:ext cx="3822004" cy="783193"/>
          </a:xfrm>
          <a:prstGeom prst="wedgeRoundRectCallout">
            <a:avLst>
              <a:gd name="adj1" fmla="val -60628"/>
              <a:gd name="adj2" fmla="val -22923"/>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algn="l"/>
            <a:r>
              <a:rPr lang="en-US" sz="2000" dirty="0">
                <a:solidFill>
                  <a:schemeClr val="bg1"/>
                </a:solidFill>
                <a:latin typeface="Salesforce Sans" panose="020B0505020202020203" pitchFamily="34" charset="0"/>
                <a:cs typeface="Arial" pitchFamily="34" charset="0"/>
              </a:rPr>
              <a:t>What is your current process for Product Support?</a:t>
            </a:r>
          </a:p>
        </p:txBody>
      </p:sp>
      <p:sp>
        <p:nvSpPr>
          <p:cNvPr id="74" name="new process?"/>
          <p:cNvSpPr txBox="1"/>
          <p:nvPr/>
        </p:nvSpPr>
        <p:spPr>
          <a:xfrm>
            <a:off x="6130342" y="4180577"/>
            <a:ext cx="3583999" cy="783193"/>
          </a:xfrm>
          <a:prstGeom prst="wedgeRoundRectCallout">
            <a:avLst>
              <a:gd name="adj1" fmla="val -59524"/>
              <a:gd name="adj2" fmla="val 51016"/>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marL="223838" indent="-223838" algn="l"/>
            <a:r>
              <a:rPr lang="en-US" sz="2000" dirty="0">
                <a:solidFill>
                  <a:schemeClr val="bg1"/>
                </a:solidFill>
                <a:latin typeface="Salesforce Sans" panose="020B0505020202020203" pitchFamily="34" charset="0"/>
                <a:cs typeface="Arial" pitchFamily="34" charset="0"/>
              </a:rPr>
              <a:t>What should your process be for Inquiries?</a:t>
            </a:r>
          </a:p>
        </p:txBody>
      </p:sp>
      <p:sp>
        <p:nvSpPr>
          <p:cNvPr id="75" name="new picklist?"/>
          <p:cNvSpPr txBox="1"/>
          <p:nvPr/>
        </p:nvSpPr>
        <p:spPr>
          <a:xfrm>
            <a:off x="7962435" y="5225504"/>
            <a:ext cx="3459544" cy="1123712"/>
          </a:xfrm>
          <a:prstGeom prst="wedgeRoundRectCallout">
            <a:avLst>
              <a:gd name="adj1" fmla="val -59616"/>
              <a:gd name="adj2" fmla="val -34542"/>
              <a:gd name="adj3" fmla="val 16667"/>
            </a:avLst>
          </a:prstGeom>
          <a:solidFill>
            <a:srgbClr val="008675"/>
          </a:solidFill>
          <a:ln w="38100">
            <a:noFill/>
          </a:ln>
          <a:effectLst>
            <a:outerShdw blurRad="50800" dist="38100" dir="2700000" algn="tl" rotWithShape="0">
              <a:prstClr val="black">
                <a:alpha val="40000"/>
              </a:prstClr>
            </a:outerShdw>
          </a:effectLst>
        </p:spPr>
        <p:txBody>
          <a:bodyPr wrap="square" rtlCol="0">
            <a:spAutoFit/>
          </a:bodyPr>
          <a:lstStyle/>
          <a:p>
            <a:pPr marL="223838" indent="-223838" algn="l"/>
            <a:r>
              <a:rPr lang="en-US" sz="2000" dirty="0">
                <a:solidFill>
                  <a:schemeClr val="bg1"/>
                </a:solidFill>
                <a:latin typeface="Salesforce Sans" panose="020B0505020202020203" pitchFamily="34" charset="0"/>
                <a:cs typeface="Arial" pitchFamily="34" charset="0"/>
              </a:rPr>
              <a:t>Do you need new fields or picklist values for Inquiry cases?</a:t>
            </a:r>
          </a:p>
        </p:txBody>
      </p:sp>
      <p:grpSp>
        <p:nvGrpSpPr>
          <p:cNvPr id="76" name="Group 75"/>
          <p:cNvGrpSpPr/>
          <p:nvPr/>
        </p:nvGrpSpPr>
        <p:grpSpPr>
          <a:xfrm>
            <a:off x="690577" y="3656832"/>
            <a:ext cx="624868" cy="624380"/>
            <a:chOff x="3855852" y="5311746"/>
            <a:chExt cx="718548" cy="717987"/>
          </a:xfrm>
        </p:grpSpPr>
        <p:grpSp>
          <p:nvGrpSpPr>
            <p:cNvPr id="77" name="Group 44"/>
            <p:cNvGrpSpPr/>
            <p:nvPr/>
          </p:nvGrpSpPr>
          <p:grpSpPr>
            <a:xfrm>
              <a:off x="3855852" y="5311746"/>
              <a:ext cx="718548" cy="717987"/>
              <a:chOff x="6650302" y="1017572"/>
              <a:chExt cx="718548" cy="717987"/>
            </a:xfrm>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78"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38" y="2043123"/>
            <a:ext cx="618346" cy="618346"/>
          </a:xfrm>
          <a:prstGeom prst="rect">
            <a:avLst/>
          </a:prstGeom>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38" y="2899716"/>
            <a:ext cx="618346" cy="618346"/>
          </a:xfrm>
          <a:prstGeom prst="rect">
            <a:avLst/>
          </a:prstGeom>
        </p:spPr>
      </p:pic>
      <p:grpSp>
        <p:nvGrpSpPr>
          <p:cNvPr id="83" name="Group 82"/>
          <p:cNvGrpSpPr/>
          <p:nvPr/>
        </p:nvGrpSpPr>
        <p:grpSpPr>
          <a:xfrm>
            <a:off x="692794" y="4487149"/>
            <a:ext cx="620435" cy="620435"/>
            <a:chOff x="713259" y="3874049"/>
            <a:chExt cx="620435" cy="620435"/>
          </a:xfrm>
        </p:grpSpPr>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259" y="3874049"/>
              <a:ext cx="620435" cy="620435"/>
            </a:xfrm>
            <a:prstGeom prst="rect">
              <a:avLst/>
            </a:prstGeom>
          </p:spPr>
        </p:pic>
        <p:sp>
          <p:nvSpPr>
            <p:cNvPr id="85" name="Freeform 5"/>
            <p:cNvSpPr>
              <a:spLocks/>
            </p:cNvSpPr>
            <p:nvPr/>
          </p:nvSpPr>
          <p:spPr bwMode="auto">
            <a:xfrm>
              <a:off x="798513" y="3940175"/>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690577" y="5248016"/>
            <a:ext cx="624868" cy="624380"/>
            <a:chOff x="729689" y="4634916"/>
            <a:chExt cx="624868" cy="624380"/>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89" y="4634916"/>
              <a:ext cx="620435" cy="620435"/>
            </a:xfrm>
            <a:prstGeom prst="rect">
              <a:avLst/>
            </a:prstGeom>
          </p:spPr>
        </p:pic>
        <p:sp>
          <p:nvSpPr>
            <p:cNvPr id="88" name="Freeform 5"/>
            <p:cNvSpPr>
              <a:spLocks/>
            </p:cNvSpPr>
            <p:nvPr/>
          </p:nvSpPr>
          <p:spPr bwMode="auto">
            <a:xfrm>
              <a:off x="814943" y="4701042"/>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89" name="Freeform 5"/>
            <p:cNvSpPr>
              <a:spLocks/>
            </p:cNvSpPr>
            <p:nvPr/>
          </p:nvSpPr>
          <p:spPr bwMode="auto">
            <a:xfrm>
              <a:off x="936610" y="4873172"/>
              <a:ext cx="417947" cy="3861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1110197" y="5062703"/>
              <a:ext cx="210165" cy="156574"/>
            </a:xfrm>
            <a:custGeom>
              <a:avLst/>
              <a:gdLst>
                <a:gd name="T0" fmla="*/ 94 w 853"/>
                <a:gd name="T1" fmla="*/ 222 h 633"/>
                <a:gd name="T2" fmla="*/ 161 w 853"/>
                <a:gd name="T3" fmla="*/ 249 h 633"/>
                <a:gd name="T4" fmla="*/ 316 w 853"/>
                <a:gd name="T5" fmla="*/ 404 h 633"/>
                <a:gd name="T6" fmla="*/ 692 w 853"/>
                <a:gd name="T7" fmla="*/ 28 h 633"/>
                <a:gd name="T8" fmla="*/ 759 w 853"/>
                <a:gd name="T9" fmla="*/ 0 h 633"/>
                <a:gd name="T10" fmla="*/ 853 w 853"/>
                <a:gd name="T11" fmla="*/ 95 h 633"/>
                <a:gd name="T12" fmla="*/ 826 w 853"/>
                <a:gd name="T13" fmla="*/ 162 h 633"/>
                <a:gd name="T14" fmla="*/ 383 w 853"/>
                <a:gd name="T15" fmla="*/ 605 h 633"/>
                <a:gd name="T16" fmla="*/ 316 w 853"/>
                <a:gd name="T17" fmla="*/ 633 h 633"/>
                <a:gd name="T18" fmla="*/ 249 w 853"/>
                <a:gd name="T19" fmla="*/ 605 h 633"/>
                <a:gd name="T20" fmla="*/ 27 w 853"/>
                <a:gd name="T21" fmla="*/ 384 h 633"/>
                <a:gd name="T22" fmla="*/ 0 w 853"/>
                <a:gd name="T23" fmla="*/ 317 h 633"/>
                <a:gd name="T24" fmla="*/ 94 w 853"/>
                <a:gd name="T25" fmla="*/ 22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3" h="633">
                  <a:moveTo>
                    <a:pt x="94" y="222"/>
                  </a:moveTo>
                  <a:cubicBezTo>
                    <a:pt x="121" y="222"/>
                    <a:pt x="144" y="232"/>
                    <a:pt x="161" y="249"/>
                  </a:cubicBezTo>
                  <a:cubicBezTo>
                    <a:pt x="316" y="404"/>
                    <a:pt x="316" y="404"/>
                    <a:pt x="316" y="404"/>
                  </a:cubicBezTo>
                  <a:cubicBezTo>
                    <a:pt x="692" y="28"/>
                    <a:pt x="692" y="28"/>
                    <a:pt x="692" y="28"/>
                  </a:cubicBezTo>
                  <a:cubicBezTo>
                    <a:pt x="709" y="11"/>
                    <a:pt x="732" y="0"/>
                    <a:pt x="759" y="0"/>
                  </a:cubicBezTo>
                  <a:cubicBezTo>
                    <a:pt x="811" y="0"/>
                    <a:pt x="853" y="43"/>
                    <a:pt x="853" y="95"/>
                  </a:cubicBezTo>
                  <a:cubicBezTo>
                    <a:pt x="853" y="121"/>
                    <a:pt x="843" y="145"/>
                    <a:pt x="826" y="162"/>
                  </a:cubicBezTo>
                  <a:cubicBezTo>
                    <a:pt x="383" y="605"/>
                    <a:pt x="383" y="605"/>
                    <a:pt x="383" y="605"/>
                  </a:cubicBezTo>
                  <a:cubicBezTo>
                    <a:pt x="366" y="622"/>
                    <a:pt x="342" y="633"/>
                    <a:pt x="316" y="633"/>
                  </a:cubicBezTo>
                  <a:cubicBezTo>
                    <a:pt x="290" y="633"/>
                    <a:pt x="266" y="622"/>
                    <a:pt x="249" y="605"/>
                  </a:cubicBezTo>
                  <a:cubicBezTo>
                    <a:pt x="27" y="384"/>
                    <a:pt x="27" y="384"/>
                    <a:pt x="27" y="384"/>
                  </a:cubicBezTo>
                  <a:cubicBezTo>
                    <a:pt x="10" y="367"/>
                    <a:pt x="0" y="343"/>
                    <a:pt x="0" y="317"/>
                  </a:cubicBezTo>
                  <a:cubicBezTo>
                    <a:pt x="0" y="264"/>
                    <a:pt x="42" y="222"/>
                    <a:pt x="94" y="2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684677" y="6001993"/>
            <a:ext cx="636669" cy="636172"/>
            <a:chOff x="6650302" y="1017572"/>
            <a:chExt cx="718548" cy="717987"/>
          </a:xfrm>
        </p:grpSpPr>
        <p:pic>
          <p:nvPicPr>
            <p:cNvPr id="92" name="Picture 9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3"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3743069" y="6038779"/>
            <a:ext cx="636669" cy="636172"/>
            <a:chOff x="6650302" y="1017572"/>
            <a:chExt cx="718548" cy="717987"/>
          </a:xfrm>
        </p:grpSpPr>
        <p:pic>
          <p:nvPicPr>
            <p:cNvPr id="95" name="Picture 94"/>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6"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2230" y="5364392"/>
            <a:ext cx="618346" cy="618346"/>
          </a:xfrm>
          <a:prstGeom prst="rect">
            <a:avLst/>
          </a:prstGeom>
        </p:spPr>
      </p:pic>
      <p:pic>
        <p:nvPicPr>
          <p:cNvPr id="98" name="Picture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2230" y="4696985"/>
            <a:ext cx="618346" cy="618346"/>
          </a:xfrm>
          <a:prstGeom prst="rect">
            <a:avLst/>
          </a:prstGeom>
        </p:spPr>
      </p:pic>
    </p:spTree>
    <p:custDataLst>
      <p:tags r:id="rId1"/>
    </p:custData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585156"/>
            <a:ext cx="7957254" cy="4204373"/>
          </a:xfrm>
        </p:spPr>
        <p:txBody>
          <a:bodyPr/>
          <a:lstStyle/>
          <a:p>
            <a:r>
              <a:rPr lang="en-US" dirty="0"/>
              <a:t>Tasks:</a:t>
            </a:r>
          </a:p>
          <a:p>
            <a:pPr lvl="1"/>
            <a:r>
              <a:rPr lang="en-US" dirty="0"/>
              <a:t>Create an Inquiry support process that includes new, working, and closed stages.</a:t>
            </a:r>
          </a:p>
          <a:p>
            <a:pPr lvl="1"/>
            <a:r>
              <a:rPr lang="en-US" dirty="0"/>
              <a:t>Add </a:t>
            </a:r>
            <a:r>
              <a:rPr lang="en-US" dirty="0" err="1"/>
              <a:t>picklist</a:t>
            </a:r>
            <a:r>
              <a:rPr lang="en-US" dirty="0"/>
              <a:t> values to the standard Type field: Product, Shipping, Warranty, and Other.</a:t>
            </a:r>
          </a:p>
          <a:p>
            <a:pPr lvl="1"/>
            <a:r>
              <a:rPr lang="en-US" dirty="0"/>
              <a:t>Create an Inquiry record type using the Inquiry Case page layout, Inquiry support process, and the correct </a:t>
            </a:r>
            <a:r>
              <a:rPr lang="en-US" dirty="0" err="1"/>
              <a:t>picklist</a:t>
            </a:r>
            <a:r>
              <a:rPr lang="en-US" dirty="0"/>
              <a:t> values for the Type field.</a:t>
            </a:r>
          </a:p>
          <a:p>
            <a:pPr lvl="1"/>
            <a:r>
              <a:rPr lang="en-US" dirty="0"/>
              <a:t>Test the process by creating an inquiry case using the new Inquiry record type.</a:t>
            </a:r>
          </a:p>
        </p:txBody>
      </p:sp>
      <p:sp>
        <p:nvSpPr>
          <p:cNvPr id="2" name="Content Placeholder 1"/>
          <p:cNvSpPr>
            <a:spLocks noGrp="1"/>
          </p:cNvSpPr>
          <p:nvPr>
            <p:ph idx="11"/>
          </p:nvPr>
        </p:nvSpPr>
        <p:spPr>
          <a:xfrm>
            <a:off x="1" y="758825"/>
            <a:ext cx="12192000" cy="1681967"/>
          </a:xfrm>
        </p:spPr>
        <p:txBody>
          <a:bodyPr/>
          <a:lstStyle/>
          <a:p>
            <a:r>
              <a:rPr lang="en-US" dirty="0"/>
              <a:t>Goal: </a:t>
            </a:r>
          </a:p>
          <a:p>
            <a:pPr lvl="1"/>
            <a:r>
              <a:rPr lang="en-US" dirty="0"/>
              <a:t>Noah wants a support process to track new, working, and closed cases for product inquiries. He also wants agents to specify whether the case is a product, shipping, warranty, or other type of inquiry. </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Your Turn</a:t>
            </a:r>
            <a:endParaRPr lang="en-US" dirty="0"/>
          </a:p>
        </p:txBody>
      </p:sp>
      <p:sp>
        <p:nvSpPr>
          <p:cNvPr id="6" name="Title 5"/>
          <p:cNvSpPr>
            <a:spLocks noGrp="1"/>
          </p:cNvSpPr>
          <p:nvPr>
            <p:ph type="title"/>
          </p:nvPr>
        </p:nvSpPr>
        <p:spPr/>
        <p:txBody>
          <a:bodyPr/>
          <a:lstStyle/>
          <a:p>
            <a:r>
              <a:rPr lang="en-US"/>
              <a:t>9-1: Create a Support Process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444</a:t>
            </a:fld>
            <a:endParaRPr lang="en-US" dirty="0"/>
          </a:p>
        </p:txBody>
      </p:sp>
    </p:spTree>
    <p:custDataLst>
      <p:tags r:id="rId1"/>
    </p:custData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9-1: Create a Support Process </a:t>
            </a:r>
            <a:r>
              <a:rPr lang="en-US" b="0" dirty="0"/>
              <a:t>(cont.)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445</a:t>
            </a:fld>
            <a:endParaRPr lang="en-US" dirty="0"/>
          </a:p>
        </p:txBody>
      </p:sp>
      <p:graphicFrame>
        <p:nvGraphicFramePr>
          <p:cNvPr id="11" name="Table: Record Types"/>
          <p:cNvGraphicFramePr>
            <a:graphicFrameLocks noGrp="1"/>
          </p:cNvGraphicFramePr>
          <p:nvPr>
            <p:extLst>
              <p:ext uri="{D42A27DB-BD31-4B8C-83A1-F6EECF244321}">
                <p14:modId xmlns:p14="http://schemas.microsoft.com/office/powerpoint/2010/main" val="2932955509"/>
              </p:ext>
            </p:extLst>
          </p:nvPr>
        </p:nvGraphicFramePr>
        <p:xfrm>
          <a:off x="486516" y="2072640"/>
          <a:ext cx="11227963" cy="27127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636924">
                  <a:extLst>
                    <a:ext uri="{9D8B030D-6E8A-4147-A177-3AD203B41FA5}">
                      <a16:colId xmlns:a16="http://schemas.microsoft.com/office/drawing/2014/main" val="20000"/>
                    </a:ext>
                  </a:extLst>
                </a:gridCol>
                <a:gridCol w="2936240">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2550160">
                  <a:extLst>
                    <a:ext uri="{9D8B030D-6E8A-4147-A177-3AD203B41FA5}">
                      <a16:colId xmlns:a16="http://schemas.microsoft.com/office/drawing/2014/main" val="20003"/>
                    </a:ext>
                  </a:extLst>
                </a:gridCol>
                <a:gridCol w="2194559">
                  <a:extLst>
                    <a:ext uri="{9D8B030D-6E8A-4147-A177-3AD203B41FA5}">
                      <a16:colId xmlns:a16="http://schemas.microsoft.com/office/drawing/2014/main" val="20004"/>
                    </a:ext>
                  </a:extLst>
                </a:gridCol>
              </a:tblGrid>
              <a:tr h="483557">
                <a:tc>
                  <a:txBody>
                    <a:bodyPr/>
                    <a:lstStyle/>
                    <a:p>
                      <a:pPr indent="0" algn="l">
                        <a:lnSpc>
                          <a:spcPct val="100000"/>
                        </a:lnSpc>
                        <a:spcBef>
                          <a:spcPts val="0"/>
                        </a:spcBef>
                      </a:pPr>
                      <a:r>
                        <a:rPr lang="en-US" sz="2000" b="1" dirty="0">
                          <a:solidFill>
                            <a:schemeClr val="bg1"/>
                          </a:solidFill>
                          <a:latin typeface="Salesforce Sans" panose="020B0505020202020203" pitchFamily="34" charset="0"/>
                          <a:cs typeface="Arial" pitchFamily="34" charset="0"/>
                        </a:rPr>
                        <a:t>Record</a:t>
                      </a:r>
                      <a:br>
                        <a:rPr lang="en-US" sz="2000" b="1" dirty="0">
                          <a:solidFill>
                            <a:schemeClr val="bg1"/>
                          </a:solidFill>
                          <a:latin typeface="Salesforce Sans" panose="020B0505020202020203" pitchFamily="34" charset="0"/>
                          <a:cs typeface="Arial" pitchFamily="34" charset="0"/>
                        </a:rPr>
                      </a:br>
                      <a:r>
                        <a:rPr lang="en-US" sz="2000" b="1" dirty="0">
                          <a:solidFill>
                            <a:schemeClr val="bg1"/>
                          </a:solidFill>
                          <a:latin typeface="Salesforce Sans" panose="020B0505020202020203" pitchFamily="34" charset="0"/>
                          <a:cs typeface="Arial" pitchFamily="34" charset="0"/>
                        </a:rPr>
                        <a:t>Type</a:t>
                      </a:r>
                    </a:p>
                  </a:txBody>
                  <a:tcPr>
                    <a:solidFill>
                      <a:srgbClr val="0070C0"/>
                    </a:solidFill>
                  </a:tcPr>
                </a:tc>
                <a:tc>
                  <a:txBody>
                    <a:bodyPr/>
                    <a:lstStyle/>
                    <a:p>
                      <a:pPr indent="0" algn="l">
                        <a:lnSpc>
                          <a:spcPct val="100000"/>
                        </a:lnSpc>
                        <a:spcBef>
                          <a:spcPts val="0"/>
                        </a:spcBef>
                      </a:pPr>
                      <a:r>
                        <a:rPr lang="en-US" sz="2000" dirty="0">
                          <a:latin typeface="Salesforce Sans" panose="020B0505020202020203" pitchFamily="34" charset="0"/>
                          <a:cs typeface="Arial" pitchFamily="34" charset="0"/>
                        </a:rPr>
                        <a:t>Definition</a:t>
                      </a:r>
                    </a:p>
                  </a:txBody>
                  <a:tcPr>
                    <a:solidFill>
                      <a:srgbClr val="0070C0"/>
                    </a:solidFill>
                  </a:tcPr>
                </a:tc>
                <a:tc>
                  <a:txBody>
                    <a:bodyPr/>
                    <a:lstStyle/>
                    <a:p>
                      <a:pPr indent="0" algn="l">
                        <a:lnSpc>
                          <a:spcPct val="100000"/>
                        </a:lnSpc>
                        <a:spcBef>
                          <a:spcPts val="0"/>
                        </a:spcBef>
                      </a:pPr>
                      <a:r>
                        <a:rPr lang="en-US" sz="2000" dirty="0">
                          <a:latin typeface="Salesforce Sans" panose="020B0505020202020203" pitchFamily="34" charset="0"/>
                          <a:cs typeface="Arial" pitchFamily="34" charset="0"/>
                        </a:rPr>
                        <a:t>Support</a:t>
                      </a:r>
                      <a:br>
                        <a:rPr lang="en-US" sz="2000" baseline="0" dirty="0">
                          <a:latin typeface="Salesforce Sans" panose="020B0505020202020203" pitchFamily="34" charset="0"/>
                          <a:cs typeface="Arial" pitchFamily="34" charset="0"/>
                        </a:rPr>
                      </a:br>
                      <a:r>
                        <a:rPr lang="en-US" sz="2000" baseline="0" dirty="0">
                          <a:latin typeface="Salesforce Sans" panose="020B0505020202020203" pitchFamily="34" charset="0"/>
                          <a:cs typeface="Arial" pitchFamily="34" charset="0"/>
                        </a:rPr>
                        <a:t>Process</a:t>
                      </a: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Salesforce Sans" panose="020B0505020202020203" pitchFamily="34" charset="0"/>
                          <a:cs typeface="Arial" pitchFamily="34" charset="0"/>
                        </a:rPr>
                        <a:t>Page Layout</a:t>
                      </a:r>
                      <a:endParaRPr lang="en-US" sz="2000" b="1" dirty="0">
                        <a:solidFill>
                          <a:schemeClr val="bg1"/>
                        </a:solidFill>
                        <a:latin typeface="Salesforce Sans" panose="020B0505020202020203" pitchFamily="34" charset="0"/>
                        <a:cs typeface="Arial" pitchFamily="34" charset="0"/>
                      </a:endParaRP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Salesforce Sans" panose="020B0505020202020203" pitchFamily="34" charset="0"/>
                          <a:cs typeface="Arial" pitchFamily="34" charset="0"/>
                        </a:rPr>
                        <a:t>Enable for Profile</a:t>
                      </a:r>
                      <a:endParaRPr lang="en-US" sz="2000" b="1" dirty="0">
                        <a:solidFill>
                          <a:schemeClr val="bg1"/>
                        </a:solidFill>
                        <a:latin typeface="Salesforce Sans" panose="020B0505020202020203" pitchFamily="34" charset="0"/>
                        <a:cs typeface="Arial" pitchFamily="34" charset="0"/>
                      </a:endParaRPr>
                    </a:p>
                  </a:txBody>
                  <a:tcPr>
                    <a:solidFill>
                      <a:srgbClr val="0070C0"/>
                    </a:solidFill>
                  </a:tcPr>
                </a:tc>
                <a:extLst>
                  <a:ext uri="{0D108BD9-81ED-4DB2-BD59-A6C34878D82A}">
                    <a16:rowId xmlns:a16="http://schemas.microsoft.com/office/drawing/2014/main" val="10000"/>
                  </a:ext>
                </a:extLst>
              </a:tr>
              <a:tr h="500377">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Product </a:t>
                      </a:r>
                      <a:br>
                        <a:rPr lang="en-US" sz="2400" baseline="0" dirty="0">
                          <a:solidFill>
                            <a:schemeClr val="tx1"/>
                          </a:solidFill>
                          <a:latin typeface="Salesforce Sans" panose="020B0505020202020203" pitchFamily="34" charset="0"/>
                          <a:cs typeface="Arial" pitchFamily="34" charset="0"/>
                        </a:rPr>
                      </a:br>
                      <a:r>
                        <a:rPr lang="en-US" sz="2400" baseline="0" dirty="0">
                          <a:solidFill>
                            <a:schemeClr val="tx1"/>
                          </a:solidFill>
                          <a:latin typeface="Salesforce Sans" panose="020B0505020202020203" pitchFamily="34" charset="0"/>
                          <a:cs typeface="Arial" pitchFamily="34" charset="0"/>
                        </a:rPr>
                        <a:t>Support</a:t>
                      </a:r>
                    </a:p>
                  </a:txBody>
                  <a:tcP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View and edit Product Support cases</a:t>
                      </a:r>
                    </a:p>
                  </a:txBody>
                  <a:tcPr/>
                </a:tc>
                <a:tc>
                  <a:txBody>
                    <a:bodyPr/>
                    <a:lstStyle/>
                    <a:p>
                      <a:pPr indent="0" algn="l">
                        <a:lnSpc>
                          <a:spcPct val="100000"/>
                        </a:lnSpc>
                        <a:spcBef>
                          <a:spcPts val="0"/>
                        </a:spcBef>
                      </a:pPr>
                      <a:r>
                        <a:rPr lang="en-US" sz="2400" kern="1200" dirty="0">
                          <a:solidFill>
                            <a:schemeClr val="tx1"/>
                          </a:solidFill>
                          <a:latin typeface="Salesforce Sans" panose="020B0505020202020203" pitchFamily="34" charset="0"/>
                          <a:cs typeface="Arial" pitchFamily="34" charset="0"/>
                        </a:rPr>
                        <a:t>Product Support Process</a:t>
                      </a:r>
                      <a:endParaRPr lang="en-US" sz="2400" kern="1200" dirty="0">
                        <a:solidFill>
                          <a:schemeClr val="tx1"/>
                        </a:solidFill>
                        <a:latin typeface="Salesforce Sans" panose="020B0505020202020203" pitchFamily="34" charset="0"/>
                        <a:ea typeface="+mn-ea"/>
                        <a:cs typeface="Arial" pitchFamily="34" charset="0"/>
                      </a:endParaRPr>
                    </a:p>
                  </a:txBody>
                  <a:tcP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Product Support Case Layout</a:t>
                      </a:r>
                    </a:p>
                  </a:txBody>
                  <a:tcP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All</a:t>
                      </a:r>
                    </a:p>
                  </a:txBody>
                  <a:tcPr/>
                </a:tc>
                <a:extLst>
                  <a:ext uri="{0D108BD9-81ED-4DB2-BD59-A6C34878D82A}">
                    <a16:rowId xmlns:a16="http://schemas.microsoft.com/office/drawing/2014/main" val="10001"/>
                  </a:ext>
                </a:extLst>
              </a:tr>
              <a:tr h="352117">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Inquiry</a:t>
                      </a:r>
                    </a:p>
                  </a:txBody>
                  <a:tcP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Inquiry </a:t>
                      </a:r>
                      <a:r>
                        <a:rPr lang="en-US" sz="2400" kern="1200" dirty="0">
                          <a:solidFill>
                            <a:schemeClr val="tx1"/>
                          </a:solidFill>
                          <a:latin typeface="Salesforce Sans" panose="020B0505020202020203" pitchFamily="34" charset="0"/>
                          <a:cs typeface="Arial" pitchFamily="34" charset="0"/>
                        </a:rPr>
                        <a:t>Record </a:t>
                      </a:r>
                      <a:br>
                        <a:rPr lang="en-US" sz="2400" kern="1200" dirty="0">
                          <a:solidFill>
                            <a:schemeClr val="tx1"/>
                          </a:solidFill>
                          <a:latin typeface="Salesforce Sans" panose="020B0505020202020203" pitchFamily="34" charset="0"/>
                          <a:cs typeface="Arial" pitchFamily="34" charset="0"/>
                        </a:rPr>
                      </a:br>
                      <a:r>
                        <a:rPr lang="en-US" sz="2400" kern="1200" dirty="0">
                          <a:solidFill>
                            <a:schemeClr val="tx1"/>
                          </a:solidFill>
                          <a:latin typeface="Salesforce Sans" panose="020B0505020202020203" pitchFamily="34" charset="0"/>
                          <a:cs typeface="Arial" pitchFamily="34" charset="0"/>
                        </a:rPr>
                        <a:t>Type</a:t>
                      </a:r>
                      <a:endParaRPr lang="en-US" sz="2400" baseline="0" dirty="0">
                        <a:solidFill>
                          <a:schemeClr val="tx1"/>
                        </a:solidFill>
                        <a:latin typeface="Salesforce Sans" panose="020B0505020202020203" pitchFamily="34" charset="0"/>
                        <a:cs typeface="Arial" pitchFamily="34" charset="0"/>
                      </a:endParaRPr>
                    </a:p>
                  </a:txBody>
                  <a:tcPr/>
                </a:tc>
                <a:tc>
                  <a:txBody>
                    <a:bodyPr/>
                    <a:lstStyle/>
                    <a:p>
                      <a:pPr marL="0" marR="0" lvl="1" indent="0" algn="l" defTabSz="873161" rtl="0" eaLnBrk="0" fontAlgn="auto" latinLnBrk="0" hangingPunct="0">
                        <a:lnSpc>
                          <a:spcPct val="100000"/>
                        </a:lnSpc>
                        <a:spcBef>
                          <a:spcPts val="0"/>
                        </a:spcBef>
                        <a:spcAft>
                          <a:spcPts val="0"/>
                        </a:spcAft>
                        <a:buClrTx/>
                        <a:buSzTx/>
                        <a:buFontTx/>
                        <a:buNone/>
                        <a:tabLst/>
                        <a:defRPr/>
                      </a:pPr>
                      <a:r>
                        <a:rPr lang="en-US" sz="2400" dirty="0">
                          <a:solidFill>
                            <a:schemeClr val="tx1"/>
                          </a:solidFill>
                          <a:latin typeface="Salesforce Sans" panose="020B0505020202020203" pitchFamily="34" charset="0"/>
                          <a:cs typeface="Arial" pitchFamily="34" charset="0"/>
                        </a:rPr>
                        <a:t>Inquiry </a:t>
                      </a:r>
                      <a:br>
                        <a:rPr lang="en-US" sz="2400" dirty="0">
                          <a:solidFill>
                            <a:schemeClr val="tx1"/>
                          </a:solidFill>
                          <a:latin typeface="Salesforce Sans" panose="020B0505020202020203" pitchFamily="34" charset="0"/>
                          <a:cs typeface="Arial" pitchFamily="34" charset="0"/>
                        </a:rPr>
                      </a:br>
                      <a:r>
                        <a:rPr lang="en-US" sz="2400" dirty="0">
                          <a:solidFill>
                            <a:schemeClr val="tx1"/>
                          </a:solidFill>
                          <a:latin typeface="Salesforce Sans" panose="020B0505020202020203" pitchFamily="34" charset="0"/>
                          <a:cs typeface="Arial" pitchFamily="34" charset="0"/>
                        </a:rPr>
                        <a:t>Process</a:t>
                      </a:r>
                    </a:p>
                  </a:txBody>
                  <a:tcPr anchor="ct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Inquiry Case </a:t>
                      </a:r>
                      <a:br>
                        <a:rPr lang="en-US" sz="2400" baseline="0" dirty="0">
                          <a:solidFill>
                            <a:schemeClr val="tx1"/>
                          </a:solidFill>
                          <a:latin typeface="Salesforce Sans" panose="020B0505020202020203" pitchFamily="34" charset="0"/>
                          <a:cs typeface="Arial" pitchFamily="34" charset="0"/>
                        </a:rPr>
                      </a:br>
                      <a:r>
                        <a:rPr lang="en-US" sz="2400" baseline="0" dirty="0">
                          <a:solidFill>
                            <a:schemeClr val="tx1"/>
                          </a:solidFill>
                          <a:latin typeface="Salesforce Sans" panose="020B0505020202020203" pitchFamily="34" charset="0"/>
                          <a:cs typeface="Arial" pitchFamily="34" charset="0"/>
                        </a:rPr>
                        <a:t>Layout</a:t>
                      </a:r>
                    </a:p>
                  </a:txBody>
                  <a:tcPr/>
                </a:tc>
                <a:tc>
                  <a:txBody>
                    <a:bodyPr/>
                    <a:lstStyle/>
                    <a:p>
                      <a:pPr marL="0" indent="0" algn="l">
                        <a:lnSpc>
                          <a:spcPct val="100000"/>
                        </a:lnSpc>
                        <a:spcBef>
                          <a:spcPts val="0"/>
                        </a:spcBef>
                        <a:buFont typeface="Arial" pitchFamily="34" charset="0"/>
                        <a:buNone/>
                      </a:pPr>
                      <a:r>
                        <a:rPr lang="en-US" sz="2400" baseline="0" dirty="0">
                          <a:solidFill>
                            <a:schemeClr val="tx1"/>
                          </a:solidFill>
                          <a:latin typeface="Salesforce Sans" panose="020B0505020202020203" pitchFamily="34" charset="0"/>
                          <a:cs typeface="Arial" pitchFamily="34" charset="0"/>
                        </a:rPr>
                        <a:t>All</a:t>
                      </a:r>
                    </a:p>
                  </a:txBody>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8" name="Content Placeholder 3"/>
          <p:cNvSpPr>
            <a:spLocks noGrp="1"/>
          </p:cNvSpPr>
          <p:nvPr>
            <p:ph idx="1"/>
          </p:nvPr>
        </p:nvSpPr>
        <p:spPr>
          <a:xfrm>
            <a:off x="853590" y="1027272"/>
            <a:ext cx="8945165" cy="3042704"/>
          </a:xfrm>
        </p:spPr>
        <p:txBody>
          <a:bodyPr/>
          <a:lstStyle/>
          <a:p>
            <a:pPr lvl="3"/>
            <a:r>
              <a:rPr lang="en-US" dirty="0">
                <a:ea typeface="+mn-ea"/>
              </a:rPr>
              <a:t>Managing and Resolving Cases</a:t>
            </a:r>
          </a:p>
          <a:p>
            <a:pPr lvl="3"/>
            <a:r>
              <a:rPr lang="en-US" dirty="0">
                <a:ea typeface="+mn-ea"/>
              </a:rPr>
              <a:t>Customizing a Support Process</a:t>
            </a:r>
          </a:p>
          <a:p>
            <a:pPr lvl="1"/>
            <a:r>
              <a:rPr lang="en-US" dirty="0">
                <a:ea typeface="+mn-ea"/>
              </a:rPr>
              <a:t>Automating Support</a:t>
            </a:r>
          </a:p>
          <a:p>
            <a:pPr lvl="1"/>
            <a:r>
              <a:rPr lang="en-US" b="0" dirty="0">
                <a:latin typeface="Salesforce Sans Light" panose="020B0305020202020203" pitchFamily="34" charset="0"/>
                <a:ea typeface="+mn-ea"/>
              </a:rPr>
              <a:t>Understanding the Salesforce Console for Service</a:t>
            </a:r>
          </a:p>
          <a:p>
            <a:pPr lvl="1"/>
            <a:r>
              <a:rPr lang="en-US" b="0" dirty="0">
                <a:latin typeface="Salesforce Sans Light" panose="020B0305020202020203" pitchFamily="34" charset="0"/>
                <a:ea typeface="+mn-ea"/>
              </a:rPr>
              <a:t>Collaborating in the Service Cloud</a:t>
            </a:r>
          </a:p>
          <a:p>
            <a:pPr lvl="1"/>
            <a:r>
              <a:rPr lang="en-US" b="0" dirty="0">
                <a:latin typeface="Salesforce Sans Light" panose="020B0305020202020203" pitchFamily="34" charset="0"/>
                <a:ea typeface="+mn-ea"/>
              </a:rPr>
              <a:t>Analyzing Support Data</a:t>
            </a:r>
          </a:p>
          <a:p>
            <a:endParaRPr lang="en-IN"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446</a:t>
            </a:fld>
            <a:endParaRPr lang="en-US" dirty="0"/>
          </a:p>
        </p:txBody>
      </p:sp>
    </p:spTree>
    <p:custDataLst>
      <p:tags r:id="rId1"/>
    </p:custDataLst>
    <p:extLst>
      <p:ext uri="{BB962C8B-B14F-4D97-AF65-F5344CB8AC3E}">
        <p14:creationId xmlns:p14="http://schemas.microsoft.com/office/powerpoint/2010/main" val="15106857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Automating Case Creation</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148508163"/>
              </p:ext>
            </p:extLst>
          </p:nvPr>
        </p:nvGraphicFramePr>
        <p:xfrm>
          <a:off x="1711207" y="1458699"/>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Our support team is spending too much time converting support requests on our website into cases. Is there a way to automate this effort?</a:t>
                      </a:r>
                      <a:r>
                        <a:rPr lang="en-GB" sz="1800" b="0" kern="1200" baseline="0" dirty="0">
                          <a:solidFill>
                            <a:schemeClr val="tx1"/>
                          </a:solidFill>
                          <a:latin typeface="Salesforce Sans" panose="020B0505020202020203" pitchFamily="34" charset="0"/>
                          <a:ea typeface="Segoe UI" pitchFamily="34" charset="0"/>
                          <a:cs typeface="Segoe UI" pitchFamily="34" charset="0"/>
                        </a:rPr>
                        <a:t> </a:t>
                      </a:r>
                      <a:r>
                        <a:rPr lang="en-GB" sz="1800" b="0" kern="1200" dirty="0">
                          <a:solidFill>
                            <a:schemeClr val="tx1"/>
                          </a:solidFill>
                          <a:latin typeface="Salesforce Sans" panose="020B0505020202020203" pitchFamily="34" charset="0"/>
                          <a:ea typeface="Segoe UI" pitchFamily="34" charset="0"/>
                          <a:cs typeface="Segoe UI" pitchFamily="34" charset="0"/>
                        </a:rPr>
                        <a:t>And</a:t>
                      </a:r>
                      <a:r>
                        <a:rPr lang="en-GB" sz="1800" b="0" kern="1200" baseline="0" dirty="0">
                          <a:solidFill>
                            <a:schemeClr val="tx1"/>
                          </a:solidFill>
                          <a:latin typeface="Salesforce Sans" panose="020B0505020202020203" pitchFamily="34" charset="0"/>
                          <a:ea typeface="Segoe UI" pitchFamily="34" charset="0"/>
                          <a:cs typeface="Segoe UI" pitchFamily="34" charset="0"/>
                        </a:rPr>
                        <a:t> </a:t>
                      </a:r>
                      <a:r>
                        <a:rPr lang="en-GB" sz="1800" b="0" kern="1200" dirty="0">
                          <a:solidFill>
                            <a:schemeClr val="tx1"/>
                          </a:solidFill>
                          <a:latin typeface="Salesforce Sans" panose="020B0505020202020203" pitchFamily="34" charset="0"/>
                          <a:ea typeface="Segoe UI" pitchFamily="34" charset="0"/>
                          <a:cs typeface="Segoe UI" pitchFamily="34" charset="0"/>
                        </a:rPr>
                        <a:t>what are our options in Salesforce to handle emails from customers requesting support?</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Maybe something similar to</a:t>
                      </a:r>
                      <a:r>
                        <a:rPr lang="en-GB" sz="1800" b="0" baseline="0" dirty="0">
                          <a:solidFill>
                            <a:schemeClr val="tx1"/>
                          </a:solidFill>
                          <a:latin typeface="Salesforce Sans" panose="020B0505020202020203" pitchFamily="34" charset="0"/>
                          <a:ea typeface="Segoe UI" pitchFamily="34" charset="0"/>
                          <a:cs typeface="Segoe UI" pitchFamily="34" charset="0"/>
                        </a:rPr>
                        <a:t> Marketing’s web-to-lead setup?</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07413" y="3430207"/>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562050"/>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4419351"/>
            <a:ext cx="297640" cy="288435"/>
          </a:xfrm>
          <a:prstGeom prst="rect">
            <a:avLst/>
          </a:prstGeom>
        </p:spPr>
      </p:pic>
      <p:pic>
        <p:nvPicPr>
          <p:cNvPr id="12" name="Picture 11"/>
          <p:cNvPicPr>
            <a:picLocks noChangeAspect="1"/>
          </p:cNvPicPr>
          <p:nvPr/>
        </p:nvPicPr>
        <p:blipFill rotWithShape="1">
          <a:blip r:embed="rId5"/>
          <a:srcRect l="5937" t="6188" r="9143" b="3506"/>
          <a:stretch/>
        </p:blipFill>
        <p:spPr>
          <a:xfrm>
            <a:off x="1897796" y="4707786"/>
            <a:ext cx="409154" cy="411480"/>
          </a:xfrm>
          <a:prstGeom prst="ellipse">
            <a:avLst/>
          </a:prstGeom>
        </p:spPr>
      </p:pic>
      <p:pic>
        <p:nvPicPr>
          <p:cNvPr id="14" name="Picture 13" descr="NLarkin headshot.png"/>
          <p:cNvPicPr>
            <a:picLocks noChangeAspect="1"/>
          </p:cNvPicPr>
          <p:nvPr/>
        </p:nvPicPr>
        <p:blipFill>
          <a:blip r:embed="rId6" cstate="print"/>
          <a:srcRect l="3327" r="4243" b="14125"/>
          <a:stretch>
            <a:fillRect/>
          </a:stretch>
        </p:blipFill>
        <p:spPr>
          <a:xfrm>
            <a:off x="1741571" y="1551247"/>
            <a:ext cx="599137" cy="598476"/>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447</a:t>
            </a:fld>
            <a:endParaRPr lang="en-US" dirty="0"/>
          </a:p>
        </p:txBody>
      </p:sp>
    </p:spTree>
    <p:custDataLst>
      <p:tags r:id="rId1"/>
    </p:custData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Automating Cases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448</a:t>
            </a:fld>
            <a:endParaRPr lang="en-US" dirty="0"/>
          </a:p>
        </p:txBody>
      </p:sp>
      <p:grpSp>
        <p:nvGrpSpPr>
          <p:cNvPr id="3" name="Group 2"/>
          <p:cNvGrpSpPr/>
          <p:nvPr/>
        </p:nvGrpSpPr>
        <p:grpSpPr>
          <a:xfrm>
            <a:off x="1205216" y="894986"/>
            <a:ext cx="10377184" cy="5684878"/>
            <a:chOff x="280657" y="976266"/>
            <a:chExt cx="9312409" cy="5101568"/>
          </a:xfrm>
        </p:grpSpPr>
        <p:sp>
          <p:nvSpPr>
            <p:cNvPr id="12" name="Curved Down Arrow 11"/>
            <p:cNvSpPr/>
            <p:nvPr/>
          </p:nvSpPr>
          <p:spPr bwMode="auto">
            <a:xfrm rot="11592084">
              <a:off x="892935" y="3675545"/>
              <a:ext cx="3004431" cy="1051560"/>
            </a:xfrm>
            <a:prstGeom prst="curvedDownArrow">
              <a:avLst/>
            </a:prstGeom>
            <a:solidFill>
              <a:srgbClr val="DDB929"/>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4" name="Up Arrow 13"/>
            <p:cNvSpPr/>
            <p:nvPr/>
          </p:nvSpPr>
          <p:spPr bwMode="auto">
            <a:xfrm rot="3167023">
              <a:off x="6239445" y="1348049"/>
              <a:ext cx="518160" cy="1438395"/>
            </a:xfrm>
            <a:prstGeom prst="upArrow">
              <a:avLst/>
            </a:prstGeom>
            <a:solidFill>
              <a:srgbClr val="C9D12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16" name="Up Arrow 15"/>
            <p:cNvSpPr/>
            <p:nvPr/>
          </p:nvSpPr>
          <p:spPr bwMode="auto">
            <a:xfrm rot="6446775">
              <a:off x="6283143" y="3429627"/>
              <a:ext cx="518160" cy="1178989"/>
            </a:xfrm>
            <a:prstGeom prst="upArrow">
              <a:avLst/>
            </a:prstGeom>
            <a:solidFill>
              <a:srgbClr val="C9D12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9653" b="48970"/>
            <a:stretch/>
          </p:blipFill>
          <p:spPr bwMode="auto">
            <a:xfrm>
              <a:off x="3063507" y="2249748"/>
              <a:ext cx="3601081" cy="1740519"/>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22" name="Up Arrow 21"/>
            <p:cNvSpPr/>
            <p:nvPr/>
          </p:nvSpPr>
          <p:spPr bwMode="auto">
            <a:xfrm rot="5400000">
              <a:off x="1657538" y="1608199"/>
              <a:ext cx="1066802" cy="2209046"/>
            </a:xfrm>
            <a:prstGeom prst="upArrow">
              <a:avLst/>
            </a:prstGeom>
            <a:solidFill>
              <a:srgbClr val="93C029"/>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400" dirty="0">
                <a:solidFill>
                  <a:schemeClr val="tx1"/>
                </a:solidFill>
              </a:endParaRPr>
            </a:p>
          </p:txBody>
        </p:sp>
        <p:sp>
          <p:nvSpPr>
            <p:cNvPr id="20" name="TextBox 19"/>
            <p:cNvSpPr txBox="1"/>
            <p:nvPr/>
          </p:nvSpPr>
          <p:spPr>
            <a:xfrm>
              <a:off x="2810593" y="5056278"/>
              <a:ext cx="3615338" cy="1021556"/>
            </a:xfrm>
            <a:prstGeom prst="roundRect">
              <a:avLst/>
            </a:prstGeom>
            <a:solidFill>
              <a:srgbClr val="DDB929"/>
            </a:solidFill>
            <a:ln w="38100">
              <a:noFill/>
            </a:ln>
          </p:spPr>
          <p:txBody>
            <a:bodyPr wrap="square" rtlCol="0">
              <a:spAutoFit/>
            </a:bodyPr>
            <a:lstStyle/>
            <a:p>
              <a:pPr algn="ctr"/>
              <a:r>
                <a:rPr lang="en-US" sz="2000" dirty="0"/>
                <a:t>Auto-response rules automate responses to the person who submitted the case.</a:t>
              </a:r>
            </a:p>
          </p:txBody>
        </p:sp>
        <p:sp>
          <p:nvSpPr>
            <p:cNvPr id="15" name="TextBox 14"/>
            <p:cNvSpPr txBox="1"/>
            <p:nvPr/>
          </p:nvSpPr>
          <p:spPr>
            <a:xfrm>
              <a:off x="7127821" y="976266"/>
              <a:ext cx="2465245" cy="911449"/>
            </a:xfrm>
            <a:prstGeom prst="rect">
              <a:avLst/>
            </a:prstGeom>
            <a:noFill/>
            <a:ln>
              <a:noFill/>
            </a:ln>
          </p:spPr>
          <p:txBody>
            <a:bodyPr wrap="square" rtlCol="0">
              <a:spAutoFit/>
            </a:bodyPr>
            <a:lstStyle/>
            <a:p>
              <a:r>
                <a:rPr lang="en-US" sz="2000" dirty="0"/>
                <a:t>Case Type: Hardware</a:t>
              </a:r>
              <a:br>
                <a:rPr lang="en-US" sz="2000" dirty="0"/>
              </a:br>
              <a:r>
                <a:rPr lang="en-US" sz="2000" dirty="0"/>
                <a:t>to Hardware Team queue</a:t>
              </a:r>
            </a:p>
          </p:txBody>
        </p:sp>
        <p:sp>
          <p:nvSpPr>
            <p:cNvPr id="17" name="TextBox 16"/>
            <p:cNvSpPr txBox="1"/>
            <p:nvPr/>
          </p:nvSpPr>
          <p:spPr>
            <a:xfrm>
              <a:off x="7090688" y="4198245"/>
              <a:ext cx="2016014" cy="911449"/>
            </a:xfrm>
            <a:prstGeom prst="rect">
              <a:avLst/>
            </a:prstGeom>
            <a:noFill/>
            <a:ln>
              <a:noFill/>
            </a:ln>
          </p:spPr>
          <p:txBody>
            <a:bodyPr wrap="square" rtlCol="0">
              <a:spAutoFit/>
            </a:bodyPr>
            <a:lstStyle/>
            <a:p>
              <a:r>
                <a:rPr lang="en-US" sz="2000" dirty="0"/>
                <a:t>Case Type: Feature Request</a:t>
              </a:r>
              <a:br>
                <a:rPr lang="en-US" sz="2000" dirty="0"/>
              </a:br>
              <a:r>
                <a:rPr lang="en-US" sz="2000" dirty="0"/>
                <a:t>to R&amp;D queue</a:t>
              </a:r>
            </a:p>
          </p:txBody>
        </p:sp>
        <p:sp>
          <p:nvSpPr>
            <p:cNvPr id="25" name="TextBox 24"/>
            <p:cNvSpPr txBox="1"/>
            <p:nvPr/>
          </p:nvSpPr>
          <p:spPr>
            <a:xfrm>
              <a:off x="6871581" y="2409713"/>
              <a:ext cx="1946496" cy="1021556"/>
            </a:xfrm>
            <a:prstGeom prst="roundRect">
              <a:avLst/>
            </a:prstGeom>
            <a:solidFill>
              <a:srgbClr val="C9D127"/>
            </a:solidFill>
            <a:ln w="38100">
              <a:noFill/>
            </a:ln>
          </p:spPr>
          <p:txBody>
            <a:bodyPr wrap="square" rtlCol="0">
              <a:spAutoFit/>
            </a:bodyPr>
            <a:lstStyle/>
            <a:p>
              <a:pPr algn="ctr"/>
              <a:r>
                <a:rPr lang="en-US" sz="2000" dirty="0"/>
                <a:t>Assignment Rules automate </a:t>
              </a:r>
              <a:br>
                <a:rPr lang="en-US" sz="2000" dirty="0"/>
              </a:br>
              <a:r>
                <a:rPr lang="en-US" sz="2000" dirty="0"/>
                <a:t>case routing.</a:t>
              </a:r>
            </a:p>
          </p:txBody>
        </p:sp>
        <p:sp>
          <p:nvSpPr>
            <p:cNvPr id="26" name="TextBox 25"/>
            <p:cNvSpPr txBox="1"/>
            <p:nvPr/>
          </p:nvSpPr>
          <p:spPr>
            <a:xfrm>
              <a:off x="280657" y="1598057"/>
              <a:ext cx="2172832" cy="408623"/>
            </a:xfrm>
            <a:prstGeom prst="roundRect">
              <a:avLst/>
            </a:prstGeom>
            <a:solidFill>
              <a:srgbClr val="93C029"/>
            </a:solidFill>
            <a:ln w="38100">
              <a:noFill/>
            </a:ln>
          </p:spPr>
          <p:txBody>
            <a:bodyPr wrap="square" rtlCol="0">
              <a:spAutoFit/>
            </a:bodyPr>
            <a:lstStyle/>
            <a:p>
              <a:pPr algn="ctr"/>
              <a:r>
                <a:rPr lang="en-US" sz="2000" dirty="0"/>
                <a:t>Web-to-Case form </a:t>
              </a:r>
            </a:p>
          </p:txBody>
        </p:sp>
      </p:gr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0424">
            <a:off x="1282208" y="2382189"/>
            <a:ext cx="1114262" cy="1114262"/>
          </a:xfrm>
          <a:prstGeom prst="rect">
            <a:avLst/>
          </a:prstGeom>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6808" y="4526691"/>
            <a:ext cx="1103402" cy="1103402"/>
          </a:xfrm>
          <a:prstGeom prst="rect">
            <a:avLst/>
          </a:prstGeom>
          <a:effectLst/>
        </p:spPr>
      </p:pic>
    </p:spTree>
    <p:custDataLst>
      <p:tags r:id="rId1"/>
    </p:custDataLst>
    <p:extLst>
      <p:ext uri="{BB962C8B-B14F-4D97-AF65-F5344CB8AC3E}">
        <p14:creationId xmlns:p14="http://schemas.microsoft.com/office/powerpoint/2010/main" val="12245786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 for Web-to-Case and</a:t>
            </a:r>
            <a:br>
              <a:rPr lang="en-US" dirty="0"/>
            </a:br>
            <a:r>
              <a:rPr lang="en-US" dirty="0"/>
              <a:t>Email-to-Case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449</a:t>
            </a:fld>
            <a:endParaRPr lang="en-US" dirty="0"/>
          </a:p>
        </p:txBody>
      </p:sp>
      <p:sp>
        <p:nvSpPr>
          <p:cNvPr id="7" name="Freeform 6"/>
          <p:cNvSpPr/>
          <p:nvPr/>
        </p:nvSpPr>
        <p:spPr>
          <a:xfrm>
            <a:off x="3399691" y="1030478"/>
            <a:ext cx="8583779" cy="1010136"/>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Ensure your fields capture the information you need from the website.</a:t>
            </a:r>
          </a:p>
          <a:p>
            <a:pPr marL="171450" lvl="1" indent="-171450" defTabSz="711200">
              <a:lnSpc>
                <a:spcPct val="85000"/>
              </a:lnSpc>
              <a:spcBef>
                <a:spcPct val="0"/>
              </a:spcBef>
              <a:buFont typeface="Wingdings" pitchFamily="2" charset="2"/>
              <a:buChar char="§"/>
            </a:pPr>
            <a:r>
              <a:rPr lang="en-US" sz="2000" dirty="0"/>
              <a:t>Set the default case status.</a:t>
            </a:r>
          </a:p>
        </p:txBody>
      </p:sp>
      <p:sp>
        <p:nvSpPr>
          <p:cNvPr id="8" name="Freeform 7"/>
          <p:cNvSpPr/>
          <p:nvPr/>
        </p:nvSpPr>
        <p:spPr>
          <a:xfrm>
            <a:off x="237974" y="1009650"/>
            <a:ext cx="3256945" cy="1033802"/>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Custom Fields</a:t>
            </a:r>
          </a:p>
        </p:txBody>
      </p:sp>
      <p:sp>
        <p:nvSpPr>
          <p:cNvPr id="9" name="Freeform 8"/>
          <p:cNvSpPr/>
          <p:nvPr/>
        </p:nvSpPr>
        <p:spPr>
          <a:xfrm>
            <a:off x="3416968" y="2177612"/>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needed queues.</a:t>
            </a:r>
          </a:p>
        </p:txBody>
      </p:sp>
      <p:sp>
        <p:nvSpPr>
          <p:cNvPr id="11" name="Freeform 10"/>
          <p:cNvSpPr/>
          <p:nvPr/>
        </p:nvSpPr>
        <p:spPr>
          <a:xfrm>
            <a:off x="3441015" y="294557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necessary email templates.</a:t>
            </a:r>
          </a:p>
        </p:txBody>
      </p:sp>
      <p:sp>
        <p:nvSpPr>
          <p:cNvPr id="13" name="Freeform 12"/>
          <p:cNvSpPr/>
          <p:nvPr/>
        </p:nvSpPr>
        <p:spPr>
          <a:xfrm>
            <a:off x="3416968" y="445524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or activate a rule that determines HOW cases are assigned.</a:t>
            </a:r>
          </a:p>
        </p:txBody>
      </p:sp>
      <p:sp>
        <p:nvSpPr>
          <p:cNvPr id="15" name="Freeform 14"/>
          <p:cNvSpPr/>
          <p:nvPr/>
        </p:nvSpPr>
        <p:spPr>
          <a:xfrm>
            <a:off x="3416968" y="522320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or activate a rule to send targeted email responses.</a:t>
            </a:r>
          </a:p>
        </p:txBody>
      </p:sp>
      <p:sp>
        <p:nvSpPr>
          <p:cNvPr id="17" name="Freeform 16"/>
          <p:cNvSpPr/>
          <p:nvPr/>
        </p:nvSpPr>
        <p:spPr>
          <a:xfrm>
            <a:off x="3416968" y="601018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Enable web-to-case.</a:t>
            </a:r>
          </a:p>
        </p:txBody>
      </p:sp>
      <p:sp>
        <p:nvSpPr>
          <p:cNvPr id="21" name="Freeform 20"/>
          <p:cNvSpPr/>
          <p:nvPr/>
        </p:nvSpPr>
        <p:spPr>
          <a:xfrm>
            <a:off x="3435255" y="3701759"/>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t>Create any necessary organization-wide email addresses from which to send auto-responses.</a:t>
            </a:r>
          </a:p>
        </p:txBody>
      </p:sp>
      <p:grpSp>
        <p:nvGrpSpPr>
          <p:cNvPr id="5" name="Group 4"/>
          <p:cNvGrpSpPr/>
          <p:nvPr/>
        </p:nvGrpSpPr>
        <p:grpSpPr>
          <a:xfrm>
            <a:off x="232213" y="2088170"/>
            <a:ext cx="3262706" cy="4601388"/>
            <a:chOff x="232213" y="2088170"/>
            <a:chExt cx="3262706" cy="4601388"/>
          </a:xfrm>
          <a:gradFill flip="none" rotWithShape="1">
            <a:gsLst>
              <a:gs pos="0">
                <a:schemeClr val="tx2"/>
              </a:gs>
              <a:gs pos="100000">
                <a:srgbClr val="00B0F0"/>
              </a:gs>
            </a:gsLst>
            <a:lin ang="5400000" scaled="1"/>
            <a:tileRect/>
          </a:gradFill>
        </p:grpSpPr>
        <p:sp>
          <p:nvSpPr>
            <p:cNvPr id="10" name="Freeform 9"/>
            <p:cNvSpPr/>
            <p:nvPr/>
          </p:nvSpPr>
          <p:spPr>
            <a:xfrm>
              <a:off x="237974" y="2088170"/>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Queues</a:t>
              </a:r>
            </a:p>
          </p:txBody>
        </p:sp>
        <p:sp>
          <p:nvSpPr>
            <p:cNvPr id="12" name="Freeform 11"/>
            <p:cNvSpPr/>
            <p:nvPr/>
          </p:nvSpPr>
          <p:spPr>
            <a:xfrm>
              <a:off x="237974" y="285613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Email Templates</a:t>
              </a:r>
            </a:p>
          </p:txBody>
        </p:sp>
        <p:sp>
          <p:nvSpPr>
            <p:cNvPr id="14" name="Freeform 13"/>
            <p:cNvSpPr/>
            <p:nvPr/>
          </p:nvSpPr>
          <p:spPr>
            <a:xfrm>
              <a:off x="237974" y="438482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Assignment Rules</a:t>
              </a:r>
            </a:p>
          </p:txBody>
        </p:sp>
        <p:sp>
          <p:nvSpPr>
            <p:cNvPr id="16" name="Freeform 15"/>
            <p:cNvSpPr/>
            <p:nvPr/>
          </p:nvSpPr>
          <p:spPr>
            <a:xfrm>
              <a:off x="237974" y="5152786"/>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Auto-response Rules</a:t>
              </a:r>
            </a:p>
          </p:txBody>
        </p:sp>
        <p:sp>
          <p:nvSpPr>
            <p:cNvPr id="18" name="Freeform 17"/>
            <p:cNvSpPr/>
            <p:nvPr/>
          </p:nvSpPr>
          <p:spPr>
            <a:xfrm>
              <a:off x="237974" y="593976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en-US" sz="2400" dirty="0">
                  <a:solidFill>
                    <a:schemeClr val="bg1"/>
                  </a:solidFill>
                </a:rPr>
                <a:t>Web-to-lead/case</a:t>
              </a:r>
            </a:p>
          </p:txBody>
        </p:sp>
        <p:sp>
          <p:nvSpPr>
            <p:cNvPr id="20" name="Freeform 19"/>
            <p:cNvSpPr/>
            <p:nvPr/>
          </p:nvSpPr>
          <p:spPr>
            <a:xfrm>
              <a:off x="232213" y="361231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rPr>
                <a:t>Org-wide Email Addresses</a:t>
              </a:r>
            </a:p>
          </p:txBody>
        </p:sp>
      </p:grpSp>
    </p:spTree>
    <p:custDataLst>
      <p:tags r:id="rId1"/>
    </p:custDataLst>
    <p:extLst>
      <p:ext uri="{BB962C8B-B14F-4D97-AF65-F5344CB8AC3E}">
        <p14:creationId xmlns:p14="http://schemas.microsoft.com/office/powerpoint/2010/main" val="1533531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28592" y="836614"/>
            <a:ext cx="6138393" cy="5935663"/>
          </a:xfrm>
        </p:spPr>
        <p:txBody>
          <a:bodyPr>
            <a:normAutofit/>
          </a:bodyPr>
          <a:lstStyle/>
          <a:p>
            <a:pPr marL="419100" indent="-419100">
              <a:buFont typeface="Wingdings" pitchFamily="2" charset="2"/>
              <a:buAutoNum type="arabicPeriod"/>
            </a:pPr>
            <a:r>
              <a:rPr lang="en-US" dirty="0"/>
              <a:t>What component in Salesforce is similar to a table of data? </a:t>
            </a:r>
          </a:p>
          <a:p>
            <a:pPr marL="419100" indent="-419100">
              <a:buFont typeface="Wingdings" pitchFamily="2" charset="2"/>
              <a:buAutoNum type="arabicPeriod"/>
            </a:pPr>
            <a:r>
              <a:rPr lang="en-US" dirty="0"/>
              <a:t>Which standard objects have a relationship with the Account object? </a:t>
            </a:r>
          </a:p>
          <a:p>
            <a:pPr marL="419100" indent="-419100">
              <a:buFont typeface="Wingdings" pitchFamily="2" charset="2"/>
              <a:buAutoNum type="arabicPeriod"/>
            </a:pPr>
            <a:r>
              <a:rPr lang="en-US" dirty="0"/>
              <a:t>How does a user navigate from an account record to a related contact record? </a:t>
            </a:r>
          </a:p>
          <a:p>
            <a:pPr marL="419100" indent="-419100">
              <a:buFont typeface="Wingdings" pitchFamily="2" charset="2"/>
              <a:buAutoNum type="arabicPeriod"/>
            </a:pPr>
            <a:r>
              <a:rPr lang="en-US" dirty="0"/>
              <a:t>What options are available from the Help &amp; Training portal? </a:t>
            </a:r>
          </a:p>
          <a:p>
            <a:pPr>
              <a:buNone/>
            </a:pPr>
            <a:endParaRPr lang="en-US" dirty="0"/>
          </a:p>
        </p:txBody>
      </p:sp>
      <p:sp>
        <p:nvSpPr>
          <p:cNvPr id="6" name="Title 5"/>
          <p:cNvSpPr>
            <a:spLocks noGrp="1"/>
          </p:cNvSpPr>
          <p:nvPr>
            <p:ph type="title"/>
          </p:nvPr>
        </p:nvSpPr>
        <p:spPr/>
        <p:txBody>
          <a:bodyPr/>
          <a:lstStyle/>
          <a:p>
            <a:r>
              <a:rPr lang="en-US" dirty="0"/>
              <a:t>Knowledge Check</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45</a:t>
            </a:fld>
            <a:endParaRPr lang="en-US" dirty="0"/>
          </a:p>
        </p:txBody>
      </p:sp>
    </p:spTree>
    <p:custDataLst>
      <p:tags r:id="rId1"/>
    </p:custDataLst>
    <p:extLst>
      <p:ext uri="{BB962C8B-B14F-4D97-AF65-F5344CB8AC3E}">
        <p14:creationId xmlns:p14="http://schemas.microsoft.com/office/powerpoint/2010/main" val="1087218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15712" y="843165"/>
            <a:ext cx="8122678" cy="5950440"/>
          </a:xfrm>
        </p:spPr>
        <p:txBody>
          <a:bodyPr>
            <a:noAutofit/>
          </a:bodyPr>
          <a:lstStyle/>
          <a:p>
            <a:pPr marL="342900" lvl="1" indent="-342900" fontAlgn="base">
              <a:spcBef>
                <a:spcPts val="600"/>
              </a:spcBef>
              <a:spcAft>
                <a:spcPct val="0"/>
              </a:spcAft>
              <a:buFont typeface="Wingdings" panose="05000000000000000000" pitchFamily="2" charset="2"/>
              <a:buChar char="§"/>
              <a:defRPr/>
            </a:pPr>
            <a:r>
              <a:rPr lang="en-US" kern="0" dirty="0">
                <a:cs typeface="Arial" charset="0"/>
              </a:rPr>
              <a:t>Case fields will be automatically filled in based on data the customer enters on the website.</a:t>
            </a:r>
            <a:endParaRPr lang="en-US" kern="0" dirty="0"/>
          </a:p>
          <a:p>
            <a:pPr marL="342900" lvl="1" indent="-342900" fontAlgn="base">
              <a:spcBef>
                <a:spcPts val="600"/>
              </a:spcBef>
              <a:spcAft>
                <a:spcPct val="0"/>
              </a:spcAft>
              <a:buFont typeface="Wingdings" panose="05000000000000000000" pitchFamily="2" charset="2"/>
              <a:buChar char="§"/>
              <a:defRPr/>
            </a:pPr>
            <a:r>
              <a:rPr lang="en-US" kern="0" dirty="0"/>
              <a:t>Validation rules on the web form should match those on the case object.</a:t>
            </a:r>
          </a:p>
          <a:p>
            <a:pPr marL="342900" lvl="1" indent="-342900" fontAlgn="base">
              <a:spcBef>
                <a:spcPts val="600"/>
              </a:spcBef>
              <a:spcAft>
                <a:spcPct val="0"/>
              </a:spcAft>
              <a:buFont typeface="Wingdings" panose="05000000000000000000" pitchFamily="2" charset="2"/>
              <a:buChar char="§"/>
              <a:defRPr/>
            </a:pPr>
            <a:r>
              <a:rPr lang="en-US" kern="0" dirty="0"/>
              <a:t>Multi-select picklists allow customers to report cases on several products at a time.</a:t>
            </a:r>
          </a:p>
          <a:p>
            <a:pPr marL="342900" lvl="1" indent="-342900">
              <a:buFont typeface="Wingdings" panose="05000000000000000000" pitchFamily="2" charset="2"/>
              <a:buChar char="§"/>
              <a:defRPr/>
            </a:pPr>
            <a:r>
              <a:rPr lang="en-US" kern="0" dirty="0"/>
              <a:t>If web-to-case generates more than 5000 cases per day, </a:t>
            </a:r>
            <a:r>
              <a:rPr lang="en-US" dirty="0"/>
              <a:t>Salesforce stores additional requests in a pending request queue that contains both web-to-case and web-to-lead requests.</a:t>
            </a:r>
          </a:p>
          <a:p>
            <a:pPr marL="342900" lvl="1" indent="-342900">
              <a:buFont typeface="Wingdings" panose="05000000000000000000" pitchFamily="2" charset="2"/>
              <a:buChar char="§"/>
              <a:defRPr/>
            </a:pPr>
            <a:r>
              <a:rPr lang="en-US" kern="0" dirty="0"/>
              <a:t>Support Settings must specify a Default Case Owner and an Automated Case User.</a:t>
            </a:r>
          </a:p>
          <a:p>
            <a:pPr marL="342900" indent="-342900">
              <a:buFont typeface="Wingdings" panose="05000000000000000000" pitchFamily="2" charset="2"/>
              <a:buChar char="§"/>
            </a:pPr>
            <a:endParaRPr lang="en-US" dirty="0"/>
          </a:p>
        </p:txBody>
      </p:sp>
      <p:sp>
        <p:nvSpPr>
          <p:cNvPr id="5" name="Title 4"/>
          <p:cNvSpPr>
            <a:spLocks noGrp="1"/>
          </p:cNvSpPr>
          <p:nvPr>
            <p:ph type="title"/>
          </p:nvPr>
        </p:nvSpPr>
        <p:spPr/>
        <p:txBody>
          <a:bodyPr/>
          <a:lstStyle/>
          <a:p>
            <a:r>
              <a:rPr lang="en-GB" sz="2700" dirty="0"/>
              <a:t>Additional Information about Web-to-Case</a:t>
            </a:r>
            <a:endParaRPr lang="en-US" sz="270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450</a:t>
            </a:fld>
            <a:endParaRPr lang="en-US" dirty="0"/>
          </a:p>
        </p:txBody>
      </p:sp>
      <p:sp>
        <p:nvSpPr>
          <p:cNvPr id="8" name="Blue Rounded Rectangle"/>
          <p:cNvSpPr>
            <a:spLocks noChangeArrowheads="1"/>
          </p:cNvSpPr>
          <p:nvPr/>
        </p:nvSpPr>
        <p:spPr bwMode="auto">
          <a:xfrm>
            <a:off x="9169402" y="3987254"/>
            <a:ext cx="2068286" cy="2118178"/>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anchor="b"/>
          <a:lstStyle/>
          <a:p>
            <a:pPr algn="r"/>
            <a:r>
              <a:rPr lang="en-US" b="1" dirty="0">
                <a:solidFill>
                  <a:schemeClr val="bg1">
                    <a:lumMod val="95000"/>
                  </a:schemeClr>
                </a:solidFill>
              </a:rPr>
              <a:t>Case </a:t>
            </a:r>
          </a:p>
          <a:p>
            <a:pPr algn="r"/>
            <a:r>
              <a:rPr lang="en-US" b="1" dirty="0">
                <a:solidFill>
                  <a:schemeClr val="bg1">
                    <a:lumMod val="95000"/>
                  </a:schemeClr>
                </a:solidFill>
              </a:rPr>
              <a:t>Number</a:t>
            </a:r>
            <a:endParaRPr lang="en-US" dirty="0">
              <a:solidFill>
                <a:schemeClr val="bg1">
                  <a:lumMod val="95000"/>
                </a:schemeClr>
              </a:solidFill>
            </a:endParaRPr>
          </a:p>
          <a:p>
            <a:pPr algn="r"/>
            <a:r>
              <a:rPr lang="en-US" sz="1600" dirty="0">
                <a:solidFill>
                  <a:schemeClr val="bg1">
                    <a:lumMod val="95000"/>
                  </a:schemeClr>
                </a:solidFill>
              </a:rPr>
              <a:t>00002877</a:t>
            </a:r>
          </a:p>
          <a:p>
            <a:pPr algn="r"/>
            <a:endParaRPr lang="en-US" sz="2000" b="1" dirty="0">
              <a:solidFill>
                <a:schemeClr val="bg1">
                  <a:lumMod val="95000"/>
                </a:schemeClr>
              </a:solidFill>
            </a:endParaRPr>
          </a:p>
          <a:p>
            <a:pPr algn="r"/>
            <a:r>
              <a:rPr lang="en-US" sz="1600" b="1" dirty="0">
                <a:solidFill>
                  <a:schemeClr val="bg1">
                    <a:lumMod val="95000"/>
                  </a:schemeClr>
                </a:solidFill>
              </a:rPr>
              <a:t>Account Name</a:t>
            </a:r>
          </a:p>
          <a:p>
            <a:pPr algn="r"/>
            <a:r>
              <a:rPr lang="en-US" sz="1600" b="1" dirty="0">
                <a:solidFill>
                  <a:schemeClr val="bg1">
                    <a:lumMod val="95000"/>
                  </a:schemeClr>
                </a:solidFill>
              </a:rPr>
              <a:t>Case Subject</a:t>
            </a:r>
          </a:p>
          <a:p>
            <a:pPr algn="r"/>
            <a:r>
              <a:rPr lang="en-US" sz="1600" b="1" dirty="0">
                <a:solidFill>
                  <a:schemeClr val="bg1">
                    <a:lumMod val="95000"/>
                  </a:schemeClr>
                </a:solidFill>
              </a:rPr>
              <a:t>Case Description</a:t>
            </a:r>
            <a:endParaRPr lang="en-US" sz="1600" dirty="0">
              <a:solidFill>
                <a:schemeClr val="bg1">
                  <a:lumMod val="95000"/>
                </a:schemeClr>
              </a:solidFill>
            </a:endParaRPr>
          </a:p>
        </p:txBody>
      </p:sp>
      <p:pic>
        <p:nvPicPr>
          <p:cNvPr id="9" name="Case icon"/>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11357" y="3570066"/>
            <a:ext cx="1314381" cy="1314381"/>
          </a:xfrm>
          <a:prstGeom prst="rect">
            <a:avLst/>
          </a:prstGeom>
          <a:noFill/>
          <a:ln w="9525">
            <a:noFill/>
            <a:miter lim="800000"/>
            <a:headEnd/>
            <a:tailEnd/>
          </a:ln>
          <a:effectLst/>
        </p:spPr>
      </p:pic>
      <p:sp>
        <p:nvSpPr>
          <p:cNvPr id="10" name="Arrow"/>
          <p:cNvSpPr/>
          <p:nvPr/>
        </p:nvSpPr>
        <p:spPr bwMode="auto">
          <a:xfrm rot="5400000">
            <a:off x="9221129" y="2213877"/>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nvGrpSpPr>
          <p:cNvPr id="11" name="Group 10"/>
          <p:cNvGrpSpPr/>
          <p:nvPr/>
        </p:nvGrpSpPr>
        <p:grpSpPr>
          <a:xfrm>
            <a:off x="9480330" y="1140477"/>
            <a:ext cx="1730214" cy="1730214"/>
            <a:chOff x="4230624" y="3188208"/>
            <a:chExt cx="822960" cy="822960"/>
          </a:xfrm>
        </p:grpSpPr>
        <p:sp>
          <p:nvSpPr>
            <p:cNvPr id="14" name="Rounded Rectangle 13"/>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4351592" y="3320754"/>
              <a:ext cx="570674" cy="570674"/>
              <a:chOff x="4351592" y="3288094"/>
              <a:chExt cx="570674" cy="570674"/>
            </a:xfrm>
          </p:grpSpPr>
          <p:sp>
            <p:nvSpPr>
              <p:cNvPr id="16"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16"/>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Tree>
    <p:custDataLst>
      <p:tags r:id="rId1"/>
    </p:custData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2" y="843165"/>
            <a:ext cx="8033678" cy="5950440"/>
          </a:xfrm>
        </p:spPr>
        <p:txBody>
          <a:bodyPr/>
          <a:lstStyle/>
          <a:p>
            <a:pPr marL="233363" lvl="0" indent="-233363" fontAlgn="base">
              <a:lnSpc>
                <a:spcPct val="85000"/>
              </a:lnSpc>
              <a:spcBef>
                <a:spcPts val="600"/>
              </a:spcBef>
              <a:spcAft>
                <a:spcPct val="0"/>
              </a:spcAft>
              <a:defRPr/>
            </a:pPr>
            <a:r>
              <a:rPr lang="en-US" kern="0" dirty="0"/>
              <a:t>Email-to-case:</a:t>
            </a:r>
          </a:p>
          <a:p>
            <a:pPr marL="233363" lvl="0" indent="-233363" fontAlgn="base">
              <a:lnSpc>
                <a:spcPct val="85000"/>
              </a:lnSpc>
              <a:spcBef>
                <a:spcPts val="600"/>
              </a:spcBef>
              <a:spcAft>
                <a:spcPct val="0"/>
              </a:spcAft>
              <a:buFont typeface="Wingdings" pitchFamily="2" charset="2"/>
              <a:buChar char="§"/>
              <a:defRPr/>
            </a:pPr>
            <a:r>
              <a:rPr lang="en-US" kern="0" dirty="0"/>
              <a:t>Automatically creates a case from an inbound email.</a:t>
            </a:r>
          </a:p>
          <a:p>
            <a:pPr marL="233363" indent="-233363">
              <a:lnSpc>
                <a:spcPct val="85000"/>
              </a:lnSpc>
              <a:spcBef>
                <a:spcPts val="600"/>
              </a:spcBef>
              <a:buFont typeface="Wingdings" pitchFamily="2" charset="2"/>
              <a:buChar char="§"/>
              <a:defRPr/>
            </a:pPr>
            <a:r>
              <a:rPr lang="en-US" kern="0" dirty="0"/>
              <a:t>Uses the sender’s email address to associate a contact to the case.</a:t>
            </a:r>
          </a:p>
          <a:p>
            <a:pPr marL="233363" indent="-233363">
              <a:lnSpc>
                <a:spcPct val="85000"/>
              </a:lnSpc>
              <a:spcBef>
                <a:spcPts val="600"/>
              </a:spcBef>
              <a:buFont typeface="Wingdings" pitchFamily="2" charset="2"/>
              <a:buChar char="§"/>
              <a:defRPr/>
            </a:pPr>
            <a:r>
              <a:rPr lang="en-US" kern="0" dirty="0"/>
              <a:t>Uses email content to auto-populate case fields.</a:t>
            </a:r>
          </a:p>
          <a:p>
            <a:pPr marL="233363" indent="-233363">
              <a:lnSpc>
                <a:spcPct val="85000"/>
              </a:lnSpc>
              <a:spcBef>
                <a:spcPts val="600"/>
              </a:spcBef>
              <a:buFont typeface="Wingdings" pitchFamily="2" charset="2"/>
              <a:buChar char="§"/>
              <a:defRPr/>
            </a:pPr>
            <a:r>
              <a:rPr lang="en-US" kern="0" dirty="0"/>
              <a:t>Automatically associates customer email replies, including attachments, with the case.</a:t>
            </a:r>
          </a:p>
          <a:p>
            <a:pPr marL="233363" indent="-233363">
              <a:lnSpc>
                <a:spcPct val="85000"/>
              </a:lnSpc>
              <a:spcBef>
                <a:spcPts val="600"/>
              </a:spcBef>
              <a:buFont typeface="Wingdings" pitchFamily="2" charset="2"/>
              <a:buChar char="§"/>
              <a:defRPr/>
            </a:pPr>
            <a:r>
              <a:rPr lang="en-US" kern="0" dirty="0"/>
              <a:t>Triggers assignment, auto-response, escalation, and workflow rules.</a:t>
            </a:r>
            <a:endParaRPr lang="en-US" dirty="0"/>
          </a:p>
        </p:txBody>
      </p:sp>
      <p:sp>
        <p:nvSpPr>
          <p:cNvPr id="5" name="Title 4"/>
          <p:cNvSpPr>
            <a:spLocks noGrp="1"/>
          </p:cNvSpPr>
          <p:nvPr>
            <p:ph type="title"/>
          </p:nvPr>
        </p:nvSpPr>
        <p:spPr/>
        <p:txBody>
          <a:bodyPr/>
          <a:lstStyle/>
          <a:p>
            <a:r>
              <a:rPr lang="en-GB" dirty="0"/>
              <a:t>What is Email-to-Case?</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451</a:t>
            </a:fld>
            <a:endParaRPr lang="en-US" dirty="0"/>
          </a:p>
        </p:txBody>
      </p:sp>
      <p:sp>
        <p:nvSpPr>
          <p:cNvPr id="10" name="Blue Rounded Rectangle"/>
          <p:cNvSpPr>
            <a:spLocks noChangeArrowheads="1"/>
          </p:cNvSpPr>
          <p:nvPr/>
        </p:nvSpPr>
        <p:spPr bwMode="auto">
          <a:xfrm>
            <a:off x="9767279" y="4432731"/>
            <a:ext cx="2068286" cy="2118178"/>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anchor="b"/>
          <a:lstStyle/>
          <a:p>
            <a:pPr algn="r"/>
            <a:r>
              <a:rPr lang="en-US" b="1" dirty="0">
                <a:solidFill>
                  <a:schemeClr val="bg1">
                    <a:lumMod val="95000"/>
                  </a:schemeClr>
                </a:solidFill>
              </a:rPr>
              <a:t>Case </a:t>
            </a:r>
          </a:p>
          <a:p>
            <a:pPr algn="r"/>
            <a:r>
              <a:rPr lang="en-US" b="1" dirty="0">
                <a:solidFill>
                  <a:schemeClr val="bg1">
                    <a:lumMod val="95000"/>
                  </a:schemeClr>
                </a:solidFill>
              </a:rPr>
              <a:t>Number</a:t>
            </a:r>
            <a:endParaRPr lang="en-US" dirty="0">
              <a:solidFill>
                <a:schemeClr val="bg1">
                  <a:lumMod val="95000"/>
                </a:schemeClr>
              </a:solidFill>
            </a:endParaRPr>
          </a:p>
          <a:p>
            <a:pPr algn="r"/>
            <a:r>
              <a:rPr lang="en-US" dirty="0">
                <a:solidFill>
                  <a:schemeClr val="bg1">
                    <a:lumMod val="95000"/>
                  </a:schemeClr>
                </a:solidFill>
              </a:rPr>
              <a:t>00003781</a:t>
            </a:r>
          </a:p>
          <a:p>
            <a:pPr algn="r"/>
            <a:endParaRPr lang="en-US" sz="2000" dirty="0">
              <a:solidFill>
                <a:schemeClr val="bg1">
                  <a:lumMod val="95000"/>
                </a:schemeClr>
              </a:solidFill>
            </a:endParaRPr>
          </a:p>
          <a:p>
            <a:pPr algn="r"/>
            <a:r>
              <a:rPr lang="en-US" b="1" dirty="0">
                <a:solidFill>
                  <a:schemeClr val="bg1">
                    <a:lumMod val="95000"/>
                  </a:schemeClr>
                </a:solidFill>
              </a:rPr>
              <a:t>Contact Name</a:t>
            </a:r>
          </a:p>
          <a:p>
            <a:pPr algn="r"/>
            <a:r>
              <a:rPr lang="en-US" b="1" dirty="0">
                <a:solidFill>
                  <a:schemeClr val="bg1">
                    <a:lumMod val="95000"/>
                  </a:schemeClr>
                </a:solidFill>
              </a:rPr>
              <a:t>Contact Email</a:t>
            </a:r>
          </a:p>
          <a:p>
            <a:pPr algn="r"/>
            <a:r>
              <a:rPr lang="en-US" b="1" dirty="0">
                <a:solidFill>
                  <a:schemeClr val="bg1">
                    <a:lumMod val="95000"/>
                  </a:schemeClr>
                </a:solidFill>
              </a:rPr>
              <a:t>Case Subject</a:t>
            </a:r>
          </a:p>
        </p:txBody>
      </p:sp>
      <p:pic>
        <p:nvPicPr>
          <p:cNvPr id="13" name="Case icon"/>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209234" y="4015543"/>
            <a:ext cx="1314381" cy="1314381"/>
          </a:xfrm>
          <a:prstGeom prst="rect">
            <a:avLst/>
          </a:prstGeom>
          <a:noFill/>
          <a:ln w="9525">
            <a:noFill/>
            <a:miter lim="800000"/>
            <a:headEnd/>
            <a:tailEnd/>
          </a:ln>
          <a:effectLst/>
        </p:spPr>
      </p:pic>
      <p:sp>
        <p:nvSpPr>
          <p:cNvPr id="14" name="Arrow"/>
          <p:cNvSpPr/>
          <p:nvPr/>
        </p:nvSpPr>
        <p:spPr bwMode="auto">
          <a:xfrm>
            <a:off x="7204760" y="5414278"/>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20" name="Email ic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0222" y="4721069"/>
            <a:ext cx="1816778" cy="1816778"/>
          </a:xfrm>
          <a:prstGeom prst="rect">
            <a:avLst/>
          </a:prstGeom>
          <a:effectLst/>
        </p:spPr>
      </p:pic>
    </p:spTree>
    <p:custDataLst>
      <p:tags r:id="rId1"/>
    </p:custData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115711" y="843165"/>
            <a:ext cx="6746077" cy="4258224"/>
          </a:xfrm>
        </p:spPr>
        <p:txBody>
          <a:bodyPr/>
          <a:lstStyle/>
          <a:p>
            <a:pPr marL="233363" indent="-233363">
              <a:lnSpc>
                <a:spcPct val="85000"/>
              </a:lnSpc>
              <a:spcBef>
                <a:spcPts val="600"/>
              </a:spcBef>
              <a:defRPr/>
            </a:pPr>
            <a:r>
              <a:rPr lang="en-US" kern="0" dirty="0"/>
              <a:t>Administrators need to:</a:t>
            </a:r>
          </a:p>
          <a:p>
            <a:pPr marL="233363" indent="-233363">
              <a:lnSpc>
                <a:spcPct val="85000"/>
              </a:lnSpc>
              <a:spcBef>
                <a:spcPts val="600"/>
              </a:spcBef>
              <a:buFont typeface="Wingdings" pitchFamily="2" charset="2"/>
              <a:buChar char="§"/>
              <a:defRPr/>
            </a:pPr>
            <a:r>
              <a:rPr lang="en-US" kern="0" dirty="0"/>
              <a:t>Configure email settings and enable email-to-case.</a:t>
            </a:r>
          </a:p>
          <a:p>
            <a:pPr marL="233363" indent="-233363">
              <a:lnSpc>
                <a:spcPct val="85000"/>
              </a:lnSpc>
              <a:spcBef>
                <a:spcPts val="600"/>
              </a:spcBef>
              <a:buFont typeface="Wingdings" pitchFamily="2" charset="2"/>
              <a:buChar char="§"/>
              <a:defRPr/>
            </a:pPr>
            <a:r>
              <a:rPr lang="en-US" kern="0" dirty="0"/>
              <a:t>Choose on-demand email-to-case or email-to-case.</a:t>
            </a:r>
          </a:p>
          <a:p>
            <a:pPr marL="574675" lvl="1" indent="-342900">
              <a:lnSpc>
                <a:spcPct val="85000"/>
              </a:lnSpc>
              <a:spcBef>
                <a:spcPts val="600"/>
              </a:spcBef>
              <a:buFontTx/>
              <a:buChar char="–"/>
              <a:defRPr/>
            </a:pPr>
            <a:r>
              <a:rPr lang="en-US" kern="0" dirty="0"/>
              <a:t>Email-to-Case Agent is available for download: </a:t>
            </a:r>
            <a:r>
              <a:rPr lang="en-US" kern="0" dirty="0">
                <a:latin typeface="Courier New" panose="02070309020205020404" pitchFamily="49" charset="0"/>
                <a:cs typeface="Courier New" panose="02070309020205020404" pitchFamily="49" charset="0"/>
              </a:rPr>
              <a:t>developer.salesforce.com/page/</a:t>
            </a:r>
            <a:br>
              <a:rPr lang="en-US" kern="0" dirty="0">
                <a:latin typeface="Courier New" panose="02070309020205020404" pitchFamily="49" charset="0"/>
                <a:cs typeface="Courier New" panose="02070309020205020404" pitchFamily="49" charset="0"/>
              </a:rPr>
            </a:br>
            <a:r>
              <a:rPr lang="en-US" kern="0" dirty="0" err="1">
                <a:latin typeface="Courier New" panose="02070309020205020404" pitchFamily="49" charset="0"/>
                <a:cs typeface="Courier New" panose="02070309020205020404" pitchFamily="49" charset="0"/>
              </a:rPr>
              <a:t>Email_To_Case</a:t>
            </a:r>
            <a:endParaRPr lang="en-US" kern="0" dirty="0">
              <a:latin typeface="Courier New" panose="02070309020205020404" pitchFamily="49" charset="0"/>
              <a:cs typeface="Courier New" panose="02070309020205020404" pitchFamily="49" charset="0"/>
            </a:endParaRPr>
          </a:p>
          <a:p>
            <a:pPr marL="233363" indent="-233363">
              <a:lnSpc>
                <a:spcPct val="85000"/>
              </a:lnSpc>
              <a:spcBef>
                <a:spcPts val="600"/>
              </a:spcBef>
              <a:buFont typeface="Wingdings" pitchFamily="2" charset="2"/>
              <a:buChar char="§"/>
              <a:defRPr/>
            </a:pPr>
            <a:r>
              <a:rPr lang="en-US" kern="0" dirty="0"/>
              <a:t>Add the Emails related list to case page layouts.</a:t>
            </a:r>
            <a:endParaRPr lang="en-US" dirty="0"/>
          </a:p>
        </p:txBody>
      </p:sp>
      <p:sp>
        <p:nvSpPr>
          <p:cNvPr id="5" name="Title 4"/>
          <p:cNvSpPr>
            <a:spLocks noGrp="1"/>
          </p:cNvSpPr>
          <p:nvPr>
            <p:ph type="title"/>
          </p:nvPr>
        </p:nvSpPr>
        <p:spPr/>
        <p:txBody>
          <a:bodyPr/>
          <a:lstStyle/>
          <a:p>
            <a:r>
              <a:rPr lang="en-GB" dirty="0"/>
              <a:t>How do You Set Up Email-to-Case?</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452</a:t>
            </a:fld>
            <a:endParaRPr lang="en-US" dirty="0"/>
          </a:p>
        </p:txBody>
      </p:sp>
      <p:sp>
        <p:nvSpPr>
          <p:cNvPr id="12" name="Rectangle 11"/>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200" b="1" dirty="0">
                <a:solidFill>
                  <a:schemeClr val="bg1"/>
                </a:solidFill>
              </a:rPr>
              <a:t>Setup | Platform Tools | Feature Settings </a:t>
            </a:r>
            <a:br>
              <a:rPr lang="en-US" sz="2200" b="1" dirty="0">
                <a:solidFill>
                  <a:schemeClr val="bg1"/>
                </a:solidFill>
              </a:rPr>
            </a:br>
            <a:r>
              <a:rPr lang="en-US" sz="2200" b="1" dirty="0">
                <a:solidFill>
                  <a:schemeClr val="bg1"/>
                </a:solidFill>
              </a:rPr>
              <a:t>| Service </a:t>
            </a:r>
            <a:r>
              <a:rPr lang="en-GB" sz="2200" b="1" dirty="0">
                <a:solidFill>
                  <a:schemeClr val="bg1"/>
                </a:solidFill>
              </a:rPr>
              <a:t>| Email-to-Case</a:t>
            </a:r>
            <a:endParaRPr lang="en-US" sz="2200" b="1" dirty="0">
              <a:solidFill>
                <a:schemeClr val="bg1"/>
              </a:solidFill>
            </a:endParaRPr>
          </a:p>
        </p:txBody>
      </p:sp>
      <p:sp>
        <p:nvSpPr>
          <p:cNvPr id="17" name="TextBox 16"/>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8"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14" name="Screen: email-to-case settings"/>
          <p:cNvPicPr>
            <a:picLocks noChangeAspect="1" noChangeArrowheads="1"/>
          </p:cNvPicPr>
          <p:nvPr/>
        </p:nvPicPr>
        <p:blipFill>
          <a:blip r:embed="rId4" cstate="print"/>
          <a:srcRect/>
          <a:stretch>
            <a:fillRect/>
          </a:stretch>
        </p:blipFill>
        <p:spPr bwMode="auto">
          <a:xfrm>
            <a:off x="7134273" y="1017174"/>
            <a:ext cx="4613896" cy="574429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on-demand traits"/>
          <p:cNvSpPr txBox="1"/>
          <p:nvPr/>
        </p:nvSpPr>
        <p:spPr>
          <a:xfrm>
            <a:off x="8634309" y="4809357"/>
            <a:ext cx="3554515" cy="1477328"/>
          </a:xfrm>
          <a:prstGeom prst="wedgeRectCallout">
            <a:avLst>
              <a:gd name="adj1" fmla="val -57266"/>
              <a:gd name="adj2" fmla="val -22336"/>
            </a:avLst>
          </a:prstGeom>
          <a:solidFill>
            <a:srgbClr val="008675"/>
          </a:solidFill>
          <a:ln w="38100">
            <a:noFill/>
          </a:ln>
          <a:effectLst>
            <a:outerShdw blurRad="50800" dist="38100" dir="2700000" algn="tl" rotWithShape="0">
              <a:prstClr val="black">
                <a:alpha val="40000"/>
              </a:prstClr>
            </a:outerShdw>
          </a:effectLst>
        </p:spPr>
        <p:txBody>
          <a:bodyPr wrap="square" rtlCol="0" anchor="ctr">
            <a:spAutoFit/>
          </a:bodyPr>
          <a:lstStyle/>
          <a:p>
            <a:pPr marL="223838" indent="-223838" algn="l"/>
            <a:r>
              <a:rPr lang="en-US" sz="1800" b="1" dirty="0">
                <a:solidFill>
                  <a:schemeClr val="bg1"/>
                </a:solidFill>
                <a:latin typeface="Salesforce Sans" panose="020B0505020202020203" pitchFamily="34" charset="0"/>
                <a:cs typeface="Arial" pitchFamily="34" charset="0"/>
              </a:rPr>
              <a:t>Enable on-deman</a:t>
            </a:r>
            <a:r>
              <a:rPr lang="en-US" b="1" dirty="0">
                <a:solidFill>
                  <a:schemeClr val="bg1"/>
                </a:solidFill>
                <a:latin typeface="Salesforce Sans" panose="020B0505020202020203" pitchFamily="34" charset="0"/>
                <a:cs typeface="Arial" pitchFamily="34" charset="0"/>
              </a:rPr>
              <a:t>d service?</a:t>
            </a:r>
            <a:endParaRPr lang="en-US" sz="1800" b="1" dirty="0">
              <a:solidFill>
                <a:schemeClr val="bg1"/>
              </a:solidFill>
              <a:latin typeface="Salesforce Sans" panose="020B0505020202020203" pitchFamily="34" charset="0"/>
              <a:cs typeface="Arial" pitchFamily="34" charset="0"/>
            </a:endParaRPr>
          </a:p>
          <a:p>
            <a:pPr marL="223838" indent="-223838" algn="l">
              <a:buFont typeface="Wingdings" pitchFamily="2" charset="2"/>
              <a:buChar char="ü"/>
            </a:pPr>
            <a:r>
              <a:rPr lang="en-US" sz="1800" b="1" dirty="0">
                <a:solidFill>
                  <a:schemeClr val="bg1"/>
                </a:solidFill>
                <a:latin typeface="Salesforce Sans" panose="020B0505020202020203" pitchFamily="34" charset="0"/>
                <a:cs typeface="Arial" pitchFamily="34" charset="0"/>
              </a:rPr>
              <a:t>No need for firewall.</a:t>
            </a:r>
          </a:p>
          <a:p>
            <a:pPr marL="223838" indent="-223838" algn="l">
              <a:buFont typeface="Wingdings" pitchFamily="2" charset="2"/>
              <a:buChar char="ü"/>
            </a:pPr>
            <a:r>
              <a:rPr lang="en-US" sz="1800" b="1" dirty="0">
                <a:solidFill>
                  <a:schemeClr val="bg1"/>
                </a:solidFill>
                <a:latin typeface="Salesforce Sans" panose="020B0505020202020203" pitchFamily="34" charset="0"/>
                <a:cs typeface="Arial" pitchFamily="34" charset="0"/>
              </a:rPr>
              <a:t>Attachment limit of </a:t>
            </a:r>
            <a:r>
              <a:rPr lang="en-US" b="1" dirty="0">
                <a:solidFill>
                  <a:schemeClr val="bg1"/>
                </a:solidFill>
                <a:latin typeface="Salesforce Sans" panose="020B0505020202020203" pitchFamily="34" charset="0"/>
                <a:cs typeface="Arial" pitchFamily="34" charset="0"/>
              </a:rPr>
              <a:t>25</a:t>
            </a:r>
            <a:r>
              <a:rPr lang="en-US" sz="1800" b="1" dirty="0">
                <a:solidFill>
                  <a:schemeClr val="bg1"/>
                </a:solidFill>
                <a:latin typeface="Salesforce Sans" panose="020B0505020202020203" pitchFamily="34" charset="0"/>
                <a:cs typeface="Arial" pitchFamily="34" charset="0"/>
              </a:rPr>
              <a:t> MB.</a:t>
            </a:r>
          </a:p>
          <a:p>
            <a:pPr marL="223838" indent="-223838" algn="l">
              <a:buFont typeface="Wingdings" pitchFamily="2" charset="2"/>
              <a:buChar char="ü"/>
            </a:pPr>
            <a:r>
              <a:rPr lang="en-US" b="1" dirty="0">
                <a:solidFill>
                  <a:schemeClr val="bg1"/>
                </a:solidFill>
                <a:latin typeface="Salesforce Sans" panose="020B0505020202020203" pitchFamily="34" charset="0"/>
                <a:cs typeface="Arial" pitchFamily="34" charset="0"/>
              </a:rPr>
              <a:t>If not, d</a:t>
            </a:r>
            <a:r>
              <a:rPr lang="en-US" sz="1800" b="1" dirty="0">
                <a:solidFill>
                  <a:schemeClr val="bg1"/>
                </a:solidFill>
                <a:latin typeface="Salesforce Sans" panose="020B0505020202020203" pitchFamily="34" charset="0"/>
                <a:cs typeface="Arial" pitchFamily="34" charset="0"/>
              </a:rPr>
              <a:t>ownload the email-to-case agent if needed.</a:t>
            </a:r>
          </a:p>
        </p:txBody>
      </p:sp>
      <p:sp>
        <p:nvSpPr>
          <p:cNvPr id="9" name="enable email-to-case"/>
          <p:cNvSpPr txBox="1"/>
          <p:nvPr/>
        </p:nvSpPr>
        <p:spPr>
          <a:xfrm>
            <a:off x="8586267" y="2406767"/>
            <a:ext cx="2632718" cy="369332"/>
          </a:xfrm>
          <a:prstGeom prst="wedgeRectCallout">
            <a:avLst>
              <a:gd name="adj1" fmla="val -58756"/>
              <a:gd name="adj2" fmla="val -21387"/>
            </a:avLst>
          </a:prstGeom>
          <a:solidFill>
            <a:srgbClr val="008675"/>
          </a:solidFill>
          <a:ln w="38100">
            <a:noFill/>
          </a:ln>
          <a:effectLst>
            <a:outerShdw blurRad="50800" dist="38100" dir="2700000" algn="tl" rotWithShape="0">
              <a:prstClr val="black">
                <a:alpha val="40000"/>
              </a:prstClr>
            </a:outerShdw>
          </a:effectLst>
        </p:spPr>
        <p:txBody>
          <a:bodyPr wrap="square" rtlCol="0" anchor="ctr">
            <a:spAutoFit/>
          </a:bodyPr>
          <a:lstStyle/>
          <a:p>
            <a:pPr marL="223838" indent="-223838" algn="l"/>
            <a:r>
              <a:rPr lang="en-US" b="1" dirty="0">
                <a:solidFill>
                  <a:schemeClr val="bg1"/>
                </a:solidFill>
                <a:latin typeface="Salesforce Sans" panose="020B0505020202020203" pitchFamily="34" charset="0"/>
                <a:cs typeface="Arial" pitchFamily="34" charset="0"/>
              </a:rPr>
              <a:t>Enable email-to-case.</a:t>
            </a:r>
            <a:endParaRPr lang="en-US" sz="1800" b="1" dirty="0">
              <a:solidFill>
                <a:schemeClr val="bg1"/>
              </a:solidFill>
              <a:latin typeface="Salesforce Sans" panose="020B0505020202020203" pitchFamily="34" charset="0"/>
              <a:cs typeface="Arial" pitchFamily="34" charset="0"/>
            </a:endParaRPr>
          </a:p>
        </p:txBody>
      </p:sp>
      <p:sp>
        <p:nvSpPr>
          <p:cNvPr id="10" name="email settings"/>
          <p:cNvSpPr txBox="1"/>
          <p:nvPr/>
        </p:nvSpPr>
        <p:spPr>
          <a:xfrm>
            <a:off x="9073662" y="1266745"/>
            <a:ext cx="2990871" cy="646331"/>
          </a:xfrm>
          <a:prstGeom prst="wedgeRectCallout">
            <a:avLst>
              <a:gd name="adj1" fmla="val -61600"/>
              <a:gd name="adj2" fmla="val -24841"/>
            </a:avLst>
          </a:prstGeom>
          <a:solidFill>
            <a:srgbClr val="008675"/>
          </a:solidFill>
          <a:ln w="38100">
            <a:noFill/>
          </a:ln>
          <a:effectLst>
            <a:outerShdw blurRad="50800" dist="38100" dir="2700000" algn="tl" rotWithShape="0">
              <a:prstClr val="black">
                <a:alpha val="40000"/>
              </a:prstClr>
            </a:outerShdw>
          </a:effectLst>
        </p:spPr>
        <p:txBody>
          <a:bodyPr wrap="square" rtlCol="0" anchor="ctr">
            <a:spAutoFit/>
          </a:bodyPr>
          <a:lstStyle/>
          <a:p>
            <a:pPr marL="223838" indent="-223838" algn="l"/>
            <a:r>
              <a:rPr lang="en-US" sz="1800" b="1" dirty="0">
                <a:solidFill>
                  <a:schemeClr val="bg1"/>
                </a:solidFill>
                <a:latin typeface="Salesforce Sans" panose="020B0505020202020203" pitchFamily="34" charset="0"/>
                <a:cs typeface="Arial" pitchFamily="34" charset="0"/>
              </a:rPr>
              <a:t>Configure email settings.</a:t>
            </a:r>
          </a:p>
          <a:p>
            <a:pPr marL="223838" indent="-223838"/>
            <a:r>
              <a:rPr lang="en-US" dirty="0">
                <a:solidFill>
                  <a:schemeClr val="bg1"/>
                </a:solidFill>
                <a:latin typeface="Courier New" panose="02070309020205020404" pitchFamily="49" charset="0"/>
                <a:cs typeface="Courier New" panose="02070309020205020404" pitchFamily="49" charset="0"/>
              </a:rPr>
              <a:t>support@company.com</a:t>
            </a:r>
          </a:p>
        </p:txBody>
      </p:sp>
    </p:spTree>
    <p:custDataLst>
      <p:tags r:id="rId1"/>
    </p:custData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Automating Case Management</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27832987"/>
              </p:ext>
            </p:extLst>
          </p:nvPr>
        </p:nvGraphicFramePr>
        <p:xfrm>
          <a:off x="1711207" y="1506825"/>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Web-to-case and email-to-case are already saving us time! How can we automate the routing of those incoming cases?  </a:t>
                      </a:r>
                    </a:p>
                    <a:p>
                      <a:r>
                        <a:rPr lang="en-GB" sz="1800" b="0" kern="1200" dirty="0">
                          <a:solidFill>
                            <a:schemeClr val="tx1"/>
                          </a:solidFill>
                          <a:latin typeface="Salesforce Sans" panose="020B0505020202020203" pitchFamily="34" charset="0"/>
                          <a:ea typeface="Segoe UI" pitchFamily="34" charset="0"/>
                          <a:cs typeface="Segoe UI" pitchFamily="34" charset="0"/>
                        </a:rPr>
                        <a:t>Also, our more experienced support agents need to take ownership of Product Support cases that have been unresolved after four hours.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19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Allison Wheeler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Those unresolved</a:t>
                      </a:r>
                      <a:r>
                        <a:rPr lang="en-GB" sz="1800" b="0" baseline="0" dirty="0">
                          <a:solidFill>
                            <a:schemeClr val="tx1"/>
                          </a:solidFill>
                          <a:latin typeface="Salesforce Sans" panose="020B0505020202020203" pitchFamily="34" charset="0"/>
                          <a:ea typeface="Segoe UI" pitchFamily="34" charset="0"/>
                          <a:cs typeface="Segoe UI" pitchFamily="34" charset="0"/>
                        </a:rPr>
                        <a:t> cases are of special importance</a:t>
                      </a:r>
                      <a:r>
                        <a:rPr lang="en-GB" sz="1800" b="0" dirty="0">
                          <a:solidFill>
                            <a:schemeClr val="tx1"/>
                          </a:solidFill>
                          <a:latin typeface="Salesforce Sans" panose="020B0505020202020203" pitchFamily="34" charset="0"/>
                          <a:ea typeface="Segoe UI" pitchFamily="34" charset="0"/>
                          <a:cs typeface="Segoe UI" pitchFamily="34" charset="0"/>
                        </a:rPr>
                        <a:t>. We don’t want customers waiting for too long without hearing back</a:t>
                      </a:r>
                      <a:r>
                        <a:rPr lang="en-GB" sz="1800" b="0" baseline="0" dirty="0">
                          <a:solidFill>
                            <a:schemeClr val="tx1"/>
                          </a:solidFill>
                          <a:latin typeface="Salesforce Sans" panose="020B0505020202020203" pitchFamily="34" charset="0"/>
                          <a:ea typeface="Segoe UI" pitchFamily="34" charset="0"/>
                          <a:cs typeface="Segoe UI" pitchFamily="34" charset="0"/>
                        </a:rPr>
                        <a:t> from us.</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55m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07413" y="3649189"/>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610176"/>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4489103"/>
            <a:ext cx="297640" cy="288435"/>
          </a:xfrm>
          <a:prstGeom prst="rect">
            <a:avLst/>
          </a:prstGeom>
        </p:spPr>
      </p:pic>
      <p:pic>
        <p:nvPicPr>
          <p:cNvPr id="12" name="Picture 11" descr="NLarkin headshot.png"/>
          <p:cNvPicPr>
            <a:picLocks noChangeAspect="1"/>
          </p:cNvPicPr>
          <p:nvPr/>
        </p:nvPicPr>
        <p:blipFill>
          <a:blip r:embed="rId5" cstate="print"/>
          <a:srcRect l="3327" r="4243" b="14125"/>
          <a:stretch>
            <a:fillRect/>
          </a:stretch>
        </p:blipFill>
        <p:spPr>
          <a:xfrm>
            <a:off x="1773217" y="1543159"/>
            <a:ext cx="576283" cy="575647"/>
          </a:xfrm>
          <a:prstGeom prst="rect">
            <a:avLst/>
          </a:prstGeom>
          <a:solidFill>
            <a:schemeClr val="bg1"/>
          </a:solidFill>
          <a:ln w="19050">
            <a:solidFill>
              <a:schemeClr val="bg1">
                <a:lumMod val="85000"/>
              </a:schemeClr>
            </a:solidFill>
          </a:ln>
        </p:spPr>
      </p:pic>
      <p:pic>
        <p:nvPicPr>
          <p:cNvPr id="15" name="Picture 14" descr="JWiseman headshot.png"/>
          <p:cNvPicPr>
            <a:picLocks noChangeAspect="1"/>
          </p:cNvPicPr>
          <p:nvPr/>
        </p:nvPicPr>
        <p:blipFill>
          <a:blip r:embed="rId6" cstate="print"/>
          <a:srcRect r="-361" b="20716"/>
          <a:stretch>
            <a:fillRect/>
          </a:stretch>
        </p:blipFill>
        <p:spPr>
          <a:xfrm>
            <a:off x="1846023" y="4489103"/>
            <a:ext cx="482102" cy="481722"/>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453</a:t>
            </a:fld>
            <a:endParaRPr lang="en-US" dirty="0"/>
          </a:p>
        </p:txBody>
      </p:sp>
    </p:spTree>
    <p:custDataLst>
      <p:tags r:id="rId1"/>
    </p:custData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156"/>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400" dirty="0">
                <a:solidFill>
                  <a:schemeClr val="bg1"/>
                </a:solidFill>
                <a:latin typeface="Salesforce Sans" panose="020B0505020202020203" pitchFamily="34" charset="0"/>
                <a:cs typeface="Arial" pitchFamily="34" charset="0"/>
              </a:rPr>
              <a:t>A </a:t>
            </a:r>
            <a:r>
              <a:rPr lang="en-US" sz="2400" b="1" dirty="0">
                <a:solidFill>
                  <a:schemeClr val="bg1"/>
                </a:solidFill>
                <a:latin typeface="Salesforce Sans" panose="020B0505020202020203" pitchFamily="34" charset="0"/>
                <a:cs typeface="Arial" pitchFamily="34" charset="0"/>
              </a:rPr>
              <a:t>case queue </a:t>
            </a:r>
            <a:r>
              <a:rPr lang="en-US" sz="2400" dirty="0">
                <a:solidFill>
                  <a:schemeClr val="bg1"/>
                </a:solidFill>
                <a:latin typeface="Salesforce Sans" panose="020B0505020202020203" pitchFamily="34" charset="0"/>
                <a:cs typeface="Arial" pitchFamily="34" charset="0"/>
              </a:rPr>
              <a:t>is a location where case records can be routed to await processing by a support agent.</a:t>
            </a:r>
          </a:p>
        </p:txBody>
      </p:sp>
      <p:sp>
        <p:nvSpPr>
          <p:cNvPr id="5" name="Title 4"/>
          <p:cNvSpPr>
            <a:spLocks noGrp="1"/>
          </p:cNvSpPr>
          <p:nvPr>
            <p:ph type="title"/>
          </p:nvPr>
        </p:nvSpPr>
        <p:spPr/>
        <p:txBody>
          <a:bodyPr/>
          <a:lstStyle/>
          <a:p>
            <a:r>
              <a:rPr lang="en-GB" dirty="0"/>
              <a:t>Discovery: Case Queues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454</a:t>
            </a:fld>
            <a:endParaRPr lang="en-US" dirty="0"/>
          </a:p>
        </p:txBody>
      </p:sp>
      <p:sp>
        <p:nvSpPr>
          <p:cNvPr id="51" name="TextBox 50"/>
          <p:cNvSpPr txBox="1"/>
          <p:nvPr/>
        </p:nvSpPr>
        <p:spPr bwMode="white">
          <a:xfrm>
            <a:off x="0" y="6080174"/>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52" name="Group 4"/>
          <p:cNvGrpSpPr>
            <a:grpSpLocks noChangeAspect="1"/>
          </p:cNvGrpSpPr>
          <p:nvPr/>
        </p:nvGrpSpPr>
        <p:grpSpPr bwMode="auto">
          <a:xfrm>
            <a:off x="436563" y="6384958"/>
            <a:ext cx="422275" cy="328613"/>
            <a:chOff x="275" y="1308"/>
            <a:chExt cx="266" cy="207"/>
          </a:xfrm>
        </p:grpSpPr>
        <p:sp>
          <p:nvSpPr>
            <p:cNvPr id="5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17" name="line1: product support"/>
          <p:cNvCxnSpPr/>
          <p:nvPr/>
        </p:nvCxnSpPr>
        <p:spPr bwMode="auto">
          <a:xfrm flipH="1">
            <a:off x="1322522" y="2671029"/>
            <a:ext cx="1399657" cy="19006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8" name="line2: product support"/>
          <p:cNvCxnSpPr/>
          <p:nvPr/>
        </p:nvCxnSpPr>
        <p:spPr bwMode="auto">
          <a:xfrm>
            <a:off x="2869251" y="2597457"/>
            <a:ext cx="0" cy="2326749"/>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9" name="line3: product support"/>
          <p:cNvCxnSpPr/>
          <p:nvPr/>
        </p:nvCxnSpPr>
        <p:spPr bwMode="auto">
          <a:xfrm>
            <a:off x="3048000" y="2713070"/>
            <a:ext cx="1343129" cy="18702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0" name="line4: inquiry"/>
          <p:cNvCxnSpPr/>
          <p:nvPr/>
        </p:nvCxnSpPr>
        <p:spPr bwMode="auto">
          <a:xfrm flipH="1">
            <a:off x="9462631" y="2734091"/>
            <a:ext cx="651624" cy="223833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1" name="line5: inquiry"/>
          <p:cNvCxnSpPr/>
          <p:nvPr/>
        </p:nvCxnSpPr>
        <p:spPr bwMode="auto">
          <a:xfrm>
            <a:off x="10334972" y="2681539"/>
            <a:ext cx="727727" cy="2484299"/>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22" name="Text Product Support Q"/>
          <p:cNvSpPr txBox="1"/>
          <p:nvPr/>
        </p:nvSpPr>
        <p:spPr>
          <a:xfrm>
            <a:off x="1880945" y="2357319"/>
            <a:ext cx="1981279" cy="54422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en-US" sz="1600" b="1" dirty="0">
                <a:latin typeface="Salesforce Sans" panose="020B0505020202020203" pitchFamily="34" charset="0"/>
                <a:cs typeface="Arial" pitchFamily="34" charset="0"/>
              </a:rPr>
              <a:t>Product Support</a:t>
            </a:r>
            <a:br>
              <a:rPr lang="en-US" sz="1600" b="1" dirty="0">
                <a:latin typeface="Salesforce Sans" panose="020B0505020202020203" pitchFamily="34" charset="0"/>
                <a:cs typeface="Arial" pitchFamily="34" charset="0"/>
              </a:rPr>
            </a:br>
            <a:r>
              <a:rPr lang="en-US" sz="1600" b="1" dirty="0">
                <a:effectLst/>
                <a:latin typeface="Salesforce Sans" panose="020B0505020202020203" pitchFamily="34" charset="0"/>
                <a:cs typeface="Arial" pitchFamily="34" charset="0"/>
              </a:rPr>
              <a:t>Tier 1</a:t>
            </a:r>
            <a:r>
              <a:rPr lang="en-US" sz="1600" b="1" dirty="0">
                <a:latin typeface="Salesforce Sans" panose="020B0505020202020203" pitchFamily="34" charset="0"/>
                <a:cs typeface="Arial" pitchFamily="34" charset="0"/>
              </a:rPr>
              <a:t> </a:t>
            </a:r>
            <a:r>
              <a:rPr lang="en-US" sz="1600" b="1" dirty="0">
                <a:effectLst/>
                <a:latin typeface="Salesforce Sans" panose="020B0505020202020203" pitchFamily="34" charset="0"/>
                <a:cs typeface="Arial" pitchFamily="34" charset="0"/>
              </a:rPr>
              <a:t>Queue</a:t>
            </a:r>
          </a:p>
        </p:txBody>
      </p:sp>
      <p:sp>
        <p:nvSpPr>
          <p:cNvPr id="123" name="text Inquiry Q"/>
          <p:cNvSpPr txBox="1"/>
          <p:nvPr/>
        </p:nvSpPr>
        <p:spPr>
          <a:xfrm>
            <a:off x="9450345" y="2357319"/>
            <a:ext cx="1571502" cy="573654"/>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en-US" sz="1600" b="1" dirty="0">
                <a:latin typeface="Salesforce Sans" panose="020B0505020202020203" pitchFamily="34" charset="0"/>
                <a:cs typeface="Arial" pitchFamily="34" charset="0"/>
              </a:rPr>
              <a:t>Inquiry</a:t>
            </a:r>
            <a:br>
              <a:rPr lang="en-US" sz="1600" b="1" dirty="0">
                <a:latin typeface="Salesforce Sans" panose="020B0505020202020203" pitchFamily="34" charset="0"/>
                <a:cs typeface="Arial" pitchFamily="34" charset="0"/>
              </a:rPr>
            </a:br>
            <a:r>
              <a:rPr lang="en-US" sz="1600" b="1" dirty="0">
                <a:effectLst/>
                <a:latin typeface="Salesforce Sans" panose="020B0505020202020203" pitchFamily="34" charset="0"/>
                <a:cs typeface="Arial" pitchFamily="34" charset="0"/>
              </a:rPr>
              <a:t>Queue</a:t>
            </a:r>
          </a:p>
        </p:txBody>
      </p:sp>
      <p:sp>
        <p:nvSpPr>
          <p:cNvPr id="129" name="case groupings"/>
          <p:cNvSpPr txBox="1"/>
          <p:nvPr/>
        </p:nvSpPr>
        <p:spPr>
          <a:xfrm>
            <a:off x="4935415" y="1673168"/>
            <a:ext cx="3204673" cy="1885362"/>
          </a:xfrm>
          <a:prstGeom prst="roundRect">
            <a:avLst>
              <a:gd name="adj" fmla="val 9738"/>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marL="223838" indent="-223838" algn="l"/>
            <a:r>
              <a:rPr lang="en-US" sz="1800" dirty="0">
                <a:latin typeface="Salesforce Sans" panose="020B0505020202020203" pitchFamily="34" charset="0"/>
                <a:cs typeface="Arial" pitchFamily="34" charset="0"/>
              </a:rPr>
              <a:t>How do you group cases? </a:t>
            </a:r>
          </a:p>
          <a:p>
            <a:pPr marL="223838" indent="-223838" algn="l">
              <a:buFont typeface="Wingdings" pitchFamily="2" charset="2"/>
              <a:buChar char="§"/>
            </a:pPr>
            <a:r>
              <a:rPr lang="en-US" sz="1800" dirty="0">
                <a:latin typeface="Salesforce Sans" panose="020B0505020202020203" pitchFamily="34" charset="0"/>
                <a:cs typeface="Arial" pitchFamily="34" charset="0"/>
              </a:rPr>
              <a:t>Type of support request</a:t>
            </a:r>
          </a:p>
          <a:p>
            <a:pPr marL="223838" indent="-223838" algn="l">
              <a:buFont typeface="Wingdings" pitchFamily="2" charset="2"/>
              <a:buChar char="§"/>
            </a:pPr>
            <a:r>
              <a:rPr lang="en-US" sz="1800" dirty="0">
                <a:latin typeface="Salesforce Sans" panose="020B0505020202020203" pitchFamily="34" charset="0"/>
                <a:cs typeface="Arial" pitchFamily="34" charset="0"/>
              </a:rPr>
              <a:t>Product family</a:t>
            </a:r>
          </a:p>
          <a:p>
            <a:pPr marL="223838" indent="-223838" algn="l">
              <a:buFont typeface="Wingdings" pitchFamily="2" charset="2"/>
              <a:buChar char="§"/>
            </a:pPr>
            <a:r>
              <a:rPr lang="en-US" sz="1800" dirty="0">
                <a:latin typeface="Salesforce Sans" panose="020B0505020202020203" pitchFamily="34" charset="0"/>
                <a:cs typeface="Arial" pitchFamily="34" charset="0"/>
              </a:rPr>
              <a:t>Type of customer</a:t>
            </a:r>
          </a:p>
          <a:p>
            <a:pPr marL="223838" indent="-223838" algn="l">
              <a:buFont typeface="Wingdings" pitchFamily="2" charset="2"/>
              <a:buChar char="§"/>
            </a:pPr>
            <a:r>
              <a:rPr lang="en-US" sz="1800" dirty="0">
                <a:latin typeface="Salesforce Sans" panose="020B0505020202020203" pitchFamily="34" charset="0"/>
                <a:cs typeface="Arial" pitchFamily="34" charset="0"/>
              </a:rPr>
              <a:t>Type of service-level </a:t>
            </a:r>
            <a:br>
              <a:rPr lang="en-US" sz="1800" dirty="0">
                <a:latin typeface="Salesforce Sans" panose="020B0505020202020203" pitchFamily="34" charset="0"/>
                <a:cs typeface="Arial" pitchFamily="34" charset="0"/>
              </a:rPr>
            </a:br>
            <a:r>
              <a:rPr lang="en-US" sz="1800" dirty="0">
                <a:latin typeface="Salesforce Sans" panose="020B0505020202020203" pitchFamily="34" charset="0"/>
                <a:cs typeface="Arial" pitchFamily="34" charset="0"/>
              </a:rPr>
              <a:t>agreement</a:t>
            </a:r>
          </a:p>
        </p:txBody>
      </p:sp>
      <p:sp>
        <p:nvSpPr>
          <p:cNvPr id="130" name="queues?"/>
          <p:cNvSpPr txBox="1"/>
          <p:nvPr/>
        </p:nvSpPr>
        <p:spPr>
          <a:xfrm>
            <a:off x="508760" y="1107068"/>
            <a:ext cx="3277794" cy="448893"/>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What queues do you need?</a:t>
            </a:r>
          </a:p>
        </p:txBody>
      </p:sp>
      <p:sp>
        <p:nvSpPr>
          <p:cNvPr id="131" name="queues?"/>
          <p:cNvSpPr txBox="1"/>
          <p:nvPr/>
        </p:nvSpPr>
        <p:spPr>
          <a:xfrm>
            <a:off x="5917664" y="5055416"/>
            <a:ext cx="1869218" cy="395815"/>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Which agents?</a:t>
            </a:r>
          </a:p>
        </p:txBody>
      </p:sp>
      <p:grpSp>
        <p:nvGrpSpPr>
          <p:cNvPr id="132" name="Group 131"/>
          <p:cNvGrpSpPr/>
          <p:nvPr/>
        </p:nvGrpSpPr>
        <p:grpSpPr>
          <a:xfrm>
            <a:off x="1847765" y="1739379"/>
            <a:ext cx="2051573" cy="538084"/>
            <a:chOff x="1711131" y="2084819"/>
            <a:chExt cx="2051573" cy="538084"/>
          </a:xfrm>
        </p:grpSpPr>
        <p:pic>
          <p:nvPicPr>
            <p:cNvPr id="133" name="Picture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1131" y="2084819"/>
              <a:ext cx="538084" cy="538084"/>
            </a:xfrm>
            <a:prstGeom prst="rect">
              <a:avLst/>
            </a:prstGeom>
          </p:spPr>
        </p:pic>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876" y="2084819"/>
              <a:ext cx="538084" cy="538084"/>
            </a:xfrm>
            <a:prstGeom prst="rect">
              <a:avLst/>
            </a:prstGeom>
          </p:spPr>
        </p:pic>
        <p:pic>
          <p:nvPicPr>
            <p:cNvPr id="135" name="Picture 1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620" y="2084819"/>
              <a:ext cx="538084" cy="538084"/>
            </a:xfrm>
            <a:prstGeom prst="rect">
              <a:avLst/>
            </a:prstGeom>
          </p:spPr>
        </p:pic>
      </p:grpSp>
      <p:grpSp>
        <p:nvGrpSpPr>
          <p:cNvPr id="136" name="Group 135"/>
          <p:cNvGrpSpPr/>
          <p:nvPr/>
        </p:nvGrpSpPr>
        <p:grpSpPr>
          <a:xfrm>
            <a:off x="2310711" y="2983812"/>
            <a:ext cx="1107776" cy="1107776"/>
            <a:chOff x="2331732" y="3392314"/>
            <a:chExt cx="1107776" cy="1107776"/>
          </a:xfrm>
        </p:grpSpPr>
        <p:pic>
          <p:nvPicPr>
            <p:cNvPr id="137" name="Picture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38" name="Isosceles Triangle 137"/>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4" name="Group 143"/>
          <p:cNvGrpSpPr/>
          <p:nvPr/>
        </p:nvGrpSpPr>
        <p:grpSpPr>
          <a:xfrm>
            <a:off x="9224075" y="1739379"/>
            <a:ext cx="2051573" cy="538084"/>
            <a:chOff x="1711131" y="2084819"/>
            <a:chExt cx="2051573" cy="538084"/>
          </a:xfrm>
        </p:grpSpPr>
        <p:pic>
          <p:nvPicPr>
            <p:cNvPr id="145" name="Picture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1131" y="2084819"/>
              <a:ext cx="538084" cy="538084"/>
            </a:xfrm>
            <a:prstGeom prst="rect">
              <a:avLst/>
            </a:prstGeom>
          </p:spPr>
        </p:pic>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876" y="2084819"/>
              <a:ext cx="538084" cy="538084"/>
            </a:xfrm>
            <a:prstGeom prst="rect">
              <a:avLst/>
            </a:prstGeom>
          </p:spPr>
        </p:pic>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620" y="2084819"/>
              <a:ext cx="538084" cy="538084"/>
            </a:xfrm>
            <a:prstGeom prst="rect">
              <a:avLst/>
            </a:prstGeom>
          </p:spPr>
        </p:pic>
      </p:grpSp>
      <p:grpSp>
        <p:nvGrpSpPr>
          <p:cNvPr id="148" name="Group 147"/>
          <p:cNvGrpSpPr/>
          <p:nvPr/>
        </p:nvGrpSpPr>
        <p:grpSpPr>
          <a:xfrm>
            <a:off x="9655490" y="3052129"/>
            <a:ext cx="1107776" cy="1107776"/>
            <a:chOff x="2331732" y="3392314"/>
            <a:chExt cx="1107776" cy="1107776"/>
          </a:xfrm>
        </p:grpSpPr>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50" name="Isosceles Triangle 149"/>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6" name="Picture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58560">
            <a:off x="7983702" y="1932893"/>
            <a:ext cx="698744" cy="509191"/>
          </a:xfrm>
          <a:prstGeom prst="rect">
            <a:avLst/>
          </a:prstGeom>
        </p:spPr>
      </p:pic>
      <p:pic>
        <p:nvPicPr>
          <p:cNvPr id="158" name="Picture 157"/>
          <p:cNvPicPr>
            <a:picLocks noChangeAspect="1"/>
          </p:cNvPicPr>
          <p:nvPr/>
        </p:nvPicPr>
        <p:blipFill rotWithShape="1">
          <a:blip r:embed="rId7">
            <a:extLst>
              <a:ext uri="{28A0092B-C50C-407E-A947-70E740481C1C}">
                <a14:useLocalDpi xmlns:a14="http://schemas.microsoft.com/office/drawing/2010/main" val="0"/>
              </a:ext>
            </a:extLst>
          </a:blip>
          <a:srcRect l="4035" t="-6265" r="-4035" b="6265"/>
          <a:stretch/>
        </p:blipFill>
        <p:spPr>
          <a:xfrm>
            <a:off x="621326" y="4574771"/>
            <a:ext cx="1230431" cy="1188720"/>
          </a:xfrm>
          <a:prstGeom prst="ellipse">
            <a:avLst/>
          </a:prstGeom>
          <a:solidFill>
            <a:schemeClr val="bg1"/>
          </a:solidFill>
          <a:ln w="19050">
            <a:solidFill>
              <a:schemeClr val="bg1">
                <a:lumMod val="85000"/>
              </a:schemeClr>
            </a:solidFill>
          </a:ln>
        </p:spPr>
      </p:pic>
      <p:pic>
        <p:nvPicPr>
          <p:cNvPr id="159" name="Picture 158"/>
          <p:cNvPicPr>
            <a:picLocks noChangeAspect="1"/>
          </p:cNvPicPr>
          <p:nvPr/>
        </p:nvPicPr>
        <p:blipFill rotWithShape="1">
          <a:blip r:embed="rId8" cstate="print">
            <a:extLst>
              <a:ext uri="{28A0092B-C50C-407E-A947-70E740481C1C}">
                <a14:useLocalDpi xmlns:a14="http://schemas.microsoft.com/office/drawing/2010/main" val="0"/>
              </a:ext>
            </a:extLst>
          </a:blip>
          <a:srcRect b="34080"/>
          <a:stretch/>
        </p:blipFill>
        <p:spPr>
          <a:xfrm>
            <a:off x="2321528" y="4574771"/>
            <a:ext cx="1197903" cy="1188720"/>
          </a:xfrm>
          <a:prstGeom prst="ellipse">
            <a:avLst/>
          </a:prstGeom>
          <a:solidFill>
            <a:schemeClr val="bg1"/>
          </a:solidFill>
          <a:ln w="19050">
            <a:solidFill>
              <a:schemeClr val="bg1">
                <a:lumMod val="85000"/>
              </a:schemeClr>
            </a:solidFill>
          </a:ln>
        </p:spPr>
      </p:pic>
      <p:pic>
        <p:nvPicPr>
          <p:cNvPr id="161" name="Picture 160"/>
          <p:cNvPicPr>
            <a:picLocks noChangeAspect="1"/>
          </p:cNvPicPr>
          <p:nvPr/>
        </p:nvPicPr>
        <p:blipFill rotWithShape="1">
          <a:blip r:embed="rId9" cstate="print">
            <a:extLst>
              <a:ext uri="{28A0092B-C50C-407E-A947-70E740481C1C}">
                <a14:useLocalDpi xmlns:a14="http://schemas.microsoft.com/office/drawing/2010/main" val="0"/>
              </a:ext>
            </a:extLst>
          </a:blip>
          <a:srcRect l="2018" t="-3593" r="10284" b="39237"/>
          <a:stretch/>
        </p:blipFill>
        <p:spPr>
          <a:xfrm>
            <a:off x="8892588" y="4574771"/>
            <a:ext cx="1201058" cy="1188720"/>
          </a:xfrm>
          <a:prstGeom prst="ellipse">
            <a:avLst/>
          </a:prstGeom>
          <a:solidFill>
            <a:schemeClr val="bg1"/>
          </a:solidFill>
          <a:ln w="19050">
            <a:solidFill>
              <a:schemeClr val="bg1">
                <a:lumMod val="85000"/>
              </a:schemeClr>
            </a:solidFill>
          </a:ln>
        </p:spPr>
      </p:pic>
      <p:pic>
        <p:nvPicPr>
          <p:cNvPr id="162" name="Picture 161"/>
          <p:cNvPicPr>
            <a:picLocks noChangeAspect="1"/>
          </p:cNvPicPr>
          <p:nvPr/>
        </p:nvPicPr>
        <p:blipFill rotWithShape="1">
          <a:blip r:embed="rId10">
            <a:extLst>
              <a:ext uri="{28A0092B-C50C-407E-A947-70E740481C1C}">
                <a14:useLocalDpi xmlns:a14="http://schemas.microsoft.com/office/drawing/2010/main" val="0"/>
              </a:ext>
            </a:extLst>
          </a:blip>
          <a:srcRect b="30606"/>
          <a:stretch/>
        </p:blipFill>
        <p:spPr>
          <a:xfrm>
            <a:off x="10530915" y="4574771"/>
            <a:ext cx="1147027" cy="1188720"/>
          </a:xfrm>
          <a:prstGeom prst="ellipse">
            <a:avLst/>
          </a:prstGeom>
          <a:solidFill>
            <a:schemeClr val="bg1"/>
          </a:solidFill>
          <a:ln w="19050">
            <a:solidFill>
              <a:schemeClr val="bg1">
                <a:lumMod val="85000"/>
              </a:schemeClr>
            </a:solidFill>
          </a:ln>
        </p:spPr>
      </p:pic>
      <p:pic>
        <p:nvPicPr>
          <p:cNvPr id="124" name="Picture 123"/>
          <p:cNvPicPr>
            <a:picLocks noChangeAspect="1"/>
          </p:cNvPicPr>
          <p:nvPr/>
        </p:nvPicPr>
        <p:blipFill rotWithShape="1">
          <a:blip r:embed="rId11" cstate="print">
            <a:extLst>
              <a:ext uri="{28A0092B-C50C-407E-A947-70E740481C1C}">
                <a14:useLocalDpi xmlns:a14="http://schemas.microsoft.com/office/drawing/2010/main" val="0"/>
              </a:ext>
            </a:extLst>
          </a:blip>
          <a:srcRect l="-4958" r="-4439" b="27234"/>
          <a:stretch/>
        </p:blipFill>
        <p:spPr>
          <a:xfrm>
            <a:off x="3755249" y="4574771"/>
            <a:ext cx="1192821" cy="1188720"/>
          </a:xfrm>
          <a:prstGeom prst="ellipse">
            <a:avLst/>
          </a:prstGeom>
          <a:solidFill>
            <a:schemeClr val="bg1"/>
          </a:solidFill>
          <a:ln w="12700">
            <a:solidFill>
              <a:schemeClr val="bg1">
                <a:lumMod val="85000"/>
              </a:schemeClr>
            </a:solidFill>
          </a:ln>
        </p:spPr>
      </p:pic>
    </p:spTree>
    <p:custDataLst>
      <p:tags r:id="rId1"/>
    </p:custData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Discovery: Case Assignment Rules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455</a:t>
            </a:fld>
            <a:endParaRPr lang="en-US" dirty="0"/>
          </a:p>
        </p:txBody>
      </p:sp>
      <p:sp>
        <p:nvSpPr>
          <p:cNvPr id="30" name="assignment rule"/>
          <p:cNvSpPr txBox="1">
            <a:spLocks noChangeArrowheads="1"/>
          </p:cNvSpPr>
          <p:nvPr/>
        </p:nvSpPr>
        <p:spPr bwMode="auto">
          <a:xfrm>
            <a:off x="3295529" y="4600142"/>
            <a:ext cx="1451757" cy="646331"/>
          </a:xfrm>
          <a:prstGeom prst="rect">
            <a:avLst/>
          </a:prstGeom>
          <a:noFill/>
          <a:ln w="38100" algn="ctr">
            <a:noFill/>
            <a:miter lim="800000"/>
            <a:headEnd/>
            <a:tailEnd/>
          </a:ln>
        </p:spPr>
        <p:txBody>
          <a:bodyPr wrap="square">
            <a:spAutoFit/>
          </a:bodyPr>
          <a:lstStyle/>
          <a:p>
            <a:pPr>
              <a:spcBef>
                <a:spcPts val="0"/>
              </a:spcBef>
            </a:pPr>
            <a:r>
              <a:rPr lang="en-US" sz="1800" dirty="0">
                <a:latin typeface="Salesforce Sans" panose="020B0505020202020203" pitchFamily="34" charset="0"/>
                <a:cs typeface="Arial" pitchFamily="34" charset="0"/>
              </a:rPr>
              <a:t>Assignment </a:t>
            </a:r>
          </a:p>
          <a:p>
            <a:pPr algn="ctr">
              <a:spcBef>
                <a:spcPts val="0"/>
              </a:spcBef>
            </a:pPr>
            <a:r>
              <a:rPr lang="en-US" sz="1800" dirty="0">
                <a:latin typeface="Salesforce Sans" panose="020B0505020202020203" pitchFamily="34" charset="0"/>
                <a:cs typeface="Arial" pitchFamily="34" charset="0"/>
              </a:rPr>
              <a:t>Rule</a:t>
            </a:r>
          </a:p>
        </p:txBody>
      </p:sp>
      <p:sp>
        <p:nvSpPr>
          <p:cNvPr id="31" name="case is created"/>
          <p:cNvSpPr txBox="1">
            <a:spLocks noChangeArrowheads="1"/>
          </p:cNvSpPr>
          <p:nvPr/>
        </p:nvSpPr>
        <p:spPr bwMode="auto">
          <a:xfrm>
            <a:off x="522271" y="4529804"/>
            <a:ext cx="1880960" cy="369332"/>
          </a:xfrm>
          <a:prstGeom prst="rect">
            <a:avLst/>
          </a:prstGeom>
          <a:noFill/>
          <a:ln w="9525">
            <a:noFill/>
            <a:miter lim="800000"/>
            <a:headEnd/>
            <a:tailEnd/>
          </a:ln>
        </p:spPr>
        <p:txBody>
          <a:bodyPr wrap="square">
            <a:spAutoFit/>
          </a:bodyPr>
          <a:lstStyle/>
          <a:p>
            <a:pPr algn="ctr" eaLnBrk="0" hangingPunct="0">
              <a:spcBef>
                <a:spcPct val="50000"/>
              </a:spcBef>
            </a:pPr>
            <a:r>
              <a:rPr lang="en-US" sz="1800" dirty="0">
                <a:latin typeface="Salesforce Sans" panose="020B0505020202020203" pitchFamily="34" charset="0"/>
                <a:cs typeface="Arial" pitchFamily="34" charset="0"/>
              </a:rPr>
              <a:t>Case is created</a:t>
            </a:r>
          </a:p>
        </p:txBody>
      </p:sp>
      <p:grpSp>
        <p:nvGrpSpPr>
          <p:cNvPr id="32" name="Group 6"/>
          <p:cNvGrpSpPr/>
          <p:nvPr/>
        </p:nvGrpSpPr>
        <p:grpSpPr>
          <a:xfrm>
            <a:off x="1738455" y="2814397"/>
            <a:ext cx="5950817" cy="1944727"/>
            <a:chOff x="1260474" y="2958944"/>
            <a:chExt cx="5950817" cy="2314286"/>
          </a:xfrm>
        </p:grpSpPr>
        <p:sp>
          <p:nvSpPr>
            <p:cNvPr id="33" name="Arrow down"/>
            <p:cNvSpPr/>
            <p:nvPr/>
          </p:nvSpPr>
          <p:spPr>
            <a:xfrm rot="16200000" flipH="1" flipV="1">
              <a:off x="5882267" y="3995248"/>
              <a:ext cx="1299481" cy="1256483"/>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Long arrow up"/>
            <p:cNvSpPr/>
            <p:nvPr/>
          </p:nvSpPr>
          <p:spPr>
            <a:xfrm rot="5400000" flipH="1">
              <a:off x="3565614" y="653804"/>
              <a:ext cx="1340537" cy="5950817"/>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grpSp>
      <p:sp>
        <p:nvSpPr>
          <p:cNvPr id="35" name="Text Product Support Q"/>
          <p:cNvSpPr txBox="1"/>
          <p:nvPr/>
        </p:nvSpPr>
        <p:spPr>
          <a:xfrm>
            <a:off x="5855074" y="1449656"/>
            <a:ext cx="2221925" cy="568148"/>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en-US" sz="1600" b="1" dirty="0">
                <a:latin typeface="Salesforce Sans" panose="020B0505020202020203" pitchFamily="34" charset="0"/>
                <a:cs typeface="Arial" pitchFamily="34" charset="0"/>
              </a:rPr>
              <a:t>Product Support</a:t>
            </a:r>
            <a:br>
              <a:rPr lang="en-US" sz="1600" b="1" dirty="0">
                <a:latin typeface="Salesforce Sans" panose="020B0505020202020203" pitchFamily="34" charset="0"/>
                <a:cs typeface="Arial" pitchFamily="34" charset="0"/>
              </a:rPr>
            </a:br>
            <a:r>
              <a:rPr lang="en-US" sz="1600" b="1" dirty="0">
                <a:effectLst/>
                <a:latin typeface="Salesforce Sans" panose="020B0505020202020203" pitchFamily="34" charset="0"/>
                <a:cs typeface="Arial" pitchFamily="34" charset="0"/>
              </a:rPr>
              <a:t>Tier 1</a:t>
            </a:r>
            <a:r>
              <a:rPr lang="en-US" sz="1600" b="1" dirty="0">
                <a:latin typeface="Salesforce Sans" panose="020B0505020202020203" pitchFamily="34" charset="0"/>
                <a:cs typeface="Arial" pitchFamily="34" charset="0"/>
              </a:rPr>
              <a:t> </a:t>
            </a:r>
            <a:r>
              <a:rPr lang="en-US" sz="1600" b="1" dirty="0">
                <a:effectLst/>
                <a:latin typeface="Salesforce Sans" panose="020B0505020202020203" pitchFamily="34" charset="0"/>
                <a:cs typeface="Arial" pitchFamily="34" charset="0"/>
              </a:rPr>
              <a:t>Queue</a:t>
            </a:r>
          </a:p>
        </p:txBody>
      </p:sp>
      <p:sp>
        <p:nvSpPr>
          <p:cNvPr id="37" name="case teams?"/>
          <p:cNvSpPr txBox="1"/>
          <p:nvPr/>
        </p:nvSpPr>
        <p:spPr>
          <a:xfrm>
            <a:off x="9283479" y="4258001"/>
            <a:ext cx="2107010" cy="667631"/>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Add Predefined Case Teams?</a:t>
            </a:r>
          </a:p>
        </p:txBody>
      </p:sp>
      <p:sp>
        <p:nvSpPr>
          <p:cNvPr id="41" name="text Inquiry Q"/>
          <p:cNvSpPr txBox="1"/>
          <p:nvPr/>
        </p:nvSpPr>
        <p:spPr>
          <a:xfrm>
            <a:off x="8176241" y="1453641"/>
            <a:ext cx="1494838" cy="56017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en-US" sz="1600" b="1" dirty="0">
                <a:latin typeface="Salesforce Sans" panose="020B0505020202020203" pitchFamily="34" charset="0"/>
                <a:cs typeface="Arial" pitchFamily="34" charset="0"/>
              </a:rPr>
              <a:t>Inquiry</a:t>
            </a:r>
            <a:br>
              <a:rPr lang="en-US" sz="1600" b="1" dirty="0">
                <a:latin typeface="Salesforce Sans" panose="020B0505020202020203" pitchFamily="34" charset="0"/>
                <a:cs typeface="Arial" pitchFamily="34" charset="0"/>
              </a:rPr>
            </a:br>
            <a:r>
              <a:rPr lang="en-US" sz="1600" b="1" dirty="0">
                <a:effectLst/>
                <a:latin typeface="Salesforce Sans" panose="020B0505020202020203" pitchFamily="34" charset="0"/>
                <a:cs typeface="Arial" pitchFamily="34" charset="0"/>
              </a:rPr>
              <a:t>Queue</a:t>
            </a:r>
          </a:p>
        </p:txBody>
      </p:sp>
      <p:sp>
        <p:nvSpPr>
          <p:cNvPr id="42" name="Blue box: multiple"/>
          <p:cNvSpPr txBox="1">
            <a:spLocks noChangeArrowheads="1"/>
          </p:cNvSpPr>
          <p:nvPr/>
        </p:nvSpPr>
        <p:spPr bwMode="auto">
          <a:xfrm>
            <a:off x="1000580" y="5482668"/>
            <a:ext cx="4653986" cy="1021556"/>
          </a:xfrm>
          <a:prstGeom prst="roundRect">
            <a:avLst/>
          </a:prstGeom>
          <a:solidFill>
            <a:schemeClr val="bg1"/>
          </a:solidFill>
          <a:ln w="38100" algn="ctr">
            <a:solidFill>
              <a:srgbClr val="0066CC"/>
            </a:solidFill>
            <a:miter lim="800000"/>
            <a:headEnd/>
            <a:tailEnd/>
          </a:ln>
          <a:effectLst>
            <a:outerShdw blurRad="50800" dist="38100" dir="2700000" algn="tl" rotWithShape="0">
              <a:prstClr val="black">
                <a:alpha val="40000"/>
              </a:prstClr>
            </a:outerShdw>
          </a:effectLst>
        </p:spPr>
        <p:txBody>
          <a:bodyPr wrap="square">
            <a:spAutoFit/>
          </a:bodyPr>
          <a:lstStyle/>
          <a:p>
            <a:pPr algn="l">
              <a:spcBef>
                <a:spcPts val="0"/>
              </a:spcBef>
            </a:pPr>
            <a:r>
              <a:rPr lang="en-US" sz="1800" dirty="0">
                <a:latin typeface="Salesforce Sans" panose="020B0505020202020203" pitchFamily="34" charset="0"/>
                <a:cs typeface="Arial" pitchFamily="34" charset="0"/>
              </a:rPr>
              <a:t>Multiple rule entries:</a:t>
            </a:r>
          </a:p>
          <a:p>
            <a:pPr marL="342900" indent="-342900" algn="l">
              <a:spcBef>
                <a:spcPts val="0"/>
              </a:spcBef>
              <a:buAutoNum type="arabicPeriod"/>
            </a:pPr>
            <a:r>
              <a:rPr lang="en-US" sz="1800" dirty="0">
                <a:latin typeface="Salesforce Sans" panose="020B0505020202020203" pitchFamily="34" charset="0"/>
                <a:cs typeface="Arial" pitchFamily="34" charset="0"/>
              </a:rPr>
              <a:t>Case: Record Type = Product Support</a:t>
            </a:r>
          </a:p>
          <a:p>
            <a:pPr marL="342900" indent="-342900" algn="l">
              <a:spcBef>
                <a:spcPts val="0"/>
              </a:spcBef>
              <a:buAutoNum type="arabicPeriod"/>
            </a:pPr>
            <a:r>
              <a:rPr lang="en-US" sz="1800" dirty="0">
                <a:latin typeface="Salesforce Sans" panose="020B0505020202020203" pitchFamily="34" charset="0"/>
                <a:cs typeface="Arial" pitchFamily="34" charset="0"/>
              </a:rPr>
              <a:t>Case: Record Type = Inquiry</a:t>
            </a:r>
          </a:p>
        </p:txBody>
      </p:sp>
      <p:sp>
        <p:nvSpPr>
          <p:cNvPr id="43" name="queues?"/>
          <p:cNvSpPr txBox="1"/>
          <p:nvPr/>
        </p:nvSpPr>
        <p:spPr>
          <a:xfrm>
            <a:off x="6846277" y="924630"/>
            <a:ext cx="2284579" cy="448893"/>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Route to Queue?</a:t>
            </a:r>
          </a:p>
        </p:txBody>
      </p:sp>
      <p:sp>
        <p:nvSpPr>
          <p:cNvPr id="44" name="route to user?"/>
          <p:cNvSpPr txBox="1"/>
          <p:nvPr/>
        </p:nvSpPr>
        <p:spPr>
          <a:xfrm>
            <a:off x="6447396" y="5835946"/>
            <a:ext cx="1798654" cy="701660"/>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Route to Support User?</a:t>
            </a:r>
          </a:p>
        </p:txBody>
      </p:sp>
      <p:grpSp>
        <p:nvGrpSpPr>
          <p:cNvPr id="62" name="Group 61"/>
          <p:cNvGrpSpPr/>
          <p:nvPr/>
        </p:nvGrpSpPr>
        <p:grpSpPr>
          <a:xfrm>
            <a:off x="6530615" y="2048391"/>
            <a:ext cx="889688" cy="889688"/>
            <a:chOff x="2331732" y="3392314"/>
            <a:chExt cx="1107776" cy="1107776"/>
          </a:xfrm>
        </p:grpSpPr>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64" name="Isosceles Triangle 63"/>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8459263" y="2043136"/>
            <a:ext cx="889688" cy="889688"/>
            <a:chOff x="2331732" y="3392314"/>
            <a:chExt cx="1107776" cy="1107776"/>
          </a:xfrm>
        </p:grpSpPr>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72" name="Isosceles Triangle 71"/>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199" y="3074193"/>
            <a:ext cx="1399932" cy="1399932"/>
          </a:xfrm>
          <a:prstGeom prst="rect">
            <a:avLst/>
          </a:prstGeom>
        </p:spPr>
      </p:pic>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87363">
            <a:off x="8993896" y="870446"/>
            <a:ext cx="698744" cy="509191"/>
          </a:xfrm>
          <a:prstGeom prst="rect">
            <a:avLst/>
          </a:prstGeom>
        </p:spPr>
      </p:pic>
      <p:grpSp>
        <p:nvGrpSpPr>
          <p:cNvPr id="46" name="Group 45"/>
          <p:cNvGrpSpPr/>
          <p:nvPr/>
        </p:nvGrpSpPr>
        <p:grpSpPr>
          <a:xfrm>
            <a:off x="3346907" y="3107698"/>
            <a:ext cx="1409831" cy="1408730"/>
            <a:chOff x="5128815" y="681022"/>
            <a:chExt cx="1409831" cy="1408730"/>
          </a:xfrm>
        </p:grpSpPr>
        <p:grpSp>
          <p:nvGrpSpPr>
            <p:cNvPr id="47" name="Group 39"/>
            <p:cNvGrpSpPr/>
            <p:nvPr/>
          </p:nvGrpSpPr>
          <p:grpSpPr>
            <a:xfrm>
              <a:off x="5128815" y="681022"/>
              <a:ext cx="1409831" cy="1408730"/>
              <a:chOff x="6650302" y="1017572"/>
              <a:chExt cx="718548" cy="717987"/>
            </a:xfrm>
          </p:grpSpPr>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5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chemeClr val="bg2">
                  <a:lumMod val="50000"/>
                </a:schemeClr>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48" name="Freeform 54"/>
            <p:cNvSpPr>
              <a:spLocks noChangeArrowheads="1"/>
            </p:cNvSpPr>
            <p:nvPr/>
          </p:nvSpPr>
          <p:spPr bwMode="auto">
            <a:xfrm>
              <a:off x="6082303" y="1620463"/>
              <a:ext cx="365390" cy="365390"/>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pic>
        <p:nvPicPr>
          <p:cNvPr id="54" name="Picture 53" descr="NLarkin headshot.png"/>
          <p:cNvPicPr>
            <a:picLocks noChangeAspect="1"/>
          </p:cNvPicPr>
          <p:nvPr/>
        </p:nvPicPr>
        <p:blipFill rotWithShape="1">
          <a:blip r:embed="rId7" cstate="print"/>
          <a:srcRect l="6161" t="-3740" r="16424" b="31814"/>
          <a:stretch/>
        </p:blipFill>
        <p:spPr>
          <a:xfrm>
            <a:off x="10913736" y="3069281"/>
            <a:ext cx="1125655" cy="1124705"/>
          </a:xfrm>
          <a:prstGeom prst="ellipse">
            <a:avLst/>
          </a:prstGeom>
          <a:solidFill>
            <a:schemeClr val="bg1"/>
          </a:solidFill>
          <a:ln w="19050">
            <a:solidFill>
              <a:schemeClr val="bg1">
                <a:lumMod val="85000"/>
              </a:schemeClr>
            </a:solidFill>
          </a:ln>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4035" t="-6265" r="-4035" b="6265"/>
          <a:stretch/>
        </p:blipFill>
        <p:spPr>
          <a:xfrm>
            <a:off x="8590896" y="3069281"/>
            <a:ext cx="1164170" cy="1124705"/>
          </a:xfrm>
          <a:prstGeom prst="ellipse">
            <a:avLst/>
          </a:prstGeom>
          <a:solidFill>
            <a:schemeClr val="bg1"/>
          </a:solidFill>
          <a:ln w="19050">
            <a:solidFill>
              <a:schemeClr val="bg1">
                <a:lumMod val="85000"/>
              </a:schemeClr>
            </a:solidFill>
          </a:ln>
        </p:spPr>
      </p:pic>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l="-4958" r="-4439" b="27234"/>
          <a:stretch/>
        </p:blipFill>
        <p:spPr>
          <a:xfrm>
            <a:off x="6720871" y="4737463"/>
            <a:ext cx="1192821" cy="1188720"/>
          </a:xfrm>
          <a:prstGeom prst="ellipse">
            <a:avLst/>
          </a:prstGeom>
          <a:solidFill>
            <a:schemeClr val="bg1"/>
          </a:solidFill>
          <a:ln w="12700">
            <a:solidFill>
              <a:schemeClr val="bg1">
                <a:lumMod val="85000"/>
              </a:schemeClr>
            </a:solidFill>
          </a:ln>
        </p:spPr>
      </p:pic>
      <p:pic>
        <p:nvPicPr>
          <p:cNvPr id="56" name="Picture 55"/>
          <p:cNvPicPr>
            <a:picLocks noChangeAspect="1"/>
          </p:cNvPicPr>
          <p:nvPr/>
        </p:nvPicPr>
        <p:blipFill rotWithShape="1">
          <a:blip r:embed="rId9" cstate="print">
            <a:extLst>
              <a:ext uri="{28A0092B-C50C-407E-A947-70E740481C1C}">
                <a14:useLocalDpi xmlns:a14="http://schemas.microsoft.com/office/drawing/2010/main" val="0"/>
              </a:ext>
            </a:extLst>
          </a:blip>
          <a:srcRect l="-4958" r="-4439" b="27234"/>
          <a:stretch/>
        </p:blipFill>
        <p:spPr>
          <a:xfrm>
            <a:off x="9770108" y="3069281"/>
            <a:ext cx="1128585" cy="1124705"/>
          </a:xfrm>
          <a:prstGeom prst="ellipse">
            <a:avLst/>
          </a:prstGeom>
          <a:solidFill>
            <a:schemeClr val="bg1"/>
          </a:solidFill>
          <a:ln w="12700">
            <a:solidFill>
              <a:schemeClr val="bg1">
                <a:lumMod val="85000"/>
              </a:schemeClr>
            </a:solidFill>
          </a:ln>
        </p:spPr>
      </p:pic>
    </p:spTree>
    <p:custDataLst>
      <p:tags r:id="rId1"/>
    </p:custData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75960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400" dirty="0">
                <a:solidFill>
                  <a:schemeClr val="bg1"/>
                </a:solidFill>
              </a:rPr>
              <a:t>An </a:t>
            </a:r>
            <a:r>
              <a:rPr lang="en-US" sz="2400" b="1" dirty="0">
                <a:solidFill>
                  <a:schemeClr val="bg1"/>
                </a:solidFill>
              </a:rPr>
              <a:t>escalation rule </a:t>
            </a:r>
            <a:r>
              <a:rPr lang="en-US" sz="2400" dirty="0">
                <a:solidFill>
                  <a:schemeClr val="bg1"/>
                </a:solidFill>
              </a:rPr>
              <a:t>automatically re-routes a case and/or notifies a</a:t>
            </a:r>
          </a:p>
          <a:p>
            <a:r>
              <a:rPr lang="en-US" sz="2400" dirty="0">
                <a:solidFill>
                  <a:schemeClr val="bg1"/>
                </a:solidFill>
              </a:rPr>
              <a:t>user if the case is not resolved within a certain period of time.</a:t>
            </a:r>
          </a:p>
        </p:txBody>
      </p:sp>
      <p:sp>
        <p:nvSpPr>
          <p:cNvPr id="14" name="Content Placeholder 13"/>
          <p:cNvSpPr>
            <a:spLocks noGrp="1"/>
          </p:cNvSpPr>
          <p:nvPr>
            <p:ph idx="1"/>
          </p:nvPr>
        </p:nvSpPr>
        <p:spPr>
          <a:xfrm>
            <a:off x="115711" y="1693392"/>
            <a:ext cx="11941175" cy="5068652"/>
          </a:xfrm>
        </p:spPr>
        <p:txBody>
          <a:bodyPr/>
          <a:lstStyle/>
          <a:p>
            <a:pPr marL="228600" indent="-228600">
              <a:lnSpc>
                <a:spcPct val="120000"/>
              </a:lnSpc>
              <a:spcBef>
                <a:spcPct val="20000"/>
              </a:spcBef>
            </a:pPr>
            <a:r>
              <a:rPr lang="en-US" dirty="0"/>
              <a:t>Administrators can:</a:t>
            </a:r>
          </a:p>
          <a:p>
            <a:pPr marL="228600" indent="-228600">
              <a:lnSpc>
                <a:spcPct val="120000"/>
              </a:lnSpc>
              <a:spcBef>
                <a:spcPct val="20000"/>
              </a:spcBef>
              <a:buFont typeface="Wingdings" pitchFamily="16" charset="2"/>
              <a:buChar char="§"/>
            </a:pPr>
            <a:r>
              <a:rPr lang="en-US" dirty="0"/>
              <a:t>Choose to escalate to a queue or another user.</a:t>
            </a:r>
          </a:p>
          <a:p>
            <a:pPr marL="228600" indent="-228600">
              <a:lnSpc>
                <a:spcPct val="120000"/>
              </a:lnSpc>
              <a:spcBef>
                <a:spcPct val="20000"/>
              </a:spcBef>
              <a:buFont typeface="Wingdings" pitchFamily="16" charset="2"/>
              <a:buChar char="§"/>
            </a:pPr>
            <a:r>
              <a:rPr lang="en-US" dirty="0"/>
              <a:t>Configure the rule to automatically notify a user.</a:t>
            </a:r>
          </a:p>
          <a:p>
            <a:pPr marL="228600" indent="-228600">
              <a:lnSpc>
                <a:spcPct val="120000"/>
              </a:lnSpc>
              <a:spcBef>
                <a:spcPct val="20000"/>
              </a:spcBef>
              <a:buFont typeface="Wingdings" pitchFamily="16" charset="2"/>
              <a:buChar char="§"/>
            </a:pPr>
            <a:r>
              <a:rPr lang="en-US" dirty="0"/>
              <a:t>Configure rule entries to define the order, criteria, </a:t>
            </a:r>
            <a:br>
              <a:rPr lang="en-US" dirty="0"/>
            </a:br>
            <a:r>
              <a:rPr lang="en-US" dirty="0"/>
              <a:t>and escalation actions.</a:t>
            </a:r>
            <a:endParaRPr lang="en-US" kern="0" dirty="0">
              <a:ea typeface="ＭＳ Ｐゴシック" pitchFamily="16" charset="-128"/>
            </a:endParaRPr>
          </a:p>
          <a:p>
            <a:pPr marL="228600" lvl="0" indent="-228600" fontAlgn="base">
              <a:lnSpc>
                <a:spcPct val="120000"/>
              </a:lnSpc>
              <a:spcBef>
                <a:spcPct val="20000"/>
              </a:spcBef>
              <a:spcAft>
                <a:spcPct val="0"/>
              </a:spcAft>
              <a:buFont typeface="Wingdings" pitchFamily="16" charset="2"/>
              <a:buChar char="§"/>
              <a:defRPr/>
            </a:pPr>
            <a:r>
              <a:rPr lang="en-US" kern="0" dirty="0">
                <a:ea typeface="ＭＳ Ｐゴシック" pitchFamily="16" charset="-128"/>
              </a:rPr>
              <a:t>Consider enabling early triggers in Support Settings.</a:t>
            </a:r>
          </a:p>
          <a:p>
            <a:endParaRPr lang="en-US" dirty="0"/>
          </a:p>
        </p:txBody>
      </p:sp>
      <p:sp>
        <p:nvSpPr>
          <p:cNvPr id="2" name="Title 1"/>
          <p:cNvSpPr>
            <a:spLocks noGrp="1"/>
          </p:cNvSpPr>
          <p:nvPr>
            <p:ph type="title"/>
          </p:nvPr>
        </p:nvSpPr>
        <p:spPr/>
        <p:txBody>
          <a:bodyPr/>
          <a:lstStyle/>
          <a:p>
            <a:r>
              <a:rPr lang="en-US" dirty="0"/>
              <a:t>What are Escalation Rules?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456</a:t>
            </a:fld>
            <a:endParaRPr lang="en-US" dirty="0"/>
          </a:p>
        </p:txBody>
      </p:sp>
      <p:sp>
        <p:nvSpPr>
          <p:cNvPr id="16" name="TextBox 15"/>
          <p:cNvSpPr txBox="1"/>
          <p:nvPr/>
        </p:nvSpPr>
        <p:spPr bwMode="white">
          <a:xfrm>
            <a:off x="0" y="806466"/>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17" name="Group 4"/>
          <p:cNvGrpSpPr>
            <a:grpSpLocks noChangeAspect="1"/>
          </p:cNvGrpSpPr>
          <p:nvPr/>
        </p:nvGrpSpPr>
        <p:grpSpPr bwMode="auto">
          <a:xfrm>
            <a:off x="436563" y="1111250"/>
            <a:ext cx="422275" cy="328613"/>
            <a:chOff x="275" y="1308"/>
            <a:chExt cx="266" cy="207"/>
          </a:xfrm>
        </p:grpSpPr>
        <p:sp>
          <p:nvSpPr>
            <p:cNvPr id="18"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p:cNvGrpSpPr/>
          <p:nvPr/>
        </p:nvGrpSpPr>
        <p:grpSpPr>
          <a:xfrm>
            <a:off x="10280404" y="5063577"/>
            <a:ext cx="1409831" cy="1408730"/>
            <a:chOff x="3855852" y="5311746"/>
            <a:chExt cx="718548" cy="717987"/>
          </a:xfrm>
        </p:grpSpPr>
        <p:grpSp>
          <p:nvGrpSpPr>
            <p:cNvPr id="81" name="Group 39"/>
            <p:cNvGrpSpPr/>
            <p:nvPr/>
          </p:nvGrpSpPr>
          <p:grpSpPr>
            <a:xfrm>
              <a:off x="3855852" y="5311746"/>
              <a:ext cx="718548" cy="717987"/>
              <a:chOff x="6650302" y="1017572"/>
              <a:chExt cx="718548" cy="717987"/>
            </a:xfrm>
          </p:grpSpPr>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4"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82"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spTree>
    <p:custDataLst>
      <p:tags r:id="rId1"/>
    </p:custData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Discovery: Escalation Rules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457</a:t>
            </a:fld>
            <a:endParaRPr lang="en-US" dirty="0"/>
          </a:p>
        </p:txBody>
      </p:sp>
      <p:sp>
        <p:nvSpPr>
          <p:cNvPr id="28" name="Case Maturation"/>
          <p:cNvSpPr txBox="1">
            <a:spLocks noChangeArrowheads="1"/>
          </p:cNvSpPr>
          <p:nvPr/>
        </p:nvSpPr>
        <p:spPr bwMode="auto">
          <a:xfrm>
            <a:off x="3227700" y="3863035"/>
            <a:ext cx="1447048" cy="646331"/>
          </a:xfrm>
          <a:prstGeom prst="rect">
            <a:avLst/>
          </a:prstGeom>
          <a:noFill/>
          <a:ln w="9525">
            <a:noFill/>
            <a:miter lim="800000"/>
            <a:headEnd/>
            <a:tailEnd/>
          </a:ln>
        </p:spPr>
        <p:txBody>
          <a:bodyPr wrap="square">
            <a:spAutoFit/>
          </a:bodyPr>
          <a:lstStyle/>
          <a:p>
            <a:pPr algn="ctr" eaLnBrk="0" hangingPunct="0">
              <a:spcBef>
                <a:spcPct val="50000"/>
              </a:spcBef>
            </a:pPr>
            <a:r>
              <a:rPr lang="en-US" sz="1800" dirty="0">
                <a:latin typeface="Salesforce Sans" panose="020B0505020202020203" pitchFamily="34" charset="0"/>
                <a:cs typeface="Arial" pitchFamily="34" charset="0"/>
              </a:rPr>
              <a:t>Case Maturation</a:t>
            </a:r>
          </a:p>
        </p:txBody>
      </p:sp>
      <p:sp>
        <p:nvSpPr>
          <p:cNvPr id="29" name="Escalation Rules"/>
          <p:cNvSpPr txBox="1">
            <a:spLocks noChangeArrowheads="1"/>
          </p:cNvSpPr>
          <p:nvPr/>
        </p:nvSpPr>
        <p:spPr bwMode="auto">
          <a:xfrm>
            <a:off x="5048685" y="3863035"/>
            <a:ext cx="1451757" cy="646331"/>
          </a:xfrm>
          <a:prstGeom prst="rect">
            <a:avLst/>
          </a:prstGeom>
          <a:noFill/>
          <a:ln w="38100" algn="ctr">
            <a:noFill/>
            <a:miter lim="800000"/>
            <a:headEnd/>
            <a:tailEnd/>
          </a:ln>
        </p:spPr>
        <p:txBody>
          <a:bodyPr wrap="square">
            <a:spAutoFit/>
          </a:bodyPr>
          <a:lstStyle/>
          <a:p>
            <a:pPr algn="ctr" eaLnBrk="0" hangingPunct="0">
              <a:spcBef>
                <a:spcPct val="50000"/>
              </a:spcBef>
            </a:pPr>
            <a:r>
              <a:rPr lang="en-US" sz="1800" dirty="0">
                <a:latin typeface="Salesforce Sans" panose="020B0505020202020203" pitchFamily="34" charset="0"/>
                <a:cs typeface="Arial" pitchFamily="34" charset="0"/>
              </a:rPr>
              <a:t>Escalation Rule</a:t>
            </a:r>
          </a:p>
        </p:txBody>
      </p:sp>
      <p:sp>
        <p:nvSpPr>
          <p:cNvPr id="30" name="Text Product Support Q"/>
          <p:cNvSpPr txBox="1"/>
          <p:nvPr/>
        </p:nvSpPr>
        <p:spPr>
          <a:xfrm>
            <a:off x="7089669" y="794068"/>
            <a:ext cx="2448439" cy="626068"/>
          </a:xfrm>
          <a:prstGeom prst="roundRect">
            <a:avLst/>
          </a:prstGeom>
          <a:solidFill>
            <a:schemeClr val="bg1"/>
          </a:solidFill>
          <a:ln w="19050">
            <a:solidFill>
              <a:schemeClr val="bg1">
                <a:lumMod val="75000"/>
              </a:schemeClr>
            </a:solidFill>
          </a:ln>
        </p:spPr>
        <p:txBody>
          <a:bodyPr vert="horz" wrap="none" lIns="137160" tIns="45720" rIns="91440" bIns="45720" rtlCol="0" anchor="ctr">
            <a:noAutofit/>
          </a:bodyPr>
          <a:lstStyle/>
          <a:p>
            <a:pPr algn="ctr">
              <a:lnSpc>
                <a:spcPct val="90000"/>
              </a:lnSpc>
            </a:pPr>
            <a:r>
              <a:rPr lang="en-US" sz="1600" b="1" dirty="0">
                <a:latin typeface="Salesforce Sans" panose="020B0505020202020203" pitchFamily="34" charset="0"/>
                <a:cs typeface="Arial" pitchFamily="34" charset="0"/>
              </a:rPr>
              <a:t>Product Support</a:t>
            </a:r>
            <a:br>
              <a:rPr lang="en-US" sz="1600" b="1" dirty="0">
                <a:latin typeface="Salesforce Sans" panose="020B0505020202020203" pitchFamily="34" charset="0"/>
                <a:cs typeface="Arial" pitchFamily="34" charset="0"/>
              </a:rPr>
            </a:br>
            <a:r>
              <a:rPr lang="en-US" sz="1600" b="1" dirty="0">
                <a:effectLst/>
                <a:latin typeface="Salesforce Sans" panose="020B0505020202020203" pitchFamily="34" charset="0"/>
                <a:cs typeface="Arial" pitchFamily="34" charset="0"/>
              </a:rPr>
              <a:t>Tier 2</a:t>
            </a:r>
            <a:r>
              <a:rPr lang="en-US" sz="1600" b="1" dirty="0">
                <a:latin typeface="Salesforce Sans" panose="020B0505020202020203" pitchFamily="34" charset="0"/>
                <a:cs typeface="Arial" pitchFamily="34" charset="0"/>
              </a:rPr>
              <a:t> </a:t>
            </a:r>
            <a:r>
              <a:rPr lang="en-US" sz="1600" b="1" dirty="0">
                <a:effectLst/>
                <a:latin typeface="Salesforce Sans" panose="020B0505020202020203" pitchFamily="34" charset="0"/>
                <a:cs typeface="Arial" pitchFamily="34" charset="0"/>
              </a:rPr>
              <a:t>Queue</a:t>
            </a:r>
          </a:p>
        </p:txBody>
      </p:sp>
      <p:sp>
        <p:nvSpPr>
          <p:cNvPr id="31" name="Arrow down"/>
          <p:cNvSpPr/>
          <p:nvPr/>
        </p:nvSpPr>
        <p:spPr>
          <a:xfrm rot="16200000" flipH="1" flipV="1">
            <a:off x="6052926" y="3017947"/>
            <a:ext cx="1299481" cy="1662619"/>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2" name="Long arrow up"/>
          <p:cNvSpPr/>
          <p:nvPr/>
        </p:nvSpPr>
        <p:spPr>
          <a:xfrm rot="5400000" flipH="1">
            <a:off x="5037670" y="980729"/>
            <a:ext cx="1340537" cy="3750137"/>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3" name="queues?"/>
          <p:cNvSpPr txBox="1"/>
          <p:nvPr/>
        </p:nvSpPr>
        <p:spPr>
          <a:xfrm>
            <a:off x="5717911" y="1411808"/>
            <a:ext cx="1517065" cy="714157"/>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Escalate to Queue?</a:t>
            </a:r>
          </a:p>
        </p:txBody>
      </p:sp>
      <p:sp>
        <p:nvSpPr>
          <p:cNvPr id="35" name="user?"/>
          <p:cNvSpPr txBox="1"/>
          <p:nvPr/>
        </p:nvSpPr>
        <p:spPr>
          <a:xfrm>
            <a:off x="6227963" y="5587711"/>
            <a:ext cx="2015824" cy="714157"/>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Escalate to Support User?</a:t>
            </a:r>
          </a:p>
        </p:txBody>
      </p:sp>
      <p:sp>
        <p:nvSpPr>
          <p:cNvPr id="36" name="notify user?"/>
          <p:cNvSpPr txBox="1"/>
          <p:nvPr/>
        </p:nvSpPr>
        <p:spPr>
          <a:xfrm>
            <a:off x="8126558" y="3986992"/>
            <a:ext cx="1607290" cy="416901"/>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en-US" sz="1800" dirty="0">
                <a:latin typeface="Salesforce Sans" panose="020B0505020202020203" pitchFamily="34" charset="0"/>
                <a:cs typeface="Arial" pitchFamily="34" charset="0"/>
              </a:rPr>
              <a:t>Notify User?</a:t>
            </a:r>
          </a:p>
        </p:txBody>
      </p:sp>
      <p:sp>
        <p:nvSpPr>
          <p:cNvPr id="39" name="Blue box: multiple"/>
          <p:cNvSpPr txBox="1">
            <a:spLocks noChangeArrowheads="1"/>
          </p:cNvSpPr>
          <p:nvPr/>
        </p:nvSpPr>
        <p:spPr bwMode="auto">
          <a:xfrm>
            <a:off x="1666454" y="4969151"/>
            <a:ext cx="4462276" cy="1694319"/>
          </a:xfrm>
          <a:prstGeom prst="roundRect">
            <a:avLst>
              <a:gd name="adj" fmla="val 7910"/>
            </a:avLst>
          </a:prstGeom>
          <a:solidFill>
            <a:schemeClr val="bg1"/>
          </a:solidFill>
          <a:ln w="38100" algn="ctr">
            <a:solidFill>
              <a:srgbClr val="0066CC"/>
            </a:solidFill>
            <a:miter lim="800000"/>
            <a:headEnd/>
            <a:tailEnd/>
          </a:ln>
          <a:effectLst>
            <a:outerShdw blurRad="50800" dist="38100" dir="2700000" algn="tl" rotWithShape="0">
              <a:prstClr val="black">
                <a:alpha val="40000"/>
              </a:prstClr>
            </a:outerShdw>
          </a:effectLst>
        </p:spPr>
        <p:txBody>
          <a:bodyPr wrap="square" rIns="0" anchor="ctr">
            <a:spAutoFit/>
          </a:bodyPr>
          <a:lstStyle/>
          <a:p>
            <a:pPr algn="l">
              <a:spcBef>
                <a:spcPts val="0"/>
              </a:spcBef>
            </a:pPr>
            <a:r>
              <a:rPr lang="en-US" dirty="0">
                <a:latin typeface="Salesforce Sans" panose="020B0505020202020203" pitchFamily="34" charset="0"/>
                <a:cs typeface="Arial" pitchFamily="34" charset="0"/>
              </a:rPr>
              <a:t>Rule entry:</a:t>
            </a:r>
          </a:p>
          <a:p>
            <a:pPr marL="342900" indent="-342900" algn="l">
              <a:spcBef>
                <a:spcPts val="0"/>
              </a:spcBef>
            </a:pPr>
            <a:r>
              <a:rPr lang="en-US" dirty="0">
                <a:latin typeface="Salesforce Sans" panose="020B0505020202020203" pitchFamily="34" charset="0"/>
                <a:cs typeface="Arial" pitchFamily="34" charset="0"/>
              </a:rPr>
              <a:t>Case: Record Type = Product Support</a:t>
            </a:r>
          </a:p>
          <a:p>
            <a:pPr marL="342900" indent="-342900" algn="l">
              <a:spcBef>
                <a:spcPts val="1200"/>
              </a:spcBef>
            </a:pPr>
            <a:r>
              <a:rPr lang="en-US" dirty="0">
                <a:latin typeface="Salesforce Sans" panose="020B0505020202020203" pitchFamily="34" charset="0"/>
                <a:cs typeface="Arial" pitchFamily="34" charset="0"/>
              </a:rPr>
              <a:t>Escalation action:</a:t>
            </a:r>
          </a:p>
          <a:p>
            <a:pPr marL="3175" indent="-3175" algn="l">
              <a:spcBef>
                <a:spcPts val="0"/>
              </a:spcBef>
            </a:pPr>
            <a:r>
              <a:rPr lang="en-US" dirty="0">
                <a:latin typeface="Salesforce Sans" panose="020B0505020202020203" pitchFamily="34" charset="0"/>
                <a:cs typeface="Arial" pitchFamily="34" charset="0"/>
              </a:rPr>
              <a:t>When Age Over = 4 hours, auto-reassign case to Queue = Product Support Tier 2</a:t>
            </a:r>
          </a:p>
        </p:txBody>
      </p:sp>
      <p:grpSp>
        <p:nvGrpSpPr>
          <p:cNvPr id="40" name="Group 39"/>
          <p:cNvGrpSpPr/>
          <p:nvPr/>
        </p:nvGrpSpPr>
        <p:grpSpPr>
          <a:xfrm>
            <a:off x="7888103" y="1466818"/>
            <a:ext cx="889688" cy="889688"/>
            <a:chOff x="2331732" y="3392314"/>
            <a:chExt cx="1107776" cy="1107776"/>
          </a:xfrm>
        </p:grpSpPr>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42" name="Isosceles Triangle 41"/>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7594" y="2900147"/>
            <a:ext cx="962502" cy="962502"/>
          </a:xfrm>
          <a:prstGeom prst="rect">
            <a:avLst/>
          </a:prstGeom>
        </p:spPr>
      </p:pic>
      <p:grpSp>
        <p:nvGrpSpPr>
          <p:cNvPr id="64" name="Group 63"/>
          <p:cNvGrpSpPr/>
          <p:nvPr/>
        </p:nvGrpSpPr>
        <p:grpSpPr>
          <a:xfrm>
            <a:off x="5235535" y="2847737"/>
            <a:ext cx="969308" cy="968551"/>
            <a:chOff x="3855852" y="5311746"/>
            <a:chExt cx="718548" cy="717987"/>
          </a:xfrm>
        </p:grpSpPr>
        <p:grpSp>
          <p:nvGrpSpPr>
            <p:cNvPr id="65" name="Group 39"/>
            <p:cNvGrpSpPr/>
            <p:nvPr/>
          </p:nvGrpSpPr>
          <p:grpSpPr>
            <a:xfrm>
              <a:off x="3855852" y="5311746"/>
              <a:ext cx="718548" cy="717987"/>
              <a:chOff x="6650302" y="1017572"/>
              <a:chExt cx="718548" cy="717987"/>
            </a:xfrm>
          </p:grpSpPr>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68"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66"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3402" y="992368"/>
            <a:ext cx="698744" cy="509191"/>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72728" y="4301625"/>
            <a:ext cx="698744" cy="509191"/>
          </a:xfrm>
          <a:prstGeom prst="rect">
            <a:avLst/>
          </a:prstGeom>
        </p:spPr>
      </p:pic>
      <p:pic>
        <p:nvPicPr>
          <p:cNvPr id="37" name="Picture 36" descr="NLarkin headshot.png"/>
          <p:cNvPicPr>
            <a:picLocks noChangeAspect="1"/>
          </p:cNvPicPr>
          <p:nvPr/>
        </p:nvPicPr>
        <p:blipFill rotWithShape="1">
          <a:blip r:embed="rId7" cstate="print"/>
          <a:srcRect l="6161" t="-3740" r="16424" b="31814"/>
          <a:stretch/>
        </p:blipFill>
        <p:spPr>
          <a:xfrm>
            <a:off x="8323541" y="2915369"/>
            <a:ext cx="1125655" cy="1124705"/>
          </a:xfrm>
          <a:prstGeom prst="ellipse">
            <a:avLst/>
          </a:prstGeom>
          <a:solidFill>
            <a:schemeClr val="bg1"/>
          </a:solidFill>
          <a:ln w="19050">
            <a:solidFill>
              <a:schemeClr val="bg1">
                <a:lumMod val="85000"/>
              </a:schemeClr>
            </a:solidFill>
          </a:ln>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7409" t="7932" r="7450" b="13971"/>
          <a:stretch/>
        </p:blipFill>
        <p:spPr>
          <a:xfrm>
            <a:off x="6652774" y="4559020"/>
            <a:ext cx="1092993" cy="1123795"/>
          </a:xfrm>
          <a:prstGeom prst="ellipse">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p:cNvSpPr>
            <a:spLocks noGrp="1"/>
          </p:cNvSpPr>
          <p:nvPr>
            <p:ph idx="1"/>
          </p:nvPr>
        </p:nvSpPr>
        <p:spPr>
          <a:xfrm>
            <a:off x="115712" y="843165"/>
            <a:ext cx="7326552" cy="5950440"/>
          </a:xfrm>
        </p:spPr>
        <p:txBody>
          <a:bodyPr/>
          <a:lstStyle/>
          <a:p>
            <a:pPr marL="0" indent="0">
              <a:buNone/>
            </a:pPr>
            <a:r>
              <a:rPr lang="en-US" altLang="ja-JP" dirty="0"/>
              <a:t>When a user attempts to save a record, rules and processes execute in a specific order.</a:t>
            </a:r>
            <a:endParaRPr lang="en-US" dirty="0"/>
          </a:p>
          <a:p>
            <a:pPr>
              <a:buNone/>
            </a:pPr>
            <a:endParaRPr lang="en-US" dirty="0"/>
          </a:p>
        </p:txBody>
      </p:sp>
      <p:sp>
        <p:nvSpPr>
          <p:cNvPr id="2" name="Title 1"/>
          <p:cNvSpPr>
            <a:spLocks noGrp="1"/>
          </p:cNvSpPr>
          <p:nvPr>
            <p:ph type="title"/>
          </p:nvPr>
        </p:nvSpPr>
        <p:spPr/>
        <p:txBody>
          <a:bodyPr/>
          <a:lstStyle/>
          <a:p>
            <a:r>
              <a:rPr lang="en-US" dirty="0"/>
              <a:t>Order of Execution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458</a:t>
            </a:fld>
            <a:endParaRPr lang="en-US" dirty="0"/>
          </a:p>
        </p:txBody>
      </p:sp>
      <p:sp>
        <p:nvSpPr>
          <p:cNvPr id="20" name="Rectangle 19"/>
          <p:cNvSpPr/>
          <p:nvPr/>
        </p:nvSpPr>
        <p:spPr>
          <a:xfrm>
            <a:off x="328231" y="3794000"/>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en-US" sz="2200" kern="1200" dirty="0"/>
              <a:t>Validation Rules</a:t>
            </a:r>
          </a:p>
        </p:txBody>
      </p:sp>
      <p:sp>
        <p:nvSpPr>
          <p:cNvPr id="21" name="Rectangle 20"/>
          <p:cNvSpPr/>
          <p:nvPr/>
        </p:nvSpPr>
        <p:spPr>
          <a:xfrm>
            <a:off x="2047303" y="3794000"/>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Assignment Rules</a:t>
            </a:r>
          </a:p>
        </p:txBody>
      </p:sp>
      <p:sp>
        <p:nvSpPr>
          <p:cNvPr id="22" name="Rectangle 21"/>
          <p:cNvSpPr/>
          <p:nvPr/>
        </p:nvSpPr>
        <p:spPr>
          <a:xfrm>
            <a:off x="3967543" y="3794000"/>
            <a:ext cx="1573721"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Auto-response Rules</a:t>
            </a:r>
          </a:p>
        </p:txBody>
      </p:sp>
      <p:sp>
        <p:nvSpPr>
          <p:cNvPr id="29" name="Rectangle 28"/>
          <p:cNvSpPr/>
          <p:nvPr/>
        </p:nvSpPr>
        <p:spPr>
          <a:xfrm>
            <a:off x="5887783" y="3794000"/>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en-US" sz="2200" kern="1200" dirty="0"/>
              <a:t>Workflow Rules</a:t>
            </a:r>
          </a:p>
        </p:txBody>
      </p:sp>
      <p:sp>
        <p:nvSpPr>
          <p:cNvPr id="30" name="Rectangle 29"/>
          <p:cNvSpPr/>
          <p:nvPr/>
        </p:nvSpPr>
        <p:spPr>
          <a:xfrm>
            <a:off x="9399079" y="37940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en-US" sz="2200" kern="1200" dirty="0"/>
              <a:t>Escalation Rules</a:t>
            </a:r>
          </a:p>
        </p:txBody>
      </p:sp>
      <p:sp>
        <p:nvSpPr>
          <p:cNvPr id="31" name="Rectangle 30"/>
          <p:cNvSpPr/>
          <p:nvPr/>
        </p:nvSpPr>
        <p:spPr>
          <a:xfrm>
            <a:off x="7442263" y="37940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en-US" sz="2200" dirty="0"/>
              <a:t>Processes</a:t>
            </a:r>
            <a:endParaRPr lang="en-US" sz="2200" kern="1200" dirty="0"/>
          </a:p>
        </p:txBody>
      </p:sp>
      <p:grpSp>
        <p:nvGrpSpPr>
          <p:cNvPr id="32" name="Group 31"/>
          <p:cNvGrpSpPr/>
          <p:nvPr/>
        </p:nvGrpSpPr>
        <p:grpSpPr>
          <a:xfrm>
            <a:off x="244368" y="2186772"/>
            <a:ext cx="11771785" cy="1359875"/>
            <a:chOff x="476559" y="1176113"/>
            <a:chExt cx="9856162" cy="2966882"/>
          </a:xfrm>
        </p:grpSpPr>
        <p:sp>
          <p:nvSpPr>
            <p:cNvPr id="33" name="Freeform 32"/>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34" name="Freeform 33"/>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43" name="Freeform 42"/>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44" name="Freeform 4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45" name="Freeform 44"/>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46" name="Freeform 45"/>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grpSp>
    </p:spTree>
    <p:custDataLst>
      <p:tags r:id="rId1"/>
    </p:custDataLst>
    <p:extLst>
      <p:ext uri="{BB962C8B-B14F-4D97-AF65-F5344CB8AC3E}">
        <p14:creationId xmlns:p14="http://schemas.microsoft.com/office/powerpoint/2010/main" val="17639298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3" y="2910607"/>
            <a:ext cx="7144454" cy="3943090"/>
          </a:xfrm>
        </p:spPr>
        <p:txBody>
          <a:bodyPr/>
          <a:lstStyle/>
          <a:p>
            <a:r>
              <a:rPr lang="en-US" dirty="0"/>
              <a:t>Tasks:</a:t>
            </a:r>
          </a:p>
          <a:p>
            <a:pPr lvl="1"/>
            <a:r>
              <a:rPr lang="en-US" dirty="0"/>
              <a:t>Create a standard case escalation rule.</a:t>
            </a:r>
          </a:p>
          <a:p>
            <a:pPr lvl="1"/>
            <a:r>
              <a:rPr lang="en-US" dirty="0"/>
              <a:t>Create a rule entry and escalation action for Product Support Tier 2.</a:t>
            </a:r>
          </a:p>
          <a:p>
            <a:pPr lvl="1"/>
            <a:r>
              <a:rPr lang="en-US" dirty="0"/>
              <a:t>Set notification to the user Noah Larkin and to the case owner.</a:t>
            </a:r>
          </a:p>
          <a:p>
            <a:pPr lvl="1"/>
            <a:r>
              <a:rPr lang="en-US" dirty="0"/>
              <a:t>Verify the case escalation rule by creating a case and monitoring case escalations.</a:t>
            </a:r>
          </a:p>
        </p:txBody>
      </p:sp>
      <p:sp>
        <p:nvSpPr>
          <p:cNvPr id="2" name="Content Placeholder 1"/>
          <p:cNvSpPr>
            <a:spLocks noGrp="1"/>
          </p:cNvSpPr>
          <p:nvPr>
            <p:ph idx="11"/>
          </p:nvPr>
        </p:nvSpPr>
        <p:spPr>
          <a:xfrm>
            <a:off x="1" y="758825"/>
            <a:ext cx="12192000" cy="2087614"/>
          </a:xfrm>
        </p:spPr>
        <p:txBody>
          <a:bodyPr/>
          <a:lstStyle/>
          <a:p>
            <a:r>
              <a:rPr lang="en-US" dirty="0"/>
              <a:t>Goal: </a:t>
            </a:r>
          </a:p>
          <a:p>
            <a:pPr lvl="1"/>
            <a:r>
              <a:rPr lang="en-US" dirty="0"/>
              <a:t>Noah wants </a:t>
            </a:r>
            <a:r>
              <a:rPr lang="en-GB" dirty="0"/>
              <a:t>the Product Support Tier 2 agents to take ownership of Product Support cases that remain unresolved after four hours. Configure an escalation </a:t>
            </a:r>
            <a:br>
              <a:rPr lang="en-GB" dirty="0"/>
            </a:br>
            <a:r>
              <a:rPr lang="en-GB" dirty="0"/>
              <a:t>rule to meet his request. Also, Noah wants to be automatically notified when </a:t>
            </a:r>
            <a:br>
              <a:rPr lang="en-GB" dirty="0"/>
            </a:br>
            <a:r>
              <a:rPr lang="en-GB" dirty="0"/>
              <a:t>these case escalations occur.</a:t>
            </a:r>
            <a:endParaRPr lang="en-US" dirty="0"/>
          </a:p>
          <a:p>
            <a:endParaRPr lang="en-US" dirty="0"/>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9-2: Create a Case Escalation Rule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459</a:t>
            </a:fld>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b="1" dirty="0"/>
              <a:t>Module 2: </a:t>
            </a:r>
          </a:p>
          <a:p>
            <a:r>
              <a:rPr lang="en-US" dirty="0"/>
              <a:t>Getting Your Organization Ready for Users </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1489" y="345625"/>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8773" r="39934"/>
          <a:stretch/>
        </p:blipFill>
        <p:spPr>
          <a:xfrm flipH="1">
            <a:off x="10257182" y="3122207"/>
            <a:ext cx="787802" cy="544803"/>
          </a:xfrm>
          <a:prstGeom prst="rect">
            <a:avLst/>
          </a:prstGeom>
        </p:spPr>
      </p:pic>
    </p:spTree>
    <p:custDataLst>
      <p:tags r:id="rId1"/>
    </p:custData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8" name="Content Placeholder 3"/>
          <p:cNvSpPr>
            <a:spLocks noGrp="1"/>
          </p:cNvSpPr>
          <p:nvPr>
            <p:ph idx="1"/>
          </p:nvPr>
        </p:nvSpPr>
        <p:spPr>
          <a:xfrm>
            <a:off x="853590" y="1049850"/>
            <a:ext cx="8493609" cy="3042704"/>
          </a:xfrm>
        </p:spPr>
        <p:txBody>
          <a:bodyPr/>
          <a:lstStyle/>
          <a:p>
            <a:pPr lvl="3"/>
            <a:r>
              <a:rPr lang="en-US" dirty="0">
                <a:ea typeface="+mn-ea"/>
              </a:rPr>
              <a:t>Managing and Resolving Cases</a:t>
            </a:r>
          </a:p>
          <a:p>
            <a:pPr lvl="3"/>
            <a:r>
              <a:rPr lang="en-US" dirty="0">
                <a:ea typeface="+mn-ea"/>
              </a:rPr>
              <a:t>Customizing a Support Process</a:t>
            </a:r>
          </a:p>
          <a:p>
            <a:pPr lvl="1"/>
            <a:r>
              <a:rPr lang="en-US" b="0" dirty="0">
                <a:solidFill>
                  <a:srgbClr val="AEBE89"/>
                </a:solidFill>
                <a:latin typeface="Salesforce Sans Thin" panose="020B0205020202020203" pitchFamily="34" charset="0"/>
                <a:ea typeface="+mn-ea"/>
              </a:rPr>
              <a:t>Automating Support</a:t>
            </a:r>
          </a:p>
          <a:p>
            <a:pPr lvl="1"/>
            <a:r>
              <a:rPr lang="en-US" dirty="0">
                <a:ea typeface="+mn-ea"/>
              </a:rPr>
              <a:t>Understanding the Salesforce Console for Service</a:t>
            </a:r>
          </a:p>
          <a:p>
            <a:pPr lvl="1"/>
            <a:r>
              <a:rPr lang="en-US" b="0" dirty="0">
                <a:latin typeface="Salesforce Sans Light" panose="020B0305020202020203" pitchFamily="34" charset="0"/>
                <a:ea typeface="+mn-ea"/>
              </a:rPr>
              <a:t>Collaborating in the Service Cloud</a:t>
            </a:r>
          </a:p>
          <a:p>
            <a:pPr lvl="1"/>
            <a:r>
              <a:rPr lang="en-US" b="0" dirty="0">
                <a:latin typeface="Salesforce Sans Light" panose="020B0305020202020203" pitchFamily="34" charset="0"/>
                <a:ea typeface="+mn-ea"/>
              </a:rPr>
              <a:t>Analyzing Support Data</a:t>
            </a:r>
          </a:p>
          <a:p>
            <a:endParaRPr lang="en-IN"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460</a:t>
            </a:fld>
            <a:endParaRPr lang="en-US" dirty="0"/>
          </a:p>
        </p:txBody>
      </p:sp>
    </p:spTree>
    <p:custDataLst>
      <p:tags r:id="rId1"/>
    </p:custDataLst>
    <p:extLst>
      <p:ext uri="{BB962C8B-B14F-4D97-AF65-F5344CB8AC3E}">
        <p14:creationId xmlns:p14="http://schemas.microsoft.com/office/powerpoint/2010/main" val="314440690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Understanding the </a:t>
            </a:r>
            <a:r>
              <a:rPr lang="en-GB" dirty="0" err="1"/>
              <a:t>SoftPhone</a:t>
            </a:r>
            <a:r>
              <a:rPr lang="en-GB" dirty="0"/>
              <a:t> and </a:t>
            </a:r>
            <a:br>
              <a:rPr lang="en-GB" dirty="0"/>
            </a:br>
            <a:r>
              <a:rPr lang="en-GB" dirty="0"/>
              <a:t>the Salesforce Console for Service</a:t>
            </a:r>
          </a:p>
        </p:txBody>
      </p:sp>
      <p:graphicFrame>
        <p:nvGraphicFramePr>
          <p:cNvPr id="6" name="Table 5"/>
          <p:cNvGraphicFramePr>
            <a:graphicFrameLocks noGrp="1"/>
          </p:cNvGraphicFramePr>
          <p:nvPr>
            <p:extLst>
              <p:ext uri="{D42A27DB-BD31-4B8C-83A1-F6EECF244321}">
                <p14:modId xmlns:p14="http://schemas.microsoft.com/office/powerpoint/2010/main" val="1664766663"/>
              </p:ext>
            </p:extLst>
          </p:nvPr>
        </p:nvGraphicFramePr>
        <p:xfrm>
          <a:off x="1711207" y="1089733"/>
          <a:ext cx="8926668" cy="495341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6h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Productivity is on the rise! Let’s take another step to increase efficiency. Currently, when a customer calls for support, an agent gets the customer’s information in a screen pop in the </a:t>
                      </a:r>
                      <a:r>
                        <a:rPr lang="en-GB" sz="1800" b="0" kern="1200" dirty="0" err="1">
                          <a:solidFill>
                            <a:schemeClr val="tx1"/>
                          </a:solidFill>
                          <a:latin typeface="Salesforce Sans" panose="020B0505020202020203" pitchFamily="34" charset="0"/>
                          <a:ea typeface="Segoe UI" pitchFamily="34" charset="0"/>
                          <a:cs typeface="Segoe UI" pitchFamily="34" charset="0"/>
                        </a:rPr>
                        <a:t>SoftPhone</a:t>
                      </a:r>
                      <a:r>
                        <a:rPr lang="en-GB" sz="1800" b="0" kern="1200" dirty="0">
                          <a:solidFill>
                            <a:schemeClr val="tx1"/>
                          </a:solidFill>
                          <a:latin typeface="Salesforce Sans" panose="020B0505020202020203" pitchFamily="34" charset="0"/>
                          <a:ea typeface="Segoe UI" pitchFamily="34" charset="0"/>
                          <a:cs typeface="Segoe UI" pitchFamily="34" charset="0"/>
                        </a:rPr>
                        <a:t> sidebar. </a:t>
                      </a:r>
                    </a:p>
                    <a:p>
                      <a:r>
                        <a:rPr lang="en-GB" sz="1800" b="0" kern="1200" dirty="0">
                          <a:solidFill>
                            <a:schemeClr val="tx1"/>
                          </a:solidFill>
                          <a:latin typeface="Salesforce Sans" panose="020B0505020202020203" pitchFamily="34" charset="0"/>
                          <a:ea typeface="Segoe UI" pitchFamily="34" charset="0"/>
                          <a:cs typeface="Segoe UI" pitchFamily="34" charset="0"/>
                        </a:rPr>
                        <a:t>What can you set up for the agents to access the screen pop and accounts, contacts, and cases in one screen?</a:t>
                      </a:r>
                      <a:r>
                        <a:rPr lang="en-GB" sz="1800" b="0" kern="1200" baseline="0" dirty="0">
                          <a:solidFill>
                            <a:schemeClr val="tx1"/>
                          </a:solidFill>
                          <a:latin typeface="Salesforce Sans" panose="020B0505020202020203" pitchFamily="34" charset="0"/>
                          <a:ea typeface="Segoe UI" pitchFamily="34" charset="0"/>
                          <a:cs typeface="Segoe UI" pitchFamily="34" charset="0"/>
                        </a:rPr>
                        <a:t>.</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13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Robin</a:t>
                      </a:r>
                      <a:r>
                        <a:rPr lang="en-GB" sz="1600" b="0" baseline="0" dirty="0">
                          <a:solidFill>
                            <a:srgbClr val="0070C0"/>
                          </a:solidFill>
                          <a:latin typeface="Salesforce Sans" panose="020B0505020202020203" pitchFamily="34" charset="0"/>
                          <a:ea typeface="Segoe UI" pitchFamily="34" charset="0"/>
                          <a:cs typeface="Segoe UI" pitchFamily="34" charset="0"/>
                        </a:rPr>
                        <a:t> Kramer</a:t>
                      </a:r>
                      <a:r>
                        <a:rPr lang="en-GB" sz="1600" b="0" dirty="0">
                          <a:solidFill>
                            <a:schemeClr val="tx1"/>
                          </a:solidFill>
                          <a:latin typeface="Salesforce Sans" panose="020B0505020202020203" pitchFamily="34" charset="0"/>
                          <a:ea typeface="Segoe UI" pitchFamily="34" charset="0"/>
                          <a:cs typeface="Segoe UI" pitchFamily="34" charset="0"/>
                        </a:rPr>
                        <a:t> and </a:t>
                      </a: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Robin Kramer</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I won’t have to juggle</a:t>
                      </a:r>
                      <a:r>
                        <a:rPr lang="en-GB" sz="1800" b="0" baseline="0" dirty="0">
                          <a:solidFill>
                            <a:schemeClr val="tx1"/>
                          </a:solidFill>
                          <a:latin typeface="Salesforce Sans" panose="020B0505020202020203" pitchFamily="34" charset="0"/>
                          <a:ea typeface="Segoe UI" pitchFamily="34" charset="0"/>
                          <a:cs typeface="Segoe UI" pitchFamily="34" charset="0"/>
                        </a:rPr>
                        <a:t> between 5 different windows anymore? Amazing!</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30m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07413" y="3491177"/>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193084"/>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4346331"/>
            <a:ext cx="297640" cy="288435"/>
          </a:xfrm>
          <a:prstGeom prst="rect">
            <a:avLst/>
          </a:prstGeom>
        </p:spPr>
      </p:pic>
      <p:pic>
        <p:nvPicPr>
          <p:cNvPr id="12" name="Picture 11"/>
          <p:cNvPicPr>
            <a:picLocks noChangeAspect="1"/>
          </p:cNvPicPr>
          <p:nvPr/>
        </p:nvPicPr>
        <p:blipFill rotWithShape="1">
          <a:blip r:embed="rId5"/>
          <a:srcRect l="5937" t="6188" r="9143" b="3506"/>
          <a:stretch/>
        </p:blipFill>
        <p:spPr>
          <a:xfrm>
            <a:off x="1897796" y="4338820"/>
            <a:ext cx="409154" cy="411480"/>
          </a:xfrm>
          <a:prstGeom prst="ellipse">
            <a:avLst/>
          </a:prstGeom>
        </p:spPr>
      </p:pic>
      <p:pic>
        <p:nvPicPr>
          <p:cNvPr id="14" name="Picture 13" descr="NLarkin headshot.png"/>
          <p:cNvPicPr>
            <a:picLocks noChangeAspect="1"/>
          </p:cNvPicPr>
          <p:nvPr/>
        </p:nvPicPr>
        <p:blipFill>
          <a:blip r:embed="rId6" cstate="print"/>
          <a:srcRect l="3327" r="4243" b="14125"/>
          <a:stretch>
            <a:fillRect/>
          </a:stretch>
        </p:blipFill>
        <p:spPr>
          <a:xfrm>
            <a:off x="1786154" y="1193084"/>
            <a:ext cx="452222" cy="451841"/>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461</a:t>
            </a:fld>
            <a:endParaRPr lang="en-US" dirty="0"/>
          </a:p>
        </p:txBody>
      </p:sp>
    </p:spTree>
    <p:custDataLst>
      <p:tags r:id="rId1"/>
    </p:custData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4861" y="5505450"/>
            <a:ext cx="1958234" cy="1066799"/>
          </a:xfrm>
          <a:prstGeom prst="rect">
            <a:avLst/>
          </a:prstGeom>
        </p:spPr>
      </p:pic>
      <p:sp>
        <p:nvSpPr>
          <p:cNvPr id="5" name="Title 4"/>
          <p:cNvSpPr>
            <a:spLocks noGrp="1"/>
          </p:cNvSpPr>
          <p:nvPr>
            <p:ph type="title"/>
          </p:nvPr>
        </p:nvSpPr>
        <p:spPr/>
        <p:txBody>
          <a:bodyPr/>
          <a:lstStyle/>
          <a:p>
            <a:r>
              <a:rPr lang="en-GB" dirty="0"/>
              <a:t>What are the Basics of Call Routing?</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462</a:t>
            </a:fld>
            <a:endParaRPr lang="en-US" dirty="0"/>
          </a:p>
        </p:txBody>
      </p:sp>
      <p:sp>
        <p:nvSpPr>
          <p:cNvPr id="30" name="Blue Rounded Rectangle"/>
          <p:cNvSpPr/>
          <p:nvPr/>
        </p:nvSpPr>
        <p:spPr bwMode="auto">
          <a:xfrm>
            <a:off x="347663" y="1648690"/>
            <a:ext cx="11327664" cy="2247807"/>
          </a:xfrm>
          <a:prstGeom prst="roundRect">
            <a:avLst>
              <a:gd name="adj" fmla="val 6104"/>
            </a:avLst>
          </a:prstGeom>
          <a:solidFill>
            <a:schemeClr val="accent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000000"/>
              </a:solidFill>
              <a:latin typeface="Times New Roman" pitchFamily="18" charset="0"/>
            </a:endParaRPr>
          </a:p>
        </p:txBody>
      </p:sp>
      <p:sp>
        <p:nvSpPr>
          <p:cNvPr id="34" name="TextBox 50"/>
          <p:cNvSpPr txBox="1">
            <a:spLocks noChangeArrowheads="1"/>
          </p:cNvSpPr>
          <p:nvPr/>
        </p:nvSpPr>
        <p:spPr bwMode="auto">
          <a:xfrm>
            <a:off x="366989" y="1921479"/>
            <a:ext cx="1049338" cy="338554"/>
          </a:xfrm>
          <a:prstGeom prst="rect">
            <a:avLst/>
          </a:prstGeom>
          <a:noFill/>
          <a:ln w="9525">
            <a:noFill/>
            <a:miter lim="800000"/>
            <a:headEnd/>
            <a:tailEnd/>
          </a:ln>
        </p:spPr>
        <p:txBody>
          <a:bodyPr>
            <a:spAutoFit/>
          </a:bodyPr>
          <a:lstStyle/>
          <a:p>
            <a:pPr algn="ctr"/>
            <a:r>
              <a:rPr lang="en-US" sz="1600" b="1" dirty="0">
                <a:solidFill>
                  <a:schemeClr val="bg1"/>
                </a:solidFill>
                <a:latin typeface="Salesforce Sans" panose="020B0505020202020203" pitchFamily="34" charset="0"/>
                <a:cs typeface="Arial" pitchFamily="34" charset="0"/>
              </a:rPr>
              <a:t>Phone</a:t>
            </a:r>
          </a:p>
        </p:txBody>
      </p:sp>
      <p:sp>
        <p:nvSpPr>
          <p:cNvPr id="37" name="Brian Title"/>
          <p:cNvSpPr txBox="1"/>
          <p:nvPr/>
        </p:nvSpPr>
        <p:spPr>
          <a:xfrm>
            <a:off x="522132" y="4628113"/>
            <a:ext cx="1242521" cy="523220"/>
          </a:xfrm>
          <a:prstGeom prst="rect">
            <a:avLst/>
          </a:prstGeom>
          <a:solidFill>
            <a:schemeClr val="bg1"/>
          </a:solidFill>
          <a:ln>
            <a:noFill/>
          </a:ln>
        </p:spPr>
        <p:txBody>
          <a:bodyPr wrap="square" rtlCol="0">
            <a:spAutoFit/>
          </a:bodyPr>
          <a:lstStyle/>
          <a:p>
            <a:r>
              <a:rPr lang="en-US" sz="1400" b="1" dirty="0">
                <a:solidFill>
                  <a:srgbClr val="808080">
                    <a:lumMod val="50000"/>
                  </a:srgbClr>
                </a:solidFill>
                <a:latin typeface="Salesforce Sans" panose="020B0505020202020203" pitchFamily="34" charset="0"/>
                <a:cs typeface="Arial" pitchFamily="34" charset="0"/>
              </a:rPr>
              <a:t>Brian Grey</a:t>
            </a:r>
            <a:br>
              <a:rPr lang="en-US" sz="1400" dirty="0">
                <a:solidFill>
                  <a:srgbClr val="808080">
                    <a:lumMod val="50000"/>
                  </a:srgbClr>
                </a:solidFill>
                <a:latin typeface="Salesforce Sans" panose="020B0505020202020203" pitchFamily="34" charset="0"/>
                <a:cs typeface="Arial" pitchFamily="34" charset="0"/>
              </a:rPr>
            </a:br>
            <a:r>
              <a:rPr lang="en-US" sz="1400" dirty="0">
                <a:solidFill>
                  <a:srgbClr val="808080">
                    <a:lumMod val="50000"/>
                  </a:srgbClr>
                </a:solidFill>
                <a:latin typeface="Salesforce Sans" panose="020B0505020202020203" pitchFamily="34" charset="0"/>
                <a:cs typeface="Arial" pitchFamily="34" charset="0"/>
              </a:rPr>
              <a:t>Customer</a:t>
            </a:r>
          </a:p>
        </p:txBody>
      </p:sp>
      <p:pic>
        <p:nvPicPr>
          <p:cNvPr id="42" name="Grey Tech Logo" descr="Grey Technologies Logo.png"/>
          <p:cNvPicPr>
            <a:picLocks noChangeAspect="1"/>
          </p:cNvPicPr>
          <p:nvPr/>
        </p:nvPicPr>
        <p:blipFill>
          <a:blip r:embed="rId6" cstate="print"/>
          <a:stretch>
            <a:fillRect/>
          </a:stretch>
        </p:blipFill>
        <p:spPr>
          <a:xfrm>
            <a:off x="211153" y="5936107"/>
            <a:ext cx="3209207" cy="213420"/>
          </a:xfrm>
          <a:prstGeom prst="rect">
            <a:avLst/>
          </a:prstGeom>
        </p:spPr>
      </p:pic>
      <p:sp>
        <p:nvSpPr>
          <p:cNvPr id="45" name="Text Box 26"/>
          <p:cNvSpPr txBox="1">
            <a:spLocks noChangeArrowheads="1"/>
          </p:cNvSpPr>
          <p:nvPr/>
        </p:nvSpPr>
        <p:spPr bwMode="auto">
          <a:xfrm>
            <a:off x="525674" y="3459269"/>
            <a:ext cx="1802096" cy="43088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200" dirty="0">
                <a:solidFill>
                  <a:srgbClr val="FFFFFF"/>
                </a:solidFill>
                <a:latin typeface="Salesforce Sans" panose="020B0505020202020203" pitchFamily="34" charset="0"/>
                <a:ea typeface="MS PGothic" pitchFamily="34" charset="-128"/>
              </a:rPr>
              <a:t>Call Support</a:t>
            </a:r>
          </a:p>
        </p:txBody>
      </p:sp>
      <p:sp>
        <p:nvSpPr>
          <p:cNvPr id="46" name="Call options 1,2,3"/>
          <p:cNvSpPr txBox="1">
            <a:spLocks noChangeArrowheads="1"/>
          </p:cNvSpPr>
          <p:nvPr/>
        </p:nvSpPr>
        <p:spPr bwMode="auto">
          <a:xfrm>
            <a:off x="4079049" y="1822902"/>
            <a:ext cx="3078319" cy="919401"/>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eaLnBrk="0" fontAlgn="base" hangingPunct="0">
              <a:spcBef>
                <a:spcPct val="0"/>
              </a:spcBef>
              <a:spcAft>
                <a:spcPct val="0"/>
              </a:spcAft>
            </a:pPr>
            <a:r>
              <a:rPr lang="en-US" sz="1600" dirty="0">
                <a:solidFill>
                  <a:srgbClr val="FFFFFF"/>
                </a:solidFill>
                <a:latin typeface="Salesforce Sans" panose="020B0505020202020203" pitchFamily="34" charset="0"/>
                <a:ea typeface="MS PGothic" pitchFamily="34" charset="-128"/>
              </a:rPr>
              <a:t>“Press 1 for Product Support”</a:t>
            </a:r>
          </a:p>
          <a:p>
            <a:pPr eaLnBrk="0" fontAlgn="base" hangingPunct="0">
              <a:spcBef>
                <a:spcPct val="0"/>
              </a:spcBef>
              <a:spcAft>
                <a:spcPct val="0"/>
              </a:spcAft>
            </a:pPr>
            <a:r>
              <a:rPr lang="en-US" sz="1600" dirty="0">
                <a:solidFill>
                  <a:srgbClr val="FFFFFF"/>
                </a:solidFill>
                <a:latin typeface="Salesforce Sans" panose="020B0505020202020203" pitchFamily="34" charset="0"/>
                <a:ea typeface="MS PGothic" pitchFamily="34" charset="-128"/>
              </a:rPr>
              <a:t>“Press 2 for Inquiries”</a:t>
            </a:r>
          </a:p>
          <a:p>
            <a:pPr eaLnBrk="0" fontAlgn="base" hangingPunct="0">
              <a:spcBef>
                <a:spcPct val="0"/>
              </a:spcBef>
              <a:spcAft>
                <a:spcPct val="0"/>
              </a:spcAft>
            </a:pPr>
            <a:r>
              <a:rPr lang="en-US" sz="1600" dirty="0">
                <a:solidFill>
                  <a:srgbClr val="FFFFFF"/>
                </a:solidFill>
                <a:latin typeface="Salesforce Sans" panose="020B0505020202020203" pitchFamily="34" charset="0"/>
                <a:ea typeface="MS PGothic" pitchFamily="34" charset="-128"/>
              </a:rPr>
              <a:t>“Press 3 for Billing Support”</a:t>
            </a:r>
          </a:p>
        </p:txBody>
      </p:sp>
      <p:sp>
        <p:nvSpPr>
          <p:cNvPr id="47" name="Call Routing"/>
          <p:cNvSpPr txBox="1">
            <a:spLocks noChangeArrowheads="1"/>
          </p:cNvSpPr>
          <p:nvPr/>
        </p:nvSpPr>
        <p:spPr bwMode="auto">
          <a:xfrm>
            <a:off x="5417070" y="2859389"/>
            <a:ext cx="1285231" cy="851297"/>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pPr>
            <a:r>
              <a:rPr lang="en-US" sz="2200" dirty="0">
                <a:solidFill>
                  <a:srgbClr val="FFFFFF"/>
                </a:solidFill>
                <a:latin typeface="Salesforce Sans" panose="020B0505020202020203" pitchFamily="34" charset="0"/>
                <a:ea typeface="MS PGothic" pitchFamily="34" charset="-128"/>
              </a:rPr>
              <a:t>Call Routing</a:t>
            </a:r>
          </a:p>
        </p:txBody>
      </p:sp>
      <p:grpSp>
        <p:nvGrpSpPr>
          <p:cNvPr id="48" name="SoftPhone"/>
          <p:cNvGrpSpPr/>
          <p:nvPr/>
        </p:nvGrpSpPr>
        <p:grpSpPr>
          <a:xfrm>
            <a:off x="9313906" y="609415"/>
            <a:ext cx="2671616" cy="4563542"/>
            <a:chOff x="3878980" y="596058"/>
            <a:chExt cx="1959370" cy="3636308"/>
          </a:xfrm>
        </p:grpSpPr>
        <p:pic>
          <p:nvPicPr>
            <p:cNvPr id="49" name="Picture 2"/>
            <p:cNvPicPr>
              <a:picLocks noChangeAspect="1" noChangeArrowheads="1"/>
            </p:cNvPicPr>
            <p:nvPr/>
          </p:nvPicPr>
          <p:blipFill>
            <a:blip r:embed="rId7" cstate="print"/>
            <a:stretch>
              <a:fillRect/>
            </a:stretch>
          </p:blipFill>
          <p:spPr bwMode="auto">
            <a:xfrm>
              <a:off x="3878980" y="596058"/>
              <a:ext cx="1959370" cy="3636308"/>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50" name="TextBox 49"/>
            <p:cNvSpPr txBox="1"/>
            <p:nvPr/>
          </p:nvSpPr>
          <p:spPr>
            <a:xfrm>
              <a:off x="4713192" y="1958330"/>
              <a:ext cx="872692" cy="171669"/>
            </a:xfrm>
            <a:prstGeom prst="rect">
              <a:avLst/>
            </a:prstGeom>
            <a:solidFill>
              <a:schemeClr val="bg1">
                <a:lumMod val="95000"/>
              </a:schemeClr>
            </a:solidFill>
            <a:ln>
              <a:noFill/>
            </a:ln>
          </p:spPr>
          <p:txBody>
            <a:bodyPr wrap="square" rtlCol="0">
              <a:spAutoFit/>
            </a:bodyPr>
            <a:lstStyle/>
            <a:p>
              <a:pPr marL="223838" indent="-223838"/>
              <a:r>
                <a:rPr lang="en-US" sz="800" b="1" u="sng" dirty="0">
                  <a:solidFill>
                    <a:srgbClr val="000000">
                      <a:lumMod val="65000"/>
                      <a:lumOff val="35000"/>
                    </a:srgbClr>
                  </a:solidFill>
                  <a:latin typeface="Salesforce Sans" panose="020B0505020202020203" pitchFamily="34" charset="0"/>
                  <a:cs typeface="Times New Roman" pitchFamily="18" charset="0"/>
                </a:rPr>
                <a:t>Brian Grey</a:t>
              </a:r>
            </a:p>
          </p:txBody>
        </p:sp>
      </p:grpSp>
      <p:pic>
        <p:nvPicPr>
          <p:cNvPr id="52" name="AW Computing logo" descr="Z:\Graphics\Logos\Fake Company Logos\AW Computing\AW Computing Logo - Blue.png"/>
          <p:cNvPicPr>
            <a:picLocks noChangeAspect="1" noChangeArrowheads="1"/>
          </p:cNvPicPr>
          <p:nvPr/>
        </p:nvPicPr>
        <p:blipFill>
          <a:blip r:embed="rId8" cstate="print"/>
          <a:srcRect/>
          <a:stretch>
            <a:fillRect/>
          </a:stretch>
        </p:blipFill>
        <p:spPr bwMode="auto">
          <a:xfrm>
            <a:off x="8452122" y="6065594"/>
            <a:ext cx="1014010" cy="519146"/>
          </a:xfrm>
          <a:prstGeom prst="rect">
            <a:avLst/>
          </a:prstGeom>
          <a:noFill/>
        </p:spPr>
      </p:pic>
      <p:grpSp>
        <p:nvGrpSpPr>
          <p:cNvPr id="53" name="Telephony System"/>
          <p:cNvGrpSpPr/>
          <p:nvPr/>
        </p:nvGrpSpPr>
        <p:grpSpPr>
          <a:xfrm>
            <a:off x="4243754" y="2609082"/>
            <a:ext cx="1255323" cy="1501598"/>
            <a:chOff x="3086024" y="2633796"/>
            <a:chExt cx="1255323" cy="1501598"/>
          </a:xfrm>
        </p:grpSpPr>
        <p:pic>
          <p:nvPicPr>
            <p:cNvPr id="54" name="Picture 27"/>
            <p:cNvPicPr>
              <a:picLocks noChangeAspect="1" noChangeArrowheads="1"/>
            </p:cNvPicPr>
            <p:nvPr>
              <p:custDataLst>
                <p:tags r:id="rId2"/>
              </p:custDataLst>
            </p:nvPr>
          </p:nvPicPr>
          <p:blipFill>
            <a:blip r:embed="rId9" cstate="print"/>
            <a:stretch>
              <a:fillRect/>
            </a:stretch>
          </p:blipFill>
          <p:spPr bwMode="auto">
            <a:xfrm>
              <a:off x="3103848" y="2633796"/>
              <a:ext cx="1237499" cy="150159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5" name="Rectangle 3"/>
            <p:cNvSpPr txBox="1">
              <a:spLocks noChangeArrowheads="1"/>
            </p:cNvSpPr>
            <p:nvPr/>
          </p:nvSpPr>
          <p:spPr bwMode="auto">
            <a:xfrm>
              <a:off x="3086024" y="3473343"/>
              <a:ext cx="1197280" cy="471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Aft>
                  <a:spcPct val="0"/>
                </a:spcAft>
                <a:defRPr/>
              </a:pPr>
              <a:r>
                <a:rPr lang="en-US" sz="1400" b="1" kern="0" dirty="0">
                  <a:solidFill>
                    <a:srgbClr val="000000"/>
                  </a:solidFill>
                  <a:effectLst>
                    <a:glow rad="101600">
                      <a:srgbClr val="FFFFFF">
                        <a:alpha val="60000"/>
                      </a:srgbClr>
                    </a:glow>
                  </a:effectLst>
                  <a:latin typeface="Salesforce Sans" panose="020B0505020202020203" pitchFamily="34" charset="0"/>
                  <a:cs typeface="Arial" pitchFamily="34" charset="0"/>
                </a:rPr>
                <a:t>Telephony </a:t>
              </a:r>
            </a:p>
            <a:p>
              <a:pPr algn="ctr" fontAlgn="base">
                <a:lnSpc>
                  <a:spcPct val="80000"/>
                </a:lnSpc>
                <a:spcAft>
                  <a:spcPct val="0"/>
                </a:spcAft>
                <a:defRPr/>
              </a:pPr>
              <a:r>
                <a:rPr lang="en-US" sz="1400" b="1" kern="0" dirty="0">
                  <a:solidFill>
                    <a:srgbClr val="000000"/>
                  </a:solidFill>
                  <a:effectLst>
                    <a:glow rad="101600">
                      <a:srgbClr val="FFFFFF">
                        <a:alpha val="60000"/>
                      </a:srgbClr>
                    </a:glow>
                  </a:effectLst>
                  <a:latin typeface="Salesforce Sans" panose="020B0505020202020203" pitchFamily="34" charset="0"/>
                  <a:cs typeface="Arial" pitchFamily="34" charset="0"/>
                </a:rPr>
                <a:t>System</a:t>
              </a:r>
            </a:p>
          </p:txBody>
        </p:sp>
      </p:grpSp>
      <p:sp>
        <p:nvSpPr>
          <p:cNvPr id="57" name="CTI Adapter"/>
          <p:cNvSpPr/>
          <p:nvPr/>
        </p:nvSpPr>
        <p:spPr bwMode="auto">
          <a:xfrm>
            <a:off x="10686799" y="5078521"/>
            <a:ext cx="1120588" cy="1102659"/>
          </a:xfrm>
          <a:prstGeom prst="ellipse">
            <a:avLst/>
          </a:prstGeom>
          <a:solidFill>
            <a:schemeClr val="accent2">
              <a:lumMod val="60000"/>
              <a:lumOff val="40000"/>
            </a:schemeClr>
          </a:solidFill>
          <a:ln w="57150" cap="flat" cmpd="sng" algn="ctr">
            <a:solidFill>
              <a:schemeClr val="accent1">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dirty="0">
                <a:solidFill>
                  <a:srgbClr val="FFFFFF"/>
                </a:solidFill>
                <a:latin typeface="Salesforce Sans" panose="020B0505020202020203" pitchFamily="34" charset="0"/>
                <a:cs typeface="Arial" pitchFamily="34" charset="0"/>
              </a:rPr>
              <a:t>CTI</a:t>
            </a:r>
          </a:p>
        </p:txBody>
      </p:sp>
      <p:sp>
        <p:nvSpPr>
          <p:cNvPr id="58" name="Flowchart: Merge 57"/>
          <p:cNvSpPr/>
          <p:nvPr/>
        </p:nvSpPr>
        <p:spPr bwMode="auto">
          <a:xfrm>
            <a:off x="9669010" y="3634103"/>
            <a:ext cx="2084294" cy="2164977"/>
          </a:xfrm>
          <a:prstGeom prst="flowChartMerge">
            <a:avLst/>
          </a:prstGeom>
          <a:gradFill>
            <a:gsLst>
              <a:gs pos="0">
                <a:schemeClr val="tx1">
                  <a:alpha val="32000"/>
                </a:schemeClr>
              </a:gs>
              <a:gs pos="100000">
                <a:schemeClr val="bg2">
                  <a:alpha val="20000"/>
                </a:schemeClr>
              </a:gs>
            </a:gsLst>
            <a:lin ang="5400000" scaled="0"/>
          </a:gra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dirty="0">
              <a:solidFill>
                <a:srgbClr val="000000"/>
              </a:solidFill>
              <a:latin typeface="Salesforce Sans" panose="020B0505020202020203" pitchFamily="34" charset="0"/>
            </a:endParaRPr>
          </a:p>
        </p:txBody>
      </p:sp>
      <p:sp>
        <p:nvSpPr>
          <p:cNvPr id="59" name="Caller info"/>
          <p:cNvSpPr txBox="1">
            <a:spLocks noChangeArrowheads="1"/>
          </p:cNvSpPr>
          <p:nvPr/>
        </p:nvSpPr>
        <p:spPr bwMode="auto">
          <a:xfrm>
            <a:off x="9574956" y="2781494"/>
            <a:ext cx="2392122" cy="919401"/>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eaLnBrk="0" fontAlgn="base" hangingPunct="0">
              <a:spcBef>
                <a:spcPct val="0"/>
              </a:spcBef>
              <a:spcAft>
                <a:spcPct val="0"/>
              </a:spcAft>
              <a:buFont typeface="Wingdings" pitchFamily="2" charset="2"/>
              <a:buChar char="ü"/>
            </a:pPr>
            <a:r>
              <a:rPr lang="en-US" sz="1600" dirty="0">
                <a:solidFill>
                  <a:srgbClr val="FFFFFF"/>
                </a:solidFill>
                <a:latin typeface="Salesforce Sans" panose="020B0505020202020203" pitchFamily="34" charset="0"/>
                <a:ea typeface="MS PGothic" pitchFamily="34" charset="-128"/>
              </a:rPr>
              <a:t>Caller identification</a:t>
            </a:r>
          </a:p>
          <a:p>
            <a:pPr eaLnBrk="0" fontAlgn="base" hangingPunct="0">
              <a:spcBef>
                <a:spcPct val="0"/>
              </a:spcBef>
              <a:spcAft>
                <a:spcPct val="0"/>
              </a:spcAft>
              <a:buFont typeface="Wingdings" pitchFamily="2" charset="2"/>
              <a:buChar char="ü"/>
            </a:pPr>
            <a:r>
              <a:rPr lang="en-US" sz="1600" dirty="0">
                <a:solidFill>
                  <a:srgbClr val="FFFFFF"/>
                </a:solidFill>
                <a:latin typeface="Salesforce Sans" panose="020B0505020202020203" pitchFamily="34" charset="0"/>
                <a:ea typeface="MS PGothic" pitchFamily="34" charset="-128"/>
              </a:rPr>
              <a:t>Account information</a:t>
            </a:r>
          </a:p>
          <a:p>
            <a:pPr eaLnBrk="0" fontAlgn="base" hangingPunct="0">
              <a:spcBef>
                <a:spcPct val="0"/>
              </a:spcBef>
              <a:spcAft>
                <a:spcPct val="0"/>
              </a:spcAft>
              <a:buFont typeface="Wingdings" pitchFamily="2" charset="2"/>
              <a:buChar char="ü"/>
            </a:pPr>
            <a:r>
              <a:rPr lang="en-US" sz="1600" dirty="0">
                <a:solidFill>
                  <a:srgbClr val="FFFFFF"/>
                </a:solidFill>
                <a:latin typeface="Salesforce Sans" panose="020B0505020202020203" pitchFamily="34" charset="0"/>
                <a:ea typeface="MS PGothic" pitchFamily="34" charset="-128"/>
              </a:rPr>
              <a:t>Contact information</a:t>
            </a: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153" y="913811"/>
            <a:ext cx="950897" cy="950897"/>
          </a:xfrm>
          <a:prstGeom prst="rect">
            <a:avLst/>
          </a:prstGeom>
        </p:spPr>
      </p:pic>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3121" y="2476500"/>
            <a:ext cx="987941" cy="987941"/>
          </a:xfrm>
          <a:prstGeom prst="rect">
            <a:avLst/>
          </a:prstGeom>
        </p:spPr>
      </p:pic>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l="30356" t="3062" r="18438" b="50803"/>
          <a:stretch/>
        </p:blipFill>
        <p:spPr>
          <a:xfrm>
            <a:off x="1527571" y="4597300"/>
            <a:ext cx="1099020" cy="1151314"/>
          </a:xfrm>
          <a:prstGeom prst="ellipse">
            <a:avLst/>
          </a:prstGeom>
          <a:solidFill>
            <a:schemeClr val="bg1"/>
          </a:solidFill>
          <a:ln w="19050">
            <a:solidFill>
              <a:schemeClr val="bg1">
                <a:lumMod val="85000"/>
              </a:schemeClr>
            </a:solidFill>
          </a:ln>
        </p:spPr>
      </p:pic>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4958" r="-4439" b="27234"/>
          <a:stretch/>
        </p:blipFill>
        <p:spPr>
          <a:xfrm>
            <a:off x="8398256" y="4798209"/>
            <a:ext cx="1192821" cy="1188720"/>
          </a:xfrm>
          <a:prstGeom prst="ellipse">
            <a:avLst/>
          </a:prstGeom>
          <a:solidFill>
            <a:schemeClr val="bg1"/>
          </a:solidFill>
          <a:ln w="12700">
            <a:solidFill>
              <a:schemeClr val="bg1">
                <a:lumMod val="85000"/>
              </a:schemeClr>
            </a:solidFill>
          </a:ln>
        </p:spPr>
      </p:pic>
    </p:spTree>
    <p:custDataLst>
      <p:tags r:id="rId1"/>
    </p:custData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3176" y="5565338"/>
            <a:ext cx="12188825" cy="1292662"/>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spAutoFit/>
          </a:bodyPr>
          <a:lstStyle/>
          <a:p>
            <a:r>
              <a:rPr lang="en-US" sz="2400" dirty="0">
                <a:solidFill>
                  <a:schemeClr val="bg1"/>
                </a:solidFill>
                <a:latin typeface="Salesforce Sans" panose="020B0505020202020203" pitchFamily="34" charset="0"/>
                <a:cs typeface="Arial" pitchFamily="34" charset="0"/>
              </a:rPr>
              <a:t>The Salesforce </a:t>
            </a:r>
            <a:r>
              <a:rPr lang="en-US" sz="2400" b="1" dirty="0" err="1">
                <a:solidFill>
                  <a:schemeClr val="bg1"/>
                </a:solidFill>
                <a:latin typeface="Salesforce Sans" panose="020B0505020202020203" pitchFamily="34" charset="0"/>
                <a:cs typeface="Arial" pitchFamily="34" charset="0"/>
              </a:rPr>
              <a:t>SoftPhone</a:t>
            </a:r>
            <a:r>
              <a:rPr lang="en-US" sz="2400" dirty="0">
                <a:solidFill>
                  <a:schemeClr val="bg1"/>
                </a:solidFill>
                <a:latin typeface="Salesforce Sans" panose="020B0505020202020203" pitchFamily="34" charset="0"/>
                <a:cs typeface="Arial" pitchFamily="34" charset="0"/>
              </a:rPr>
              <a:t> is a customizable                                                            call-control tool that appears in the footer of the                                          Console for Service or in the sidebar of every Salesforce page.</a:t>
            </a:r>
          </a:p>
        </p:txBody>
      </p:sp>
      <p:sp>
        <p:nvSpPr>
          <p:cNvPr id="11" name="Rectangle 14"/>
          <p:cNvSpPr>
            <a:spLocks noGrp="1" noChangeArrowheads="1"/>
          </p:cNvSpPr>
          <p:nvPr>
            <p:ph idx="1"/>
          </p:nvPr>
        </p:nvSpPr>
        <p:spPr>
          <a:xfrm>
            <a:off x="115711" y="843165"/>
            <a:ext cx="8144243" cy="5950440"/>
          </a:xfrm>
        </p:spPr>
        <p:txBody>
          <a:bodyPr/>
          <a:lstStyle/>
          <a:p>
            <a:pPr>
              <a:spcBef>
                <a:spcPts val="300"/>
              </a:spcBef>
            </a:pPr>
            <a:r>
              <a:rPr lang="en-US" sz="2300" b="1" dirty="0"/>
              <a:t>Support agents can:</a:t>
            </a:r>
          </a:p>
          <a:p>
            <a:pPr marL="342900" lvl="1" indent="-342900">
              <a:spcBef>
                <a:spcPts val="300"/>
              </a:spcBef>
              <a:buFont typeface="Wingdings" panose="05000000000000000000" pitchFamily="2" charset="2"/>
              <a:buChar char="§"/>
            </a:pPr>
            <a:r>
              <a:rPr lang="en-US" sz="2300" dirty="0"/>
              <a:t>Receive a screen pop-up on incoming calls.</a:t>
            </a:r>
          </a:p>
          <a:p>
            <a:pPr marL="342900" lvl="1" indent="-342900">
              <a:spcBef>
                <a:spcPts val="300"/>
              </a:spcBef>
              <a:buFont typeface="Wingdings" panose="05000000000000000000" pitchFamily="2" charset="2"/>
              <a:buChar char="§"/>
            </a:pPr>
            <a:r>
              <a:rPr lang="en-US" sz="2300" dirty="0"/>
              <a:t>Use integrated call control features.</a:t>
            </a:r>
          </a:p>
          <a:p>
            <a:pPr marL="342900" lvl="1" indent="-342900">
              <a:spcBef>
                <a:spcPts val="300"/>
              </a:spcBef>
              <a:buFont typeface="Wingdings" panose="05000000000000000000" pitchFamily="2" charset="2"/>
              <a:buChar char="§"/>
            </a:pPr>
            <a:r>
              <a:rPr lang="en-US" sz="2300" dirty="0"/>
              <a:t>Click to dial for outbound calling.</a:t>
            </a:r>
          </a:p>
          <a:p>
            <a:pPr marL="342900" lvl="1" indent="-342900">
              <a:spcBef>
                <a:spcPts val="300"/>
              </a:spcBef>
              <a:buFont typeface="Wingdings" panose="05000000000000000000" pitchFamily="2" charset="2"/>
              <a:buChar char="§"/>
            </a:pPr>
            <a:r>
              <a:rPr lang="en-US" sz="2300" dirty="0"/>
              <a:t>View automatic call logging notes and times.</a:t>
            </a:r>
          </a:p>
          <a:p>
            <a:pPr>
              <a:spcBef>
                <a:spcPts val="1200"/>
              </a:spcBef>
            </a:pPr>
            <a:r>
              <a:rPr lang="en-US" sz="2300" b="1" dirty="0"/>
              <a:t>Administrators can:</a:t>
            </a:r>
          </a:p>
          <a:p>
            <a:pPr marL="342900" lvl="1" indent="-342900">
              <a:spcBef>
                <a:spcPts val="300"/>
              </a:spcBef>
              <a:buFont typeface="Wingdings" panose="05000000000000000000" pitchFamily="2" charset="2"/>
              <a:buChar char="§"/>
            </a:pPr>
            <a:r>
              <a:rPr lang="en-US" sz="2300" dirty="0"/>
              <a:t>Customize </a:t>
            </a:r>
            <a:r>
              <a:rPr lang="en-US" sz="2300" dirty="0" err="1"/>
              <a:t>SoftPhone</a:t>
            </a:r>
            <a:r>
              <a:rPr lang="en-US" sz="2300" dirty="0"/>
              <a:t> layouts for inbound, outbound, and internal calls.</a:t>
            </a:r>
          </a:p>
          <a:p>
            <a:pPr marL="342900" lvl="1" indent="-342900">
              <a:spcBef>
                <a:spcPts val="300"/>
              </a:spcBef>
              <a:buFont typeface="Wingdings" panose="05000000000000000000" pitchFamily="2" charset="2"/>
              <a:buChar char="§"/>
            </a:pPr>
            <a:r>
              <a:rPr lang="en-US" sz="2300" dirty="0"/>
              <a:t>Define which record pops for an inbound call.</a:t>
            </a:r>
          </a:p>
          <a:p>
            <a:pPr marL="342900" lvl="1" indent="-342900">
              <a:spcBef>
                <a:spcPts val="300"/>
              </a:spcBef>
              <a:buFont typeface="Wingdings" panose="05000000000000000000" pitchFamily="2" charset="2"/>
              <a:buChar char="§"/>
            </a:pPr>
            <a:r>
              <a:rPr lang="en-US" sz="2300" dirty="0"/>
              <a:t>Assign </a:t>
            </a:r>
            <a:r>
              <a:rPr lang="en-US" sz="2300" dirty="0" err="1"/>
              <a:t>SoftPhone</a:t>
            </a:r>
            <a:r>
              <a:rPr lang="en-US" sz="2300" dirty="0"/>
              <a:t> layouts to users.</a:t>
            </a:r>
          </a:p>
          <a:p>
            <a:pPr marL="342900" lvl="1" indent="-342900">
              <a:spcBef>
                <a:spcPts val="300"/>
              </a:spcBef>
              <a:buFont typeface="Wingdings" panose="05000000000000000000" pitchFamily="2" charset="2"/>
              <a:buChar char="§"/>
            </a:pPr>
            <a:r>
              <a:rPr lang="en-US" sz="2300" dirty="0"/>
              <a:t>Add phone numbers to call center directories.</a:t>
            </a:r>
          </a:p>
        </p:txBody>
      </p:sp>
      <p:sp>
        <p:nvSpPr>
          <p:cNvPr id="5" name="Title 4"/>
          <p:cNvSpPr>
            <a:spLocks noGrp="1"/>
          </p:cNvSpPr>
          <p:nvPr>
            <p:ph type="title"/>
          </p:nvPr>
        </p:nvSpPr>
        <p:spPr/>
        <p:txBody>
          <a:bodyPr/>
          <a:lstStyle/>
          <a:p>
            <a:r>
              <a:rPr lang="en-GB" sz="2700" spc="200" dirty="0"/>
              <a:t>What are the Capabilities of the </a:t>
            </a:r>
            <a:r>
              <a:rPr lang="en-GB" sz="2700" spc="200" dirty="0" err="1"/>
              <a:t>SoftPhone</a:t>
            </a:r>
            <a:r>
              <a:rPr lang="en-GB" sz="2700" spc="200" dirty="0"/>
              <a:t>?</a:t>
            </a:r>
            <a:endParaRPr lang="en-US" sz="2700" spc="200"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463</a:t>
            </a:fld>
            <a:endParaRPr lang="en-US" dirty="0"/>
          </a:p>
        </p:txBody>
      </p:sp>
      <p:sp>
        <p:nvSpPr>
          <p:cNvPr id="19" name="TextBox 18"/>
          <p:cNvSpPr txBox="1"/>
          <p:nvPr/>
        </p:nvSpPr>
        <p:spPr bwMode="white">
          <a:xfrm>
            <a:off x="0" y="5870622"/>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20" name="Group 4"/>
          <p:cNvGrpSpPr>
            <a:grpSpLocks noChangeAspect="1"/>
          </p:cNvGrpSpPr>
          <p:nvPr/>
        </p:nvGrpSpPr>
        <p:grpSpPr bwMode="auto">
          <a:xfrm>
            <a:off x="436563" y="6175406"/>
            <a:ext cx="422275" cy="328613"/>
            <a:chOff x="275" y="1308"/>
            <a:chExt cx="266" cy="207"/>
          </a:xfrm>
        </p:grpSpPr>
        <p:sp>
          <p:nvSpPr>
            <p:cNvPr id="21"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SoftPhone"/>
          <p:cNvGrpSpPr/>
          <p:nvPr/>
        </p:nvGrpSpPr>
        <p:grpSpPr>
          <a:xfrm>
            <a:off x="8996613" y="865639"/>
            <a:ext cx="3048000" cy="5206465"/>
            <a:chOff x="3878980" y="596058"/>
            <a:chExt cx="1959370" cy="3636308"/>
          </a:xfrm>
        </p:grpSpPr>
        <p:pic>
          <p:nvPicPr>
            <p:cNvPr id="13" name="Picture 2"/>
            <p:cNvPicPr>
              <a:picLocks noChangeAspect="1" noChangeArrowheads="1"/>
            </p:cNvPicPr>
            <p:nvPr/>
          </p:nvPicPr>
          <p:blipFill>
            <a:blip r:embed="rId4" cstate="print"/>
            <a:stretch>
              <a:fillRect/>
            </a:stretch>
          </p:blipFill>
          <p:spPr bwMode="auto">
            <a:xfrm>
              <a:off x="3878980" y="596058"/>
              <a:ext cx="1959370" cy="3636308"/>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14" name="TextBox 13"/>
            <p:cNvSpPr txBox="1"/>
            <p:nvPr/>
          </p:nvSpPr>
          <p:spPr>
            <a:xfrm>
              <a:off x="4727342" y="1973704"/>
              <a:ext cx="872692" cy="154559"/>
            </a:xfrm>
            <a:prstGeom prst="rect">
              <a:avLst/>
            </a:prstGeom>
            <a:solidFill>
              <a:schemeClr val="bg1">
                <a:lumMod val="95000"/>
              </a:schemeClr>
            </a:solidFill>
            <a:ln>
              <a:noFill/>
            </a:ln>
          </p:spPr>
          <p:txBody>
            <a:bodyPr wrap="square" rtlCol="0">
              <a:spAutoFit/>
            </a:bodyPr>
            <a:lstStyle/>
            <a:p>
              <a:pPr marL="223838" indent="-223838" algn="l"/>
              <a:r>
                <a:rPr lang="en-US" sz="1000" b="1" u="sng" dirty="0">
                  <a:solidFill>
                    <a:schemeClr val="tx1">
                      <a:lumMod val="65000"/>
                      <a:lumOff val="35000"/>
                    </a:schemeClr>
                  </a:solidFill>
                  <a:latin typeface="+mn-lt"/>
                  <a:cs typeface="Times New Roman" pitchFamily="18" charset="0"/>
                </a:rPr>
                <a:t>Brian Grey</a:t>
              </a:r>
            </a:p>
          </p:txBody>
        </p:sp>
      </p:grpSp>
    </p:spTree>
    <p:custDataLst>
      <p:tags r:id="rId1"/>
    </p:custData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700" spc="200" dirty="0"/>
              <a:t>What is the Salesforce Console for Service?</a:t>
            </a:r>
            <a:endParaRPr lang="en-US" sz="2700" spc="200"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464</a:t>
            </a:fld>
            <a:endParaRPr lang="en-US" dirty="0"/>
          </a:p>
        </p:txBody>
      </p:sp>
      <p:grpSp>
        <p:nvGrpSpPr>
          <p:cNvPr id="67" name="Group 66"/>
          <p:cNvGrpSpPr/>
          <p:nvPr/>
        </p:nvGrpSpPr>
        <p:grpSpPr>
          <a:xfrm>
            <a:off x="154577" y="939615"/>
            <a:ext cx="11882847" cy="5721168"/>
            <a:chOff x="74403" y="939615"/>
            <a:chExt cx="11882847" cy="5721168"/>
          </a:xfrm>
        </p:grpSpPr>
        <p:pic>
          <p:nvPicPr>
            <p:cNvPr id="6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852490" y="953311"/>
              <a:ext cx="8459224" cy="5702587"/>
            </a:xfrm>
            <a:prstGeom prst="rect">
              <a:avLst/>
            </a:prstGeom>
            <a:noFill/>
            <a:ln w="6350">
              <a:solidFill>
                <a:srgbClr val="D9D9D9"/>
              </a:solidFill>
              <a:miter lim="800000"/>
              <a:headEnd/>
              <a:tailEnd/>
            </a:ln>
            <a:effectLst>
              <a:outerShdw blurRad="50800" dist="38100" dir="2700000" algn="tl" rotWithShape="0">
                <a:prstClr val="black">
                  <a:alpha val="40000"/>
                </a:prstClr>
              </a:outerShdw>
            </a:effectLst>
          </p:spPr>
        </p:pic>
        <p:cxnSp>
          <p:nvCxnSpPr>
            <p:cNvPr id="69" name="Arrow: Primary Tabs"/>
            <p:cNvCxnSpPr/>
            <p:nvPr/>
          </p:nvCxnSpPr>
          <p:spPr bwMode="auto">
            <a:xfrm>
              <a:off x="1450012" y="1335986"/>
              <a:ext cx="431536" cy="198656"/>
            </a:xfrm>
            <a:prstGeom prst="straightConnector1">
              <a:avLst/>
            </a:prstGeom>
            <a:solidFill>
              <a:srgbClr val="99CCFF"/>
            </a:solidFill>
            <a:ln w="38100" cap="flat" cmpd="sng" algn="ctr">
              <a:solidFill>
                <a:srgbClr val="DDB929"/>
              </a:solidFill>
              <a:prstDash val="solid"/>
              <a:round/>
              <a:headEnd type="none" w="med" len="med"/>
              <a:tailEnd type="triangle" w="lg" len="lg"/>
            </a:ln>
            <a:effectLst/>
          </p:spPr>
        </p:cxnSp>
        <p:sp>
          <p:nvSpPr>
            <p:cNvPr id="70" name="Highlight: Primary Tabs"/>
            <p:cNvSpPr/>
            <p:nvPr/>
          </p:nvSpPr>
          <p:spPr>
            <a:xfrm>
              <a:off x="1863256" y="1394315"/>
              <a:ext cx="2907496" cy="280653"/>
            </a:xfrm>
            <a:prstGeom prst="rect">
              <a:avLst/>
            </a:prstGeom>
            <a:noFill/>
            <a:ln w="38100" cap="flat" cmpd="sng" algn="ctr">
              <a:solidFill>
                <a:srgbClr val="DDB9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71" name="Primary Tabs"/>
            <p:cNvSpPr/>
            <p:nvPr/>
          </p:nvSpPr>
          <p:spPr>
            <a:xfrm>
              <a:off x="293077" y="943744"/>
              <a:ext cx="1332588" cy="783193"/>
            </a:xfrm>
            <a:prstGeom prst="roundRect">
              <a:avLst/>
            </a:prstGeom>
            <a:solidFill>
              <a:srgbClr val="DDB929"/>
            </a:solidFill>
            <a:ln w="9525" cap="flat" cmpd="sng" algn="ctr">
              <a:noFill/>
              <a:prstDash val="solid"/>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alesforce Sans" panose="020B0505020202020203" pitchFamily="34" charset="0"/>
                  <a:ea typeface="+mn-ea"/>
                  <a:cs typeface="Arial" pitchFamily="34" charset="0"/>
                </a:rPr>
                <a:t>Primary Tabs</a:t>
              </a:r>
            </a:p>
          </p:txBody>
        </p:sp>
        <p:sp>
          <p:nvSpPr>
            <p:cNvPr id="72" name="Highlight: Highlights Panel"/>
            <p:cNvSpPr/>
            <p:nvPr/>
          </p:nvSpPr>
          <p:spPr>
            <a:xfrm>
              <a:off x="3994582" y="1938383"/>
              <a:ext cx="4214606" cy="553387"/>
            </a:xfrm>
            <a:prstGeom prst="rect">
              <a:avLst/>
            </a:prstGeom>
            <a:noFill/>
            <a:ln w="38100" cap="flat" cmpd="sng" algn="ctr">
              <a:solidFill>
                <a:srgbClr val="44A1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73" name="Highlights Panel"/>
            <p:cNvSpPr/>
            <p:nvPr/>
          </p:nvSpPr>
          <p:spPr>
            <a:xfrm>
              <a:off x="6569488" y="1270827"/>
              <a:ext cx="2436725" cy="442674"/>
            </a:xfrm>
            <a:prstGeom prst="roundRect">
              <a:avLst/>
            </a:prstGeom>
            <a:solidFill>
              <a:srgbClr val="44A12C"/>
            </a:solidFill>
            <a:ln w="9525" cap="flat" cmpd="sng" algn="ctr">
              <a:noFill/>
              <a:prstDash val="solid"/>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Highlights Panel</a:t>
              </a:r>
            </a:p>
          </p:txBody>
        </p:sp>
        <p:cxnSp>
          <p:nvCxnSpPr>
            <p:cNvPr id="74" name="Arrow: Highlights Panel"/>
            <p:cNvCxnSpPr>
              <a:stCxn id="73" idx="1"/>
            </p:cNvCxnSpPr>
            <p:nvPr/>
          </p:nvCxnSpPr>
          <p:spPr bwMode="auto">
            <a:xfrm flipH="1">
              <a:off x="6306792" y="1492164"/>
              <a:ext cx="262696" cy="443871"/>
            </a:xfrm>
            <a:prstGeom prst="straightConnector1">
              <a:avLst/>
            </a:prstGeom>
            <a:solidFill>
              <a:srgbClr val="99CCFF"/>
            </a:solidFill>
            <a:ln w="38100" cap="flat" cmpd="sng" algn="ctr">
              <a:solidFill>
                <a:srgbClr val="44A12C"/>
              </a:solidFill>
              <a:prstDash val="solid"/>
              <a:round/>
              <a:headEnd type="none" w="med" len="med"/>
              <a:tailEnd type="triangle" w="lg" len="lg"/>
            </a:ln>
            <a:effectLst/>
          </p:spPr>
        </p:cxnSp>
        <p:sp>
          <p:nvSpPr>
            <p:cNvPr id="75" name="Highlight: Subtabs"/>
            <p:cNvSpPr/>
            <p:nvPr/>
          </p:nvSpPr>
          <p:spPr>
            <a:xfrm>
              <a:off x="1872504" y="1690634"/>
              <a:ext cx="3139713" cy="252921"/>
            </a:xfrm>
            <a:prstGeom prst="rect">
              <a:avLst/>
            </a:prstGeom>
            <a:noFill/>
            <a:ln w="38100" cap="flat" cmpd="sng" algn="ctr">
              <a:solidFill>
                <a:srgbClr val="015BA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76" name="Arrow: Subtabs"/>
            <p:cNvCxnSpPr>
              <a:stCxn id="77" idx="3"/>
              <a:endCxn id="75" idx="1"/>
            </p:cNvCxnSpPr>
            <p:nvPr/>
          </p:nvCxnSpPr>
          <p:spPr bwMode="auto">
            <a:xfrm flipV="1">
              <a:off x="1493999" y="1817095"/>
              <a:ext cx="378505" cy="252763"/>
            </a:xfrm>
            <a:prstGeom prst="straightConnector1">
              <a:avLst/>
            </a:prstGeom>
            <a:solidFill>
              <a:srgbClr val="99CCFF"/>
            </a:solidFill>
            <a:ln w="38100" cap="flat" cmpd="sng" algn="ctr">
              <a:solidFill>
                <a:srgbClr val="015BA7"/>
              </a:solidFill>
              <a:prstDash val="solid"/>
              <a:round/>
              <a:headEnd type="none" w="med" len="med"/>
              <a:tailEnd type="triangle" w="lg" len="lg"/>
            </a:ln>
            <a:effectLst/>
          </p:spPr>
        </p:cxnSp>
        <p:sp>
          <p:nvSpPr>
            <p:cNvPr id="77" name="Subtabs"/>
            <p:cNvSpPr/>
            <p:nvPr/>
          </p:nvSpPr>
          <p:spPr>
            <a:xfrm>
              <a:off x="74403" y="1848521"/>
              <a:ext cx="1419596" cy="442674"/>
            </a:xfrm>
            <a:prstGeom prst="roundRect">
              <a:avLst/>
            </a:prstGeom>
            <a:solidFill>
              <a:srgbClr val="015BA7"/>
            </a:solidFill>
            <a:ln w="9525" cap="flat" cmpd="sng" algn="ctr">
              <a:noFill/>
              <a:prstDash val="solid"/>
            </a:ln>
            <a:effectLst>
              <a:outerShdw blurRad="50800" dist="38100" dir="2700000" algn="tl" rotWithShape="0">
                <a:prstClr val="black">
                  <a:alpha val="40000"/>
                </a:prstClr>
              </a:outerShdw>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Subtabs</a:t>
              </a:r>
            </a:p>
          </p:txBody>
        </p:sp>
        <p:sp>
          <p:nvSpPr>
            <p:cNvPr id="78" name="Highlight: Navigation Tab"/>
            <p:cNvSpPr/>
            <p:nvPr/>
          </p:nvSpPr>
          <p:spPr>
            <a:xfrm>
              <a:off x="3501245" y="1408644"/>
              <a:ext cx="237796" cy="2520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79" name="Arrow: Navigation Tab"/>
            <p:cNvCxnSpPr>
              <a:stCxn id="80" idx="1"/>
              <a:endCxn id="78" idx="0"/>
            </p:cNvCxnSpPr>
            <p:nvPr/>
          </p:nvCxnSpPr>
          <p:spPr bwMode="auto">
            <a:xfrm flipH="1">
              <a:off x="3620143" y="1160952"/>
              <a:ext cx="374439" cy="247692"/>
            </a:xfrm>
            <a:prstGeom prst="straightConnector1">
              <a:avLst/>
            </a:prstGeom>
            <a:solidFill>
              <a:srgbClr val="99CCFF"/>
            </a:solidFill>
            <a:ln w="38100" cap="flat" cmpd="sng" algn="ctr">
              <a:solidFill>
                <a:srgbClr val="FF0000"/>
              </a:solidFill>
              <a:prstDash val="solid"/>
              <a:round/>
              <a:headEnd type="none" w="med" len="med"/>
              <a:tailEnd type="triangle" w="lg" len="lg"/>
            </a:ln>
            <a:effectLst/>
          </p:spPr>
        </p:cxnSp>
        <p:sp>
          <p:nvSpPr>
            <p:cNvPr id="80" name="Navigation Tab"/>
            <p:cNvSpPr/>
            <p:nvPr/>
          </p:nvSpPr>
          <p:spPr>
            <a:xfrm>
              <a:off x="3994582" y="939615"/>
              <a:ext cx="2288390" cy="442674"/>
            </a:xfrm>
            <a:prstGeom prst="roundRect">
              <a:avLst/>
            </a:prstGeom>
            <a:solidFill>
              <a:srgbClr val="FF0000"/>
            </a:solidFill>
            <a:ln w="9525" cap="flat" cmpd="sng" algn="ctr">
              <a:noFill/>
              <a:prstDash val="solid"/>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Navigation</a:t>
              </a:r>
            </a:p>
          </p:txBody>
        </p:sp>
        <p:sp>
          <p:nvSpPr>
            <p:cNvPr id="81" name="Highlight: SoftPhone"/>
            <p:cNvSpPr/>
            <p:nvPr/>
          </p:nvSpPr>
          <p:spPr>
            <a:xfrm>
              <a:off x="6387835" y="6428218"/>
              <a:ext cx="3923880" cy="232565"/>
            </a:xfrm>
            <a:prstGeom prst="rect">
              <a:avLst/>
            </a:prstGeom>
            <a:noFill/>
            <a:ln w="381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82" name="SoftPhone"/>
            <p:cNvSpPr/>
            <p:nvPr/>
          </p:nvSpPr>
          <p:spPr>
            <a:xfrm>
              <a:off x="10371479" y="4884289"/>
              <a:ext cx="1585771" cy="1464231"/>
            </a:xfrm>
            <a:prstGeom prst="roundRect">
              <a:avLst/>
            </a:prstGeom>
            <a:solidFill>
              <a:srgbClr val="00B0F0"/>
            </a:solidFill>
            <a:ln w="9525" cap="flat" cmpd="sng" algn="ctr">
              <a:noFill/>
              <a:prstDash val="solid"/>
            </a:ln>
            <a:effectLst>
              <a:outerShdw blurRad="50800" dist="38100" dir="2700000" algn="tl" rotWithShape="0">
                <a:prstClr val="black">
                  <a:alpha val="40000"/>
                </a:prstClr>
              </a:outerShdw>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SoftPhone and Most Recent Tabs </a:t>
              </a:r>
            </a:p>
          </p:txBody>
        </p:sp>
        <p:cxnSp>
          <p:nvCxnSpPr>
            <p:cNvPr id="83" name="Arrow: SoftPhone"/>
            <p:cNvCxnSpPr/>
            <p:nvPr/>
          </p:nvCxnSpPr>
          <p:spPr bwMode="auto">
            <a:xfrm flipH="1">
              <a:off x="10282445" y="6356088"/>
              <a:ext cx="603368" cy="171875"/>
            </a:xfrm>
            <a:prstGeom prst="straightConnector1">
              <a:avLst/>
            </a:prstGeom>
            <a:solidFill>
              <a:srgbClr val="99CCFF"/>
            </a:solidFill>
            <a:ln w="38100" cap="flat" cmpd="sng" algn="ctr">
              <a:solidFill>
                <a:srgbClr val="00B0F0"/>
              </a:solidFill>
              <a:prstDash val="solid"/>
              <a:round/>
              <a:headEnd type="none" w="med" len="med"/>
              <a:tailEnd type="triangle" w="lg" len="lg"/>
            </a:ln>
            <a:effectLst/>
          </p:spPr>
        </p:cxnSp>
        <p:sp>
          <p:nvSpPr>
            <p:cNvPr id="84" name="Highlight: SCC App"/>
            <p:cNvSpPr/>
            <p:nvPr/>
          </p:nvSpPr>
          <p:spPr bwMode="auto">
            <a:xfrm>
              <a:off x="8865616" y="1054070"/>
              <a:ext cx="427113" cy="252010"/>
            </a:xfrm>
            <a:prstGeom prst="roundRect">
              <a:avLst>
                <a:gd name="adj" fmla="val 50000"/>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itchFamily="18" charset="0"/>
              </a:endParaRPr>
            </a:p>
          </p:txBody>
        </p:sp>
        <p:sp>
          <p:nvSpPr>
            <p:cNvPr id="85" name="Rectangle 84"/>
            <p:cNvSpPr/>
            <p:nvPr/>
          </p:nvSpPr>
          <p:spPr bwMode="auto">
            <a:xfrm>
              <a:off x="1885207" y="1974959"/>
              <a:ext cx="2073347" cy="3591620"/>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86" name="Rectangle 85"/>
            <p:cNvSpPr/>
            <p:nvPr/>
          </p:nvSpPr>
          <p:spPr bwMode="auto">
            <a:xfrm>
              <a:off x="8246378" y="1914294"/>
              <a:ext cx="2072183" cy="3666915"/>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87" name="Highlight: Interaction Log"/>
            <p:cNvSpPr/>
            <p:nvPr/>
          </p:nvSpPr>
          <p:spPr>
            <a:xfrm>
              <a:off x="1863256" y="5610469"/>
              <a:ext cx="8430165" cy="789509"/>
            </a:xfrm>
            <a:prstGeom prst="rect">
              <a:avLst/>
            </a:prstGeom>
            <a:noFill/>
            <a:ln w="38100" cap="flat" cmpd="sng" algn="ctr">
              <a:solidFill>
                <a:srgbClr val="86161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88" name="Arrow: Interaction Log"/>
            <p:cNvCxnSpPr/>
            <p:nvPr/>
          </p:nvCxnSpPr>
          <p:spPr bwMode="auto">
            <a:xfrm>
              <a:off x="1281809" y="5326250"/>
              <a:ext cx="586595" cy="445149"/>
            </a:xfrm>
            <a:prstGeom prst="straightConnector1">
              <a:avLst/>
            </a:prstGeom>
            <a:solidFill>
              <a:srgbClr val="99CCFF"/>
            </a:solidFill>
            <a:ln w="38100" cap="flat" cmpd="sng" algn="ctr">
              <a:solidFill>
                <a:srgbClr val="861614"/>
              </a:solidFill>
              <a:prstDash val="solid"/>
              <a:round/>
              <a:headEnd type="none" w="med" len="med"/>
              <a:tailEnd type="triangle" w="lg" len="lg"/>
            </a:ln>
            <a:effectLst/>
          </p:spPr>
        </p:cxnSp>
        <p:sp>
          <p:nvSpPr>
            <p:cNvPr id="89" name="Interaction Log"/>
            <p:cNvSpPr/>
            <p:nvPr/>
          </p:nvSpPr>
          <p:spPr>
            <a:xfrm>
              <a:off x="293077" y="5073823"/>
              <a:ext cx="2174550" cy="442674"/>
            </a:xfrm>
            <a:prstGeom prst="roundRect">
              <a:avLst/>
            </a:prstGeom>
            <a:solidFill>
              <a:srgbClr val="861614"/>
            </a:solidFill>
            <a:ln w="9525" cap="flat" cmpd="sng" algn="ctr">
              <a:noFill/>
              <a:prstDash val="solid"/>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Interaction Log</a:t>
              </a:r>
            </a:p>
          </p:txBody>
        </p:sp>
        <p:sp>
          <p:nvSpPr>
            <p:cNvPr id="90" name="SoftPhone"/>
            <p:cNvSpPr/>
            <p:nvPr/>
          </p:nvSpPr>
          <p:spPr>
            <a:xfrm>
              <a:off x="10017035" y="2050239"/>
              <a:ext cx="1919382" cy="1123712"/>
            </a:xfrm>
            <a:prstGeom prst="roundRect">
              <a:avLst/>
            </a:prstGeom>
            <a:solidFill>
              <a:schemeClr val="accent4"/>
            </a:solidFill>
            <a:ln w="9525" cap="flat" cmpd="sng" algn="ctr">
              <a:solidFill>
                <a:schemeClr val="accent4"/>
              </a:solidFill>
              <a:prstDash val="solid"/>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rPr>
                <a:t>Custom Console Components</a:t>
              </a:r>
            </a:p>
          </p:txBody>
        </p:sp>
        <p:cxnSp>
          <p:nvCxnSpPr>
            <p:cNvPr id="91" name="Arrow: SoftPhone"/>
            <p:cNvCxnSpPr/>
            <p:nvPr/>
          </p:nvCxnSpPr>
          <p:spPr bwMode="auto">
            <a:xfrm flipH="1">
              <a:off x="10311715" y="3163889"/>
              <a:ext cx="603368" cy="171875"/>
            </a:xfrm>
            <a:prstGeom prst="straightConnector1">
              <a:avLst/>
            </a:prstGeom>
            <a:solidFill>
              <a:srgbClr val="99CCFF"/>
            </a:solidFill>
            <a:ln w="38100" cap="flat" cmpd="sng" algn="ctr">
              <a:solidFill>
                <a:schemeClr val="accent4"/>
              </a:solidFill>
              <a:prstDash val="solid"/>
              <a:round/>
              <a:headEnd type="none" w="med" len="med"/>
              <a:tailEnd type="triangle" w="lg" len="lg"/>
            </a:ln>
            <a:effectLst/>
          </p:spPr>
        </p:cxn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22628">
            <a:off x="936972" y="2995506"/>
            <a:ext cx="1274400" cy="1274400"/>
          </a:xfrm>
          <a:prstGeom prst="rect">
            <a:avLst/>
          </a:prstGeom>
        </p:spPr>
      </p:pic>
    </p:spTree>
    <p:custDataLst>
      <p:tags r:id="rId1"/>
    </p:custDataLst>
    <p:extLst>
      <p:ext uri="{BB962C8B-B14F-4D97-AF65-F5344CB8AC3E}">
        <p14:creationId xmlns:p14="http://schemas.microsoft.com/office/powerpoint/2010/main" val="1210520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8" name="Content Placeholder 3"/>
          <p:cNvSpPr>
            <a:spLocks noGrp="1"/>
          </p:cNvSpPr>
          <p:nvPr>
            <p:ph idx="1"/>
          </p:nvPr>
        </p:nvSpPr>
        <p:spPr>
          <a:xfrm>
            <a:off x="853590" y="1049850"/>
            <a:ext cx="8042053" cy="3042704"/>
          </a:xfrm>
        </p:spPr>
        <p:txBody>
          <a:bodyPr/>
          <a:lstStyle/>
          <a:p>
            <a:pPr lvl="3"/>
            <a:r>
              <a:rPr lang="en-US" dirty="0">
                <a:ea typeface="+mn-ea"/>
              </a:rPr>
              <a:t>Managing and Resolving Cases</a:t>
            </a:r>
          </a:p>
          <a:p>
            <a:pPr lvl="3"/>
            <a:r>
              <a:rPr lang="en-US" dirty="0">
                <a:ea typeface="+mn-ea"/>
              </a:rPr>
              <a:t>Customizing a Support Process</a:t>
            </a:r>
          </a:p>
          <a:p>
            <a:pPr lvl="1"/>
            <a:r>
              <a:rPr lang="en-US" b="0" dirty="0">
                <a:solidFill>
                  <a:srgbClr val="AEBE89"/>
                </a:solidFill>
                <a:latin typeface="Salesforce Sans Thin" panose="020B0205020202020203" pitchFamily="34" charset="0"/>
                <a:ea typeface="+mn-ea"/>
              </a:rPr>
              <a:t>Automating Support</a:t>
            </a:r>
          </a:p>
          <a:p>
            <a:pPr lvl="1"/>
            <a:r>
              <a:rPr lang="en-US" b="0" dirty="0">
                <a:solidFill>
                  <a:srgbClr val="AEBE89"/>
                </a:solidFill>
                <a:latin typeface="Salesforce Sans Thin" panose="020B0205020202020203" pitchFamily="34" charset="0"/>
                <a:ea typeface="+mn-ea"/>
              </a:rPr>
              <a:t>Understanding the Salesforce Console for Service</a:t>
            </a:r>
          </a:p>
          <a:p>
            <a:pPr lvl="1"/>
            <a:r>
              <a:rPr lang="en-US" dirty="0">
                <a:ea typeface="+mn-ea"/>
              </a:rPr>
              <a:t>Collaborating in the Service Cloud</a:t>
            </a:r>
          </a:p>
          <a:p>
            <a:pPr lvl="1"/>
            <a:r>
              <a:rPr lang="en-US" b="0" dirty="0">
                <a:latin typeface="Salesforce Sans Light" panose="020B0305020202020203" pitchFamily="34" charset="0"/>
                <a:ea typeface="+mn-ea"/>
              </a:rPr>
              <a:t>Analyzing Support Data</a:t>
            </a:r>
          </a:p>
          <a:p>
            <a:endParaRPr lang="en-IN"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465</a:t>
            </a:fld>
            <a:endParaRPr lang="en-US" dirty="0"/>
          </a:p>
        </p:txBody>
      </p:sp>
    </p:spTree>
    <p:custDataLst>
      <p:tags r:id="rId1"/>
    </p:custDataLst>
    <p:extLst>
      <p:ext uri="{BB962C8B-B14F-4D97-AF65-F5344CB8AC3E}">
        <p14:creationId xmlns:p14="http://schemas.microsoft.com/office/powerpoint/2010/main" val="98274060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Collaborating in the Service Cloud</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256105054"/>
              </p:ext>
            </p:extLst>
          </p:nvPr>
        </p:nvGraphicFramePr>
        <p:xfrm>
          <a:off x="1711207" y="1089733"/>
          <a:ext cx="8926668" cy="5402559"/>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7842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3h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Our agents value collaboration. They are always looking for new ways to solve cases more quickly and to provide the most accurate responses to customers. Which Service Cloud tools will help them?</a:t>
                      </a:r>
                      <a:br>
                        <a:rPr lang="en-GB" sz="1800" b="0" kern="1200" dirty="0">
                          <a:solidFill>
                            <a:schemeClr val="tx1"/>
                          </a:solidFill>
                          <a:latin typeface="Salesforce Sans" panose="020B0505020202020203" pitchFamily="34" charset="0"/>
                          <a:ea typeface="Segoe UI" pitchFamily="34" charset="0"/>
                          <a:cs typeface="Segoe UI" pitchFamily="34" charset="0"/>
                        </a:rPr>
                      </a:br>
                      <a:r>
                        <a:rPr lang="en-GB" sz="1800" b="0" kern="1200" dirty="0">
                          <a:solidFill>
                            <a:schemeClr val="tx1"/>
                          </a:solidFill>
                          <a:latin typeface="Salesforce Sans" panose="020B0505020202020203" pitchFamily="34" charset="0"/>
                          <a:ea typeface="Segoe UI" pitchFamily="34" charset="0"/>
                          <a:cs typeface="Segoe UI" pitchFamily="34" charset="0"/>
                        </a:rPr>
                        <a:t>I specifically want ideas for:</a:t>
                      </a:r>
                    </a:p>
                    <a:p>
                      <a:pPr>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 Groups of people who work together on cases.</a:t>
                      </a:r>
                    </a:p>
                    <a:p>
                      <a:pPr>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 Managers or account reps who want to follow and contribute to Chatter about a case without changing case details.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24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Robin</a:t>
                      </a:r>
                      <a:r>
                        <a:rPr lang="en-GB" sz="1600" b="0" baseline="0" dirty="0">
                          <a:solidFill>
                            <a:srgbClr val="0070C0"/>
                          </a:solidFill>
                          <a:latin typeface="Salesforce Sans" panose="020B0505020202020203" pitchFamily="34" charset="0"/>
                          <a:ea typeface="Segoe UI" pitchFamily="34" charset="0"/>
                          <a:cs typeface="Segoe UI" pitchFamily="34" charset="0"/>
                        </a:rPr>
                        <a:t> Kramer</a:t>
                      </a:r>
                      <a:r>
                        <a:rPr lang="en-GB" sz="1600" b="0" dirty="0">
                          <a:solidFill>
                            <a:schemeClr val="tx1"/>
                          </a:solidFill>
                          <a:latin typeface="Salesforce Sans" panose="020B0505020202020203" pitchFamily="34" charset="0"/>
                          <a:ea typeface="Segoe UI" pitchFamily="34" charset="0"/>
                          <a:cs typeface="Segoe UI" pitchFamily="34" charset="0"/>
                        </a:rPr>
                        <a:t> and </a:t>
                      </a: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Cara Ng</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Yelling across the aisle doesn’t work as well as it used to</a:t>
                      </a:r>
                      <a:r>
                        <a:rPr lang="en-GB" sz="1800" b="0" baseline="0" dirty="0">
                          <a:solidFill>
                            <a:schemeClr val="tx1"/>
                          </a:solidFill>
                          <a:latin typeface="Salesforce Sans" panose="020B0505020202020203" pitchFamily="34" charset="0"/>
                          <a:ea typeface="Segoe UI" pitchFamily="34" charset="0"/>
                          <a:cs typeface="Segoe UI" pitchFamily="34" charset="0"/>
                        </a:rPr>
                        <a:t> with support teams all over the world</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40m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07413" y="3994661"/>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5058" y="1193084"/>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5058" y="5009942"/>
            <a:ext cx="297640" cy="288435"/>
          </a:xfrm>
          <a:prstGeom prst="rect">
            <a:avLst/>
          </a:prstGeom>
        </p:spPr>
      </p:pic>
      <p:pic>
        <p:nvPicPr>
          <p:cNvPr id="12" name="Picture 11"/>
          <p:cNvPicPr>
            <a:picLocks noChangeAspect="1"/>
          </p:cNvPicPr>
          <p:nvPr/>
        </p:nvPicPr>
        <p:blipFill rotWithShape="1">
          <a:blip r:embed="rId5"/>
          <a:srcRect l="5937" t="6188" r="9143" b="3506"/>
          <a:stretch/>
        </p:blipFill>
        <p:spPr>
          <a:xfrm>
            <a:off x="1897796" y="4869397"/>
            <a:ext cx="409154" cy="411480"/>
          </a:xfrm>
          <a:prstGeom prst="ellipse">
            <a:avLst/>
          </a:prstGeom>
        </p:spPr>
      </p:pic>
      <p:pic>
        <p:nvPicPr>
          <p:cNvPr id="14" name="Picture 13" descr="NLarkin headshot.png"/>
          <p:cNvPicPr>
            <a:picLocks noChangeAspect="1"/>
          </p:cNvPicPr>
          <p:nvPr/>
        </p:nvPicPr>
        <p:blipFill>
          <a:blip r:embed="rId6" cstate="print"/>
          <a:srcRect l="3327" r="4243" b="14125"/>
          <a:stretch>
            <a:fillRect/>
          </a:stretch>
        </p:blipFill>
        <p:spPr>
          <a:xfrm>
            <a:off x="1810276" y="1154671"/>
            <a:ext cx="447150" cy="446773"/>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466</a:t>
            </a:fld>
            <a:endParaRPr lang="en-US" dirty="0"/>
          </a:p>
        </p:txBody>
      </p:sp>
    </p:spTree>
    <p:custDataLst>
      <p:tags r:id="rId1"/>
    </p:custData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r>
              <a:rPr lang="en-US" sz="2300" b="1" dirty="0">
                <a:solidFill>
                  <a:schemeClr val="bg1"/>
                </a:solidFill>
                <a:latin typeface="Salesforce Sans" panose="020B0505020202020203" pitchFamily="34" charset="0"/>
                <a:cs typeface="Arial" pitchFamily="34" charset="0"/>
              </a:rPr>
              <a:t>Case Teams </a:t>
            </a:r>
            <a:r>
              <a:rPr lang="en-US" sz="2300" dirty="0">
                <a:solidFill>
                  <a:schemeClr val="bg1"/>
                </a:solidFill>
                <a:latin typeface="Salesforce Sans" panose="020B0505020202020203" pitchFamily="34" charset="0"/>
                <a:cs typeface="Arial" pitchFamily="34" charset="0"/>
              </a:rPr>
              <a:t>allow users to grant additional access to their cases and related records. Members can be users, contacts, or predefined case teams.</a:t>
            </a:r>
          </a:p>
        </p:txBody>
      </p:sp>
      <p:sp>
        <p:nvSpPr>
          <p:cNvPr id="5" name="Title 4"/>
          <p:cNvSpPr>
            <a:spLocks noGrp="1"/>
          </p:cNvSpPr>
          <p:nvPr>
            <p:ph type="title"/>
          </p:nvPr>
        </p:nvSpPr>
        <p:spPr/>
        <p:txBody>
          <a:bodyPr/>
          <a:lstStyle/>
          <a:p>
            <a:r>
              <a:rPr lang="en-GB" dirty="0"/>
              <a:t>Collaborating on Cases with Case Teams</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467</a:t>
            </a:fld>
            <a:endParaRPr lang="en-US" dirty="0"/>
          </a:p>
        </p:txBody>
      </p:sp>
      <p:grpSp>
        <p:nvGrpSpPr>
          <p:cNvPr id="3" name="Group 2"/>
          <p:cNvGrpSpPr/>
          <p:nvPr/>
        </p:nvGrpSpPr>
        <p:grpSpPr>
          <a:xfrm>
            <a:off x="530351" y="458830"/>
            <a:ext cx="11260071" cy="5329518"/>
            <a:chOff x="-805317" y="452427"/>
            <a:chExt cx="10658591" cy="5044831"/>
          </a:xfrm>
        </p:grpSpPr>
        <p:pic>
          <p:nvPicPr>
            <p:cNvPr id="19" name="Group of support agents" descr="Z:\Graphics\IMAGES\People\business people\Transparent Background\Group of Headphone people.png"/>
            <p:cNvPicPr>
              <a:picLocks noChangeAspect="1" noChangeArrowheads="1"/>
            </p:cNvPicPr>
            <p:nvPr/>
          </p:nvPicPr>
          <p:blipFill>
            <a:blip r:embed="rId4" cstate="print"/>
            <a:srcRect/>
            <a:stretch>
              <a:fillRect/>
            </a:stretch>
          </p:blipFill>
          <p:spPr bwMode="auto">
            <a:xfrm>
              <a:off x="6506646" y="452427"/>
              <a:ext cx="2524118" cy="1485074"/>
            </a:xfrm>
            <a:prstGeom prst="rect">
              <a:avLst/>
            </a:prstGeom>
            <a:noFill/>
            <a:effectLst>
              <a:outerShdw blurRad="50800" dist="38100" dir="2700000" algn="tl" rotWithShape="0">
                <a:prstClr val="black">
                  <a:alpha val="40000"/>
                </a:prstClr>
              </a:outerShdw>
            </a:effectLst>
          </p:spPr>
        </p:pic>
        <p:pic>
          <p:nvPicPr>
            <p:cNvPr id="15" name="Screen: Predefined Case Team"/>
            <p:cNvPicPr>
              <a:picLocks noChangeAspect="1" noChangeArrowheads="1"/>
            </p:cNvPicPr>
            <p:nvPr/>
          </p:nvPicPr>
          <p:blipFill>
            <a:blip r:embed="rId5" cstate="print"/>
            <a:srcRect/>
            <a:stretch>
              <a:fillRect/>
            </a:stretch>
          </p:blipFill>
          <p:spPr bwMode="auto">
            <a:xfrm>
              <a:off x="4485514" y="1810002"/>
              <a:ext cx="4506086" cy="274313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8" name="Screen: Case Team"/>
            <p:cNvPicPr>
              <a:picLocks noChangeAspect="1" noChangeArrowheads="1"/>
            </p:cNvPicPr>
            <p:nvPr/>
          </p:nvPicPr>
          <p:blipFill>
            <a:blip r:embed="rId6" cstate="print"/>
            <a:srcRect/>
            <a:stretch>
              <a:fillRect/>
            </a:stretch>
          </p:blipFill>
          <p:spPr bwMode="auto">
            <a:xfrm>
              <a:off x="155492" y="941279"/>
              <a:ext cx="4149808" cy="450892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add team members"/>
            <p:cNvSpPr txBox="1"/>
            <p:nvPr/>
          </p:nvSpPr>
          <p:spPr>
            <a:xfrm>
              <a:off x="-805317" y="2431459"/>
              <a:ext cx="2313944" cy="741357"/>
            </a:xfrm>
            <a:prstGeom prst="wedgeRoundRectCallout">
              <a:avLst>
                <a:gd name="adj1" fmla="val 38126"/>
                <a:gd name="adj2" fmla="val 199097"/>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marL="223838" indent="-223838" algn="l"/>
              <a:r>
                <a:rPr lang="en-US" sz="2000" dirty="0">
                  <a:solidFill>
                    <a:schemeClr val="bg1"/>
                  </a:solidFill>
                  <a:latin typeface="Salesforce Sans" panose="020B0505020202020203" pitchFamily="34" charset="0"/>
                  <a:cs typeface="Arial" pitchFamily="34" charset="0"/>
                </a:rPr>
                <a:t>Case owners add team members. </a:t>
              </a:r>
            </a:p>
          </p:txBody>
        </p:sp>
        <p:sp>
          <p:nvSpPr>
            <p:cNvPr id="16" name="predefined teams"/>
            <p:cNvSpPr txBox="1"/>
            <p:nvPr/>
          </p:nvSpPr>
          <p:spPr>
            <a:xfrm>
              <a:off x="6715696" y="4755901"/>
              <a:ext cx="3137578" cy="741357"/>
            </a:xfrm>
            <a:prstGeom prst="wedgeRoundRectCallout">
              <a:avLst>
                <a:gd name="adj1" fmla="val -22657"/>
                <a:gd name="adj2" fmla="val -86982"/>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marL="223838" indent="-223838" algn="l"/>
              <a:r>
                <a:rPr lang="en-US" sz="2000" dirty="0">
                  <a:solidFill>
                    <a:schemeClr val="bg1"/>
                  </a:solidFill>
                  <a:latin typeface="Salesforce Sans" panose="020B0505020202020203" pitchFamily="34" charset="0"/>
                  <a:cs typeface="Arial" pitchFamily="34" charset="0"/>
                </a:rPr>
                <a:t>Administrators can create predefined case teams.</a:t>
              </a:r>
            </a:p>
          </p:txBody>
        </p:sp>
        <p:sp>
          <p:nvSpPr>
            <p:cNvPr id="17" name="define member roles"/>
            <p:cNvSpPr txBox="1"/>
            <p:nvPr/>
          </p:nvSpPr>
          <p:spPr>
            <a:xfrm>
              <a:off x="1688841" y="3221217"/>
              <a:ext cx="2757508" cy="741357"/>
            </a:xfrm>
            <a:prstGeom prst="wedgeRoundRectCallout">
              <a:avLst>
                <a:gd name="adj1" fmla="val -20996"/>
                <a:gd name="adj2" fmla="val 90607"/>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marL="223838" indent="-223838" algn="l"/>
              <a:r>
                <a:rPr lang="en-US" sz="2000" dirty="0">
                  <a:solidFill>
                    <a:schemeClr val="bg1"/>
                  </a:solidFill>
                  <a:latin typeface="Salesforce Sans" panose="020B0505020202020203" pitchFamily="34" charset="0"/>
                  <a:cs typeface="Arial" pitchFamily="34" charset="0"/>
                </a:rPr>
                <a:t>Administrators define member roles.</a:t>
              </a:r>
            </a:p>
          </p:txBody>
        </p:sp>
      </p:grpSp>
      <p:sp>
        <p:nvSpPr>
          <p:cNvPr id="21" name="TextBox 20"/>
          <p:cNvSpPr txBox="1"/>
          <p:nvPr/>
        </p:nvSpPr>
        <p:spPr bwMode="white">
          <a:xfrm>
            <a:off x="18060" y="6032202"/>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22" name="Freeform 343"/>
          <p:cNvSpPr>
            <a:spLocks noEditPoints="1"/>
          </p:cNvSpPr>
          <p:nvPr/>
        </p:nvSpPr>
        <p:spPr bwMode="auto">
          <a:xfrm>
            <a:off x="471904" y="628465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6398" y="1311193"/>
            <a:ext cx="956480" cy="1433032"/>
          </a:xfrm>
          <a:prstGeom prst="rect">
            <a:avLst/>
          </a:prstGeom>
          <a:solidFill>
            <a:schemeClr val="bg1"/>
          </a:solidFill>
          <a:ln w="19050">
            <a:solidFill>
              <a:schemeClr val="bg1">
                <a:lumMod val="85000"/>
              </a:schemeClr>
            </a:solid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64883">
            <a:off x="10433304" y="1463669"/>
            <a:ext cx="1274400" cy="1274400"/>
          </a:xfrm>
          <a:prstGeom prst="rect">
            <a:avLst/>
          </a:prstGeom>
        </p:spPr>
      </p:pic>
    </p:spTree>
    <p:custDataLst>
      <p:tags r:id="rId1"/>
    </p:custData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4" cstate="print"/>
          <a:srcRect b="1596"/>
          <a:stretch/>
        </p:blipFill>
        <p:spPr bwMode="auto">
          <a:xfrm>
            <a:off x="843002" y="981582"/>
            <a:ext cx="10496083" cy="5407495"/>
          </a:xfrm>
          <a:prstGeom prst="rect">
            <a:avLst/>
          </a:prstGeom>
          <a:solidFill>
            <a:schemeClr val="bg1"/>
          </a:solid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lstStyle/>
          <a:p>
            <a:r>
              <a:rPr lang="en-GB" dirty="0"/>
              <a:t>Collaborating on Cases with Case Feed</a:t>
            </a:r>
            <a:endParaRPr lang="en-US" dirty="0"/>
          </a:p>
        </p:txBody>
      </p:sp>
      <p:sp>
        <p:nvSpPr>
          <p:cNvPr id="7" name="Slide Number Placeholder 6"/>
          <p:cNvSpPr>
            <a:spLocks noGrp="1"/>
          </p:cNvSpPr>
          <p:nvPr>
            <p:ph type="sldNum" sz="quarter" idx="10"/>
          </p:nvPr>
        </p:nvSpPr>
        <p:spPr/>
        <p:txBody>
          <a:bodyPr/>
          <a:lstStyle/>
          <a:p>
            <a:fld id="{812A5277-1DB9-460F-9A21-B857ABB32666}" type="slidenum">
              <a:rPr lang="en-US" smtClean="0"/>
              <a:pPr/>
              <a:t>468</a:t>
            </a:fld>
            <a:endParaRPr lang="en-US" dirty="0"/>
          </a:p>
        </p:txBody>
      </p:sp>
      <p:grpSp>
        <p:nvGrpSpPr>
          <p:cNvPr id="2" name="Group 29"/>
          <p:cNvGrpSpPr/>
          <p:nvPr/>
        </p:nvGrpSpPr>
        <p:grpSpPr>
          <a:xfrm>
            <a:off x="843001" y="1298660"/>
            <a:ext cx="10484565" cy="1413121"/>
            <a:chOff x="340822" y="882991"/>
            <a:chExt cx="8828117" cy="1196110"/>
          </a:xfrm>
        </p:grpSpPr>
        <p:sp>
          <p:nvSpPr>
            <p:cNvPr id="9" name="Highlight: Highlight Panel"/>
            <p:cNvSpPr/>
            <p:nvPr/>
          </p:nvSpPr>
          <p:spPr>
            <a:xfrm>
              <a:off x="340822" y="882991"/>
              <a:ext cx="8828117" cy="102062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alesforce Sans" panose="020B0505020202020203" pitchFamily="34" charset="0"/>
                <a:cs typeface="Arial" pitchFamily="34" charset="0"/>
              </a:endParaRPr>
            </a:p>
          </p:txBody>
        </p:sp>
        <p:sp>
          <p:nvSpPr>
            <p:cNvPr id="10" name="Highlight Panel"/>
            <p:cNvSpPr/>
            <p:nvPr/>
          </p:nvSpPr>
          <p:spPr>
            <a:xfrm>
              <a:off x="6630315" y="1713341"/>
              <a:ext cx="1722120" cy="365760"/>
            </a:xfrm>
            <a:prstGeom prst="round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Salesforce Sans" panose="020B0505020202020203" pitchFamily="34" charset="0"/>
                  <a:cs typeface="Arial" pitchFamily="34" charset="0"/>
                </a:rPr>
                <a:t>Highlight Panel</a:t>
              </a:r>
            </a:p>
          </p:txBody>
        </p:sp>
      </p:grpSp>
      <p:grpSp>
        <p:nvGrpSpPr>
          <p:cNvPr id="3" name="Group 27"/>
          <p:cNvGrpSpPr/>
          <p:nvPr/>
        </p:nvGrpSpPr>
        <p:grpSpPr>
          <a:xfrm>
            <a:off x="2916872" y="2853718"/>
            <a:ext cx="5397388" cy="742263"/>
            <a:chOff x="421181" y="1795707"/>
            <a:chExt cx="4032000" cy="628275"/>
          </a:xfrm>
        </p:grpSpPr>
        <p:sp>
          <p:nvSpPr>
            <p:cNvPr id="14" name="Highlight: Publishers"/>
            <p:cNvSpPr/>
            <p:nvPr/>
          </p:nvSpPr>
          <p:spPr>
            <a:xfrm>
              <a:off x="421181" y="2063982"/>
              <a:ext cx="4032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alesforce Sans" panose="020B0505020202020203" pitchFamily="34" charset="0"/>
                <a:cs typeface="Arial" pitchFamily="34" charset="0"/>
              </a:endParaRPr>
            </a:p>
          </p:txBody>
        </p:sp>
        <p:sp>
          <p:nvSpPr>
            <p:cNvPr id="16" name="Publishers"/>
            <p:cNvSpPr/>
            <p:nvPr/>
          </p:nvSpPr>
          <p:spPr>
            <a:xfrm>
              <a:off x="2689483" y="1795707"/>
              <a:ext cx="1627632" cy="365760"/>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Salesforce Sans" panose="020B0505020202020203" pitchFamily="34" charset="0"/>
                  <a:cs typeface="Arial" pitchFamily="34" charset="0"/>
                </a:rPr>
                <a:t>Publishers</a:t>
              </a:r>
            </a:p>
          </p:txBody>
        </p:sp>
      </p:grpSp>
      <p:grpSp>
        <p:nvGrpSpPr>
          <p:cNvPr id="4" name="Group 26"/>
          <p:cNvGrpSpPr/>
          <p:nvPr/>
        </p:nvGrpSpPr>
        <p:grpSpPr>
          <a:xfrm>
            <a:off x="2916872" y="3898346"/>
            <a:ext cx="5376700" cy="2267911"/>
            <a:chOff x="1920240" y="3260128"/>
            <a:chExt cx="4583515" cy="2382458"/>
          </a:xfrm>
        </p:grpSpPr>
        <p:sp>
          <p:nvSpPr>
            <p:cNvPr id="18" name="Highlight: Chatter Feed"/>
            <p:cNvSpPr/>
            <p:nvPr/>
          </p:nvSpPr>
          <p:spPr>
            <a:xfrm>
              <a:off x="1920240" y="3383280"/>
              <a:ext cx="4583515" cy="22593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alesforce Sans" panose="020B0505020202020203" pitchFamily="34" charset="0"/>
                <a:cs typeface="Arial" pitchFamily="34" charset="0"/>
              </a:endParaRPr>
            </a:p>
          </p:txBody>
        </p:sp>
        <p:sp>
          <p:nvSpPr>
            <p:cNvPr id="19" name="Chatter Feed"/>
            <p:cNvSpPr/>
            <p:nvPr/>
          </p:nvSpPr>
          <p:spPr>
            <a:xfrm>
              <a:off x="4719595" y="3260128"/>
              <a:ext cx="1629689" cy="387483"/>
            </a:xfrm>
            <a:prstGeom prst="round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Salesforce Sans" panose="020B0505020202020203" pitchFamily="34" charset="0"/>
                  <a:cs typeface="Arial" pitchFamily="34" charset="0"/>
                </a:rPr>
                <a:t>Chatter Feed</a:t>
              </a:r>
            </a:p>
          </p:txBody>
        </p:sp>
      </p:grpSp>
      <p:grpSp>
        <p:nvGrpSpPr>
          <p:cNvPr id="6" name="Group 28"/>
          <p:cNvGrpSpPr/>
          <p:nvPr/>
        </p:nvGrpSpPr>
        <p:grpSpPr>
          <a:xfrm>
            <a:off x="8370382" y="3708337"/>
            <a:ext cx="2458291" cy="1741833"/>
            <a:chOff x="6922168" y="1925254"/>
            <a:chExt cx="2080775" cy="1474342"/>
          </a:xfrm>
        </p:grpSpPr>
        <p:sp>
          <p:nvSpPr>
            <p:cNvPr id="22" name="Highlight: Followers"/>
            <p:cNvSpPr/>
            <p:nvPr/>
          </p:nvSpPr>
          <p:spPr>
            <a:xfrm>
              <a:off x="6922168" y="1925254"/>
              <a:ext cx="1955824" cy="125881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alesforce Sans" panose="020B0505020202020203" pitchFamily="34" charset="0"/>
                <a:cs typeface="Arial" pitchFamily="34" charset="0"/>
              </a:endParaRPr>
            </a:p>
          </p:txBody>
        </p:sp>
        <p:sp>
          <p:nvSpPr>
            <p:cNvPr id="24" name="Followers"/>
            <p:cNvSpPr/>
            <p:nvPr/>
          </p:nvSpPr>
          <p:spPr>
            <a:xfrm>
              <a:off x="7790326" y="2859901"/>
              <a:ext cx="1212617" cy="539695"/>
            </a:xfrm>
            <a:prstGeom prst="roundRect">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Salesforce Sans" panose="020B0505020202020203" pitchFamily="34" charset="0"/>
                  <a:cs typeface="Arial" pitchFamily="34" charset="0"/>
                </a:rPr>
                <a:t>Case Followers</a:t>
              </a:r>
            </a:p>
          </p:txBody>
        </p:sp>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73673">
            <a:off x="86854" y="4911884"/>
            <a:ext cx="1274400" cy="1274400"/>
          </a:xfrm>
          <a:prstGeom prst="rect">
            <a:avLst/>
          </a:prstGeom>
        </p:spPr>
      </p:pic>
    </p:spTree>
    <p:custDataLst>
      <p:tags r:id="rId1"/>
    </p:custData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4" name="Text Placeholder 3"/>
          <p:cNvSpPr>
            <a:spLocks noGrp="1"/>
          </p:cNvSpPr>
          <p:nvPr>
            <p:ph type="body" sz="quarter" idx="13"/>
          </p:nvPr>
        </p:nvSpPr>
        <p:spPr/>
        <p:txBody>
          <a:bodyPr/>
          <a:lstStyle/>
          <a:p>
            <a:r>
              <a:rPr lang="en-US" dirty="0"/>
              <a:t>Module 9: </a:t>
            </a:r>
            <a:r>
              <a:rPr lang="en-US" b="0" dirty="0">
                <a:latin typeface="Salesforce Sans Light" panose="020B0305020202020203" pitchFamily="34" charset="0"/>
              </a:rPr>
              <a:t>Managing the Support Process</a:t>
            </a:r>
          </a:p>
        </p:txBody>
      </p:sp>
      <p:sp>
        <p:nvSpPr>
          <p:cNvPr id="8" name="Content Placeholder 3"/>
          <p:cNvSpPr>
            <a:spLocks noGrp="1"/>
          </p:cNvSpPr>
          <p:nvPr>
            <p:ph idx="1"/>
          </p:nvPr>
        </p:nvSpPr>
        <p:spPr>
          <a:xfrm>
            <a:off x="853590" y="1049850"/>
            <a:ext cx="7590499" cy="3042704"/>
          </a:xfrm>
        </p:spPr>
        <p:txBody>
          <a:bodyPr/>
          <a:lstStyle/>
          <a:p>
            <a:pPr lvl="3"/>
            <a:r>
              <a:rPr lang="en-US" dirty="0">
                <a:ea typeface="+mn-ea"/>
              </a:rPr>
              <a:t>Managing and Resolving Cases</a:t>
            </a:r>
          </a:p>
          <a:p>
            <a:pPr lvl="3"/>
            <a:r>
              <a:rPr lang="en-US" dirty="0">
                <a:ea typeface="+mn-ea"/>
              </a:rPr>
              <a:t>Customizing a Support Process</a:t>
            </a:r>
          </a:p>
          <a:p>
            <a:pPr lvl="1"/>
            <a:r>
              <a:rPr lang="en-US" b="0" dirty="0">
                <a:solidFill>
                  <a:srgbClr val="AEBE89"/>
                </a:solidFill>
                <a:latin typeface="Salesforce Sans Thin" panose="020B0205020202020203" pitchFamily="34" charset="0"/>
                <a:ea typeface="+mn-ea"/>
              </a:rPr>
              <a:t>Automating Support</a:t>
            </a:r>
          </a:p>
          <a:p>
            <a:pPr lvl="1"/>
            <a:r>
              <a:rPr lang="en-US" b="0" dirty="0">
                <a:solidFill>
                  <a:srgbClr val="AEBE89"/>
                </a:solidFill>
                <a:latin typeface="Salesforce Sans Thin" panose="020B0205020202020203" pitchFamily="34" charset="0"/>
                <a:ea typeface="+mn-ea"/>
              </a:rPr>
              <a:t>Understanding the Salesforce Console for Service</a:t>
            </a:r>
          </a:p>
          <a:p>
            <a:pPr lvl="1"/>
            <a:r>
              <a:rPr lang="en-US" b="0" dirty="0">
                <a:solidFill>
                  <a:srgbClr val="AEBE89"/>
                </a:solidFill>
                <a:latin typeface="Salesforce Sans Thin" panose="020B0205020202020203" pitchFamily="34" charset="0"/>
                <a:ea typeface="+mn-ea"/>
              </a:rPr>
              <a:t>Collaborating in the Service Cloud</a:t>
            </a:r>
          </a:p>
          <a:p>
            <a:pPr lvl="1"/>
            <a:r>
              <a:rPr lang="en-US" dirty="0">
                <a:ea typeface="+mn-ea"/>
              </a:rPr>
              <a:t>Analyzing Support Data</a:t>
            </a:r>
          </a:p>
          <a:p>
            <a:endParaRPr lang="en-IN" dirty="0"/>
          </a:p>
        </p:txBody>
      </p:sp>
      <p:sp>
        <p:nvSpPr>
          <p:cNvPr id="2" name="Slide Number Placeholder 1"/>
          <p:cNvSpPr>
            <a:spLocks noGrp="1"/>
          </p:cNvSpPr>
          <p:nvPr>
            <p:ph type="sldNum" sz="quarter" idx="12"/>
          </p:nvPr>
        </p:nvSpPr>
        <p:spPr/>
        <p:txBody>
          <a:bodyPr/>
          <a:lstStyle/>
          <a:p>
            <a:fld id="{812A5277-1DB9-460F-9A21-B857ABB32666}" type="slidenum">
              <a:rPr lang="en-US" smtClean="0"/>
              <a:pPr/>
              <a:t>469</a:t>
            </a:fld>
            <a:endParaRPr lang="en-US" dirty="0"/>
          </a:p>
        </p:txBody>
      </p:sp>
    </p:spTree>
    <p:custDataLst>
      <p:tags r:id="rId1"/>
    </p:custDataLst>
    <p:extLst>
      <p:ext uri="{BB962C8B-B14F-4D97-AF65-F5344CB8AC3E}">
        <p14:creationId xmlns:p14="http://schemas.microsoft.com/office/powerpoint/2010/main" val="2447780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848509" y="1027275"/>
            <a:ext cx="10425374" cy="3875587"/>
          </a:xfrm>
        </p:spPr>
        <p:txBody>
          <a:bodyPr/>
          <a:lstStyle/>
          <a:p>
            <a:r>
              <a:rPr lang="en-US" dirty="0"/>
              <a:t>By the end of this module, you will be able to:</a:t>
            </a:r>
          </a:p>
          <a:p>
            <a:pPr lvl="2"/>
            <a:r>
              <a:rPr lang="en-US" dirty="0"/>
              <a:t>Describe  the information captured in the company profile.</a:t>
            </a:r>
          </a:p>
          <a:p>
            <a:pPr lvl="2"/>
            <a:r>
              <a:rPr lang="en-US" dirty="0"/>
              <a:t>Configure the fiscal year.</a:t>
            </a:r>
          </a:p>
          <a:p>
            <a:pPr lvl="2"/>
            <a:r>
              <a:rPr lang="en-US" dirty="0"/>
              <a:t>Set up and maintain currencies.</a:t>
            </a:r>
          </a:p>
          <a:p>
            <a:pPr lvl="2"/>
            <a:r>
              <a:rPr lang="en-US" dirty="0"/>
              <a:t>Set up tasks, events, and calendars.</a:t>
            </a:r>
          </a:p>
          <a:p>
            <a:pPr lvl="2"/>
            <a:r>
              <a:rPr lang="en-GB" dirty="0"/>
              <a:t>Set up Chatter to help users collaborate on deals and cases.</a:t>
            </a:r>
          </a:p>
          <a:p>
            <a:pPr lvl="2"/>
            <a:r>
              <a:rPr lang="en-US" dirty="0"/>
              <a:t>Enable mobile access with Salesforce1.</a:t>
            </a:r>
          </a:p>
          <a:p>
            <a:pPr lvl="0"/>
            <a:endParaRPr lang="en-US" dirty="0"/>
          </a:p>
        </p:txBody>
      </p:sp>
      <p:sp>
        <p:nvSpPr>
          <p:cNvPr id="464897" name="Rectangle 2"/>
          <p:cNvSpPr>
            <a:spLocks noGrp="1" noChangeArrowheads="1"/>
          </p:cNvSpPr>
          <p:nvPr>
            <p:ph type="title"/>
          </p:nvPr>
        </p:nvSpPr>
        <p:spPr/>
        <p:txBody>
          <a:bodyPr/>
          <a:lstStyle/>
          <a:p>
            <a:r>
              <a:rPr lang="en-US"/>
              <a:t>Module Objectives</a:t>
            </a:r>
            <a:endParaRPr lang="en-US" dirty="0"/>
          </a:p>
        </p:txBody>
      </p:sp>
      <p:sp>
        <p:nvSpPr>
          <p:cNvPr id="8" name="Text Placeholder 7"/>
          <p:cNvSpPr>
            <a:spLocks noGrp="1"/>
          </p:cNvSpPr>
          <p:nvPr>
            <p:ph type="body" sz="quarter" idx="12"/>
          </p:nvPr>
        </p:nvSpPr>
        <p:spPr/>
        <p:txBody>
          <a:bodyPr/>
          <a:lstStyle/>
          <a:p>
            <a:r>
              <a:rPr lang="en-US" dirty="0"/>
              <a:t>Module 2: </a:t>
            </a:r>
            <a:r>
              <a:rPr lang="en-US" b="0" dirty="0">
                <a:latin typeface="Salesforce Sans Light" panose="020B0305020202020203" pitchFamily="34" charset="0"/>
              </a:rPr>
              <a:t>Getting Your Organization Ready for Users </a:t>
            </a:r>
          </a:p>
        </p:txBody>
      </p:sp>
      <p:sp>
        <p:nvSpPr>
          <p:cNvPr id="2" name="TextBox 1"/>
          <p:cNvSpPr txBox="1"/>
          <p:nvPr/>
        </p:nvSpPr>
        <p:spPr>
          <a:xfrm>
            <a:off x="-890016" y="5327904"/>
            <a:ext cx="184731" cy="369332"/>
          </a:xfrm>
          <a:prstGeom prst="rect">
            <a:avLst/>
          </a:prstGeom>
          <a:solidFill>
            <a:schemeClr val="bg1"/>
          </a:solidFill>
          <a:ln>
            <a:noFill/>
          </a:ln>
        </p:spPr>
        <p:txBody>
          <a:bodyPr wrap="none" rtlCol="0">
            <a:spAutoFit/>
          </a:bodyPr>
          <a:lstStyle/>
          <a:p>
            <a:pPr marL="223838" indent="-223838"/>
            <a:endParaRPr lang="en-US" dirty="0">
              <a:solidFill>
                <a:srgbClr val="666666"/>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47</a:t>
            </a:fld>
            <a:endParaRPr lang="en-US" dirty="0"/>
          </a:p>
        </p:txBody>
      </p:sp>
    </p:spTree>
    <p:custDataLst>
      <p:tags r:id="rId1"/>
    </p:custDataLst>
    <p:extLst>
      <p:ext uri="{BB962C8B-B14F-4D97-AF65-F5344CB8AC3E}">
        <p14:creationId xmlns:p14="http://schemas.microsoft.com/office/powerpoint/2010/main" val="824905791"/>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Analyzing Support Data</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470</a:t>
            </a:fld>
            <a:endParaRPr lang="en-US" dirty="0"/>
          </a:p>
        </p:txBody>
      </p:sp>
      <p:grpSp>
        <p:nvGrpSpPr>
          <p:cNvPr id="22" name="Group 21"/>
          <p:cNvGrpSpPr/>
          <p:nvPr/>
        </p:nvGrpSpPr>
        <p:grpSpPr>
          <a:xfrm>
            <a:off x="1102764" y="1222354"/>
            <a:ext cx="9986472" cy="5130320"/>
            <a:chOff x="1306459" y="1222354"/>
            <a:chExt cx="9986472" cy="5130320"/>
          </a:xfrm>
        </p:grpSpPr>
        <p:pic>
          <p:nvPicPr>
            <p:cNvPr id="23" name="Picture: Noah Larkin" descr="Z:\Graphics\People + Hands\business people\iStock_000009130267XSmall.jpg"/>
            <p:cNvPicPr>
              <a:picLocks noChangeAspect="1" noChangeArrowheads="1"/>
            </p:cNvPicPr>
            <p:nvPr/>
          </p:nvPicPr>
          <p:blipFill>
            <a:blip r:embed="rId4" cstate="print"/>
            <a:srcRect l="18317" t="6005" r="11625" b="48308"/>
            <a:stretch>
              <a:fillRect/>
            </a:stretch>
          </p:blipFill>
          <p:spPr bwMode="auto">
            <a:xfrm>
              <a:off x="4916719" y="3870509"/>
              <a:ext cx="2539097" cy="2482165"/>
            </a:xfrm>
            <a:prstGeom prst="ellipse">
              <a:avLst/>
            </a:prstGeom>
            <a:solidFill>
              <a:schemeClr val="bg1"/>
            </a:solidFill>
            <a:ln w="6350">
              <a:solidFill>
                <a:schemeClr val="bg1">
                  <a:lumMod val="75000"/>
                </a:schemeClr>
              </a:solidFill>
            </a:ln>
            <a:effectLst/>
          </p:spPr>
        </p:pic>
        <p:sp>
          <p:nvSpPr>
            <p:cNvPr id="24" name="Admin Permissions Callout"/>
            <p:cNvSpPr/>
            <p:nvPr/>
          </p:nvSpPr>
          <p:spPr bwMode="auto">
            <a:xfrm>
              <a:off x="1609264" y="1394708"/>
              <a:ext cx="3838193" cy="2142205"/>
            </a:xfrm>
            <a:prstGeom prst="cloudCallout">
              <a:avLst>
                <a:gd name="adj1" fmla="val 54079"/>
                <a:gd name="adj2" fmla="val 61812"/>
              </a:avLst>
            </a:prstGeom>
            <a:solidFill>
              <a:srgbClr val="008675"/>
            </a:solidFill>
            <a:ln w="38100" cap="flat" cmpd="sng" algn="ctr">
              <a:solidFill>
                <a:srgbClr val="00544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25" name="Rectangle 24"/>
            <p:cNvSpPr/>
            <p:nvPr/>
          </p:nvSpPr>
          <p:spPr>
            <a:xfrm>
              <a:off x="1777156" y="1726270"/>
              <a:ext cx="3296652" cy="14219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How are we performing for escalated and </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high-priority cases? </a:t>
              </a:r>
            </a:p>
          </p:txBody>
        </p:sp>
        <p:sp>
          <p:nvSpPr>
            <p:cNvPr id="26" name="Admin Permissions Callout"/>
            <p:cNvSpPr/>
            <p:nvPr/>
          </p:nvSpPr>
          <p:spPr bwMode="auto">
            <a:xfrm>
              <a:off x="6060343" y="1222354"/>
              <a:ext cx="3281121" cy="1985074"/>
            </a:xfrm>
            <a:prstGeom prst="cloudCallout">
              <a:avLst>
                <a:gd name="adj1" fmla="val -21532"/>
                <a:gd name="adj2" fmla="val 81625"/>
              </a:avLst>
            </a:prstGeom>
            <a:solidFill>
              <a:srgbClr val="008675"/>
            </a:solidFill>
            <a:ln w="38100" cap="flat" cmpd="sng" algn="ctr">
              <a:solidFill>
                <a:srgbClr val="00544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27" name="Rectangle 26"/>
            <p:cNvSpPr/>
            <p:nvPr/>
          </p:nvSpPr>
          <p:spPr>
            <a:xfrm>
              <a:off x="6254872" y="1670408"/>
              <a:ext cx="2738767" cy="10895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How productive </a:t>
              </a:r>
              <a:b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are my support</a:t>
              </a:r>
              <a:b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 agents?</a:t>
              </a:r>
            </a:p>
          </p:txBody>
        </p:sp>
        <p:sp>
          <p:nvSpPr>
            <p:cNvPr id="28" name="Admin Permissions Callout"/>
            <p:cNvSpPr/>
            <p:nvPr/>
          </p:nvSpPr>
          <p:spPr bwMode="auto">
            <a:xfrm>
              <a:off x="8206361" y="2812504"/>
              <a:ext cx="3086570" cy="1985074"/>
            </a:xfrm>
            <a:prstGeom prst="cloudCallout">
              <a:avLst>
                <a:gd name="adj1" fmla="val -76841"/>
                <a:gd name="adj2" fmla="val 29296"/>
              </a:avLst>
            </a:prstGeom>
            <a:solidFill>
              <a:srgbClr val="008675"/>
            </a:solidFill>
            <a:ln w="38100" cap="flat" cmpd="sng" algn="ctr">
              <a:solidFill>
                <a:srgbClr val="00544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29" name="Rectangle 28"/>
            <p:cNvSpPr/>
            <p:nvPr/>
          </p:nvSpPr>
          <p:spPr>
            <a:xfrm>
              <a:off x="8474063" y="3289557"/>
              <a:ext cx="2509019" cy="10895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Are customers satisfied with </a:t>
              </a:r>
              <a:b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our support?</a:t>
              </a:r>
            </a:p>
          </p:txBody>
        </p:sp>
        <p:sp>
          <p:nvSpPr>
            <p:cNvPr id="30" name="Admin Permissions Callout"/>
            <p:cNvSpPr/>
            <p:nvPr/>
          </p:nvSpPr>
          <p:spPr bwMode="auto">
            <a:xfrm>
              <a:off x="1306459" y="3727651"/>
              <a:ext cx="2974769" cy="1758172"/>
            </a:xfrm>
            <a:prstGeom prst="cloudCallout">
              <a:avLst>
                <a:gd name="adj1" fmla="val 77128"/>
                <a:gd name="adj2" fmla="val -20839"/>
              </a:avLst>
            </a:prstGeom>
            <a:solidFill>
              <a:srgbClr val="008675"/>
            </a:solidFill>
            <a:ln w="38100" cap="flat" cmpd="sng" algn="ctr">
              <a:solidFill>
                <a:srgbClr val="00544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31" name="Rectangle 30"/>
            <p:cNvSpPr/>
            <p:nvPr/>
          </p:nvSpPr>
          <p:spPr>
            <a:xfrm>
              <a:off x="1411348" y="4065735"/>
              <a:ext cx="2738767" cy="10895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How much is </a:t>
              </a:r>
              <a:b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each call </a:t>
              </a:r>
              <a:b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costing? </a:t>
              </a:r>
            </a:p>
          </p:txBody>
        </p:sp>
      </p:grpSp>
    </p:spTree>
    <p:custDataLst>
      <p:tags r:id="rId1"/>
    </p:custData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992661" y="3271193"/>
            <a:ext cx="7036114" cy="330231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lstStyle/>
          <a:p>
            <a:r>
              <a:rPr lang="en-GB" dirty="0"/>
              <a:t>Using Support Reports and Dashboards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471</a:t>
            </a:fld>
            <a:endParaRPr lang="en-US" dirty="0"/>
          </a:p>
        </p:txBody>
      </p:sp>
      <p:pic>
        <p:nvPicPr>
          <p:cNvPr id="22" name="Screen: Support Reports"/>
          <p:cNvPicPr>
            <a:picLocks noChangeAspect="1" noChangeArrowheads="1"/>
          </p:cNvPicPr>
          <p:nvPr/>
        </p:nvPicPr>
        <p:blipFill>
          <a:blip r:embed="rId5" cstate="print"/>
          <a:srcRect/>
          <a:stretch>
            <a:fillRect/>
          </a:stretch>
        </p:blipFill>
        <p:spPr bwMode="auto">
          <a:xfrm>
            <a:off x="615065" y="871460"/>
            <a:ext cx="4042920" cy="368244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6" name="Highlight Folder"/>
          <p:cNvSpPr/>
          <p:nvPr/>
        </p:nvSpPr>
        <p:spPr bwMode="auto">
          <a:xfrm>
            <a:off x="651392" y="3599971"/>
            <a:ext cx="1476228" cy="16792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Salesforce Sans" panose="020B0505020202020203" pitchFamily="34" charset="0"/>
              <a:cs typeface="Arial" pitchFamily="34" charset="0"/>
            </a:endParaRPr>
          </a:p>
        </p:txBody>
      </p:sp>
      <p:sp>
        <p:nvSpPr>
          <p:cNvPr id="32" name="case history"/>
          <p:cNvSpPr txBox="1"/>
          <p:nvPr/>
        </p:nvSpPr>
        <p:spPr>
          <a:xfrm>
            <a:off x="4542927" y="1589624"/>
            <a:ext cx="3499104" cy="408623"/>
          </a:xfrm>
          <a:prstGeom prst="wedgeRoundRectCallout">
            <a:avLst>
              <a:gd name="adj1" fmla="val -70493"/>
              <a:gd name="adj2" fmla="val 32912"/>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algn="l"/>
            <a:r>
              <a:rPr lang="en-US" b="1" dirty="0">
                <a:solidFill>
                  <a:schemeClr val="bg1"/>
                </a:solidFill>
                <a:latin typeface="Salesforce Sans" panose="020B0505020202020203" pitchFamily="34" charset="0"/>
                <a:cs typeface="Arial" pitchFamily="34" charset="0"/>
              </a:rPr>
              <a:t>Show changes to case fields.</a:t>
            </a:r>
            <a:endParaRPr lang="en-US" sz="1800" b="1" dirty="0">
              <a:solidFill>
                <a:schemeClr val="bg1"/>
              </a:solidFill>
              <a:latin typeface="Salesforce Sans" panose="020B0505020202020203" pitchFamily="34" charset="0"/>
              <a:cs typeface="Arial" pitchFamily="34" charset="0"/>
            </a:endParaRPr>
          </a:p>
        </p:txBody>
      </p:sp>
      <p:sp>
        <p:nvSpPr>
          <p:cNvPr id="33" name="cases and emails"/>
          <p:cNvSpPr txBox="1"/>
          <p:nvPr/>
        </p:nvSpPr>
        <p:spPr>
          <a:xfrm>
            <a:off x="4686501" y="2202808"/>
            <a:ext cx="4797468" cy="715089"/>
          </a:xfrm>
          <a:prstGeom prst="wedgeRoundRectCallout">
            <a:avLst>
              <a:gd name="adj1" fmla="val -70582"/>
              <a:gd name="adj2" fmla="val -43597"/>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algn="l"/>
            <a:r>
              <a:rPr lang="en-US" b="1" dirty="0">
                <a:solidFill>
                  <a:schemeClr val="bg1"/>
                </a:solidFill>
                <a:latin typeface="Salesforce Sans" panose="020B0505020202020203" pitchFamily="34" charset="0"/>
                <a:cs typeface="Arial" pitchFamily="34" charset="0"/>
              </a:rPr>
              <a:t>Measure total inbound and outbound emails exchanged to resolve a case.</a:t>
            </a:r>
            <a:endParaRPr lang="en-US" sz="1800" b="1" dirty="0">
              <a:solidFill>
                <a:schemeClr val="bg1"/>
              </a:solidFill>
              <a:latin typeface="Salesforce Sans" panose="020B0505020202020203" pitchFamily="34" charset="0"/>
              <a:cs typeface="Arial" pitchFamily="34" charset="0"/>
            </a:endParaRPr>
          </a:p>
        </p:txBody>
      </p:sp>
      <p:sp>
        <p:nvSpPr>
          <p:cNvPr id="34" name="open cases by agent"/>
          <p:cNvSpPr txBox="1"/>
          <p:nvPr/>
        </p:nvSpPr>
        <p:spPr>
          <a:xfrm>
            <a:off x="860250" y="4726758"/>
            <a:ext cx="3682677" cy="1021556"/>
          </a:xfrm>
          <a:prstGeom prst="wedgeRoundRectCallout">
            <a:avLst>
              <a:gd name="adj1" fmla="val 29593"/>
              <a:gd name="adj2" fmla="val -84106"/>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txBody>
          <a:bodyPr wrap="square" rtlCol="0">
            <a:spAutoFit/>
          </a:bodyPr>
          <a:lstStyle/>
          <a:p>
            <a:pPr marL="223838" indent="-223838" algn="l"/>
            <a:r>
              <a:rPr lang="en-US" b="1" dirty="0">
                <a:solidFill>
                  <a:schemeClr val="bg1"/>
                </a:solidFill>
                <a:latin typeface="Salesforce Sans" panose="020B0505020202020203" pitchFamily="34" charset="0"/>
                <a:cs typeface="Arial" pitchFamily="34" charset="0"/>
              </a:rPr>
              <a:t>Customize to show:</a:t>
            </a:r>
          </a:p>
          <a:p>
            <a:pPr marL="223838" indent="-223838" algn="l">
              <a:buFont typeface="Wingdings" pitchFamily="2" charset="2"/>
              <a:buChar char="§"/>
            </a:pPr>
            <a:r>
              <a:rPr lang="en-US" b="1" dirty="0">
                <a:solidFill>
                  <a:schemeClr val="bg1"/>
                </a:solidFill>
                <a:latin typeface="Salesforce Sans" panose="020B0505020202020203" pitchFamily="34" charset="0"/>
                <a:cs typeface="Arial" pitchFamily="34" charset="0"/>
              </a:rPr>
              <a:t>Total Open Cases by Status.</a:t>
            </a:r>
          </a:p>
          <a:p>
            <a:pPr marL="223838" indent="-223838" algn="l">
              <a:buFont typeface="Wingdings" pitchFamily="2" charset="2"/>
              <a:buChar char="§"/>
            </a:pPr>
            <a:r>
              <a:rPr lang="en-US" sz="1800" b="1" dirty="0">
                <a:solidFill>
                  <a:schemeClr val="bg1"/>
                </a:solidFill>
                <a:latin typeface="Salesforce Sans" panose="020B0505020202020203" pitchFamily="34" charset="0"/>
                <a:cs typeface="Arial" pitchFamily="34" charset="0"/>
              </a:rPr>
              <a:t>Total Open Cases by Type.</a:t>
            </a:r>
          </a:p>
        </p:txBody>
      </p:sp>
    </p:spTree>
    <p:custDataLst>
      <p:tags r:id="rId1"/>
    </p:custData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0" y="593467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marL="0" marR="0" lvl="0" indent="3175"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How can </a:t>
            </a:r>
            <a:r>
              <a:rPr kumimoji="0" lang="en-US" sz="2400" b="1" i="1"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you</a:t>
            </a: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 help with these reporting requirements?</a:t>
            </a:r>
          </a:p>
        </p:txBody>
      </p:sp>
      <p:sp>
        <p:nvSpPr>
          <p:cNvPr id="22" name="TextBox 21"/>
          <p:cNvSpPr txBox="1"/>
          <p:nvPr/>
        </p:nvSpPr>
        <p:spPr bwMode="white">
          <a:xfrm>
            <a:off x="1" y="6085485"/>
            <a:ext cx="1188720" cy="27698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QUESTION</a:t>
            </a:r>
          </a:p>
        </p:txBody>
      </p:sp>
      <p:sp>
        <p:nvSpPr>
          <p:cNvPr id="2" name="Title 1"/>
          <p:cNvSpPr>
            <a:spLocks noGrp="1"/>
          </p:cNvSpPr>
          <p:nvPr>
            <p:ph type="title"/>
          </p:nvPr>
        </p:nvSpPr>
        <p:spPr/>
        <p:txBody>
          <a:bodyPr/>
          <a:lstStyle/>
          <a:p>
            <a:r>
              <a:rPr lang="en-GB" dirty="0"/>
              <a:t>Discovery: Support </a:t>
            </a:r>
            <a:r>
              <a:rPr lang="en-US" dirty="0"/>
              <a:t>Analytics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472</a:t>
            </a:fld>
            <a:endParaRPr lang="en-US" dirty="0"/>
          </a:p>
        </p:txBody>
      </p:sp>
      <p:grpSp>
        <p:nvGrpSpPr>
          <p:cNvPr id="10" name="Group 9"/>
          <p:cNvGrpSpPr/>
          <p:nvPr/>
        </p:nvGrpSpPr>
        <p:grpSpPr>
          <a:xfrm>
            <a:off x="424996" y="6335713"/>
            <a:ext cx="384175" cy="384175"/>
            <a:chOff x="-130175" y="6335713"/>
            <a:chExt cx="384175" cy="384175"/>
          </a:xfrm>
        </p:grpSpPr>
        <p:sp>
          <p:nvSpPr>
            <p:cNvPr id="7" name="Oval 5"/>
            <p:cNvSpPr>
              <a:spLocks noChangeArrowheads="1"/>
            </p:cNvSpPr>
            <p:nvPr/>
          </p:nvSpPr>
          <p:spPr bwMode="auto">
            <a:xfrm>
              <a:off x="-130175" y="6335713"/>
              <a:ext cx="384175" cy="3841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34925" y="6405563"/>
              <a:ext cx="195263" cy="244475"/>
            </a:xfrm>
            <a:custGeom>
              <a:avLst/>
              <a:gdLst>
                <a:gd name="T0" fmla="*/ 219 w 378"/>
                <a:gd name="T1" fmla="*/ 293 h 473"/>
                <a:gd name="T2" fmla="*/ 136 w 378"/>
                <a:gd name="T3" fmla="*/ 293 h 473"/>
                <a:gd name="T4" fmla="*/ 128 w 378"/>
                <a:gd name="T5" fmla="*/ 188 h 473"/>
                <a:gd name="T6" fmla="*/ 165 w 378"/>
                <a:gd name="T7" fmla="*/ 195 h 473"/>
                <a:gd name="T8" fmla="*/ 215 w 378"/>
                <a:gd name="T9" fmla="*/ 177 h 473"/>
                <a:gd name="T10" fmla="*/ 232 w 378"/>
                <a:gd name="T11" fmla="*/ 134 h 473"/>
                <a:gd name="T12" fmla="*/ 218 w 378"/>
                <a:gd name="T13" fmla="*/ 94 h 473"/>
                <a:gd name="T14" fmla="*/ 178 w 378"/>
                <a:gd name="T15" fmla="*/ 78 h 473"/>
                <a:gd name="T16" fmla="*/ 143 w 378"/>
                <a:gd name="T17" fmla="*/ 90 h 473"/>
                <a:gd name="T18" fmla="*/ 127 w 378"/>
                <a:gd name="T19" fmla="*/ 133 h 473"/>
                <a:gd name="T20" fmla="*/ 0 w 378"/>
                <a:gd name="T21" fmla="*/ 133 h 473"/>
                <a:gd name="T22" fmla="*/ 56 w 378"/>
                <a:gd name="T23" fmla="*/ 33 h 473"/>
                <a:gd name="T24" fmla="*/ 188 w 378"/>
                <a:gd name="T25" fmla="*/ 0 h 473"/>
                <a:gd name="T26" fmla="*/ 331 w 378"/>
                <a:gd name="T27" fmla="*/ 38 h 473"/>
                <a:gd name="T28" fmla="*/ 378 w 378"/>
                <a:gd name="T29" fmla="*/ 133 h 473"/>
                <a:gd name="T30" fmla="*/ 333 w 378"/>
                <a:gd name="T31" fmla="*/ 229 h 473"/>
                <a:gd name="T32" fmla="*/ 225 w 378"/>
                <a:gd name="T33" fmla="*/ 263 h 473"/>
                <a:gd name="T34" fmla="*/ 219 w 378"/>
                <a:gd name="T35" fmla="*/ 293 h 473"/>
                <a:gd name="T36" fmla="*/ 256 w 378"/>
                <a:gd name="T37" fmla="*/ 473 h 473"/>
                <a:gd name="T38" fmla="*/ 99 w 378"/>
                <a:gd name="T39" fmla="*/ 473 h 473"/>
                <a:gd name="T40" fmla="*/ 99 w 378"/>
                <a:gd name="T41" fmla="*/ 352 h 473"/>
                <a:gd name="T42" fmla="*/ 256 w 378"/>
                <a:gd name="T43" fmla="*/ 352 h 473"/>
                <a:gd name="T44" fmla="*/ 256 w 378"/>
                <a:gd name="T4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473">
                  <a:moveTo>
                    <a:pt x="219" y="293"/>
                  </a:moveTo>
                  <a:cubicBezTo>
                    <a:pt x="136" y="293"/>
                    <a:pt x="136" y="293"/>
                    <a:pt x="136" y="293"/>
                  </a:cubicBezTo>
                  <a:cubicBezTo>
                    <a:pt x="128" y="188"/>
                    <a:pt x="128" y="188"/>
                    <a:pt x="128" y="188"/>
                  </a:cubicBezTo>
                  <a:cubicBezTo>
                    <a:pt x="139" y="193"/>
                    <a:pt x="151" y="195"/>
                    <a:pt x="165" y="195"/>
                  </a:cubicBezTo>
                  <a:cubicBezTo>
                    <a:pt x="187" y="195"/>
                    <a:pt x="204" y="189"/>
                    <a:pt x="215" y="177"/>
                  </a:cubicBezTo>
                  <a:cubicBezTo>
                    <a:pt x="226" y="165"/>
                    <a:pt x="232" y="151"/>
                    <a:pt x="232" y="134"/>
                  </a:cubicBezTo>
                  <a:cubicBezTo>
                    <a:pt x="232" y="118"/>
                    <a:pt x="227" y="104"/>
                    <a:pt x="218" y="94"/>
                  </a:cubicBezTo>
                  <a:cubicBezTo>
                    <a:pt x="208" y="83"/>
                    <a:pt x="195" y="78"/>
                    <a:pt x="178" y="78"/>
                  </a:cubicBezTo>
                  <a:cubicBezTo>
                    <a:pt x="165" y="78"/>
                    <a:pt x="153" y="82"/>
                    <a:pt x="143" y="90"/>
                  </a:cubicBezTo>
                  <a:cubicBezTo>
                    <a:pt x="132" y="98"/>
                    <a:pt x="127" y="113"/>
                    <a:pt x="127" y="133"/>
                  </a:cubicBezTo>
                  <a:cubicBezTo>
                    <a:pt x="0" y="133"/>
                    <a:pt x="0" y="133"/>
                    <a:pt x="0" y="133"/>
                  </a:cubicBezTo>
                  <a:cubicBezTo>
                    <a:pt x="2" y="88"/>
                    <a:pt x="21" y="55"/>
                    <a:pt x="56" y="33"/>
                  </a:cubicBezTo>
                  <a:cubicBezTo>
                    <a:pt x="90" y="11"/>
                    <a:pt x="134" y="0"/>
                    <a:pt x="188" y="0"/>
                  </a:cubicBezTo>
                  <a:cubicBezTo>
                    <a:pt x="252" y="0"/>
                    <a:pt x="300" y="12"/>
                    <a:pt x="331" y="38"/>
                  </a:cubicBezTo>
                  <a:cubicBezTo>
                    <a:pt x="362" y="64"/>
                    <a:pt x="378" y="95"/>
                    <a:pt x="378" y="133"/>
                  </a:cubicBezTo>
                  <a:cubicBezTo>
                    <a:pt x="378" y="174"/>
                    <a:pt x="363" y="206"/>
                    <a:pt x="333" y="229"/>
                  </a:cubicBezTo>
                  <a:cubicBezTo>
                    <a:pt x="304" y="252"/>
                    <a:pt x="267" y="263"/>
                    <a:pt x="225" y="263"/>
                  </a:cubicBezTo>
                  <a:lnTo>
                    <a:pt x="219" y="293"/>
                  </a:lnTo>
                  <a:close/>
                  <a:moveTo>
                    <a:pt x="256" y="473"/>
                  </a:moveTo>
                  <a:cubicBezTo>
                    <a:pt x="99" y="473"/>
                    <a:pt x="99" y="473"/>
                    <a:pt x="99" y="473"/>
                  </a:cubicBezTo>
                  <a:cubicBezTo>
                    <a:pt x="99" y="352"/>
                    <a:pt x="99" y="352"/>
                    <a:pt x="99" y="352"/>
                  </a:cubicBezTo>
                  <a:cubicBezTo>
                    <a:pt x="256" y="352"/>
                    <a:pt x="256" y="352"/>
                    <a:pt x="256" y="352"/>
                  </a:cubicBezTo>
                  <a:lnTo>
                    <a:pt x="256" y="4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888125" y="3401568"/>
            <a:ext cx="2174195" cy="2347931"/>
            <a:chOff x="295835" y="1057835"/>
            <a:chExt cx="1586753" cy="1616315"/>
          </a:xfrm>
        </p:grpSpPr>
        <p:grpSp>
          <p:nvGrpSpPr>
            <p:cNvPr id="26" name="Group 25"/>
            <p:cNvGrpSpPr/>
            <p:nvPr/>
          </p:nvGrpSpPr>
          <p:grpSpPr>
            <a:xfrm>
              <a:off x="295835" y="1057835"/>
              <a:ext cx="1586753" cy="1613647"/>
              <a:chOff x="448235" y="3801035"/>
              <a:chExt cx="2166770" cy="1613647"/>
            </a:xfrm>
          </p:grpSpPr>
          <p:sp>
            <p:nvSpPr>
              <p:cNvPr id="28" name="Rounded Rectangle 2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29" name="Round Same Side Corner Rectangle 2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Allison Wheeler</a:t>
                </a:r>
              </a:p>
              <a:p>
                <a:pPr algn="ctr">
                  <a:spcBef>
                    <a:spcPts val="300"/>
                  </a:spcBef>
                  <a:spcAft>
                    <a:spcPts val="600"/>
                  </a:spcAft>
                </a:pPr>
                <a:r>
                  <a:rPr lang="en-US" sz="1600">
                    <a:latin typeface="Salesforce Sans" panose="020B0505020202020203" pitchFamily="34" charset="0"/>
                    <a:cs typeface="Arial" pitchFamily="34" charset="0"/>
                  </a:rPr>
                  <a:t>VP of Global </a:t>
                </a:r>
                <a:r>
                  <a:rPr lang="en-US" sz="1600" dirty="0">
                    <a:latin typeface="Salesforce Sans" panose="020B0505020202020203" pitchFamily="34" charset="0"/>
                    <a:cs typeface="Arial" pitchFamily="34" charset="0"/>
                  </a:rPr>
                  <a:t>Sales</a:t>
                </a:r>
              </a:p>
            </p:txBody>
          </p:sp>
        </p:grpSp>
        <p:pic>
          <p:nvPicPr>
            <p:cNvPr id="27" name="Picture 26"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479176"/>
              <a:ext cx="1204932" cy="1194974"/>
            </a:xfrm>
            <a:prstGeom prst="rect">
              <a:avLst/>
            </a:prstGeom>
            <a:noFill/>
            <a:ln>
              <a:noFill/>
            </a:ln>
          </p:spPr>
        </p:pic>
      </p:grpSp>
      <p:grpSp>
        <p:nvGrpSpPr>
          <p:cNvPr id="35" name="Group 34"/>
          <p:cNvGrpSpPr/>
          <p:nvPr/>
        </p:nvGrpSpPr>
        <p:grpSpPr>
          <a:xfrm>
            <a:off x="9146109" y="3401568"/>
            <a:ext cx="2174195" cy="2357148"/>
            <a:chOff x="9486018" y="2018417"/>
            <a:chExt cx="1497105" cy="1622660"/>
          </a:xfrm>
        </p:grpSpPr>
        <p:grpSp>
          <p:nvGrpSpPr>
            <p:cNvPr id="36" name="Group 35"/>
            <p:cNvGrpSpPr/>
            <p:nvPr/>
          </p:nvGrpSpPr>
          <p:grpSpPr>
            <a:xfrm>
              <a:off x="9486018" y="2018417"/>
              <a:ext cx="1497105" cy="1613647"/>
              <a:chOff x="448235" y="3801035"/>
              <a:chExt cx="2166770" cy="1613647"/>
            </a:xfrm>
          </p:grpSpPr>
          <p:sp>
            <p:nvSpPr>
              <p:cNvPr id="38" name="Rounded Rectangle 3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39"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Noah Larkin</a:t>
                </a:r>
              </a:p>
              <a:p>
                <a:pPr algn="ctr">
                  <a:spcBef>
                    <a:spcPts val="300"/>
                  </a:spcBef>
                  <a:spcAft>
                    <a:spcPts val="600"/>
                  </a:spcAft>
                </a:pPr>
                <a:r>
                  <a:rPr lang="en-US" sz="1600">
                    <a:latin typeface="Salesforce Sans" panose="020B0505020202020203" pitchFamily="34" charset="0"/>
                    <a:cs typeface="Arial" pitchFamily="34" charset="0"/>
                  </a:rPr>
                  <a:t>VP of </a:t>
                </a:r>
                <a:r>
                  <a:rPr lang="en-US" sz="1600" dirty="0">
                    <a:latin typeface="Salesforce Sans" panose="020B0505020202020203" pitchFamily="34" charset="0"/>
                    <a:cs typeface="Arial" pitchFamily="34" charset="0"/>
                  </a:rPr>
                  <a:t>Services</a:t>
                </a:r>
              </a:p>
            </p:txBody>
          </p:sp>
        </p:grpSp>
        <p:pic>
          <p:nvPicPr>
            <p:cNvPr id="37" name="Picture 36" descr="C:\Documents and Settings\msharron\Desktop\AW Computing profile pics\Noah Larkin.png"/>
            <p:cNvPicPr>
              <a:picLocks noChangeAspect="1" noChangeArrowheads="1"/>
            </p:cNvPicPr>
            <p:nvPr/>
          </p:nvPicPr>
          <p:blipFill rotWithShape="1">
            <a:blip r:embed="rId5" cstate="print"/>
            <a:srcRect l="7641" t="-3840" r="-4408" b="52365"/>
            <a:stretch/>
          </p:blipFill>
          <p:spPr bwMode="auto">
            <a:xfrm>
              <a:off x="9641934" y="2449585"/>
              <a:ext cx="1316958" cy="1191492"/>
            </a:xfrm>
            <a:prstGeom prst="rect">
              <a:avLst/>
            </a:prstGeom>
            <a:noFill/>
            <a:ln>
              <a:noFill/>
            </a:ln>
          </p:spPr>
        </p:pic>
      </p:grpSp>
      <p:sp>
        <p:nvSpPr>
          <p:cNvPr id="15" name="Allison quote"/>
          <p:cNvSpPr/>
          <p:nvPr/>
        </p:nvSpPr>
        <p:spPr>
          <a:xfrm>
            <a:off x="623039" y="1151250"/>
            <a:ext cx="3111566" cy="1946564"/>
          </a:xfrm>
          <a:prstGeom prst="wedgeRoundRectCallout">
            <a:avLst>
              <a:gd name="adj1" fmla="val -7163"/>
              <a:gd name="adj2" fmla="val 74578"/>
              <a:gd name="adj3" fmla="val 16667"/>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want to know when cases might lead to potential sales opportunities.</a:t>
            </a:r>
          </a:p>
        </p:txBody>
      </p:sp>
      <p:sp>
        <p:nvSpPr>
          <p:cNvPr id="17" name="Noah quote"/>
          <p:cNvSpPr/>
          <p:nvPr/>
        </p:nvSpPr>
        <p:spPr>
          <a:xfrm>
            <a:off x="7967569" y="1150142"/>
            <a:ext cx="3389280" cy="1947672"/>
          </a:xfrm>
          <a:prstGeom prst="wedgeRoundRectCallout">
            <a:avLst>
              <a:gd name="adj1" fmla="val -12215"/>
              <a:gd name="adj2" fmla="val 73084"/>
              <a:gd name="adj3" fmla="val 16667"/>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need to have more specific data that helps me track CSAT. </a:t>
            </a:r>
          </a:p>
        </p:txBody>
      </p:sp>
      <p:grpSp>
        <p:nvGrpSpPr>
          <p:cNvPr id="30" name="Group 29"/>
          <p:cNvGrpSpPr/>
          <p:nvPr/>
        </p:nvGrpSpPr>
        <p:grpSpPr>
          <a:xfrm>
            <a:off x="5544549" y="3401568"/>
            <a:ext cx="2174195" cy="2347607"/>
            <a:chOff x="7646895" y="1930671"/>
            <a:chExt cx="1497105" cy="1616092"/>
          </a:xfrm>
        </p:grpSpPr>
        <p:grpSp>
          <p:nvGrpSpPr>
            <p:cNvPr id="31" name="Group 30"/>
            <p:cNvGrpSpPr/>
            <p:nvPr/>
          </p:nvGrpSpPr>
          <p:grpSpPr>
            <a:xfrm>
              <a:off x="7646895" y="1930671"/>
              <a:ext cx="1497105" cy="1613647"/>
              <a:chOff x="448235" y="3801035"/>
              <a:chExt cx="2166770" cy="1613647"/>
            </a:xfrm>
          </p:grpSpPr>
          <p:sp>
            <p:nvSpPr>
              <p:cNvPr id="33" name="Rounded Rectangle 3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34"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Conner McCoy</a:t>
                </a:r>
              </a:p>
              <a:p>
                <a:pPr algn="ctr">
                  <a:spcBef>
                    <a:spcPts val="300"/>
                  </a:spcBef>
                  <a:spcAft>
                    <a:spcPts val="600"/>
                  </a:spcAft>
                </a:pPr>
                <a:r>
                  <a:rPr lang="en-US" sz="1600">
                    <a:latin typeface="Salesforce Sans" panose="020B0505020202020203" pitchFamily="34" charset="0"/>
                    <a:cs typeface="Arial" pitchFamily="34" charset="0"/>
                  </a:rPr>
                  <a:t>VP of </a:t>
                </a:r>
                <a:r>
                  <a:rPr lang="en-US" sz="1600" dirty="0">
                    <a:latin typeface="Salesforce Sans" panose="020B0505020202020203" pitchFamily="34" charset="0"/>
                    <a:cs typeface="Arial" pitchFamily="34" charset="0"/>
                  </a:rPr>
                  <a:t>Marketing</a:t>
                </a:r>
              </a:p>
            </p:txBody>
          </p:sp>
        </p:grpSp>
        <p:pic>
          <p:nvPicPr>
            <p:cNvPr id="32" name="Picture 31"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388273"/>
              <a:ext cx="1401126" cy="1158490"/>
            </a:xfrm>
            <a:prstGeom prst="rect">
              <a:avLst/>
            </a:prstGeom>
            <a:noFill/>
            <a:ln>
              <a:noFill/>
            </a:ln>
          </p:spPr>
        </p:pic>
      </p:grpSp>
      <p:sp>
        <p:nvSpPr>
          <p:cNvPr id="16" name="Connor quote"/>
          <p:cNvSpPr/>
          <p:nvPr/>
        </p:nvSpPr>
        <p:spPr>
          <a:xfrm>
            <a:off x="4150452" y="1150142"/>
            <a:ext cx="3212800" cy="1947672"/>
          </a:xfrm>
          <a:prstGeom prst="wedgeRoundRectCallout">
            <a:avLst>
              <a:gd name="adj1" fmla="val -2819"/>
              <a:gd name="adj2" fmla="val 74848"/>
              <a:gd name="adj3" fmla="val 16667"/>
            </a:avLst>
          </a:prstGeom>
          <a:solidFill>
            <a:srgbClr val="015B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need to track the most common product issues and which ones are typically escalated.</a:t>
            </a:r>
          </a:p>
        </p:txBody>
      </p:sp>
    </p:spTree>
    <p:custDataLst>
      <p:tags r:id="rId1"/>
    </p:custData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Discovery: Support </a:t>
            </a:r>
            <a:r>
              <a:rPr lang="en-US" dirty="0"/>
              <a:t>Analytics for Sales Executives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473</a:t>
            </a:fld>
            <a:endParaRPr lang="en-US" dirty="0"/>
          </a:p>
        </p:txBody>
      </p:sp>
      <p:sp>
        <p:nvSpPr>
          <p:cNvPr id="21" name="Rectangle 14"/>
          <p:cNvSpPr>
            <a:spLocks noGrp="1" noChangeArrowheads="1"/>
          </p:cNvSpPr>
          <p:nvPr>
            <p:ph idx="4294967295"/>
          </p:nvPr>
        </p:nvSpPr>
        <p:spPr>
          <a:xfrm>
            <a:off x="5659438" y="1384300"/>
            <a:ext cx="6532562" cy="4722813"/>
          </a:xfrm>
          <a:prstGeom prst="roundRect">
            <a:avLst>
              <a:gd name="adj" fmla="val 3335"/>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365760">
            <a:noAutofit/>
          </a:bodyPr>
          <a:lstStyle/>
          <a:p>
            <a:pPr marL="234950" indent="-234950">
              <a:lnSpc>
                <a:spcPct val="90000"/>
              </a:lnSpc>
              <a:buNone/>
            </a:pPr>
            <a:r>
              <a:rPr lang="en-US" sz="2200" dirty="0"/>
              <a:t>What might help Allison?</a:t>
            </a:r>
          </a:p>
          <a:p>
            <a:pPr marL="234950" indent="-234950">
              <a:lnSpc>
                <a:spcPct val="90000"/>
              </a:lnSpc>
              <a:buFont typeface="Wingdings" pitchFamily="2" charset="2"/>
              <a:buChar char="§"/>
            </a:pPr>
            <a:r>
              <a:rPr lang="en-US" sz="1900" dirty="0"/>
              <a:t>Custom report: “Cases by Account by Product.”</a:t>
            </a:r>
          </a:p>
          <a:p>
            <a:pPr marL="234950" indent="-234950">
              <a:lnSpc>
                <a:spcPct val="90000"/>
              </a:lnSpc>
              <a:buNone/>
            </a:pPr>
            <a:r>
              <a:rPr lang="en-US" sz="2200" dirty="0"/>
              <a:t>How might Allison use this report?</a:t>
            </a:r>
          </a:p>
          <a:p>
            <a:pPr marL="234950" indent="-234950">
              <a:lnSpc>
                <a:spcPct val="90000"/>
              </a:lnSpc>
              <a:buFont typeface="Wingdings" pitchFamily="2" charset="2"/>
              <a:buChar char="§"/>
            </a:pPr>
            <a:r>
              <a:rPr lang="en-US" sz="1900" dirty="0"/>
              <a:t>See which accounts generate cases and how many cases log issues with the same products.</a:t>
            </a:r>
          </a:p>
          <a:p>
            <a:pPr marL="234950" indent="-234950">
              <a:lnSpc>
                <a:spcPct val="90000"/>
              </a:lnSpc>
              <a:buFont typeface="Wingdings" pitchFamily="2" charset="2"/>
              <a:buChar char="§"/>
            </a:pPr>
            <a:r>
              <a:rPr lang="en-US" sz="1900" dirty="0"/>
              <a:t>Recommend new or different products that better meet an account’s needs.</a:t>
            </a:r>
          </a:p>
          <a:p>
            <a:pPr marL="234950" indent="-234950">
              <a:lnSpc>
                <a:spcPct val="90000"/>
              </a:lnSpc>
              <a:buNone/>
            </a:pPr>
            <a:r>
              <a:rPr lang="en-US" sz="2200" dirty="0"/>
              <a:t>Where do you start?</a:t>
            </a:r>
          </a:p>
          <a:p>
            <a:pPr marL="234950" indent="-234950">
              <a:lnSpc>
                <a:spcPct val="90000"/>
              </a:lnSpc>
              <a:buFont typeface="Wingdings" pitchFamily="2" charset="2"/>
              <a:buChar char="§"/>
            </a:pPr>
            <a:r>
              <a:rPr lang="en-US" sz="1900" dirty="0"/>
              <a:t>Support Reports: Customize the standard report “Total Cases Created by Agent.”</a:t>
            </a:r>
          </a:p>
          <a:p>
            <a:pPr marL="466725" lvl="1" indent="-234950">
              <a:lnSpc>
                <a:spcPct val="90000"/>
              </a:lnSpc>
              <a:buFont typeface="Wingdings" pitchFamily="2" charset="2"/>
              <a:buChar char="ü"/>
            </a:pPr>
            <a:r>
              <a:rPr lang="en-US" sz="1900" dirty="0"/>
              <a:t>Remove the Case Owner grouping.</a:t>
            </a:r>
          </a:p>
          <a:p>
            <a:pPr marL="466725" lvl="1" indent="-234950">
              <a:lnSpc>
                <a:spcPct val="90000"/>
              </a:lnSpc>
              <a:buFont typeface="Wingdings" pitchFamily="2" charset="2"/>
              <a:buChar char="ü"/>
            </a:pPr>
            <a:r>
              <a:rPr lang="en-US" sz="1900" dirty="0"/>
              <a:t>Add </a:t>
            </a:r>
            <a:r>
              <a:rPr lang="en-US" sz="1900" b="1" dirty="0"/>
              <a:t>Account</a:t>
            </a:r>
            <a:r>
              <a:rPr lang="en-US" sz="1900" dirty="0"/>
              <a:t> </a:t>
            </a:r>
            <a:r>
              <a:rPr lang="en-US" sz="1900" b="1" dirty="0"/>
              <a:t>Name</a:t>
            </a:r>
            <a:r>
              <a:rPr lang="en-US" sz="1900" dirty="0"/>
              <a:t> as a grouping.</a:t>
            </a:r>
          </a:p>
          <a:p>
            <a:pPr marL="466725" lvl="1" indent="-234950">
              <a:lnSpc>
                <a:spcPct val="90000"/>
              </a:lnSpc>
              <a:buFont typeface="Wingdings" pitchFamily="2" charset="2"/>
              <a:buChar char="ü"/>
            </a:pPr>
            <a:r>
              <a:rPr lang="en-US" sz="1900" dirty="0"/>
              <a:t>Add </a:t>
            </a:r>
            <a:r>
              <a:rPr lang="en-US" sz="1900" b="1" dirty="0"/>
              <a:t>Product</a:t>
            </a:r>
            <a:r>
              <a:rPr lang="en-US" sz="1900" dirty="0"/>
              <a:t> as a grouping.</a:t>
            </a:r>
          </a:p>
          <a:p>
            <a:pPr marL="466725" lvl="1" indent="-234950">
              <a:lnSpc>
                <a:spcPct val="90000"/>
              </a:lnSpc>
              <a:buFont typeface="Wingdings" pitchFamily="2" charset="2"/>
              <a:buChar char="ü"/>
            </a:pPr>
            <a:r>
              <a:rPr lang="en-US" sz="1900" dirty="0"/>
              <a:t>Change Summary format to </a:t>
            </a:r>
            <a:r>
              <a:rPr lang="en-US" sz="1900" b="1" dirty="0"/>
              <a:t>Matrix</a:t>
            </a:r>
            <a:r>
              <a:rPr lang="en-US" sz="1900" dirty="0"/>
              <a:t>.</a:t>
            </a:r>
          </a:p>
        </p:txBody>
      </p:sp>
      <p:grpSp>
        <p:nvGrpSpPr>
          <p:cNvPr id="15" name="Group 14"/>
          <p:cNvGrpSpPr/>
          <p:nvPr/>
        </p:nvGrpSpPr>
        <p:grpSpPr>
          <a:xfrm>
            <a:off x="1888125" y="3401568"/>
            <a:ext cx="2174195" cy="2347931"/>
            <a:chOff x="295835" y="1057835"/>
            <a:chExt cx="1586753" cy="1616315"/>
          </a:xfrm>
        </p:grpSpPr>
        <p:grpSp>
          <p:nvGrpSpPr>
            <p:cNvPr id="16" name="Group 15"/>
            <p:cNvGrpSpPr/>
            <p:nvPr/>
          </p:nvGrpSpPr>
          <p:grpSpPr>
            <a:xfrm>
              <a:off x="295835" y="1057835"/>
              <a:ext cx="1586753" cy="1613647"/>
              <a:chOff x="448235" y="3801035"/>
              <a:chExt cx="2166770" cy="1613647"/>
            </a:xfrm>
          </p:grpSpPr>
          <p:sp>
            <p:nvSpPr>
              <p:cNvPr id="18" name="Rounded Rectangle 1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19" name="Round Same Side Corner Rectangle 1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Allison Wheeler</a:t>
                </a:r>
              </a:p>
              <a:p>
                <a:pPr algn="ctr">
                  <a:spcBef>
                    <a:spcPts val="300"/>
                  </a:spcBef>
                  <a:spcAft>
                    <a:spcPts val="600"/>
                  </a:spcAft>
                </a:pPr>
                <a:r>
                  <a:rPr lang="en-US" sz="1600">
                    <a:latin typeface="Salesforce Sans" panose="020B0505020202020203" pitchFamily="34" charset="0"/>
                    <a:cs typeface="Arial" pitchFamily="34" charset="0"/>
                  </a:rPr>
                  <a:t>VP of Global </a:t>
                </a:r>
                <a:r>
                  <a:rPr lang="en-US" sz="1600" dirty="0">
                    <a:latin typeface="Salesforce Sans" panose="020B0505020202020203" pitchFamily="34" charset="0"/>
                    <a:cs typeface="Arial" pitchFamily="34" charset="0"/>
                  </a:rPr>
                  <a:t>Sales</a:t>
                </a:r>
              </a:p>
            </p:txBody>
          </p:sp>
        </p:grpSp>
        <p:pic>
          <p:nvPicPr>
            <p:cNvPr id="17" name="Picture 16"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479176"/>
              <a:ext cx="1204932" cy="1194974"/>
            </a:xfrm>
            <a:prstGeom prst="rect">
              <a:avLst/>
            </a:prstGeom>
            <a:noFill/>
            <a:ln>
              <a:noFill/>
            </a:ln>
          </p:spPr>
        </p:pic>
      </p:grpSp>
      <p:sp>
        <p:nvSpPr>
          <p:cNvPr id="20" name="Allison quote"/>
          <p:cNvSpPr/>
          <p:nvPr/>
        </p:nvSpPr>
        <p:spPr>
          <a:xfrm>
            <a:off x="623039" y="1151250"/>
            <a:ext cx="3111566" cy="1946564"/>
          </a:xfrm>
          <a:prstGeom prst="wedgeRoundRectCallout">
            <a:avLst>
              <a:gd name="adj1" fmla="val -7163"/>
              <a:gd name="adj2" fmla="val 74578"/>
              <a:gd name="adj3" fmla="val 16667"/>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want to know when cases might lead to potential sales opportunities.</a:t>
            </a:r>
          </a:p>
        </p:txBody>
      </p:sp>
    </p:spTree>
    <p:custDataLst>
      <p:tags r:id="rId1"/>
    </p:custData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Discovery: Support </a:t>
            </a:r>
            <a:r>
              <a:rPr lang="en-US" dirty="0"/>
              <a:t>Analytics for Marketing Executives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474</a:t>
            </a:fld>
            <a:endParaRPr lang="en-US" dirty="0"/>
          </a:p>
        </p:txBody>
      </p:sp>
      <p:sp>
        <p:nvSpPr>
          <p:cNvPr id="24" name="Rectangle 14"/>
          <p:cNvSpPr txBox="1">
            <a:spLocks noChangeArrowheads="1"/>
          </p:cNvSpPr>
          <p:nvPr/>
        </p:nvSpPr>
        <p:spPr>
          <a:xfrm>
            <a:off x="565680" y="1372025"/>
            <a:ext cx="7225004" cy="4782590"/>
          </a:xfrm>
          <a:prstGeom prst="roundRect">
            <a:avLst>
              <a:gd name="adj" fmla="val 4417"/>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91440" rIns="274320">
            <a:noAutofit/>
          </a:bodyPr>
          <a:lstStyle/>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en-US" sz="2200" b="0" i="0" u="none" strike="noStrike" kern="1200" cap="none" spc="0" normalizeH="0" baseline="0" noProof="0" dirty="0">
                <a:ln>
                  <a:noFill/>
                </a:ln>
                <a:solidFill>
                  <a:schemeClr val="tx1"/>
                </a:solidFill>
                <a:effectLst/>
                <a:uLnTx/>
                <a:uFillTx/>
              </a:rPr>
              <a:t>What might help Conner?</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en-US" sz="1900" b="0" i="0" u="none" strike="noStrike" kern="1200" cap="none" spc="0" normalizeH="0" baseline="0" noProof="0" dirty="0">
                <a:ln>
                  <a:noFill/>
                </a:ln>
                <a:solidFill>
                  <a:schemeClr val="tx1"/>
                </a:solidFill>
                <a:effectLst/>
                <a:uLnTx/>
                <a:uFillTx/>
              </a:rPr>
              <a:t>Custom report: “Escalated Cases by Product.”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en-US" sz="2200" b="0" i="0" u="none" strike="noStrike" kern="1200" cap="none" spc="0" normalizeH="0" baseline="0" noProof="0" dirty="0">
                <a:ln>
                  <a:noFill/>
                </a:ln>
                <a:solidFill>
                  <a:schemeClr val="tx1"/>
                </a:solidFill>
                <a:effectLst/>
                <a:uLnTx/>
                <a:uFillTx/>
              </a:rPr>
              <a:t>How might Conner use this report?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en-US" sz="1900" b="0" i="0" u="none" strike="noStrike" kern="1200" cap="none" spc="0" normalizeH="0" baseline="0" noProof="0" dirty="0">
                <a:ln>
                  <a:noFill/>
                </a:ln>
                <a:solidFill>
                  <a:schemeClr val="tx1"/>
                </a:solidFill>
                <a:effectLst/>
                <a:uLnTx/>
                <a:uFillTx/>
              </a:rPr>
              <a:t>See how many cases are</a:t>
            </a:r>
            <a:r>
              <a:rPr kumimoji="0" lang="en-US" sz="1900" b="0" i="0" u="none" strike="noStrike" kern="1200" cap="none" spc="0" normalizeH="0" noProof="0" dirty="0">
                <a:ln>
                  <a:noFill/>
                </a:ln>
                <a:solidFill>
                  <a:schemeClr val="tx1"/>
                </a:solidFill>
                <a:effectLst/>
                <a:uLnTx/>
                <a:uFillTx/>
              </a:rPr>
              <a:t> created for each product and how many of those cases were escalated</a:t>
            </a:r>
            <a:r>
              <a:rPr kumimoji="0" lang="en-US" sz="1900" b="0" i="0" u="none" strike="noStrike" kern="1200" cap="none" spc="0" normalizeH="0" baseline="0" noProof="0" dirty="0">
                <a:ln>
                  <a:noFill/>
                </a:ln>
                <a:solidFill>
                  <a:schemeClr val="tx1"/>
                </a:solidFill>
                <a:effectLst/>
                <a:uLnTx/>
                <a:uFillTx/>
              </a:rPr>
              <a: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en-US" sz="1900" b="0" i="0" u="none" strike="noStrike" kern="1200" cap="none" spc="0" normalizeH="0" baseline="0" noProof="0" dirty="0">
                <a:ln>
                  <a:noFill/>
                </a:ln>
                <a:solidFill>
                  <a:schemeClr val="tx1"/>
                </a:solidFill>
                <a:effectLst/>
                <a:uLnTx/>
                <a:uFillTx/>
              </a:rPr>
              <a:t>“Show </a:t>
            </a:r>
            <a:r>
              <a:rPr lang="en-US" sz="1900" dirty="0"/>
              <a:t>Details</a:t>
            </a:r>
            <a:r>
              <a:rPr kumimoji="0" lang="en-US" sz="1900" b="0" i="0" u="none" strike="noStrike" kern="1200" cap="none" spc="0" normalizeH="0" baseline="0" noProof="0" dirty="0">
                <a:ln>
                  <a:noFill/>
                </a:ln>
                <a:solidFill>
                  <a:schemeClr val="tx1"/>
                </a:solidFill>
                <a:effectLst/>
                <a:uLnTx/>
                <a:uFillTx/>
              </a:rPr>
              <a:t>”</a:t>
            </a:r>
            <a:r>
              <a:rPr kumimoji="0" lang="en-US" sz="1900" b="0" i="0" u="none" strike="noStrike" kern="1200" cap="none" spc="0" normalizeH="0" noProof="0" dirty="0">
                <a:ln>
                  <a:noFill/>
                </a:ln>
                <a:solidFill>
                  <a:schemeClr val="tx1"/>
                </a:solidFill>
                <a:effectLst/>
                <a:uLnTx/>
                <a:uFillTx/>
              </a:rPr>
              <a:t> to see the subject of each case, identifying the specific issues for each product</a:t>
            </a:r>
            <a:r>
              <a:rPr kumimoji="0" lang="en-US" sz="1900" b="0" i="0" u="none" strike="noStrike" kern="1200" cap="none" spc="0" normalizeH="0" baseline="0" noProof="0" dirty="0">
                <a:ln>
                  <a:noFill/>
                </a:ln>
                <a:solidFill>
                  <a:schemeClr val="tx1"/>
                </a:solidFill>
                <a:effectLst/>
                <a:uLnTx/>
                <a:uFillTx/>
              </a:rPr>
              <a: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en-US" sz="2200" b="0" i="0" u="none" strike="noStrike" kern="1200" cap="none" spc="0" normalizeH="0" baseline="0" noProof="0" dirty="0">
                <a:ln>
                  <a:noFill/>
                </a:ln>
                <a:solidFill>
                  <a:schemeClr val="tx1"/>
                </a:solidFill>
                <a:effectLst/>
                <a:uLnTx/>
                <a:uFillTx/>
              </a:rPr>
              <a:t>Where do you start?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en-US" sz="1900" b="0" i="0" u="none" strike="noStrike" kern="1200" cap="none" spc="0" normalizeH="0" baseline="0" noProof="0" dirty="0">
                <a:ln>
                  <a:noFill/>
                </a:ln>
                <a:solidFill>
                  <a:schemeClr val="tx1"/>
                </a:solidFill>
                <a:effectLst/>
                <a:uLnTx/>
                <a:uFillTx/>
              </a:rPr>
              <a:t>Support Reports: Customize the standard report “Total Cases Created by Agent.”</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en-US" sz="1900" b="0" i="0" u="none" strike="noStrike" kern="1200" cap="none" spc="0" normalizeH="0" baseline="0" noProof="0" dirty="0">
                <a:ln>
                  <a:noFill/>
                </a:ln>
                <a:solidFill>
                  <a:schemeClr val="tx1"/>
                </a:solidFill>
                <a:effectLst/>
                <a:uLnTx/>
                <a:uFillTx/>
              </a:rPr>
              <a:t>Remove the Case Owner grouping.</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en-US" sz="1900" b="0" i="0" u="none" strike="noStrike" kern="1200" cap="none" spc="0" normalizeH="0" baseline="0" noProof="0" dirty="0">
                <a:ln>
                  <a:noFill/>
                </a:ln>
                <a:solidFill>
                  <a:schemeClr val="tx1"/>
                </a:solidFill>
                <a:effectLst/>
                <a:uLnTx/>
                <a:uFillTx/>
              </a:rPr>
              <a:t>Add Product and # Escalated as groupings.</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en-US" sz="1900" b="0" i="0" u="none" strike="noStrike" kern="1200" cap="none" spc="0" normalizeH="0" baseline="0" noProof="0" dirty="0">
                <a:ln>
                  <a:noFill/>
                </a:ln>
                <a:solidFill>
                  <a:schemeClr val="tx1"/>
                </a:solidFill>
                <a:effectLst/>
                <a:uLnTx/>
                <a:uFillTx/>
              </a:rPr>
              <a:t>Change Summary format to </a:t>
            </a:r>
            <a:r>
              <a:rPr kumimoji="0" lang="en-US" sz="1900" b="1" i="0" u="none" strike="noStrike" kern="1200" cap="none" spc="0" normalizeH="0" baseline="0" noProof="0" dirty="0">
                <a:ln>
                  <a:noFill/>
                </a:ln>
                <a:solidFill>
                  <a:schemeClr val="tx1"/>
                </a:solidFill>
                <a:effectLst/>
                <a:uLnTx/>
                <a:uFillTx/>
              </a:rPr>
              <a:t>Matrix</a:t>
            </a:r>
            <a:r>
              <a:rPr kumimoji="0" lang="en-US" sz="1900" b="0" i="0" u="none" strike="noStrike" kern="1200" cap="none" spc="0" normalizeH="0" baseline="0" noProof="0" dirty="0">
                <a:ln>
                  <a:noFill/>
                </a:ln>
                <a:solidFill>
                  <a:schemeClr val="tx1"/>
                </a:solidFill>
                <a:effectLst/>
                <a:uLnTx/>
                <a:uFillTx/>
              </a:rPr>
              <a: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endParaRPr kumimoji="0" lang="en-US" sz="1900" b="0" i="0" u="none" strike="noStrike" kern="1200" cap="none" spc="0" normalizeH="0" baseline="0" noProof="0" dirty="0">
              <a:ln>
                <a:noFill/>
              </a:ln>
              <a:solidFill>
                <a:schemeClr val="tx1"/>
              </a:solidFill>
              <a:effectLst/>
              <a:uLnTx/>
              <a:uFillTx/>
            </a:endParaRPr>
          </a:p>
        </p:txBody>
      </p:sp>
      <p:grpSp>
        <p:nvGrpSpPr>
          <p:cNvPr id="8" name="Group 7"/>
          <p:cNvGrpSpPr/>
          <p:nvPr/>
        </p:nvGrpSpPr>
        <p:grpSpPr>
          <a:xfrm>
            <a:off x="8017222" y="3424098"/>
            <a:ext cx="2174195" cy="2347607"/>
            <a:chOff x="7646895" y="1930671"/>
            <a:chExt cx="1497105" cy="1616092"/>
          </a:xfrm>
        </p:grpSpPr>
        <p:grpSp>
          <p:nvGrpSpPr>
            <p:cNvPr id="9" name="Group 8"/>
            <p:cNvGrpSpPr/>
            <p:nvPr/>
          </p:nvGrpSpPr>
          <p:grpSpPr>
            <a:xfrm>
              <a:off x="7646895" y="1930671"/>
              <a:ext cx="1497105" cy="1613647"/>
              <a:chOff x="448235" y="3801035"/>
              <a:chExt cx="2166770" cy="1613647"/>
            </a:xfrm>
          </p:grpSpPr>
          <p:sp>
            <p:nvSpPr>
              <p:cNvPr id="12" name="Rounded Rectangle 11"/>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13" name="Round Same Side Corner Rectangle 12"/>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Conner McCoy</a:t>
                </a:r>
              </a:p>
              <a:p>
                <a:pPr algn="ctr">
                  <a:spcBef>
                    <a:spcPts val="300"/>
                  </a:spcBef>
                  <a:spcAft>
                    <a:spcPts val="600"/>
                  </a:spcAft>
                </a:pPr>
                <a:r>
                  <a:rPr lang="en-US" sz="1600">
                    <a:latin typeface="Salesforce Sans" panose="020B0505020202020203" pitchFamily="34" charset="0"/>
                    <a:cs typeface="Arial" pitchFamily="34" charset="0"/>
                  </a:rPr>
                  <a:t>VP of Marketing</a:t>
                </a:r>
                <a:endParaRPr lang="en-US" sz="1600" dirty="0">
                  <a:latin typeface="Salesforce Sans" panose="020B0505020202020203" pitchFamily="34" charset="0"/>
                  <a:cs typeface="Arial" pitchFamily="34" charset="0"/>
                </a:endParaRPr>
              </a:p>
            </p:txBody>
          </p:sp>
        </p:grpSp>
        <p:pic>
          <p:nvPicPr>
            <p:cNvPr id="10" name="Picture 9" descr="C:\Documents and Settings\msharron\Desktop\AW Computing profile pics\Connor McCoy.png"/>
            <p:cNvPicPr>
              <a:picLocks noChangeAspect="1" noChangeArrowheads="1"/>
            </p:cNvPicPr>
            <p:nvPr/>
          </p:nvPicPr>
          <p:blipFill rotWithShape="1">
            <a:blip r:embed="rId4" cstate="print"/>
            <a:srcRect l="1825" t="-3322" r="2853" b="55619"/>
            <a:stretch/>
          </p:blipFill>
          <p:spPr bwMode="auto">
            <a:xfrm flipH="1">
              <a:off x="7705931" y="2388273"/>
              <a:ext cx="1401126" cy="1158490"/>
            </a:xfrm>
            <a:prstGeom prst="rect">
              <a:avLst/>
            </a:prstGeom>
            <a:noFill/>
            <a:ln>
              <a:noFill/>
            </a:ln>
          </p:spPr>
        </p:pic>
      </p:grpSp>
      <p:sp>
        <p:nvSpPr>
          <p:cNvPr id="14" name="Connor quote"/>
          <p:cNvSpPr/>
          <p:nvPr/>
        </p:nvSpPr>
        <p:spPr>
          <a:xfrm>
            <a:off x="8451925" y="1172672"/>
            <a:ext cx="3212800" cy="1947672"/>
          </a:xfrm>
          <a:prstGeom prst="wedgeRoundRectCallout">
            <a:avLst>
              <a:gd name="adj1" fmla="val 1735"/>
              <a:gd name="adj2" fmla="val 72970"/>
              <a:gd name="adj3" fmla="val 16667"/>
            </a:avLst>
          </a:prstGeom>
          <a:solidFill>
            <a:srgbClr val="015B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need to track the most common product issues and which ones are typically escalated.</a:t>
            </a:r>
          </a:p>
        </p:txBody>
      </p:sp>
    </p:spTree>
    <p:custDataLst>
      <p:tags r:id="rId1"/>
    </p:custData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Discovery: Support </a:t>
            </a:r>
            <a:r>
              <a:rPr lang="en-US" dirty="0"/>
              <a:t>Analytics for Service Executives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475</a:t>
            </a:fld>
            <a:endParaRPr lang="en-US" dirty="0"/>
          </a:p>
        </p:txBody>
      </p:sp>
      <p:sp>
        <p:nvSpPr>
          <p:cNvPr id="21" name="Rectangle 14"/>
          <p:cNvSpPr>
            <a:spLocks noGrp="1" noChangeArrowheads="1"/>
          </p:cNvSpPr>
          <p:nvPr>
            <p:ph idx="4294967295"/>
          </p:nvPr>
        </p:nvSpPr>
        <p:spPr>
          <a:xfrm>
            <a:off x="5346700" y="1122363"/>
            <a:ext cx="6845300" cy="5302250"/>
          </a:xfrm>
          <a:prstGeom prst="roundRect">
            <a:avLst>
              <a:gd name="adj" fmla="val 4947"/>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365760">
            <a:noAutofit/>
          </a:bodyPr>
          <a:lstStyle/>
          <a:p>
            <a:pPr marL="234950" indent="-234950">
              <a:spcBef>
                <a:spcPts val="600"/>
              </a:spcBef>
              <a:buNone/>
            </a:pPr>
            <a:r>
              <a:rPr lang="en-US" sz="2200" dirty="0"/>
              <a:t>How does Noah monitor CSAT?</a:t>
            </a:r>
          </a:p>
          <a:p>
            <a:pPr marL="234950" indent="-234950">
              <a:spcBef>
                <a:spcPts val="600"/>
              </a:spcBef>
              <a:buFont typeface="Wingdings" pitchFamily="2" charset="2"/>
              <a:buChar char="§"/>
            </a:pPr>
            <a:r>
              <a:rPr lang="en-US" sz="1900" dirty="0"/>
              <a:t>He looks at performance metrics trends to identify problem spots in the support process.</a:t>
            </a:r>
          </a:p>
          <a:p>
            <a:pPr marL="234950" indent="-234950">
              <a:spcBef>
                <a:spcPts val="600"/>
              </a:spcBef>
              <a:buNone/>
            </a:pPr>
            <a:r>
              <a:rPr lang="en-US" sz="2200" dirty="0"/>
              <a:t>What might he focus on?</a:t>
            </a:r>
          </a:p>
          <a:p>
            <a:pPr marL="234950" indent="-234950">
              <a:spcBef>
                <a:spcPts val="600"/>
              </a:spcBef>
              <a:buFont typeface="Wingdings" pitchFamily="2" charset="2"/>
              <a:buChar char="§"/>
            </a:pPr>
            <a:r>
              <a:rPr lang="en-US" sz="1900" dirty="0"/>
              <a:t>Tracking first-call resolution via:</a:t>
            </a:r>
          </a:p>
          <a:p>
            <a:pPr marL="466725" lvl="1" indent="-234950">
              <a:spcBef>
                <a:spcPts val="600"/>
              </a:spcBef>
              <a:buFont typeface="Wingdings" pitchFamily="2" charset="2"/>
              <a:buChar char="ü"/>
            </a:pPr>
            <a:r>
              <a:rPr lang="en-US" sz="1900" dirty="0"/>
              <a:t>Activity history.</a:t>
            </a:r>
          </a:p>
          <a:p>
            <a:pPr marL="466725" lvl="1" indent="-234950">
              <a:spcBef>
                <a:spcPts val="600"/>
              </a:spcBef>
              <a:buFont typeface="Wingdings" pitchFamily="2" charset="2"/>
              <a:buChar char="ü"/>
            </a:pPr>
            <a:r>
              <a:rPr lang="en-US" sz="1900" dirty="0"/>
              <a:t>Escalations and changes to case ownership.</a:t>
            </a:r>
          </a:p>
          <a:p>
            <a:pPr marL="466725" lvl="1" indent="-234950">
              <a:spcBef>
                <a:spcPts val="600"/>
              </a:spcBef>
              <a:buFont typeface="Wingdings" pitchFamily="2" charset="2"/>
              <a:buChar char="ü"/>
            </a:pPr>
            <a:r>
              <a:rPr lang="en-US" sz="1900" dirty="0"/>
              <a:t>Repeat cases by an account for the same issue.</a:t>
            </a:r>
          </a:p>
          <a:p>
            <a:pPr marL="234950" indent="-234950">
              <a:spcBef>
                <a:spcPts val="600"/>
              </a:spcBef>
              <a:buFont typeface="Wingdings" pitchFamily="2" charset="2"/>
              <a:buChar char="§"/>
            </a:pPr>
            <a:r>
              <a:rPr lang="en-US" sz="1900" dirty="0"/>
              <a:t>Calculating average time to resolve cases via:</a:t>
            </a:r>
          </a:p>
          <a:p>
            <a:pPr marL="466725" lvl="1" indent="-234950">
              <a:spcBef>
                <a:spcPts val="600"/>
              </a:spcBef>
              <a:buFont typeface="Wingdings" pitchFamily="2" charset="2"/>
              <a:buChar char="ü"/>
            </a:pPr>
            <a:r>
              <a:rPr lang="en-US" sz="1900" dirty="0"/>
              <a:t>Date/time opened and date/time closed.</a:t>
            </a:r>
          </a:p>
          <a:p>
            <a:pPr marL="234950" indent="-234950">
              <a:spcBef>
                <a:spcPts val="600"/>
              </a:spcBef>
              <a:buFont typeface="Wingdings" pitchFamily="2" charset="2"/>
              <a:buChar char="§"/>
            </a:pPr>
            <a:r>
              <a:rPr lang="en-US" sz="1900" dirty="0"/>
              <a:t>Identifying high-need customers via:</a:t>
            </a:r>
          </a:p>
          <a:p>
            <a:pPr marL="466725" lvl="1" indent="-234950">
              <a:spcBef>
                <a:spcPts val="600"/>
              </a:spcBef>
              <a:buFont typeface="Wingdings" pitchFamily="2" charset="2"/>
              <a:buChar char="ü"/>
            </a:pPr>
            <a:r>
              <a:rPr lang="en-US" sz="1900" dirty="0"/>
              <a:t>Escalated cases by account.</a:t>
            </a:r>
          </a:p>
          <a:p>
            <a:pPr marL="234950" indent="-234950">
              <a:spcBef>
                <a:spcPts val="600"/>
              </a:spcBef>
              <a:buFont typeface="Wingdings" pitchFamily="2" charset="2"/>
              <a:buChar char="§"/>
            </a:pPr>
            <a:r>
              <a:rPr lang="en-US" sz="1900" dirty="0"/>
              <a:t>Building loyalty from the highest-priority accounts via:</a:t>
            </a:r>
          </a:p>
          <a:p>
            <a:pPr marL="466725" lvl="1" indent="-234950">
              <a:spcBef>
                <a:spcPts val="600"/>
              </a:spcBef>
              <a:buFont typeface="Wingdings" pitchFamily="2" charset="2"/>
              <a:buChar char="ü"/>
            </a:pPr>
            <a:r>
              <a:rPr lang="en-US" sz="1900" dirty="0"/>
              <a:t>3-month case summary by account.</a:t>
            </a:r>
          </a:p>
          <a:p>
            <a:pPr marL="234950" indent="-234950">
              <a:lnSpc>
                <a:spcPct val="90000"/>
              </a:lnSpc>
            </a:pPr>
            <a:endParaRPr lang="en-US" sz="1900" dirty="0"/>
          </a:p>
        </p:txBody>
      </p:sp>
      <p:grpSp>
        <p:nvGrpSpPr>
          <p:cNvPr id="8" name="Group 7"/>
          <p:cNvGrpSpPr/>
          <p:nvPr/>
        </p:nvGrpSpPr>
        <p:grpSpPr>
          <a:xfrm>
            <a:off x="2001555" y="3568177"/>
            <a:ext cx="2174195" cy="2357148"/>
            <a:chOff x="9486018" y="2018417"/>
            <a:chExt cx="1497105" cy="1622660"/>
          </a:xfrm>
        </p:grpSpPr>
        <p:grpSp>
          <p:nvGrpSpPr>
            <p:cNvPr id="9" name="Group 8"/>
            <p:cNvGrpSpPr/>
            <p:nvPr/>
          </p:nvGrpSpPr>
          <p:grpSpPr>
            <a:xfrm>
              <a:off x="9486018" y="2018417"/>
              <a:ext cx="1497105" cy="1613647"/>
              <a:chOff x="448235" y="3801035"/>
              <a:chExt cx="2166770" cy="1613647"/>
            </a:xfrm>
          </p:grpSpPr>
          <p:sp>
            <p:nvSpPr>
              <p:cNvPr id="11" name="Rounded Rectangle 1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12" name="Round Same Side Corner Rectangle 1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Salesforce Sans" panose="020B0505020202020203" pitchFamily="34" charset="0"/>
                    <a:cs typeface="Arial" pitchFamily="34" charset="0"/>
                  </a:rPr>
                  <a:t>Noah Larkin</a:t>
                </a:r>
              </a:p>
              <a:p>
                <a:pPr algn="ctr">
                  <a:spcBef>
                    <a:spcPts val="300"/>
                  </a:spcBef>
                  <a:spcAft>
                    <a:spcPts val="600"/>
                  </a:spcAft>
                </a:pPr>
                <a:r>
                  <a:rPr lang="en-US" sz="1600">
                    <a:latin typeface="Salesforce Sans" panose="020B0505020202020203" pitchFamily="34" charset="0"/>
                    <a:cs typeface="Arial" pitchFamily="34" charset="0"/>
                  </a:rPr>
                  <a:t>VP of Services</a:t>
                </a:r>
                <a:endParaRPr lang="en-US" sz="1600" dirty="0">
                  <a:latin typeface="Salesforce Sans" panose="020B0505020202020203" pitchFamily="34" charset="0"/>
                  <a:cs typeface="Arial" pitchFamily="34" charset="0"/>
                </a:endParaRPr>
              </a:p>
            </p:txBody>
          </p:sp>
        </p:grpSp>
        <p:pic>
          <p:nvPicPr>
            <p:cNvPr id="10" name="Picture 9" descr="C:\Documents and Settings\msharron\Desktop\AW Computing profile pics\Noah Larkin.png"/>
            <p:cNvPicPr>
              <a:picLocks noChangeAspect="1" noChangeArrowheads="1"/>
            </p:cNvPicPr>
            <p:nvPr/>
          </p:nvPicPr>
          <p:blipFill rotWithShape="1">
            <a:blip r:embed="rId4" cstate="print"/>
            <a:srcRect l="7641" t="-3840" r="-4408" b="52365"/>
            <a:stretch/>
          </p:blipFill>
          <p:spPr bwMode="auto">
            <a:xfrm>
              <a:off x="9641934" y="2449585"/>
              <a:ext cx="1316958" cy="1191492"/>
            </a:xfrm>
            <a:prstGeom prst="rect">
              <a:avLst/>
            </a:prstGeom>
            <a:noFill/>
            <a:ln>
              <a:noFill/>
            </a:ln>
          </p:spPr>
        </p:pic>
      </p:grpSp>
      <p:sp>
        <p:nvSpPr>
          <p:cNvPr id="13" name="Noah quote"/>
          <p:cNvSpPr/>
          <p:nvPr/>
        </p:nvSpPr>
        <p:spPr>
          <a:xfrm>
            <a:off x="823015" y="1316751"/>
            <a:ext cx="2986943" cy="1947672"/>
          </a:xfrm>
          <a:prstGeom prst="wedgeRoundRectCallout">
            <a:avLst>
              <a:gd name="adj1" fmla="val -6092"/>
              <a:gd name="adj2" fmla="val 73084"/>
              <a:gd name="adj3" fmla="val 16667"/>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rPr>
              <a:t>I need to have more specific data that helps me </a:t>
            </a:r>
            <a:br>
              <a:rPr lang="en-US" sz="2400" dirty="0">
                <a:solidFill>
                  <a:schemeClr val="bg1"/>
                </a:solidFill>
              </a:rPr>
            </a:br>
            <a:r>
              <a:rPr lang="en-US" sz="2400" dirty="0">
                <a:solidFill>
                  <a:schemeClr val="bg1"/>
                </a:solidFill>
              </a:rPr>
              <a:t>track CSAT. </a:t>
            </a:r>
          </a:p>
        </p:txBody>
      </p:sp>
    </p:spTree>
    <p:custDataLst>
      <p:tags r:id="rId1"/>
    </p:custData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28593" y="836614"/>
            <a:ext cx="9031450" cy="5935663"/>
          </a:xfrm>
        </p:spPr>
        <p:txBody>
          <a:bodyPr/>
          <a:lstStyle/>
          <a:p>
            <a:pPr marL="457200" indent="-457200">
              <a:buFont typeface="+mj-lt"/>
              <a:buAutoNum type="arabicPeriod"/>
            </a:pPr>
            <a:r>
              <a:rPr lang="en-US" dirty="0"/>
              <a:t>What are the capabilities of email-to-case? </a:t>
            </a:r>
          </a:p>
          <a:p>
            <a:pPr marL="457200" indent="-457200">
              <a:buFont typeface="+mj-lt"/>
              <a:buAutoNum type="arabicPeriod"/>
            </a:pPr>
            <a:r>
              <a:rPr lang="en-US" dirty="0"/>
              <a:t>The support team at AW Computing wants to change ownership of high-priority cases that have not been resolved after 3 hours. These cases should be owned by Tier 2 agents. How can an administrator meet this requirement? </a:t>
            </a:r>
          </a:p>
          <a:p>
            <a:pPr marL="457200" indent="-457200">
              <a:buFont typeface="+mj-lt"/>
              <a:buAutoNum type="arabicPeriod"/>
            </a:pPr>
            <a:r>
              <a:rPr lang="en-US" dirty="0"/>
              <a:t>What section of the Salesforce Console for Service and Case Feed allows users to get up to speed quickly on the details of a case? </a:t>
            </a:r>
          </a:p>
        </p:txBody>
      </p:sp>
      <p:sp>
        <p:nvSpPr>
          <p:cNvPr id="6" name="Title 5"/>
          <p:cNvSpPr>
            <a:spLocks noGrp="1"/>
          </p:cNvSpPr>
          <p:nvPr>
            <p:ph type="title"/>
          </p:nvPr>
        </p:nvSpPr>
        <p:spPr/>
        <p:txBody>
          <a:bodyPr/>
          <a:lstStyle/>
          <a:p>
            <a:r>
              <a:rPr lang="en-US"/>
              <a:t>Knowledge Check</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476</a:t>
            </a:fld>
            <a:endParaRPr lang="en-US" dirty="0"/>
          </a:p>
        </p:txBody>
      </p:sp>
    </p:spTree>
    <p:custDataLst>
      <p:tags r:id="rId1"/>
    </p:custData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1" dirty="0"/>
              <a:t>Module 10: </a:t>
            </a:r>
          </a:p>
          <a:p>
            <a:r>
              <a:rPr lang="en-US" dirty="0"/>
              <a:t>Summary</a:t>
            </a:r>
          </a:p>
        </p:txBody>
      </p:sp>
      <p:sp>
        <p:nvSpPr>
          <p:cNvPr id="2" name="Text Placeholder 1"/>
          <p:cNvSpPr>
            <a:spLocks noGrp="1"/>
          </p:cNvSpPr>
          <p:nvPr>
            <p:ph type="body" sz="quarter" idx="11"/>
          </p:nvPr>
        </p:nvSpPr>
        <p:spPr/>
        <p:txBody>
          <a:bodyPr/>
          <a:lstStyle/>
          <a:p>
            <a:r>
              <a:rPr lang="en-GB" dirty="0"/>
              <a:t>Administration Essentials </a:t>
            </a:r>
            <a:r>
              <a:rPr lang="en-US" dirty="0"/>
              <a:t>for New Admins</a:t>
            </a:r>
          </a:p>
        </p:txBody>
      </p:sp>
      <p:pic>
        <p:nvPicPr>
          <p:cNvPr id="5"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871" y="328599"/>
            <a:ext cx="930659" cy="804849"/>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7515" r="40278" b="-2481"/>
          <a:stretch/>
        </p:blipFill>
        <p:spPr>
          <a:xfrm flipH="1">
            <a:off x="10672241" y="3123177"/>
            <a:ext cx="821634" cy="558313"/>
          </a:xfrm>
          <a:prstGeom prst="rect">
            <a:avLst/>
          </a:prstGeom>
        </p:spPr>
      </p:pic>
    </p:spTree>
    <p:custDataLst>
      <p:tags r:id="rId1"/>
    </p:custData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48508" y="1027275"/>
            <a:ext cx="9618211" cy="3875587"/>
          </a:xfrm>
        </p:spPr>
        <p:txBody>
          <a:bodyPr/>
          <a:lstStyle/>
          <a:p>
            <a:r>
              <a:rPr lang="en-US" dirty="0"/>
              <a:t>By the end of this module, you will be able to:</a:t>
            </a:r>
          </a:p>
          <a:p>
            <a:pPr marL="342900" lvl="1" indent="-342900">
              <a:buFont typeface="Wingdings" panose="05000000000000000000" pitchFamily="2" charset="2"/>
              <a:buChar char="§"/>
            </a:pPr>
            <a:r>
              <a:rPr lang="en-GB" b="0" dirty="0"/>
              <a:t>Review key areas of the course.</a:t>
            </a:r>
            <a:endParaRPr lang="en-US" b="0" dirty="0"/>
          </a:p>
          <a:p>
            <a:pPr marL="342900" lvl="1" indent="-342900">
              <a:buFont typeface="Wingdings" panose="05000000000000000000" pitchFamily="2" charset="2"/>
              <a:buChar char="§"/>
            </a:pPr>
            <a:r>
              <a:rPr lang="en-US" b="0" dirty="0"/>
              <a:t>Scale Salesforce to create new sales users with custom requirements for lead process, automation, and reporting.</a:t>
            </a:r>
          </a:p>
          <a:p>
            <a:pPr marL="342900" lvl="1" indent="-342900">
              <a:buFont typeface="Wingdings" panose="05000000000000000000" pitchFamily="2" charset="2"/>
              <a:buChar char="§"/>
            </a:pPr>
            <a:r>
              <a:rPr lang="en-GB" b="0" dirty="0"/>
              <a:t>Know where to go for additional resources.</a:t>
            </a:r>
          </a:p>
          <a:p>
            <a:pPr marL="342900" lvl="1" indent="-342900">
              <a:buFont typeface="Wingdings" panose="05000000000000000000" pitchFamily="2" charset="2"/>
              <a:buChar char="§"/>
            </a:pPr>
            <a:r>
              <a:rPr lang="en-US" b="0" dirty="0"/>
              <a:t>Describe how and when to extend Salesforce by using </a:t>
            </a:r>
            <a:br>
              <a:rPr lang="en-US" b="0" dirty="0"/>
            </a:br>
            <a:r>
              <a:rPr lang="en-US" b="0" dirty="0"/>
              <a:t>the AppExchange.</a:t>
            </a:r>
          </a:p>
          <a:p>
            <a:pPr marL="342900" lvl="1" indent="-342900">
              <a:buFont typeface="Wingdings" panose="05000000000000000000" pitchFamily="2" charset="2"/>
              <a:buChar char="§"/>
            </a:pPr>
            <a:r>
              <a:rPr lang="en-US" b="0" dirty="0"/>
              <a:t>Develop a certification action plan.</a:t>
            </a:r>
            <a:endParaRPr lang="en-GB" b="0" dirty="0"/>
          </a:p>
          <a:p>
            <a:endParaRPr lang="en-US" dirty="0"/>
          </a:p>
          <a:p>
            <a:endParaRPr lang="en-US" dirty="0"/>
          </a:p>
        </p:txBody>
      </p:sp>
      <p:sp>
        <p:nvSpPr>
          <p:cNvPr id="5" name="Title 4"/>
          <p:cNvSpPr>
            <a:spLocks noGrp="1"/>
          </p:cNvSpPr>
          <p:nvPr>
            <p:ph type="title"/>
          </p:nvPr>
        </p:nvSpPr>
        <p:spPr/>
        <p:txBody>
          <a:bodyPr/>
          <a:lstStyle/>
          <a:p>
            <a:r>
              <a:rPr lang="en-US" dirty="0"/>
              <a:t>Module Objectives</a:t>
            </a:r>
          </a:p>
        </p:txBody>
      </p:sp>
      <p:sp>
        <p:nvSpPr>
          <p:cNvPr id="2" name="Text Placeholder 1"/>
          <p:cNvSpPr>
            <a:spLocks noGrp="1"/>
          </p:cNvSpPr>
          <p:nvPr>
            <p:ph type="body" sz="quarter" idx="12"/>
          </p:nvPr>
        </p:nvSpPr>
        <p:spPr/>
        <p:txBody>
          <a:bodyPr/>
          <a:lstStyle/>
          <a:p>
            <a:r>
              <a:rPr lang="en-US" dirty="0"/>
              <a:t>Module 10: </a:t>
            </a:r>
            <a:r>
              <a:rPr lang="en-US" b="0" dirty="0">
                <a:latin typeface="Salesforce Sans Light" panose="020B0305020202020203" pitchFamily="34" charset="0"/>
              </a:rPr>
              <a:t>Summary</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478</a:t>
            </a:fld>
            <a:endParaRPr lang="en-US" dirty="0"/>
          </a:p>
        </p:txBody>
      </p:sp>
    </p:spTree>
    <p:custDataLst>
      <p:tags r:id="rId1"/>
    </p:custDataLst>
    <p:extLst>
      <p:ext uri="{BB962C8B-B14F-4D97-AF65-F5344CB8AC3E}">
        <p14:creationId xmlns:p14="http://schemas.microsoft.com/office/powerpoint/2010/main" val="21738603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Intro and Agenda</a:t>
            </a:r>
          </a:p>
        </p:txBody>
      </p:sp>
      <p:sp>
        <p:nvSpPr>
          <p:cNvPr id="6" name="Content Placeholder 5"/>
          <p:cNvSpPr>
            <a:spLocks noGrp="1"/>
          </p:cNvSpPr>
          <p:nvPr>
            <p:ph idx="1"/>
          </p:nvPr>
        </p:nvSpPr>
        <p:spPr>
          <a:xfrm>
            <a:off x="853591" y="1062913"/>
            <a:ext cx="5036796" cy="4635062"/>
          </a:xfrm>
        </p:spPr>
        <p:txBody>
          <a:bodyPr numCol="1" spcCol="457200"/>
          <a:lstStyle/>
          <a:p>
            <a:pPr lvl="2"/>
            <a:r>
              <a:rPr lang="en-US" b="1" dirty="0">
                <a:latin typeface="Salesforce Sans" panose="020B0505020202020203" pitchFamily="34" charset="0"/>
                <a:ea typeface="+mn-ea"/>
              </a:rPr>
              <a:t>Final Course Review</a:t>
            </a:r>
          </a:p>
          <a:p>
            <a:pPr lvl="2"/>
            <a:r>
              <a:rPr lang="en-US" dirty="0">
                <a:ea typeface="+mn-ea"/>
              </a:rPr>
              <a:t>Final Project Requirements</a:t>
            </a:r>
          </a:p>
          <a:p>
            <a:pPr lvl="1"/>
            <a:r>
              <a:rPr lang="en-GB" b="0" dirty="0">
                <a:latin typeface="Salesforce Sans Light" panose="020B0305020202020203" pitchFamily="34" charset="0"/>
                <a:ea typeface="+mn-ea"/>
              </a:rPr>
              <a:t>Where to Go for More Resources</a:t>
            </a:r>
            <a:endParaRPr lang="en-US" b="0" dirty="0">
              <a:latin typeface="Salesforce Sans Light" panose="020B0305020202020203" pitchFamily="34" charset="0"/>
              <a:ea typeface="+mn-ea"/>
            </a:endParaRPr>
          </a:p>
          <a:p>
            <a:endParaRPr lang="en-US" dirty="0"/>
          </a:p>
        </p:txBody>
      </p:sp>
      <p:sp>
        <p:nvSpPr>
          <p:cNvPr id="4" name="Text Placeholder 3"/>
          <p:cNvSpPr>
            <a:spLocks noGrp="1"/>
          </p:cNvSpPr>
          <p:nvPr>
            <p:ph type="body" sz="quarter" idx="13"/>
          </p:nvPr>
        </p:nvSpPr>
        <p:spPr/>
        <p:txBody>
          <a:bodyPr/>
          <a:lstStyle/>
          <a:p>
            <a:r>
              <a:rPr lang="en-US" dirty="0"/>
              <a:t>Module 10: </a:t>
            </a:r>
            <a:r>
              <a:rPr lang="en-US" b="0" dirty="0">
                <a:latin typeface="Salesforce Sans Light" panose="020B0305020202020203" pitchFamily="34" charset="0"/>
              </a:rPr>
              <a:t>Summary</a:t>
            </a:r>
          </a:p>
        </p:txBody>
      </p:sp>
      <p:sp>
        <p:nvSpPr>
          <p:cNvPr id="2" name="Text Placeholder 1"/>
          <p:cNvSpPr>
            <a:spLocks noGrp="1"/>
          </p:cNvSpPr>
          <p:nvPr>
            <p:ph type="body" sz="quarter" idx="11"/>
          </p:nvPr>
        </p:nvSpPr>
        <p:spPr>
          <a:xfrm>
            <a:off x="6299306" y="1259090"/>
            <a:ext cx="5402837" cy="5601252"/>
          </a:xfrm>
        </p:spPr>
        <p:txBody>
          <a:bodyPr/>
          <a:lstStyle/>
          <a:p>
            <a:r>
              <a:rPr lang="en-GB" b="0" dirty="0"/>
              <a:t>In the last module, you leveraged what you know to help expand </a:t>
            </a:r>
            <a:br>
              <a:rPr lang="en-GB" b="0" dirty="0"/>
            </a:br>
            <a:r>
              <a:rPr lang="en-GB" b="0" dirty="0"/>
              <a:t>AW Computing’s service and support environment. </a:t>
            </a:r>
          </a:p>
          <a:p>
            <a:r>
              <a:rPr lang="en-GB" b="0" dirty="0"/>
              <a:t>In this module, you will review key concepts from the course, apply what you know to </a:t>
            </a:r>
            <a:r>
              <a:rPr lang="en-US" b="0" dirty="0"/>
              <a:t>meet custom requirements for new </a:t>
            </a:r>
            <a:br>
              <a:rPr lang="en-US" b="0" dirty="0"/>
            </a:br>
            <a:r>
              <a:rPr lang="en-US" b="0" dirty="0"/>
              <a:t>sales users, and discover available resources to help you succeed as a Salesforce Administrator. </a:t>
            </a:r>
          </a:p>
          <a:p>
            <a:endParaRPr lang="en-US" b="0" dirty="0"/>
          </a:p>
        </p:txBody>
      </p:sp>
      <p:sp>
        <p:nvSpPr>
          <p:cNvPr id="7" name="Slide Number Placeholder 6"/>
          <p:cNvSpPr>
            <a:spLocks noGrp="1"/>
          </p:cNvSpPr>
          <p:nvPr>
            <p:ph type="sldNum" sz="quarter" idx="12"/>
          </p:nvPr>
        </p:nvSpPr>
        <p:spPr/>
        <p:txBody>
          <a:bodyPr/>
          <a:lstStyle/>
          <a:p>
            <a:fld id="{812A5277-1DB9-460F-9A21-B857ABB32666}" type="slidenum">
              <a:rPr lang="en-US" smtClean="0"/>
              <a:pPr/>
              <a:t>479</a:t>
            </a:fld>
            <a:endParaRPr lang="en-US" dirty="0"/>
          </a:p>
        </p:txBody>
      </p:sp>
    </p:spTree>
    <p:custDataLst>
      <p:tags r:id="rId1"/>
    </p:custDataLst>
    <p:extLst>
      <p:ext uri="{BB962C8B-B14F-4D97-AF65-F5344CB8AC3E}">
        <p14:creationId xmlns:p14="http://schemas.microsoft.com/office/powerpoint/2010/main" val="1536359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Intro and Agenda</a:t>
            </a:r>
            <a:endParaRPr lang="en-US" dirty="0"/>
          </a:p>
        </p:txBody>
      </p:sp>
      <p:sp>
        <p:nvSpPr>
          <p:cNvPr id="464898" name="Content Placeholder 6"/>
          <p:cNvSpPr>
            <a:spLocks noGrp="1"/>
          </p:cNvSpPr>
          <p:nvPr>
            <p:ph idx="1"/>
          </p:nvPr>
        </p:nvSpPr>
        <p:spPr/>
        <p:txBody>
          <a:bodyPr/>
          <a:lstStyle/>
          <a:p>
            <a:pPr lvl="1"/>
            <a:r>
              <a:rPr lang="en-US" dirty="0"/>
              <a:t>Setting Up the Company Profile</a:t>
            </a:r>
          </a:p>
          <a:p>
            <a:pPr lvl="2"/>
            <a:r>
              <a:rPr lang="en-US" dirty="0"/>
              <a:t>Configuring the User Interface</a:t>
            </a:r>
          </a:p>
          <a:p>
            <a:pPr lvl="2"/>
            <a:r>
              <a:rPr lang="en-US" dirty="0"/>
              <a:t>Setting Up Activities and Calendars</a:t>
            </a:r>
          </a:p>
          <a:p>
            <a:pPr lvl="2"/>
            <a:r>
              <a:rPr lang="en-GB" dirty="0"/>
              <a:t>Setting Up Chatter Groups</a:t>
            </a:r>
          </a:p>
          <a:p>
            <a:pPr lvl="2"/>
            <a:r>
              <a:rPr lang="en-GB" dirty="0"/>
              <a:t>Mobile Access with Salesforce1</a:t>
            </a:r>
          </a:p>
          <a:p>
            <a:pPr lvl="2"/>
            <a:r>
              <a:rPr lang="en-GB" dirty="0"/>
              <a:t>Salesforce Email Integration</a:t>
            </a:r>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sp>
        <p:nvSpPr>
          <p:cNvPr id="3" name="Text Placeholder 2"/>
          <p:cNvSpPr>
            <a:spLocks noGrp="1"/>
          </p:cNvSpPr>
          <p:nvPr>
            <p:ph type="body" sz="quarter" idx="11"/>
          </p:nvPr>
        </p:nvSpPr>
        <p:spPr>
          <a:xfrm>
            <a:off x="6980662" y="1259090"/>
            <a:ext cx="4817433" cy="5601252"/>
          </a:xfrm>
        </p:spPr>
        <p:txBody>
          <a:bodyPr/>
          <a:lstStyle/>
          <a:p>
            <a:r>
              <a:rPr lang="en-US" sz="2200" b="0" dirty="0"/>
              <a:t>In the first module, we looked at Salesforce architecture and the standard objects and their relationships, and learned how to navigate around this environment. Along the way, we familiarized ourselves with some essential Salesforce terminology, and learned how to get the most out </a:t>
            </a:r>
            <a:br>
              <a:rPr lang="en-US" sz="2200" b="0" dirty="0"/>
            </a:br>
            <a:r>
              <a:rPr lang="en-US" sz="2200" b="0" dirty="0"/>
              <a:t>of Help &amp; Training. </a:t>
            </a:r>
          </a:p>
          <a:p>
            <a:r>
              <a:rPr lang="en-US" sz="2200" b="0" dirty="0"/>
              <a:t>Now we’ll make sure that Salesforce is set up correctly at a global level so that our users can successfully use the system.</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6" name="Slide Number Placeholder 5"/>
          <p:cNvSpPr>
            <a:spLocks noGrp="1"/>
          </p:cNvSpPr>
          <p:nvPr>
            <p:ph type="sldNum" sz="quarter" idx="12"/>
          </p:nvPr>
        </p:nvSpPr>
        <p:spPr/>
        <p:txBody>
          <a:bodyPr/>
          <a:lstStyle/>
          <a:p>
            <a:fld id="{812A5277-1DB9-460F-9A21-B857ABB32666}" type="slidenum">
              <a:rPr lang="en-US" smtClean="0"/>
              <a:pPr/>
              <a:t>48</a:t>
            </a:fld>
            <a:endParaRPr lang="en-US" dirty="0"/>
          </a:p>
        </p:txBody>
      </p:sp>
    </p:spTree>
    <p:custDataLst>
      <p:tags r:id="rId1"/>
    </p:custDataLst>
    <p:extLst>
      <p:ext uri="{BB962C8B-B14F-4D97-AF65-F5344CB8AC3E}">
        <p14:creationId xmlns:p14="http://schemas.microsoft.com/office/powerpoint/2010/main" val="274774598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and Access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480</a:t>
            </a:fld>
            <a:endParaRPr lang="en-US" dirty="0"/>
          </a:p>
        </p:txBody>
      </p:sp>
      <p:grpSp>
        <p:nvGrpSpPr>
          <p:cNvPr id="16" name="Group 15"/>
          <p:cNvGrpSpPr/>
          <p:nvPr/>
        </p:nvGrpSpPr>
        <p:grpSpPr>
          <a:xfrm>
            <a:off x="1135323" y="1268783"/>
            <a:ext cx="9921355" cy="5079609"/>
            <a:chOff x="1215636" y="1181101"/>
            <a:chExt cx="9921355" cy="5079609"/>
          </a:xfrm>
        </p:grpSpPr>
        <p:sp>
          <p:nvSpPr>
            <p:cNvPr id="24" name="Trapezoid 23"/>
            <p:cNvSpPr/>
            <p:nvPr/>
          </p:nvSpPr>
          <p:spPr>
            <a:xfrm rot="10800000">
              <a:off x="1215636" y="1181101"/>
              <a:ext cx="7531100" cy="1676399"/>
            </a:xfrm>
            <a:prstGeom prst="trapezoid">
              <a:avLst>
                <a:gd name="adj" fmla="val 74874"/>
              </a:avLst>
            </a:prstGeom>
            <a:solidFill>
              <a:srgbClr val="025F98"/>
            </a:solidFill>
          </p:spPr>
          <p:style>
            <a:lnRef idx="3">
              <a:schemeClr val="lt1">
                <a:hueOff val="0"/>
                <a:satOff val="0"/>
                <a:lumOff val="0"/>
                <a:alphaOff val="0"/>
              </a:schemeClr>
            </a:lnRef>
            <a:fillRef idx="1">
              <a:scrgbClr r="0" g="0" b="0"/>
            </a:fillRef>
            <a:effectRef idx="1">
              <a:schemeClr val="accent1">
                <a:shade val="80000"/>
                <a:hueOff val="0"/>
                <a:satOff val="0"/>
                <a:lumOff val="0"/>
                <a:alphaOff val="0"/>
              </a:schemeClr>
            </a:effectRef>
            <a:fontRef idx="minor">
              <a:schemeClr val="lt1"/>
            </a:fontRef>
          </p:style>
        </p:sp>
        <p:grpSp>
          <p:nvGrpSpPr>
            <p:cNvPr id="25" name="Group 24"/>
            <p:cNvGrpSpPr/>
            <p:nvPr/>
          </p:nvGrpSpPr>
          <p:grpSpPr>
            <a:xfrm>
              <a:off x="2480860" y="2867659"/>
              <a:ext cx="5020733" cy="1676399"/>
              <a:chOff x="1265224" y="1686558"/>
              <a:chExt cx="5020733" cy="1676399"/>
            </a:xfrm>
          </p:grpSpPr>
          <p:sp>
            <p:nvSpPr>
              <p:cNvPr id="42" name="Trapezoid 41"/>
              <p:cNvSpPr/>
              <p:nvPr/>
            </p:nvSpPr>
            <p:spPr>
              <a:xfrm rot="10800000">
                <a:off x="1265224" y="1686558"/>
                <a:ext cx="5020733" cy="1676399"/>
              </a:xfrm>
              <a:prstGeom prst="trapezoid">
                <a:avLst>
                  <a:gd name="adj" fmla="val 74874"/>
                </a:avLst>
              </a:pr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301218"/>
                  <a:satOff val="-16603"/>
                  <a:lumOff val="17636"/>
                  <a:alphaOff val="0"/>
                </a:schemeClr>
              </a:effectRef>
              <a:fontRef idx="minor">
                <a:schemeClr val="lt1"/>
              </a:fontRef>
            </p:style>
          </p:sp>
          <p:sp>
            <p:nvSpPr>
              <p:cNvPr id="43" name="Trapezoid 6"/>
              <p:cNvSpPr txBox="1"/>
              <p:nvPr/>
            </p:nvSpPr>
            <p:spPr>
              <a:xfrm>
                <a:off x="2143853" y="1686558"/>
                <a:ext cx="3263476" cy="1676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solidFill>
                      <a:schemeClr val="tx1"/>
                    </a:solidFill>
                    <a:effectLst/>
                    <a:uLnTx/>
                    <a:uFillTx/>
                  </a:rPr>
                  <a:t>User Profile</a:t>
                </a:r>
                <a:endParaRPr kumimoji="0" lang="en-US" sz="2400" b="0" i="0" u="none" strike="noStrike" kern="1200" cap="none" spc="0" normalizeH="0" baseline="0" noProof="0" dirty="0">
                  <a:ln>
                    <a:noFill/>
                  </a:ln>
                  <a:solidFill>
                    <a:schemeClr val="tx1"/>
                  </a:solidFill>
                  <a:effectLst/>
                  <a:uLnTx/>
                  <a:uFillTx/>
                </a:endParaRPr>
              </a:p>
            </p:txBody>
          </p:sp>
        </p:grpSp>
        <p:grpSp>
          <p:nvGrpSpPr>
            <p:cNvPr id="26" name="Group 25"/>
            <p:cNvGrpSpPr/>
            <p:nvPr/>
          </p:nvGrpSpPr>
          <p:grpSpPr>
            <a:xfrm>
              <a:off x="3735341" y="4552561"/>
              <a:ext cx="2510366" cy="1708149"/>
              <a:chOff x="2519705" y="3352799"/>
              <a:chExt cx="2510366" cy="1708149"/>
            </a:xfrm>
          </p:grpSpPr>
          <p:sp>
            <p:nvSpPr>
              <p:cNvPr id="40" name="Trapezoid 39"/>
              <p:cNvSpPr/>
              <p:nvPr/>
            </p:nvSpPr>
            <p:spPr>
              <a:xfrm rot="10800000">
                <a:off x="2519705" y="3352799"/>
                <a:ext cx="2510366" cy="1676399"/>
              </a:xfrm>
              <a:prstGeom prst="trapezoid">
                <a:avLst>
                  <a:gd name="adj" fmla="val 74874"/>
                </a:avLst>
              </a:pr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602435"/>
                  <a:satOff val="-33205"/>
                  <a:lumOff val="35271"/>
                  <a:alphaOff val="0"/>
                </a:schemeClr>
              </a:effectRef>
              <a:fontRef idx="minor">
                <a:schemeClr val="lt1"/>
              </a:fontRef>
            </p:style>
          </p:sp>
          <p:sp>
            <p:nvSpPr>
              <p:cNvPr id="41" name="Trapezoid 8"/>
              <p:cNvSpPr txBox="1"/>
              <p:nvPr/>
            </p:nvSpPr>
            <p:spPr>
              <a:xfrm>
                <a:off x="2519705" y="3384549"/>
                <a:ext cx="2510366" cy="1676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74320"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solidFill>
                      <a:schemeClr val="tx1"/>
                    </a:solidFill>
                    <a:effectLst/>
                    <a:uLnTx/>
                    <a:uFillTx/>
                  </a:rPr>
                  <a:t>User</a:t>
                </a:r>
              </a:p>
              <a:p>
                <a:pPr marL="0" marR="0" lvl="0" indent="0" algn="ctr" defTabSz="80010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solidFill>
                      <a:schemeClr val="tx1"/>
                    </a:solidFill>
                    <a:effectLst/>
                    <a:uLnTx/>
                    <a:uFillTx/>
                  </a:rPr>
                  <a:t> Record</a:t>
                </a:r>
                <a:br>
                  <a:rPr kumimoji="0" lang="en-GB" sz="2400" b="0" i="0" u="none" strike="noStrike" kern="1200" cap="none" spc="0" normalizeH="0" baseline="0" noProof="0" dirty="0">
                    <a:ln>
                      <a:noFill/>
                    </a:ln>
                    <a:solidFill>
                      <a:schemeClr val="tx1"/>
                    </a:solidFill>
                    <a:effectLst/>
                    <a:uLnTx/>
                    <a:uFillTx/>
                  </a:rPr>
                </a:br>
                <a:endParaRPr kumimoji="0" lang="en-US" sz="2400" b="0" i="0" u="none" strike="noStrike" kern="1200" cap="none" spc="0" normalizeH="0" baseline="0" noProof="0" dirty="0">
                  <a:ln>
                    <a:noFill/>
                  </a:ln>
                  <a:solidFill>
                    <a:schemeClr val="tx1"/>
                  </a:solidFill>
                  <a:effectLst/>
                  <a:uLnTx/>
                  <a:uFillTx/>
                </a:endParaRPr>
              </a:p>
            </p:txBody>
          </p:sp>
        </p:grpSp>
        <p:grpSp>
          <p:nvGrpSpPr>
            <p:cNvPr id="27" name="Group 26"/>
            <p:cNvGrpSpPr/>
            <p:nvPr/>
          </p:nvGrpSpPr>
          <p:grpSpPr>
            <a:xfrm>
              <a:off x="3735339" y="4713687"/>
              <a:ext cx="663491" cy="663491"/>
              <a:chOff x="2566500" y="4465284"/>
              <a:chExt cx="663491" cy="663491"/>
            </a:xfrm>
          </p:grpSpPr>
          <p:sp>
            <p:nvSpPr>
              <p:cNvPr id="38" name="Oval 37"/>
              <p:cNvSpPr/>
              <p:nvPr/>
            </p:nvSpPr>
            <p:spPr bwMode="auto">
              <a:xfrm>
                <a:off x="2566500" y="4465284"/>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chemeClr val="tx1"/>
                  </a:solidFill>
                  <a:effectLst/>
                  <a:uLnTx/>
                  <a:uFillTx/>
                  <a:latin typeface="Times New Roman" pitchFamily="18" charset="0"/>
                </a:endParaRPr>
              </a:p>
            </p:txBody>
          </p:sp>
          <p:sp>
            <p:nvSpPr>
              <p:cNvPr id="39" name="Freeform 423"/>
              <p:cNvSpPr>
                <a:spLocks noChangeArrowheads="1"/>
              </p:cNvSpPr>
              <p:nvPr/>
            </p:nvSpPr>
            <p:spPr bwMode="auto">
              <a:xfrm>
                <a:off x="2746983" y="4639551"/>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8" name="Group 27"/>
            <p:cNvGrpSpPr/>
            <p:nvPr/>
          </p:nvGrpSpPr>
          <p:grpSpPr>
            <a:xfrm>
              <a:off x="2770300" y="3451128"/>
              <a:ext cx="663491" cy="663491"/>
              <a:chOff x="4713658" y="3376256"/>
              <a:chExt cx="663491" cy="663491"/>
            </a:xfrm>
          </p:grpSpPr>
          <p:sp>
            <p:nvSpPr>
              <p:cNvPr id="36" name="Oval 35"/>
              <p:cNvSpPr/>
              <p:nvPr/>
            </p:nvSpPr>
            <p:spPr bwMode="auto">
              <a:xfrm>
                <a:off x="4713658" y="3376256"/>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chemeClr val="tx1"/>
                  </a:solidFill>
                  <a:effectLst/>
                  <a:uLnTx/>
                  <a:uFillTx/>
                  <a:latin typeface="Times New Roman" pitchFamily="18" charset="0"/>
                </a:endParaRPr>
              </a:p>
            </p:txBody>
          </p:sp>
          <p:sp>
            <p:nvSpPr>
              <p:cNvPr id="37" name="Freeform 114"/>
              <p:cNvSpPr>
                <a:spLocks noChangeArrowheads="1"/>
              </p:cNvSpPr>
              <p:nvPr/>
            </p:nvSpPr>
            <p:spPr bwMode="auto">
              <a:xfrm>
                <a:off x="4882663" y="3557643"/>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 name="Group 28"/>
            <p:cNvGrpSpPr/>
            <p:nvPr/>
          </p:nvGrpSpPr>
          <p:grpSpPr>
            <a:xfrm>
              <a:off x="1614102" y="1687554"/>
              <a:ext cx="663491" cy="663491"/>
              <a:chOff x="1831191" y="1840850"/>
              <a:chExt cx="663491" cy="663491"/>
            </a:xfrm>
          </p:grpSpPr>
          <p:sp>
            <p:nvSpPr>
              <p:cNvPr id="34" name="Oval 33"/>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chemeClr val="tx1"/>
                  </a:solidFill>
                  <a:effectLst/>
                  <a:uLnTx/>
                  <a:uFillTx/>
                  <a:latin typeface="Times New Roman" pitchFamily="18" charset="0"/>
                </a:endParaRPr>
              </a:p>
            </p:txBody>
          </p:sp>
          <p:sp>
            <p:nvSpPr>
              <p:cNvPr id="35"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bg1"/>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 name="TextBox 29"/>
            <p:cNvSpPr txBox="1"/>
            <p:nvPr/>
          </p:nvSpPr>
          <p:spPr>
            <a:xfrm>
              <a:off x="2280365" y="1375609"/>
              <a:ext cx="5482121" cy="120032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Company Profile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UI Settings Calendar Settings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rPr>
                <a:t>Search Settings Chatter</a:t>
              </a:r>
              <a:endParaRPr kumimoji="0" lang="en-IN"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31" name="TextBox 30"/>
            <p:cNvSpPr txBox="1"/>
            <p:nvPr/>
          </p:nvSpPr>
          <p:spPr>
            <a:xfrm>
              <a:off x="8761215" y="1797963"/>
              <a:ext cx="2375776" cy="442674"/>
            </a:xfrm>
            <a:prstGeom prst="roundRect">
              <a:avLst/>
            </a:prstGeom>
            <a:solidFill>
              <a:srgbClr val="008675"/>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Affects ALL users</a:t>
              </a:r>
            </a:p>
          </p:txBody>
        </p:sp>
        <p:sp>
          <p:nvSpPr>
            <p:cNvPr id="32" name="TextBox 31"/>
            <p:cNvSpPr txBox="1"/>
            <p:nvPr/>
          </p:nvSpPr>
          <p:spPr>
            <a:xfrm>
              <a:off x="7596297" y="3484521"/>
              <a:ext cx="3043330" cy="442674"/>
            </a:xfrm>
            <a:prstGeom prst="roundRect">
              <a:avLst/>
            </a:prstGeom>
            <a:solidFill>
              <a:srgbClr val="008675"/>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Affects groups of users</a:t>
              </a:r>
            </a:p>
          </p:txBody>
        </p:sp>
        <p:sp>
          <p:nvSpPr>
            <p:cNvPr id="33" name="TextBox 32"/>
            <p:cNvSpPr txBox="1"/>
            <p:nvPr/>
          </p:nvSpPr>
          <p:spPr>
            <a:xfrm>
              <a:off x="6381275" y="5185298"/>
              <a:ext cx="3101411" cy="442674"/>
            </a:xfrm>
            <a:prstGeom prst="roundRect">
              <a:avLst/>
            </a:prstGeom>
            <a:solidFill>
              <a:srgbClr val="008675"/>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Affects individual users</a:t>
              </a:r>
            </a:p>
          </p:txBody>
        </p:sp>
      </p:grpSp>
    </p:spTree>
    <p:custDataLst>
      <p:tags r:id="rId1"/>
    </p:custData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8" name="Title 25"/>
          <p:cNvSpPr>
            <a:spLocks noGrp="1"/>
          </p:cNvSpPr>
          <p:nvPr>
            <p:ph type="title"/>
          </p:nvPr>
        </p:nvSpPr>
        <p:spPr/>
        <p:txBody>
          <a:bodyPr/>
          <a:lstStyle/>
          <a:p>
            <a:r>
              <a:rPr lang="en-US" dirty="0"/>
              <a:t>Org-Wide Defaults vs. Role Hierarchy </a:t>
            </a:r>
            <a:br>
              <a:rPr lang="en-US" dirty="0"/>
            </a:br>
            <a:r>
              <a:rPr lang="en-US" dirty="0"/>
              <a:t>vs. Sharing</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481</a:t>
            </a:fld>
            <a:endParaRPr lang="en-US" dirty="0"/>
          </a:p>
        </p:txBody>
      </p:sp>
      <p:grpSp>
        <p:nvGrpSpPr>
          <p:cNvPr id="30" name="Group 12"/>
          <p:cNvGrpSpPr>
            <a:grpSpLocks/>
          </p:cNvGrpSpPr>
          <p:nvPr/>
        </p:nvGrpSpPr>
        <p:grpSpPr bwMode="auto">
          <a:xfrm>
            <a:off x="988806" y="1647796"/>
            <a:ext cx="8817736" cy="3410775"/>
            <a:chOff x="682625" y="974502"/>
            <a:chExt cx="7461250" cy="3704191"/>
          </a:xfrm>
        </p:grpSpPr>
        <p:sp>
          <p:nvSpPr>
            <p:cNvPr id="31" name="Isosceles Triangle 30"/>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FFFFFF"/>
                </a:solidFill>
                <a:ea typeface="MS PGothic" charset="-128"/>
                <a:cs typeface="MS PGothic" charset="-128"/>
              </a:endParaRPr>
            </a:p>
          </p:txBody>
        </p:sp>
        <p:cxnSp>
          <p:nvCxnSpPr>
            <p:cNvPr id="32" name="Straight Connector 31"/>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35" name="TextBox 18"/>
            <p:cNvSpPr txBox="1">
              <a:spLocks noChangeArrowheads="1"/>
            </p:cNvSpPr>
            <p:nvPr/>
          </p:nvSpPr>
          <p:spPr bwMode="auto">
            <a:xfrm>
              <a:off x="1985275" y="4043609"/>
              <a:ext cx="686612" cy="434530"/>
            </a:xfrm>
            <a:prstGeom prst="rect">
              <a:avLst/>
            </a:prstGeom>
            <a:noFill/>
            <a:ln w="9525">
              <a:noFill/>
              <a:miter lim="800000"/>
              <a:headEnd/>
              <a:tailEnd/>
            </a:ln>
          </p:spPr>
          <p:txBody>
            <a:bodyPr wrap="none">
              <a:spAutoFit/>
            </a:bodyPr>
            <a:lstStyle/>
            <a:p>
              <a:r>
                <a:rPr lang="en-US" sz="2000" b="0" dirty="0">
                  <a:solidFill>
                    <a:schemeClr val="bg1">
                      <a:lumMod val="95000"/>
                    </a:schemeClr>
                  </a:solidFill>
                  <a:ea typeface="MS PGothic" charset="-128"/>
                  <a:cs typeface="MS PGothic" charset="-128"/>
                </a:rPr>
                <a:t>OWD</a:t>
              </a:r>
            </a:p>
          </p:txBody>
        </p:sp>
        <p:sp>
          <p:nvSpPr>
            <p:cNvPr id="36" name="TextBox 19"/>
            <p:cNvSpPr txBox="1">
              <a:spLocks noChangeArrowheads="1"/>
            </p:cNvSpPr>
            <p:nvPr/>
          </p:nvSpPr>
          <p:spPr bwMode="auto">
            <a:xfrm>
              <a:off x="3310868" y="3499335"/>
              <a:ext cx="1085394" cy="768783"/>
            </a:xfrm>
            <a:prstGeom prst="rect">
              <a:avLst/>
            </a:prstGeom>
            <a:noFill/>
            <a:ln w="9525">
              <a:noFill/>
              <a:miter lim="800000"/>
              <a:headEnd/>
              <a:tailEnd/>
            </a:ln>
          </p:spPr>
          <p:txBody>
            <a:bodyPr wrap="none">
              <a:spAutoFit/>
            </a:bodyPr>
            <a:lstStyle/>
            <a:p>
              <a:pPr algn="ctr"/>
              <a:r>
                <a:rPr lang="en-US" sz="2000" b="0" dirty="0">
                  <a:solidFill>
                    <a:schemeClr val="bg1">
                      <a:lumMod val="95000"/>
                    </a:schemeClr>
                  </a:solidFill>
                  <a:ea typeface="MS PGothic" charset="-128"/>
                  <a:cs typeface="MS PGothic" charset="-128"/>
                </a:rPr>
                <a:t>Role </a:t>
              </a:r>
            </a:p>
            <a:p>
              <a:pPr algn="ctr"/>
              <a:r>
                <a:rPr lang="en-US" sz="2000" b="0" dirty="0">
                  <a:solidFill>
                    <a:schemeClr val="bg1">
                      <a:lumMod val="95000"/>
                    </a:schemeClr>
                  </a:solidFill>
                  <a:ea typeface="MS PGothic" charset="-128"/>
                  <a:cs typeface="MS PGothic" charset="-128"/>
                </a:rPr>
                <a:t>Hierarchy</a:t>
              </a:r>
            </a:p>
          </p:txBody>
        </p:sp>
        <p:sp>
          <p:nvSpPr>
            <p:cNvPr id="37" name="TextBox 20"/>
            <p:cNvSpPr txBox="1">
              <a:spLocks noChangeArrowheads="1"/>
            </p:cNvSpPr>
            <p:nvPr/>
          </p:nvSpPr>
          <p:spPr bwMode="auto">
            <a:xfrm>
              <a:off x="5269631" y="2993345"/>
              <a:ext cx="964674" cy="768783"/>
            </a:xfrm>
            <a:prstGeom prst="rect">
              <a:avLst/>
            </a:prstGeom>
            <a:noFill/>
            <a:ln w="9525">
              <a:noFill/>
              <a:miter lim="800000"/>
              <a:headEnd/>
              <a:tailEnd/>
            </a:ln>
          </p:spPr>
          <p:txBody>
            <a:bodyPr wrap="none">
              <a:spAutoFit/>
            </a:bodyPr>
            <a:lstStyle/>
            <a:p>
              <a:r>
                <a:rPr lang="en-US" sz="2000" b="0" dirty="0">
                  <a:solidFill>
                    <a:schemeClr val="bg1">
                      <a:lumMod val="95000"/>
                    </a:schemeClr>
                  </a:solidFill>
                  <a:ea typeface="MS PGothic" charset="-128"/>
                  <a:cs typeface="MS PGothic" charset="-128"/>
                </a:rPr>
                <a:t>Sharing </a:t>
              </a:r>
            </a:p>
            <a:p>
              <a:r>
                <a:rPr lang="en-US" sz="2000" b="0" dirty="0">
                  <a:solidFill>
                    <a:schemeClr val="bg1">
                      <a:lumMod val="95000"/>
                    </a:schemeClr>
                  </a:solidFill>
                  <a:ea typeface="MS PGothic" charset="-128"/>
                  <a:cs typeface="MS PGothic" charset="-128"/>
                </a:rPr>
                <a:t>Rules</a:t>
              </a:r>
            </a:p>
          </p:txBody>
        </p:sp>
        <p:sp>
          <p:nvSpPr>
            <p:cNvPr id="38" name="TextBox 20"/>
            <p:cNvSpPr txBox="1">
              <a:spLocks noChangeArrowheads="1"/>
            </p:cNvSpPr>
            <p:nvPr/>
          </p:nvSpPr>
          <p:spPr bwMode="auto">
            <a:xfrm>
              <a:off x="6868828" y="2276369"/>
              <a:ext cx="996950" cy="1771543"/>
            </a:xfrm>
            <a:prstGeom prst="rect">
              <a:avLst/>
            </a:prstGeom>
            <a:noFill/>
            <a:ln w="9525">
              <a:noFill/>
              <a:miter lim="800000"/>
              <a:headEnd/>
              <a:tailEnd/>
            </a:ln>
          </p:spPr>
          <p:txBody>
            <a:bodyPr wrap="square">
              <a:spAutoFit/>
            </a:bodyPr>
            <a:lstStyle/>
            <a:p>
              <a:endParaRPr lang="en-US" sz="2000" b="0" dirty="0">
                <a:solidFill>
                  <a:schemeClr val="bg1">
                    <a:lumMod val="95000"/>
                  </a:schemeClr>
                </a:solidFill>
                <a:ea typeface="MS PGothic" charset="-128"/>
                <a:cs typeface="MS PGothic" charset="-128"/>
              </a:endParaRPr>
            </a:p>
            <a:p>
              <a:pPr algn="ctr"/>
              <a:r>
                <a:rPr lang="en-US" sz="2000" dirty="0">
                  <a:solidFill>
                    <a:schemeClr val="bg1">
                      <a:lumMod val="95000"/>
                    </a:schemeClr>
                  </a:solidFill>
                  <a:ea typeface="MS PGothic" charset="-128"/>
                  <a:cs typeface="MS PGothic" charset="-128"/>
                </a:rPr>
                <a:t>Teams and</a:t>
              </a:r>
            </a:p>
            <a:p>
              <a:r>
                <a:rPr lang="en-US" sz="2000" b="0" dirty="0">
                  <a:solidFill>
                    <a:schemeClr val="bg1">
                      <a:lumMod val="95000"/>
                    </a:schemeClr>
                  </a:solidFill>
                  <a:ea typeface="MS PGothic" charset="-128"/>
                  <a:cs typeface="MS PGothic" charset="-128"/>
                </a:rPr>
                <a:t>Manual </a:t>
              </a:r>
            </a:p>
            <a:p>
              <a:r>
                <a:rPr lang="en-US" sz="2000" b="0" dirty="0">
                  <a:solidFill>
                    <a:schemeClr val="bg1">
                      <a:lumMod val="95000"/>
                    </a:schemeClr>
                  </a:solidFill>
                  <a:ea typeface="MS PGothic" charset="-128"/>
                  <a:cs typeface="MS PGothic" charset="-128"/>
                </a:rPr>
                <a:t>Sharing</a:t>
              </a:r>
            </a:p>
          </p:txBody>
        </p:sp>
      </p:grpSp>
      <p:sp>
        <p:nvSpPr>
          <p:cNvPr id="39" name="Right Brace 38"/>
          <p:cNvSpPr>
            <a:spLocks/>
          </p:cNvSpPr>
          <p:nvPr/>
        </p:nvSpPr>
        <p:spPr bwMode="auto">
          <a:xfrm rot="5400000">
            <a:off x="5135871" y="1515639"/>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40" name="Right Brace 39"/>
          <p:cNvSpPr>
            <a:spLocks/>
          </p:cNvSpPr>
          <p:nvPr/>
        </p:nvSpPr>
        <p:spPr bwMode="auto">
          <a:xfrm rot="5400000">
            <a:off x="8646749" y="4217592"/>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41" name="TextBox 13"/>
          <p:cNvSpPr txBox="1">
            <a:spLocks noChangeArrowheads="1"/>
          </p:cNvSpPr>
          <p:nvPr/>
        </p:nvSpPr>
        <p:spPr bwMode="auto">
          <a:xfrm>
            <a:off x="6158137" y="5278978"/>
            <a:ext cx="3621569" cy="369332"/>
          </a:xfrm>
          <a:prstGeom prst="rect">
            <a:avLst/>
          </a:prstGeom>
          <a:noFill/>
          <a:ln w="9525">
            <a:noFill/>
            <a:miter lim="800000"/>
            <a:headEnd/>
            <a:tailEnd/>
          </a:ln>
        </p:spPr>
        <p:txBody>
          <a:bodyPr wrap="none">
            <a:spAutoFit/>
          </a:bodyPr>
          <a:lstStyle/>
          <a:p>
            <a:r>
              <a:rPr lang="en-US" b="0" dirty="0">
                <a:ea typeface="MS PGothic" charset="-128"/>
                <a:cs typeface="MS PGothic" charset="-128"/>
              </a:rPr>
              <a:t>Owner, anybody above the owner</a:t>
            </a:r>
          </a:p>
        </p:txBody>
      </p:sp>
      <p:sp>
        <p:nvSpPr>
          <p:cNvPr id="42" name="TextBox 14"/>
          <p:cNvSpPr txBox="1">
            <a:spLocks noChangeArrowheads="1"/>
          </p:cNvSpPr>
          <p:nvPr/>
        </p:nvSpPr>
        <p:spPr bwMode="auto">
          <a:xfrm>
            <a:off x="4591359" y="6217787"/>
            <a:ext cx="1694695" cy="400110"/>
          </a:xfrm>
          <a:prstGeom prst="rect">
            <a:avLst/>
          </a:prstGeom>
          <a:noFill/>
          <a:ln w="9525">
            <a:noFill/>
            <a:miter lim="800000"/>
            <a:headEnd/>
            <a:tailEnd/>
          </a:ln>
        </p:spPr>
        <p:txBody>
          <a:bodyPr wrap="none">
            <a:spAutoFit/>
          </a:bodyPr>
          <a:lstStyle/>
          <a:p>
            <a:r>
              <a:rPr lang="en-US" sz="2000" b="0" dirty="0">
                <a:ea typeface="MS PGothic" charset="-128"/>
                <a:cs typeface="MS PGothic" charset="-128"/>
              </a:rPr>
              <a:t>Administrator</a:t>
            </a:r>
          </a:p>
        </p:txBody>
      </p:sp>
      <p:cxnSp>
        <p:nvCxnSpPr>
          <p:cNvPr id="43" name="Straight Connector 42"/>
          <p:cNvCxnSpPr/>
          <p:nvPr/>
        </p:nvCxnSpPr>
        <p:spPr>
          <a:xfrm rot="5400000">
            <a:off x="4903227" y="2193994"/>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44" name="Straight Connector 43"/>
          <p:cNvCxnSpPr/>
          <p:nvPr/>
        </p:nvCxnSpPr>
        <p:spPr>
          <a:xfrm rot="5400000">
            <a:off x="7475320" y="1783183"/>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45" name="TextBox 37"/>
          <p:cNvSpPr txBox="1">
            <a:spLocks noChangeArrowheads="1"/>
          </p:cNvSpPr>
          <p:nvPr/>
        </p:nvSpPr>
        <p:spPr bwMode="auto">
          <a:xfrm>
            <a:off x="1016948" y="1563888"/>
            <a:ext cx="2429567" cy="2616101"/>
          </a:xfrm>
          <a:prstGeom prst="rect">
            <a:avLst/>
          </a:prstGeom>
          <a:noFill/>
          <a:ln w="9525">
            <a:noFill/>
            <a:miter lim="800000"/>
            <a:headEnd/>
            <a:tailEnd/>
          </a:ln>
        </p:spPr>
        <p:txBody>
          <a:bodyPr>
            <a:spAutoFit/>
          </a:bodyPr>
          <a:lstStyle/>
          <a:p>
            <a:pPr algn="ctr" eaLnBrk="0" hangingPunct="0"/>
            <a:r>
              <a:rPr lang="en-US" sz="1600" b="0" dirty="0">
                <a:ea typeface="MS PGothic" charset="-128"/>
                <a:cs typeface="MS PGothic" charset="-128"/>
              </a:rPr>
              <a:t>Set Base Level of access:</a:t>
            </a:r>
          </a:p>
          <a:p>
            <a:pPr algn="ctr" eaLnBrk="0" hangingPunct="0"/>
            <a:endParaRPr lang="en-US" sz="1600" b="0" dirty="0">
              <a:ea typeface="MS PGothic" charset="-128"/>
              <a:cs typeface="MS PGothic" charset="-128"/>
            </a:endParaRPr>
          </a:p>
          <a:p>
            <a:pPr algn="ctr" eaLnBrk="0" hangingPunct="0"/>
            <a:endParaRPr lang="en-US" sz="1600" b="0" dirty="0">
              <a:ea typeface="MS PGothic" charset="-128"/>
              <a:cs typeface="MS PGothic" charset="-128"/>
            </a:endParaRPr>
          </a:p>
          <a:p>
            <a:pPr eaLnBrk="0" hangingPunct="0"/>
            <a:r>
              <a:rPr lang="en-US" sz="1600" dirty="0">
                <a:ea typeface="MS PGothic" charset="-128"/>
                <a:cs typeface="MS PGothic" charset="-128"/>
              </a:rPr>
              <a:t>Restrict Access</a:t>
            </a:r>
          </a:p>
          <a:p>
            <a:pPr algn="ctr" eaLnBrk="0" hangingPunct="0"/>
            <a:endParaRPr lang="en-US" sz="1600" b="0" dirty="0">
              <a:ea typeface="MS PGothic" charset="-128"/>
              <a:cs typeface="MS PGothic" charset="-128"/>
            </a:endParaRPr>
          </a:p>
          <a:p>
            <a:pPr eaLnBrk="0" hangingPunct="0"/>
            <a:r>
              <a:rPr lang="en-US" sz="1600" b="0" dirty="0">
                <a:ea typeface="MS PGothic" charset="-128"/>
                <a:cs typeface="MS PGothic" charset="-128"/>
              </a:rPr>
              <a:t>Public Read/Write</a:t>
            </a:r>
          </a:p>
          <a:p>
            <a:pPr eaLnBrk="0" hangingPunct="0"/>
            <a:r>
              <a:rPr lang="en-US" sz="1600" b="0" dirty="0">
                <a:ea typeface="MS PGothic" charset="-128"/>
                <a:cs typeface="MS PGothic" charset="-128"/>
              </a:rPr>
              <a:t>Public Read Only</a:t>
            </a:r>
          </a:p>
          <a:p>
            <a:pPr eaLnBrk="0" hangingPunct="0"/>
            <a:r>
              <a:rPr lang="en-US" sz="1600" b="0" dirty="0">
                <a:ea typeface="MS PGothic" charset="-128"/>
                <a:cs typeface="MS PGothic" charset="-128"/>
              </a:rPr>
              <a:t>Private</a:t>
            </a:r>
          </a:p>
          <a:p>
            <a:endParaRPr lang="en-US" sz="2000" b="0" dirty="0">
              <a:ea typeface="MS PGothic" charset="-128"/>
              <a:cs typeface="MS PGothic" charset="-128"/>
            </a:endParaRPr>
          </a:p>
        </p:txBody>
      </p:sp>
      <p:sp>
        <p:nvSpPr>
          <p:cNvPr id="46" name="TextBox 38"/>
          <p:cNvSpPr txBox="1">
            <a:spLocks noChangeArrowheads="1"/>
          </p:cNvSpPr>
          <p:nvPr/>
        </p:nvSpPr>
        <p:spPr bwMode="auto">
          <a:xfrm>
            <a:off x="3718553" y="1825392"/>
            <a:ext cx="1917389" cy="1877437"/>
          </a:xfrm>
          <a:prstGeom prst="rect">
            <a:avLst/>
          </a:prstGeom>
          <a:noFill/>
          <a:ln w="9525">
            <a:noFill/>
            <a:miter lim="800000"/>
            <a:headEnd/>
            <a:tailEnd/>
          </a:ln>
        </p:spPr>
        <p:txBody>
          <a:bodyPr>
            <a:spAutoFit/>
          </a:bodyPr>
          <a:lstStyle/>
          <a:p>
            <a:pPr algn="ctr" eaLnBrk="0" hangingPunct="0"/>
            <a:endParaRPr lang="en-US" sz="1600" b="0" dirty="0">
              <a:ea typeface="MS PGothic" charset="-128"/>
              <a:cs typeface="MS PGothic" charset="-128"/>
            </a:endParaRPr>
          </a:p>
          <a:p>
            <a:pPr algn="ctr" eaLnBrk="0" hangingPunct="0"/>
            <a:endParaRPr lang="en-US" sz="1600" b="0" dirty="0">
              <a:ea typeface="MS PGothic" charset="-128"/>
              <a:cs typeface="MS PGothic" charset="-128"/>
            </a:endParaRPr>
          </a:p>
          <a:p>
            <a:pPr eaLnBrk="0" hangingPunct="0"/>
            <a:r>
              <a:rPr lang="en-US" sz="1600" dirty="0">
                <a:ea typeface="MS PGothic" charset="-128"/>
                <a:cs typeface="MS PGothic" charset="-128"/>
              </a:rPr>
              <a:t>Open up Access</a:t>
            </a:r>
          </a:p>
          <a:p>
            <a:pPr eaLnBrk="0" hangingPunct="0"/>
            <a:r>
              <a:rPr lang="en-US" sz="1600" b="0" dirty="0">
                <a:ea typeface="MS PGothic" charset="-128"/>
                <a:cs typeface="MS PGothic" charset="-128"/>
              </a:rPr>
              <a:t>(vertical access)</a:t>
            </a:r>
          </a:p>
          <a:p>
            <a:pPr algn="ctr" eaLnBrk="0" hangingPunct="0"/>
            <a:endParaRPr lang="en-US" sz="1600" b="0" dirty="0">
              <a:ea typeface="MS PGothic" charset="-128"/>
              <a:cs typeface="MS PGothic" charset="-128"/>
            </a:endParaRPr>
          </a:p>
          <a:p>
            <a:pPr algn="ctr" eaLnBrk="0" hangingPunct="0"/>
            <a:endParaRPr lang="en-US" sz="1600" b="0" dirty="0">
              <a:ea typeface="MS PGothic" charset="-128"/>
              <a:cs typeface="MS PGothic" charset="-128"/>
            </a:endParaRPr>
          </a:p>
          <a:p>
            <a:endParaRPr lang="en-US" sz="2000" b="0" dirty="0">
              <a:ea typeface="MS PGothic" charset="-128"/>
              <a:cs typeface="MS PGothic" charset="-128"/>
            </a:endParaRPr>
          </a:p>
        </p:txBody>
      </p:sp>
      <p:sp>
        <p:nvSpPr>
          <p:cNvPr id="47" name="TextBox 39"/>
          <p:cNvSpPr txBox="1">
            <a:spLocks noChangeArrowheads="1"/>
          </p:cNvSpPr>
          <p:nvPr/>
        </p:nvSpPr>
        <p:spPr bwMode="auto">
          <a:xfrm>
            <a:off x="5857323" y="1711407"/>
            <a:ext cx="1866733" cy="1569660"/>
          </a:xfrm>
          <a:prstGeom prst="rect">
            <a:avLst/>
          </a:prstGeom>
          <a:noFill/>
          <a:ln w="9525">
            <a:noFill/>
            <a:miter lim="800000"/>
            <a:headEnd/>
            <a:tailEnd/>
          </a:ln>
        </p:spPr>
        <p:txBody>
          <a:bodyPr>
            <a:spAutoFit/>
          </a:bodyPr>
          <a:lstStyle/>
          <a:p>
            <a:pPr algn="ctr" eaLnBrk="0" hangingPunct="0"/>
            <a:endParaRPr lang="en-US" sz="1200" b="0" dirty="0">
              <a:ea typeface="MS PGothic" charset="-128"/>
              <a:cs typeface="MS PGothic" charset="-128"/>
            </a:endParaRPr>
          </a:p>
          <a:p>
            <a:pPr eaLnBrk="0" hangingPunct="0"/>
            <a:r>
              <a:rPr lang="en-US" sz="1600" dirty="0">
                <a:ea typeface="MS PGothic" charset="-128"/>
                <a:cs typeface="MS PGothic" charset="-128"/>
              </a:rPr>
              <a:t>Open up Access</a:t>
            </a:r>
          </a:p>
          <a:p>
            <a:pPr eaLnBrk="0" hangingPunct="0"/>
            <a:r>
              <a:rPr lang="en-US" sz="1600" b="0" dirty="0">
                <a:ea typeface="MS PGothic" charset="-128"/>
                <a:cs typeface="MS PGothic" charset="-128"/>
              </a:rPr>
              <a:t>(lateral access)</a:t>
            </a:r>
          </a:p>
          <a:p>
            <a:pPr algn="ctr" eaLnBrk="0" hangingPunct="0"/>
            <a:endParaRPr lang="en-US" sz="1600" b="0" dirty="0">
              <a:ea typeface="MS PGothic" charset="-128"/>
              <a:cs typeface="MS PGothic" charset="-128"/>
            </a:endParaRPr>
          </a:p>
          <a:p>
            <a:pPr algn="ctr" eaLnBrk="0" hangingPunct="0"/>
            <a:endParaRPr lang="en-US" sz="1600" b="0" dirty="0">
              <a:ea typeface="MS PGothic" charset="-128"/>
              <a:cs typeface="MS PGothic" charset="-128"/>
            </a:endParaRPr>
          </a:p>
          <a:p>
            <a:endParaRPr lang="en-US" sz="2000" b="0" dirty="0">
              <a:ea typeface="MS PGothic" charset="-128"/>
              <a:cs typeface="MS PGothic" charset="-128"/>
            </a:endParaRPr>
          </a:p>
        </p:txBody>
      </p:sp>
      <p:sp>
        <p:nvSpPr>
          <p:cNvPr id="49" name="TextBox 40"/>
          <p:cNvSpPr txBox="1">
            <a:spLocks noChangeArrowheads="1"/>
          </p:cNvSpPr>
          <p:nvPr/>
        </p:nvSpPr>
        <p:spPr bwMode="auto">
          <a:xfrm>
            <a:off x="838200" y="910831"/>
            <a:ext cx="8933144" cy="400110"/>
          </a:xfrm>
          <a:prstGeom prst="rect">
            <a:avLst/>
          </a:prstGeom>
          <a:solidFill>
            <a:schemeClr val="bg1"/>
          </a:solidFill>
          <a:ln w="9525">
            <a:noFill/>
            <a:miter lim="800000"/>
            <a:headEnd/>
            <a:tailEnd/>
          </a:ln>
        </p:spPr>
        <p:txBody>
          <a:bodyPr wrap="square">
            <a:spAutoFit/>
          </a:bodyPr>
          <a:lstStyle/>
          <a:p>
            <a:pPr algn="ctr"/>
            <a:r>
              <a:rPr lang="en-US" sz="2000" b="1" i="1" dirty="0">
                <a:solidFill>
                  <a:schemeClr val="tx2">
                    <a:lumMod val="75000"/>
                  </a:schemeClr>
                </a:solidFill>
                <a:ea typeface="MS PGothic" charset="-128"/>
                <a:cs typeface="MS PGothic" charset="-128"/>
              </a:rPr>
              <a:t>If OWDs restrict objects to Private or Public Read Only:</a:t>
            </a:r>
          </a:p>
        </p:txBody>
      </p:sp>
      <p:sp>
        <p:nvSpPr>
          <p:cNvPr id="50" name="TextBox 42"/>
          <p:cNvSpPr txBox="1">
            <a:spLocks noChangeArrowheads="1"/>
          </p:cNvSpPr>
          <p:nvPr/>
        </p:nvSpPr>
        <p:spPr bwMode="auto">
          <a:xfrm>
            <a:off x="7949189" y="1449328"/>
            <a:ext cx="1678536" cy="584775"/>
          </a:xfrm>
          <a:prstGeom prst="rect">
            <a:avLst/>
          </a:prstGeom>
          <a:noFill/>
          <a:ln w="9525">
            <a:noFill/>
            <a:miter lim="800000"/>
            <a:headEnd/>
            <a:tailEnd/>
          </a:ln>
        </p:spPr>
        <p:txBody>
          <a:bodyPr wrap="none">
            <a:spAutoFit/>
          </a:bodyPr>
          <a:lstStyle/>
          <a:p>
            <a:pPr eaLnBrk="0" hangingPunct="0"/>
            <a:r>
              <a:rPr lang="en-US" sz="1600" dirty="0">
                <a:ea typeface="MS PGothic" charset="-128"/>
                <a:cs typeface="MS PGothic" charset="-128"/>
              </a:rPr>
              <a:t>Open up Access</a:t>
            </a:r>
          </a:p>
          <a:p>
            <a:pPr eaLnBrk="0" hangingPunct="0"/>
            <a:r>
              <a:rPr lang="en-US" sz="1600" b="0" dirty="0">
                <a:ea typeface="MS PGothic" charset="-128"/>
                <a:cs typeface="MS PGothic" charset="-128"/>
              </a:rPr>
              <a:t>(flexible)    </a:t>
            </a:r>
          </a:p>
        </p:txBody>
      </p:sp>
      <p:sp>
        <p:nvSpPr>
          <p:cNvPr id="51" name="Right Brace 50"/>
          <p:cNvSpPr/>
          <p:nvPr/>
        </p:nvSpPr>
        <p:spPr>
          <a:xfrm>
            <a:off x="9851570" y="5029199"/>
            <a:ext cx="218554" cy="1617753"/>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ea typeface="MS PGothic" charset="-128"/>
              <a:cs typeface="MS PGothic" charset="-128"/>
            </a:endParaRPr>
          </a:p>
        </p:txBody>
      </p:sp>
      <p:sp>
        <p:nvSpPr>
          <p:cNvPr id="52" name="TextBox 48"/>
          <p:cNvSpPr txBox="1">
            <a:spLocks noChangeArrowheads="1"/>
          </p:cNvSpPr>
          <p:nvPr/>
        </p:nvSpPr>
        <p:spPr bwMode="auto">
          <a:xfrm>
            <a:off x="10100740" y="5214243"/>
            <a:ext cx="1699372" cy="1200329"/>
          </a:xfrm>
          <a:prstGeom prst="rect">
            <a:avLst/>
          </a:prstGeom>
          <a:noFill/>
          <a:ln w="9525">
            <a:noFill/>
            <a:miter lim="800000"/>
            <a:headEnd/>
            <a:tailEnd/>
          </a:ln>
        </p:spPr>
        <p:txBody>
          <a:bodyPr wrap="square">
            <a:spAutoFit/>
          </a:bodyPr>
          <a:lstStyle/>
          <a:p>
            <a:r>
              <a:rPr lang="en-US" b="0" dirty="0">
                <a:ea typeface="MS PGothic" charset="-128"/>
                <a:cs typeface="MS PGothic" charset="-128"/>
              </a:rPr>
              <a:t>Who can set OWD, Role Hierarchy, and Sharing?</a:t>
            </a:r>
          </a:p>
        </p:txBody>
      </p:sp>
      <p:cxnSp>
        <p:nvCxnSpPr>
          <p:cNvPr id="53" name="Straight Connector 52"/>
          <p:cNvCxnSpPr/>
          <p:nvPr/>
        </p:nvCxnSpPr>
        <p:spPr>
          <a:xfrm rot="5400000">
            <a:off x="2514219" y="2580687"/>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Tree>
    <p:custDataLst>
      <p:tags r:id="rId1"/>
    </p:custData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 Access vs. Record Access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482</a:t>
            </a:fld>
            <a:endParaRPr lang="en-US" dirty="0"/>
          </a:p>
        </p:txBody>
      </p:sp>
      <p:pic>
        <p:nvPicPr>
          <p:cNvPr id="1026" name="Picture 2"/>
          <p:cNvPicPr>
            <a:picLocks noChangeAspect="1" noChangeArrowheads="1"/>
          </p:cNvPicPr>
          <p:nvPr/>
        </p:nvPicPr>
        <p:blipFill>
          <a:blip r:embed="rId4" cstate="print"/>
          <a:srcRect l="1855" t="2551" r="1549" b="2661"/>
          <a:stretch>
            <a:fillRect/>
          </a:stretch>
        </p:blipFill>
        <p:spPr bwMode="auto">
          <a:xfrm>
            <a:off x="1249131" y="4656548"/>
            <a:ext cx="2486284" cy="1560896"/>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3708853" y="5161596"/>
            <a:ext cx="975438" cy="6279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3778963" y="5748480"/>
            <a:ext cx="835219" cy="59745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3855168" y="4694731"/>
            <a:ext cx="682808" cy="5182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474874" y="4591760"/>
            <a:ext cx="2478588" cy="147266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9" cstate="print"/>
          <a:srcRect/>
          <a:stretch>
            <a:fillRect/>
          </a:stretch>
        </p:blipFill>
        <p:spPr bwMode="auto">
          <a:xfrm>
            <a:off x="6582860" y="2250201"/>
            <a:ext cx="3390071" cy="11097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10" cstate="print"/>
          <a:srcRect/>
          <a:stretch>
            <a:fillRect/>
          </a:stretch>
        </p:blipFill>
        <p:spPr bwMode="auto">
          <a:xfrm>
            <a:off x="7211331" y="3229494"/>
            <a:ext cx="4194909" cy="107311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Picture 8"/>
          <p:cNvPicPr>
            <a:picLocks noChangeAspect="1" noChangeArrowheads="1"/>
          </p:cNvPicPr>
          <p:nvPr/>
        </p:nvPicPr>
        <p:blipFill>
          <a:blip r:embed="rId11" cstate="print"/>
          <a:srcRect/>
          <a:stretch>
            <a:fillRect/>
          </a:stretch>
        </p:blipFill>
        <p:spPr bwMode="auto">
          <a:xfrm>
            <a:off x="1201380" y="2237365"/>
            <a:ext cx="3902240" cy="207306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TextBox 19"/>
          <p:cNvSpPr txBox="1"/>
          <p:nvPr/>
        </p:nvSpPr>
        <p:spPr>
          <a:xfrm>
            <a:off x="861781" y="1113499"/>
            <a:ext cx="5032968" cy="830997"/>
          </a:xfrm>
          <a:prstGeom prst="rect">
            <a:avLst/>
          </a:prstGeom>
          <a:noFill/>
        </p:spPr>
        <p:txBody>
          <a:bodyPr wrap="square" rtlCol="0">
            <a:spAutoFit/>
          </a:bodyPr>
          <a:lstStyle/>
          <a:p>
            <a:pPr algn="ctr"/>
            <a:r>
              <a:rPr lang="en-GB" sz="2400" dirty="0"/>
              <a:t>Profile object permissions determine </a:t>
            </a:r>
            <a:r>
              <a:rPr lang="en-GB" sz="2400" i="1" dirty="0"/>
              <a:t>types</a:t>
            </a:r>
            <a:r>
              <a:rPr lang="en-GB" sz="2400" dirty="0"/>
              <a:t> of records.</a:t>
            </a:r>
            <a:endParaRPr lang="en-US" sz="2400" dirty="0"/>
          </a:p>
        </p:txBody>
      </p:sp>
      <p:cxnSp>
        <p:nvCxnSpPr>
          <p:cNvPr id="23" name="Straight Connector 22"/>
          <p:cNvCxnSpPr/>
          <p:nvPr/>
        </p:nvCxnSpPr>
        <p:spPr bwMode="auto">
          <a:xfrm>
            <a:off x="5992271" y="2236548"/>
            <a:ext cx="1" cy="4104404"/>
          </a:xfrm>
          <a:prstGeom prst="line">
            <a:avLst/>
          </a:prstGeom>
          <a:solidFill>
            <a:schemeClr val="accent1"/>
          </a:solidFill>
          <a:ln w="12700" cap="flat" cmpd="sng" algn="ctr">
            <a:solidFill>
              <a:schemeClr val="bg1">
                <a:lumMod val="75000"/>
              </a:schemeClr>
            </a:solidFill>
            <a:prstDash val="solid"/>
            <a:round/>
            <a:headEnd type="none" w="lg" len="lg"/>
            <a:tailEnd type="none" w="lg" len="lg"/>
          </a:ln>
          <a:effectLst/>
        </p:spPr>
      </p:cxnSp>
      <p:sp>
        <p:nvSpPr>
          <p:cNvPr id="25" name="TextBox 24"/>
          <p:cNvSpPr txBox="1"/>
          <p:nvPr/>
        </p:nvSpPr>
        <p:spPr>
          <a:xfrm>
            <a:off x="6403038" y="1151264"/>
            <a:ext cx="5035013" cy="830997"/>
          </a:xfrm>
          <a:prstGeom prst="rect">
            <a:avLst/>
          </a:prstGeom>
          <a:noFill/>
        </p:spPr>
        <p:txBody>
          <a:bodyPr wrap="square" rtlCol="0">
            <a:spAutoFit/>
          </a:bodyPr>
          <a:lstStyle/>
          <a:p>
            <a:pPr algn="ctr"/>
            <a:r>
              <a:rPr lang="en-GB" sz="2400" dirty="0"/>
              <a:t>Record access determines </a:t>
            </a:r>
            <a:r>
              <a:rPr lang="en-GB" sz="2400" i="1" dirty="0"/>
              <a:t>individual</a:t>
            </a:r>
            <a:r>
              <a:rPr lang="en-GB" sz="2400" dirty="0"/>
              <a:t> records.</a:t>
            </a:r>
            <a:endParaRPr lang="en-US" sz="2400" dirty="0"/>
          </a:p>
        </p:txBody>
      </p:sp>
      <p:pic>
        <p:nvPicPr>
          <p:cNvPr id="21"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4601637" y="4682054"/>
            <a:ext cx="372699" cy="365014"/>
          </a:xfrm>
          <a:prstGeom prst="rect">
            <a:avLst/>
          </a:prstGeom>
          <a:noFill/>
          <a:ln w="9525">
            <a:noFill/>
            <a:miter lim="800000"/>
            <a:headEnd/>
            <a:tailEnd/>
          </a:ln>
        </p:spPr>
      </p:pic>
      <p:pic>
        <p:nvPicPr>
          <p:cNvPr id="24"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4711365" y="5242537"/>
            <a:ext cx="372699" cy="365014"/>
          </a:xfrm>
          <a:prstGeom prst="rect">
            <a:avLst/>
          </a:prstGeom>
          <a:noFill/>
          <a:ln w="9525">
            <a:noFill/>
            <a:miter lim="800000"/>
            <a:headEnd/>
            <a:tailEnd/>
          </a:ln>
        </p:spPr>
      </p:pic>
      <p:pic>
        <p:nvPicPr>
          <p:cNvPr id="26"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4747941" y="5878329"/>
            <a:ext cx="372699" cy="365014"/>
          </a:xfrm>
          <a:prstGeom prst="rect">
            <a:avLst/>
          </a:prstGeom>
          <a:noFill/>
          <a:ln w="9525">
            <a:noFill/>
            <a:miter lim="800000"/>
            <a:headEnd/>
            <a:tailEnd/>
          </a:ln>
        </p:spPr>
      </p:pic>
      <p:pic>
        <p:nvPicPr>
          <p:cNvPr id="27"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9161445" y="4651574"/>
            <a:ext cx="372699" cy="365014"/>
          </a:xfrm>
          <a:prstGeom prst="rect">
            <a:avLst/>
          </a:prstGeom>
          <a:noFill/>
          <a:ln w="9525">
            <a:noFill/>
            <a:miter lim="800000"/>
            <a:headEnd/>
            <a:tailEnd/>
          </a:ln>
        </p:spPr>
      </p:pic>
      <p:pic>
        <p:nvPicPr>
          <p:cNvPr id="28"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9380901" y="5157193"/>
            <a:ext cx="372699" cy="365014"/>
          </a:xfrm>
          <a:prstGeom prst="rect">
            <a:avLst/>
          </a:prstGeom>
          <a:noFill/>
          <a:ln w="9525">
            <a:noFill/>
            <a:miter lim="800000"/>
            <a:headEnd/>
            <a:tailEnd/>
          </a:ln>
        </p:spPr>
      </p:pic>
      <p:pic>
        <p:nvPicPr>
          <p:cNvPr id="32"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881285" y="5664969"/>
            <a:ext cx="372699" cy="365014"/>
          </a:xfrm>
          <a:prstGeom prst="rect">
            <a:avLst/>
          </a:prstGeom>
          <a:noFill/>
          <a:ln w="9525">
            <a:noFill/>
            <a:miter lim="800000"/>
            <a:headEnd/>
            <a:tailEnd/>
          </a:ln>
        </p:spPr>
      </p:pic>
    </p:spTree>
    <p:custDataLst>
      <p:tags r:id="rId1"/>
    </p:custData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2" y="843165"/>
            <a:ext cx="6099280" cy="5950440"/>
          </a:xfrm>
        </p:spPr>
        <p:txBody>
          <a:bodyPr>
            <a:normAutofit/>
          </a:bodyPr>
          <a:lstStyle/>
          <a:p>
            <a:r>
              <a:rPr lang="en-GB" sz="2000" dirty="0"/>
              <a:t>A </a:t>
            </a:r>
            <a:r>
              <a:rPr lang="en-GB" sz="2000" b="1" dirty="0"/>
              <a:t>page layout </a:t>
            </a:r>
            <a:r>
              <a:rPr lang="en-GB" sz="2000" dirty="0"/>
              <a:t>controls the fields, sections, related lists, and buttons that appear when users view or edit a record. You can modify an object’s default page layout or create new ones</a:t>
            </a:r>
            <a:r>
              <a:rPr lang="en-GB" dirty="0"/>
              <a:t>.</a:t>
            </a:r>
            <a:endParaRPr lang="en-US" dirty="0"/>
          </a:p>
        </p:txBody>
      </p:sp>
      <p:sp>
        <p:nvSpPr>
          <p:cNvPr id="164865" name="Title 7"/>
          <p:cNvSpPr>
            <a:spLocks noGrp="1"/>
          </p:cNvSpPr>
          <p:nvPr>
            <p:ph type="title"/>
          </p:nvPr>
        </p:nvSpPr>
        <p:spPr/>
        <p:txBody>
          <a:bodyPr/>
          <a:lstStyle/>
          <a:p>
            <a:r>
              <a:rPr lang="en-US" dirty="0"/>
              <a:t>Page Layouts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483</a:t>
            </a:fld>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666" r="10745" b="-1334"/>
          <a:stretch/>
        </p:blipFill>
        <p:spPr>
          <a:xfrm>
            <a:off x="6214991" y="891540"/>
            <a:ext cx="5857103" cy="54178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ounded Rectangle 10"/>
          <p:cNvSpPr/>
          <p:nvPr/>
        </p:nvSpPr>
        <p:spPr bwMode="auto">
          <a:xfrm>
            <a:off x="7629438" y="3076508"/>
            <a:ext cx="3932089" cy="704557"/>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Fields: Add, remove, and move; make Read Only or required.</a:t>
            </a:r>
            <a:endParaRPr kumimoji="0" lang="en-US" sz="2000" i="0" u="none" strike="noStrike" cap="none" normalizeH="0" baseline="0" dirty="0">
              <a:ln>
                <a:noFill/>
              </a:ln>
              <a:solidFill>
                <a:schemeClr val="bg1"/>
              </a:solidFill>
              <a:effectLst/>
              <a:latin typeface="Times New Roman" pitchFamily="18" charset="0"/>
            </a:endParaRPr>
          </a:p>
        </p:txBody>
      </p:sp>
      <p:sp>
        <p:nvSpPr>
          <p:cNvPr id="12" name="Rounded Rectangle 11"/>
          <p:cNvSpPr/>
          <p:nvPr/>
        </p:nvSpPr>
        <p:spPr bwMode="auto">
          <a:xfrm>
            <a:off x="7629438" y="6158758"/>
            <a:ext cx="3463291" cy="474145"/>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Sections: Create and move.</a:t>
            </a:r>
            <a:endParaRPr kumimoji="0" lang="en-US" sz="2000" i="0" u="none" strike="noStrike" cap="none" normalizeH="0" baseline="0" dirty="0">
              <a:ln>
                <a:noFill/>
              </a:ln>
              <a:solidFill>
                <a:schemeClr val="bg1"/>
              </a:solidFill>
              <a:effectLst/>
              <a:latin typeface="Times New Roman" pitchFamily="18" charset="0"/>
            </a:endParaRP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986" t="1" r="7233" b="2457"/>
          <a:stretch/>
        </p:blipFill>
        <p:spPr>
          <a:xfrm>
            <a:off x="0" y="2286000"/>
            <a:ext cx="6126480" cy="45720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ounded Rectangle 13"/>
          <p:cNvSpPr/>
          <p:nvPr/>
        </p:nvSpPr>
        <p:spPr bwMode="auto">
          <a:xfrm>
            <a:off x="1099558" y="5756832"/>
            <a:ext cx="4787545" cy="846955"/>
          </a:xfrm>
          <a:prstGeom prst="roundRect">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a:solidFill>
                  <a:schemeClr val="bg1"/>
                </a:solidFill>
                <a:latin typeface="Salesforce Sans" panose="020B0505020202020203" pitchFamily="34" charset="0"/>
                <a:cs typeface="Arial" pitchFamily="34" charset="0"/>
              </a:rPr>
              <a:t>Related Lists: Add, remove, and move</a:t>
            </a:r>
            <a:r>
              <a:rPr lang="en-US" sz="2000">
                <a:solidFill>
                  <a:schemeClr val="bg1"/>
                </a:solidFill>
                <a:latin typeface="Salesforce Sans" panose="020B0505020202020203" pitchFamily="34" charset="0"/>
                <a:cs typeface="Arial" pitchFamily="34" charset="0"/>
              </a:rPr>
              <a:t>, change columns, sort </a:t>
            </a:r>
            <a:r>
              <a:rPr lang="en-US" sz="2000" dirty="0">
                <a:solidFill>
                  <a:schemeClr val="bg1"/>
                </a:solidFill>
                <a:latin typeface="Salesforce Sans" panose="020B0505020202020203" pitchFamily="34" charset="0"/>
                <a:cs typeface="Arial" pitchFamily="34" charset="0"/>
              </a:rPr>
              <a:t>records. </a:t>
            </a:r>
            <a:endParaRPr kumimoji="0" lang="en-US" sz="2000" i="0" u="none" strike="noStrike" cap="none" normalizeH="0" baseline="0" dirty="0">
              <a:ln>
                <a:noFill/>
              </a:ln>
              <a:solidFill>
                <a:schemeClr val="bg1"/>
              </a:solidFill>
              <a:effectLst/>
              <a:latin typeface="Times New Roman" pitchFamily="18" charset="0"/>
            </a:endParaRPr>
          </a:p>
        </p:txBody>
      </p:sp>
    </p:spTree>
    <p:custDataLst>
      <p:tags r:id="rId1"/>
    </p:custDataLst>
    <p:extLst>
      <p:ext uri="{BB962C8B-B14F-4D97-AF65-F5344CB8AC3E}">
        <p14:creationId xmlns:p14="http://schemas.microsoft.com/office/powerpoint/2010/main" val="143245424"/>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lvl="1" indent="-457200">
              <a:buNone/>
            </a:pPr>
            <a:r>
              <a:rPr lang="en-US" dirty="0"/>
              <a:t>Record types determine the following elements:</a:t>
            </a:r>
          </a:p>
          <a:p>
            <a:pPr marL="457200" lvl="1" indent="-457200">
              <a:buFont typeface="+mj-lt"/>
              <a:buAutoNum type="arabicPeriod"/>
            </a:pPr>
            <a:r>
              <a:rPr lang="en-US" dirty="0"/>
              <a:t>Picklist values.</a:t>
            </a:r>
          </a:p>
          <a:p>
            <a:pPr marL="457200" lvl="1" indent="-457200">
              <a:buFont typeface="+mj-lt"/>
              <a:buAutoNum type="arabicPeriod"/>
            </a:pPr>
            <a:r>
              <a:rPr lang="en-US" dirty="0"/>
              <a:t>Page layouts.</a:t>
            </a:r>
          </a:p>
          <a:p>
            <a:pPr marL="457200" lvl="1" indent="-457200">
              <a:buFont typeface="+mj-lt"/>
              <a:buAutoNum type="arabicPeriod"/>
            </a:pPr>
            <a:r>
              <a:rPr lang="en-US" dirty="0"/>
              <a:t>Business processes.</a:t>
            </a:r>
          </a:p>
        </p:txBody>
      </p:sp>
      <p:sp>
        <p:nvSpPr>
          <p:cNvPr id="2" name="Title 1"/>
          <p:cNvSpPr>
            <a:spLocks noGrp="1"/>
          </p:cNvSpPr>
          <p:nvPr>
            <p:ph type="title"/>
          </p:nvPr>
        </p:nvSpPr>
        <p:spPr/>
        <p:txBody>
          <a:bodyPr/>
          <a:lstStyle/>
          <a:p>
            <a:r>
              <a:rPr lang="en-US" dirty="0"/>
              <a:t>Record Types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484</a:t>
            </a:fld>
            <a:endParaRPr lang="en-US" dirty="0"/>
          </a:p>
        </p:txBody>
      </p:sp>
      <p:grpSp>
        <p:nvGrpSpPr>
          <p:cNvPr id="24" name="Group 23"/>
          <p:cNvGrpSpPr/>
          <p:nvPr/>
        </p:nvGrpSpPr>
        <p:grpSpPr>
          <a:xfrm>
            <a:off x="9022856" y="3124266"/>
            <a:ext cx="2623764" cy="3148517"/>
            <a:chOff x="6791886" y="3307146"/>
            <a:chExt cx="1896202" cy="2275442"/>
          </a:xfrm>
        </p:grpSpPr>
        <p:sp>
          <p:nvSpPr>
            <p:cNvPr id="16" name="Freeform 15"/>
            <p:cNvSpPr/>
            <p:nvPr/>
          </p:nvSpPr>
          <p:spPr>
            <a:xfrm rot="16200000">
              <a:off x="660226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3" rIns="75566" bIns="1516961" numCol="1" spcCol="1270" anchor="t" anchorCtr="0">
              <a:noAutofit/>
            </a:bodyPr>
            <a:lstStyle/>
            <a:p>
              <a:pPr lvl="0" algn="r" defTabSz="755650">
                <a:lnSpc>
                  <a:spcPct val="90000"/>
                </a:lnSpc>
                <a:spcBef>
                  <a:spcPct val="0"/>
                </a:spcBef>
                <a:spcAft>
                  <a:spcPct val="35000"/>
                </a:spcAft>
              </a:pPr>
              <a:r>
                <a:rPr lang="en-US" sz="2400" kern="1200" dirty="0">
                  <a:solidFill>
                    <a:schemeClr val="bg1"/>
                  </a:solidFill>
                </a:rPr>
                <a:t>Solution Status</a:t>
              </a:r>
            </a:p>
          </p:txBody>
        </p:sp>
        <p:sp>
          <p:nvSpPr>
            <p:cNvPr id="18" name="Freeform 17"/>
            <p:cNvSpPr/>
            <p:nvPr/>
          </p:nvSpPr>
          <p:spPr>
            <a:xfrm>
              <a:off x="7151025" y="3307147"/>
              <a:ext cx="1516067"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en-US" sz="4000" kern="1200" dirty="0">
                  <a:solidFill>
                    <a:srgbClr val="CAEFF2"/>
                  </a:solidFill>
                </a:rPr>
                <a:t>Solution</a:t>
              </a:r>
            </a:p>
          </p:txBody>
        </p:sp>
      </p:grpSp>
      <p:grpSp>
        <p:nvGrpSpPr>
          <p:cNvPr id="23" name="Group 22"/>
          <p:cNvGrpSpPr/>
          <p:nvPr/>
        </p:nvGrpSpPr>
        <p:grpSpPr>
          <a:xfrm>
            <a:off x="6154316" y="3124266"/>
            <a:ext cx="2925497" cy="3148517"/>
            <a:chOff x="4658496" y="3307146"/>
            <a:chExt cx="2114265" cy="2275442"/>
          </a:xfrm>
        </p:grpSpPr>
        <p:grpSp>
          <p:nvGrpSpPr>
            <p:cNvPr id="21" name="Group 20"/>
            <p:cNvGrpSpPr/>
            <p:nvPr/>
          </p:nvGrpSpPr>
          <p:grpSpPr>
            <a:xfrm>
              <a:off x="4658496" y="3307146"/>
              <a:ext cx="2114265" cy="2275441"/>
              <a:chOff x="4658496" y="3307146"/>
              <a:chExt cx="2114265" cy="2275441"/>
            </a:xfrm>
            <a:effectLst>
              <a:outerShdw blurRad="50800" dist="38100" dir="2700000" algn="tl" rotWithShape="0">
                <a:prstClr val="black">
                  <a:alpha val="40000"/>
                </a:prstClr>
              </a:outerShdw>
            </a:effectLst>
          </p:grpSpPr>
          <p:sp>
            <p:nvSpPr>
              <p:cNvPr id="13" name="Freeform 12"/>
              <p:cNvSpPr/>
              <p:nvPr/>
            </p:nvSpPr>
            <p:spPr>
              <a:xfrm rot="16200000">
                <a:off x="4468876" y="3496766"/>
                <a:ext cx="2275441"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8" tIns="58294" rIns="75566" bIns="1516961" numCol="1" spcCol="1270" anchor="t" anchorCtr="0">
                <a:noAutofit/>
              </a:bodyPr>
              <a:lstStyle/>
              <a:p>
                <a:pPr lvl="0" algn="r" defTabSz="755650">
                  <a:lnSpc>
                    <a:spcPct val="90000"/>
                  </a:lnSpc>
                  <a:spcBef>
                    <a:spcPct val="0"/>
                  </a:spcBef>
                  <a:spcAft>
                    <a:spcPct val="35000"/>
                  </a:spcAft>
                </a:pPr>
                <a:r>
                  <a:rPr lang="en-US" sz="2400" kern="1200" dirty="0">
                    <a:solidFill>
                      <a:schemeClr val="bg1"/>
                    </a:solidFill>
                  </a:rPr>
                  <a:t>Lead Status</a:t>
                </a:r>
              </a:p>
            </p:txBody>
          </p:sp>
          <p:sp>
            <p:nvSpPr>
              <p:cNvPr id="17" name="Flowchart: Extract 16"/>
              <p:cNvSpPr/>
              <p:nvPr/>
            </p:nvSpPr>
            <p:spPr>
              <a:xfrm rot="5400000">
                <a:off x="6463333"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5" name="Freeform 14"/>
            <p:cNvSpPr/>
            <p:nvPr/>
          </p:nvSpPr>
          <p:spPr>
            <a:xfrm>
              <a:off x="5037736"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en-US" sz="4000" kern="1200" dirty="0">
                  <a:solidFill>
                    <a:srgbClr val="CAEFF2"/>
                  </a:solidFill>
                </a:rPr>
                <a:t>Lead</a:t>
              </a:r>
            </a:p>
          </p:txBody>
        </p:sp>
      </p:grpSp>
      <p:grpSp>
        <p:nvGrpSpPr>
          <p:cNvPr id="20" name="Group 19"/>
          <p:cNvGrpSpPr/>
          <p:nvPr/>
        </p:nvGrpSpPr>
        <p:grpSpPr>
          <a:xfrm>
            <a:off x="3285776" y="3124266"/>
            <a:ext cx="2925498" cy="3148517"/>
            <a:chOff x="2695926" y="3307146"/>
            <a:chExt cx="2114266" cy="2275442"/>
          </a:xfrm>
          <a:effectLst>
            <a:outerShdw blurRad="50800" dist="38100" dir="2700000" algn="tl" rotWithShape="0">
              <a:prstClr val="black">
                <a:alpha val="40000"/>
              </a:prstClr>
            </a:outerShdw>
          </a:effectLst>
        </p:grpSpPr>
        <p:sp>
          <p:nvSpPr>
            <p:cNvPr id="10" name="Freeform 9"/>
            <p:cNvSpPr/>
            <p:nvPr/>
          </p:nvSpPr>
          <p:spPr>
            <a:xfrm rot="16200000">
              <a:off x="250630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3" rIns="75565" bIns="1516960" numCol="1" spcCol="1270" anchor="t" anchorCtr="0">
              <a:noAutofit/>
            </a:bodyPr>
            <a:lstStyle/>
            <a:p>
              <a:pPr lvl="0" algn="r" defTabSz="755650">
                <a:lnSpc>
                  <a:spcPct val="90000"/>
                </a:lnSpc>
                <a:spcBef>
                  <a:spcPct val="0"/>
                </a:spcBef>
                <a:spcAft>
                  <a:spcPct val="35000"/>
                </a:spcAft>
              </a:pPr>
              <a:r>
                <a:rPr lang="en-US" sz="2400" kern="1200" dirty="0">
                  <a:solidFill>
                    <a:schemeClr val="bg1"/>
                  </a:solidFill>
                </a:rPr>
                <a:t>Case Status </a:t>
              </a:r>
            </a:p>
          </p:txBody>
        </p:sp>
        <p:sp>
          <p:nvSpPr>
            <p:cNvPr id="12" name="Freeform 11"/>
            <p:cNvSpPr/>
            <p:nvPr/>
          </p:nvSpPr>
          <p:spPr>
            <a:xfrm>
              <a:off x="3075168"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en-US" sz="4000" kern="1200" dirty="0">
                  <a:solidFill>
                    <a:srgbClr val="CAEFF2"/>
                  </a:solidFill>
                </a:rPr>
                <a:t>Support</a:t>
              </a:r>
            </a:p>
          </p:txBody>
        </p:sp>
        <p:sp>
          <p:nvSpPr>
            <p:cNvPr id="14" name="Flowchart: Extract 13"/>
            <p:cNvSpPr/>
            <p:nvPr/>
          </p:nvSpPr>
          <p:spPr>
            <a:xfrm rot="5400000">
              <a:off x="4500764"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oup 21"/>
          <p:cNvGrpSpPr/>
          <p:nvPr/>
        </p:nvGrpSpPr>
        <p:grpSpPr>
          <a:xfrm>
            <a:off x="417237" y="3124266"/>
            <a:ext cx="2925497" cy="3148518"/>
            <a:chOff x="733358" y="3307146"/>
            <a:chExt cx="2114265" cy="2275443"/>
          </a:xfrm>
        </p:grpSpPr>
        <p:grpSp>
          <p:nvGrpSpPr>
            <p:cNvPr id="19" name="Group 18"/>
            <p:cNvGrpSpPr/>
            <p:nvPr/>
          </p:nvGrpSpPr>
          <p:grpSpPr>
            <a:xfrm>
              <a:off x="733358" y="3307146"/>
              <a:ext cx="2114265" cy="2275443"/>
              <a:chOff x="733358" y="3307146"/>
              <a:chExt cx="2114265" cy="2275443"/>
            </a:xfrm>
            <a:effectLst>
              <a:outerShdw blurRad="50800" dist="38100" dir="2700000" algn="tl" rotWithShape="0">
                <a:prstClr val="black">
                  <a:alpha val="40000"/>
                </a:prstClr>
              </a:outerShdw>
            </a:effectLst>
          </p:grpSpPr>
          <p:sp>
            <p:nvSpPr>
              <p:cNvPr id="8" name="Freeform 7"/>
              <p:cNvSpPr/>
              <p:nvPr/>
            </p:nvSpPr>
            <p:spPr>
              <a:xfrm rot="16200000">
                <a:off x="543738" y="3496766"/>
                <a:ext cx="2275443" cy="1896203"/>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5" rIns="75566" bIns="1516961" numCol="1" spcCol="1270" anchor="t" anchorCtr="0">
                <a:noAutofit/>
              </a:bodyPr>
              <a:lstStyle/>
              <a:p>
                <a:pPr lvl="0" algn="r" defTabSz="755650">
                  <a:lnSpc>
                    <a:spcPct val="90000"/>
                  </a:lnSpc>
                  <a:spcBef>
                    <a:spcPct val="0"/>
                  </a:spcBef>
                  <a:spcAft>
                    <a:spcPct val="35000"/>
                  </a:spcAft>
                </a:pPr>
                <a:r>
                  <a:rPr lang="en-US" sz="2400" kern="1200" dirty="0">
                    <a:solidFill>
                      <a:schemeClr val="bg1"/>
                    </a:solidFill>
                  </a:rPr>
                  <a:t>Opportunity Stage</a:t>
                </a:r>
              </a:p>
            </p:txBody>
          </p:sp>
          <p:sp>
            <p:nvSpPr>
              <p:cNvPr id="11" name="Flowchart: Extract 10"/>
              <p:cNvSpPr/>
              <p:nvPr/>
            </p:nvSpPr>
            <p:spPr>
              <a:xfrm rot="5400000">
                <a:off x="2538195"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9" name="Freeform 8"/>
            <p:cNvSpPr/>
            <p:nvPr/>
          </p:nvSpPr>
          <p:spPr>
            <a:xfrm>
              <a:off x="1112599"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en-US" sz="4000" kern="1200" dirty="0">
                  <a:solidFill>
                    <a:srgbClr val="CAEFF2"/>
                  </a:solidFill>
                </a:rPr>
                <a:t>Sales</a:t>
              </a:r>
            </a:p>
          </p:txBody>
        </p:sp>
      </p:grpSp>
    </p:spTree>
    <p:custDataLst>
      <p:tags r:id="rId1"/>
    </p:custData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 for Web-to-Lead and Web-to-Case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485</a:t>
            </a:fld>
            <a:endParaRPr lang="en-US" dirty="0"/>
          </a:p>
        </p:txBody>
      </p:sp>
      <p:sp>
        <p:nvSpPr>
          <p:cNvPr id="7" name="Freeform 6"/>
          <p:cNvSpPr/>
          <p:nvPr/>
        </p:nvSpPr>
        <p:spPr>
          <a:xfrm>
            <a:off x="3401121" y="1030478"/>
            <a:ext cx="8582349" cy="1010136"/>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Ensure your fields capture the information you need from the website.</a:t>
            </a:r>
          </a:p>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Set the default lead and case status.</a:t>
            </a:r>
          </a:p>
        </p:txBody>
      </p:sp>
      <p:sp>
        <p:nvSpPr>
          <p:cNvPr id="8" name="Freeform 7"/>
          <p:cNvSpPr/>
          <p:nvPr/>
        </p:nvSpPr>
        <p:spPr>
          <a:xfrm>
            <a:off x="237974" y="1009650"/>
            <a:ext cx="3256945" cy="1033802"/>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000" dirty="0">
                <a:solidFill>
                  <a:schemeClr val="bg1"/>
                </a:solidFill>
                <a:latin typeface="Salesforce Sans" panose="020B0505020202020203" pitchFamily="34" charset="0"/>
              </a:rPr>
              <a:t>Custom Fields</a:t>
            </a:r>
          </a:p>
        </p:txBody>
      </p:sp>
      <p:sp>
        <p:nvSpPr>
          <p:cNvPr id="9" name="Freeform 8"/>
          <p:cNvSpPr/>
          <p:nvPr/>
        </p:nvSpPr>
        <p:spPr>
          <a:xfrm>
            <a:off x="3416968" y="2177612"/>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Create any needed queues.</a:t>
            </a:r>
          </a:p>
        </p:txBody>
      </p:sp>
      <p:sp>
        <p:nvSpPr>
          <p:cNvPr id="11" name="Freeform 10"/>
          <p:cNvSpPr/>
          <p:nvPr/>
        </p:nvSpPr>
        <p:spPr>
          <a:xfrm>
            <a:off x="3441015" y="294557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Create any necessary email templates.</a:t>
            </a:r>
          </a:p>
        </p:txBody>
      </p:sp>
      <p:sp>
        <p:nvSpPr>
          <p:cNvPr id="13" name="Freeform 12"/>
          <p:cNvSpPr/>
          <p:nvPr/>
        </p:nvSpPr>
        <p:spPr>
          <a:xfrm>
            <a:off x="3416968" y="445524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Create or activate a rule that determines HOW leads/cases are assigned.</a:t>
            </a:r>
          </a:p>
        </p:txBody>
      </p:sp>
      <p:sp>
        <p:nvSpPr>
          <p:cNvPr id="15" name="Freeform 14"/>
          <p:cNvSpPr/>
          <p:nvPr/>
        </p:nvSpPr>
        <p:spPr>
          <a:xfrm>
            <a:off x="3416968" y="522320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Create or activate a rule to send targeted email responses.</a:t>
            </a:r>
          </a:p>
        </p:txBody>
      </p:sp>
      <p:sp>
        <p:nvSpPr>
          <p:cNvPr id="17" name="Freeform 16"/>
          <p:cNvSpPr/>
          <p:nvPr/>
        </p:nvSpPr>
        <p:spPr>
          <a:xfrm>
            <a:off x="3416968" y="601018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Enable web-to-lead and web-to-case.</a:t>
            </a:r>
          </a:p>
        </p:txBody>
      </p:sp>
      <p:sp>
        <p:nvSpPr>
          <p:cNvPr id="21" name="Freeform 20"/>
          <p:cNvSpPr/>
          <p:nvPr/>
        </p:nvSpPr>
        <p:spPr>
          <a:xfrm>
            <a:off x="3435255" y="3701759"/>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en-US" sz="2000" dirty="0">
                <a:latin typeface="Salesforce Sans" panose="020B0505020202020203" pitchFamily="34" charset="0"/>
              </a:rPr>
              <a:t>Create any necessary organization-wide email addresses from which to send auto-responses.</a:t>
            </a:r>
          </a:p>
        </p:txBody>
      </p:sp>
      <p:grpSp>
        <p:nvGrpSpPr>
          <p:cNvPr id="5" name="Group 4"/>
          <p:cNvGrpSpPr/>
          <p:nvPr/>
        </p:nvGrpSpPr>
        <p:grpSpPr>
          <a:xfrm>
            <a:off x="232213" y="2088170"/>
            <a:ext cx="3262706" cy="4601388"/>
            <a:chOff x="232213" y="2088170"/>
            <a:chExt cx="3262706" cy="4601388"/>
          </a:xfrm>
          <a:gradFill flip="none" rotWithShape="1">
            <a:gsLst>
              <a:gs pos="0">
                <a:schemeClr val="tx2"/>
              </a:gs>
              <a:gs pos="100000">
                <a:srgbClr val="00B0F0"/>
              </a:gs>
            </a:gsLst>
            <a:lin ang="5400000" scaled="1"/>
            <a:tileRect/>
          </a:gradFill>
        </p:grpSpPr>
        <p:sp>
          <p:nvSpPr>
            <p:cNvPr id="10" name="Freeform 9"/>
            <p:cNvSpPr/>
            <p:nvPr/>
          </p:nvSpPr>
          <p:spPr>
            <a:xfrm>
              <a:off x="237974" y="2088170"/>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Queues</a:t>
              </a:r>
            </a:p>
          </p:txBody>
        </p:sp>
        <p:sp>
          <p:nvSpPr>
            <p:cNvPr id="12" name="Freeform 11"/>
            <p:cNvSpPr/>
            <p:nvPr/>
          </p:nvSpPr>
          <p:spPr>
            <a:xfrm>
              <a:off x="237974" y="285613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Email Templates</a:t>
              </a:r>
            </a:p>
          </p:txBody>
        </p:sp>
        <p:sp>
          <p:nvSpPr>
            <p:cNvPr id="14" name="Freeform 13"/>
            <p:cNvSpPr/>
            <p:nvPr/>
          </p:nvSpPr>
          <p:spPr>
            <a:xfrm>
              <a:off x="237974" y="438482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Assignment Rules</a:t>
              </a:r>
            </a:p>
          </p:txBody>
        </p:sp>
        <p:sp>
          <p:nvSpPr>
            <p:cNvPr id="16" name="Freeform 15"/>
            <p:cNvSpPr/>
            <p:nvPr/>
          </p:nvSpPr>
          <p:spPr>
            <a:xfrm>
              <a:off x="237974" y="5152786"/>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Auto-response Rules</a:t>
              </a:r>
            </a:p>
          </p:txBody>
        </p:sp>
        <p:sp>
          <p:nvSpPr>
            <p:cNvPr id="18" name="Freeform 17"/>
            <p:cNvSpPr/>
            <p:nvPr/>
          </p:nvSpPr>
          <p:spPr>
            <a:xfrm>
              <a:off x="237974" y="593976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Web-to-Lead/Case</a:t>
              </a:r>
            </a:p>
          </p:txBody>
        </p:sp>
        <p:sp>
          <p:nvSpPr>
            <p:cNvPr id="20" name="Freeform 19"/>
            <p:cNvSpPr/>
            <p:nvPr/>
          </p:nvSpPr>
          <p:spPr>
            <a:xfrm>
              <a:off x="232213" y="361231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en-US" sz="2400" dirty="0">
                  <a:solidFill>
                    <a:schemeClr val="bg1"/>
                  </a:solidFill>
                  <a:latin typeface="Salesforce Sans" panose="020B0505020202020203" pitchFamily="34" charset="0"/>
                </a:rPr>
                <a:t>Org-wide Email Addresses</a:t>
              </a:r>
            </a:p>
          </p:txBody>
        </p:sp>
      </p:grpSp>
    </p:spTree>
    <p:custDataLst>
      <p:tags r:id="rId1"/>
    </p:custDataLst>
    <p:extLst>
      <p:ext uri="{BB962C8B-B14F-4D97-AF65-F5344CB8AC3E}">
        <p14:creationId xmlns:p14="http://schemas.microsoft.com/office/powerpoint/2010/main" val="14799961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p:cNvSpPr>
            <a:spLocks noGrp="1"/>
          </p:cNvSpPr>
          <p:nvPr>
            <p:ph idx="1"/>
          </p:nvPr>
        </p:nvSpPr>
        <p:spPr/>
        <p:txBody>
          <a:bodyPr/>
          <a:lstStyle/>
          <a:p>
            <a:pPr marL="0" indent="0">
              <a:buNone/>
            </a:pPr>
            <a:r>
              <a:rPr lang="en-US" dirty="0"/>
              <a:t>Lead and case assignment rules assign leads/cases to owners based on the </a:t>
            </a:r>
            <a:br>
              <a:rPr lang="en-US" dirty="0"/>
            </a:br>
            <a:r>
              <a:rPr lang="en-US" dirty="0"/>
              <a:t>criteria you specify within the rule.</a:t>
            </a:r>
          </a:p>
        </p:txBody>
      </p:sp>
      <p:sp>
        <p:nvSpPr>
          <p:cNvPr id="32" name="Title 31"/>
          <p:cNvSpPr>
            <a:spLocks noGrp="1"/>
          </p:cNvSpPr>
          <p:nvPr>
            <p:ph type="title"/>
          </p:nvPr>
        </p:nvSpPr>
        <p:spPr/>
        <p:txBody>
          <a:bodyPr/>
          <a:lstStyle/>
          <a:p>
            <a:r>
              <a:rPr lang="en-US" dirty="0"/>
              <a:t>Assignment Rules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486</a:t>
            </a:fld>
            <a:endParaRPr lang="en-US" dirty="0"/>
          </a:p>
        </p:txBody>
      </p:sp>
      <p:grpSp>
        <p:nvGrpSpPr>
          <p:cNvPr id="44" name="Group 43"/>
          <p:cNvGrpSpPr/>
          <p:nvPr/>
        </p:nvGrpSpPr>
        <p:grpSpPr>
          <a:xfrm>
            <a:off x="1428347" y="1914429"/>
            <a:ext cx="9181358" cy="4656188"/>
            <a:chOff x="464710" y="2052777"/>
            <a:chExt cx="8247707" cy="4182701"/>
          </a:xfrm>
        </p:grpSpPr>
        <p:sp>
          <p:nvSpPr>
            <p:cNvPr id="46" name="Rounded Rectangle 45"/>
            <p:cNvSpPr/>
            <p:nvPr/>
          </p:nvSpPr>
          <p:spPr>
            <a:xfrm>
              <a:off x="464710" y="2052777"/>
              <a:ext cx="8247707" cy="4182701"/>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56" name="Rounded Rectangle 55"/>
            <p:cNvSpPr/>
            <p:nvPr/>
          </p:nvSpPr>
          <p:spPr>
            <a:xfrm>
              <a:off x="709147" y="2274262"/>
              <a:ext cx="3213988" cy="476893"/>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en-US" dirty="0">
                  <a:solidFill>
                    <a:schemeClr val="bg1"/>
                  </a:solidFill>
                </a:rPr>
                <a:t>New Lead</a:t>
              </a:r>
            </a:p>
          </p:txBody>
        </p:sp>
        <p:sp>
          <p:nvSpPr>
            <p:cNvPr id="57" name="Rounded Rectangle 56"/>
            <p:cNvSpPr/>
            <p:nvPr/>
          </p:nvSpPr>
          <p:spPr>
            <a:xfrm>
              <a:off x="736307" y="3200682"/>
              <a:ext cx="3159659" cy="492034"/>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Web?</a:t>
              </a:r>
            </a:p>
          </p:txBody>
        </p:sp>
        <p:sp>
          <p:nvSpPr>
            <p:cNvPr id="58" name="Rounded Rectangle 12"/>
            <p:cNvSpPr/>
            <p:nvPr/>
          </p:nvSpPr>
          <p:spPr>
            <a:xfrm>
              <a:off x="1124694" y="4811670"/>
              <a:ext cx="2035170" cy="86083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3802" y="2186689"/>
              <a:ext cx="663252" cy="663252"/>
            </a:xfrm>
            <a:prstGeom prst="rect">
              <a:avLst/>
            </a:prstGeom>
            <a:effectLst/>
          </p:spPr>
        </p:pic>
        <p:cxnSp>
          <p:nvCxnSpPr>
            <p:cNvPr id="60" name="Straight Arrow Connector 59"/>
            <p:cNvCxnSpPr>
              <a:stCxn id="57" idx="2"/>
              <a:endCxn id="72" idx="0"/>
            </p:cNvCxnSpPr>
            <p:nvPr/>
          </p:nvCxnSpPr>
          <p:spPr bwMode="auto">
            <a:xfrm rot="5400000">
              <a:off x="1860511" y="4146834"/>
              <a:ext cx="909744" cy="1509"/>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61" name="Straight Arrow Connector 60"/>
            <p:cNvCxnSpPr>
              <a:stCxn id="72" idx="2"/>
              <a:endCxn id="74" idx="0"/>
            </p:cNvCxnSpPr>
            <p:nvPr/>
          </p:nvCxnSpPr>
          <p:spPr bwMode="auto">
            <a:xfrm rot="5400000">
              <a:off x="2040071" y="5359997"/>
              <a:ext cx="540061" cy="9054"/>
            </a:xfrm>
            <a:prstGeom prst="straightConnector1">
              <a:avLst/>
            </a:prstGeom>
            <a:noFill/>
            <a:ln w="38100" cap="flat" cmpd="sng" algn="ctr">
              <a:solidFill>
                <a:schemeClr val="tx1"/>
              </a:solidFill>
              <a:prstDash val="solid"/>
              <a:round/>
              <a:headEnd type="none" w="med" len="med"/>
              <a:tailEnd type="triangle" w="lg" len="lg"/>
            </a:ln>
            <a:effectLst/>
          </p:spPr>
        </p:cxnSp>
        <p:sp>
          <p:nvSpPr>
            <p:cNvPr id="62" name="TextBox 61"/>
            <p:cNvSpPr txBox="1"/>
            <p:nvPr/>
          </p:nvSpPr>
          <p:spPr>
            <a:xfrm>
              <a:off x="4255627" y="4513809"/>
              <a:ext cx="804451" cy="523220"/>
            </a:xfrm>
            <a:prstGeom prst="rect">
              <a:avLst/>
            </a:prstGeom>
            <a:noFill/>
          </p:spPr>
          <p:txBody>
            <a:bodyPr wrap="none" rtlCol="0">
              <a:spAutoFit/>
            </a:bodyPr>
            <a:lstStyle/>
            <a:p>
              <a:r>
                <a:rPr lang="en-GB" dirty="0">
                  <a:solidFill>
                    <a:srgbClr val="00B050"/>
                  </a:solidFill>
                </a:rPr>
                <a:t>Yes</a:t>
              </a:r>
            </a:p>
          </p:txBody>
        </p:sp>
        <p:sp>
          <p:nvSpPr>
            <p:cNvPr id="63" name="TextBox 62"/>
            <p:cNvSpPr txBox="1"/>
            <p:nvPr/>
          </p:nvSpPr>
          <p:spPr>
            <a:xfrm>
              <a:off x="1817875" y="5136450"/>
              <a:ext cx="663964" cy="523220"/>
            </a:xfrm>
            <a:prstGeom prst="rect">
              <a:avLst/>
            </a:prstGeom>
            <a:noFill/>
          </p:spPr>
          <p:txBody>
            <a:bodyPr wrap="none" rtlCol="0">
              <a:spAutoFit/>
            </a:bodyPr>
            <a:lstStyle/>
            <a:p>
              <a:r>
                <a:rPr lang="en-GB" dirty="0">
                  <a:solidFill>
                    <a:srgbClr val="FF0000"/>
                  </a:solidFill>
                </a:rPr>
                <a:t>No</a:t>
              </a:r>
            </a:p>
          </p:txBody>
        </p:sp>
        <p:sp>
          <p:nvSpPr>
            <p:cNvPr id="65" name="TextBox 64"/>
            <p:cNvSpPr txBox="1"/>
            <p:nvPr/>
          </p:nvSpPr>
          <p:spPr>
            <a:xfrm>
              <a:off x="1835982" y="3956140"/>
              <a:ext cx="663964" cy="523220"/>
            </a:xfrm>
            <a:prstGeom prst="rect">
              <a:avLst/>
            </a:prstGeom>
            <a:noFill/>
          </p:spPr>
          <p:txBody>
            <a:bodyPr wrap="none" rtlCol="0">
              <a:spAutoFit/>
            </a:bodyPr>
            <a:lstStyle/>
            <a:p>
              <a:r>
                <a:rPr lang="en-GB" dirty="0">
                  <a:solidFill>
                    <a:srgbClr val="FF0000"/>
                  </a:solidFill>
                </a:rPr>
                <a:t>No</a:t>
              </a:r>
            </a:p>
          </p:txBody>
        </p:sp>
        <p:cxnSp>
          <p:nvCxnSpPr>
            <p:cNvPr id="68" name="Straight Arrow Connector 67"/>
            <p:cNvCxnSpPr>
              <a:stCxn id="57" idx="3"/>
              <a:endCxn id="70" idx="1"/>
            </p:cNvCxnSpPr>
            <p:nvPr/>
          </p:nvCxnSpPr>
          <p:spPr bwMode="auto">
            <a:xfrm>
              <a:off x="3895966" y="3446699"/>
              <a:ext cx="1207201" cy="1588"/>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69" name="Straight Arrow Connector 68"/>
            <p:cNvCxnSpPr>
              <a:stCxn id="72" idx="3"/>
              <a:endCxn id="73" idx="1"/>
            </p:cNvCxnSpPr>
            <p:nvPr/>
          </p:nvCxnSpPr>
          <p:spPr bwMode="auto">
            <a:xfrm>
              <a:off x="3894457" y="4848477"/>
              <a:ext cx="1208710" cy="1588"/>
            </a:xfrm>
            <a:prstGeom prst="straightConnector1">
              <a:avLst/>
            </a:prstGeom>
            <a:noFill/>
            <a:ln w="38100" cap="flat" cmpd="sng" algn="ctr">
              <a:solidFill>
                <a:schemeClr val="tx1"/>
              </a:solidFill>
              <a:prstDash val="solid"/>
              <a:round/>
              <a:headEnd type="none" w="med" len="med"/>
              <a:tailEnd type="triangle" w="lg" len="lg"/>
            </a:ln>
            <a:effectLst/>
          </p:spPr>
        </p:cxnSp>
        <p:sp>
          <p:nvSpPr>
            <p:cNvPr id="70" name="Rounded Rectangle 69"/>
            <p:cNvSpPr/>
            <p:nvPr/>
          </p:nvSpPr>
          <p:spPr>
            <a:xfrm>
              <a:off x="5103167" y="3200682"/>
              <a:ext cx="3075089" cy="492034"/>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Queue = Telesales</a:t>
              </a:r>
            </a:p>
          </p:txBody>
        </p:sp>
        <p:sp>
          <p:nvSpPr>
            <p:cNvPr id="71" name="TextBox 70"/>
            <p:cNvSpPr txBox="1"/>
            <p:nvPr/>
          </p:nvSpPr>
          <p:spPr>
            <a:xfrm>
              <a:off x="4255627" y="3091056"/>
              <a:ext cx="557110" cy="369332"/>
            </a:xfrm>
            <a:prstGeom prst="rect">
              <a:avLst/>
            </a:prstGeom>
            <a:noFill/>
          </p:spPr>
          <p:txBody>
            <a:bodyPr wrap="square" rtlCol="0">
              <a:spAutoFit/>
            </a:bodyPr>
            <a:lstStyle/>
            <a:p>
              <a:r>
                <a:rPr lang="en-GB" dirty="0">
                  <a:solidFill>
                    <a:srgbClr val="00B050"/>
                  </a:solidFill>
                </a:rPr>
                <a:t>Yes</a:t>
              </a:r>
            </a:p>
          </p:txBody>
        </p:sp>
        <p:sp>
          <p:nvSpPr>
            <p:cNvPr id="72" name="Rounded Rectangle 71"/>
            <p:cNvSpPr/>
            <p:nvPr/>
          </p:nvSpPr>
          <p:spPr>
            <a:xfrm>
              <a:off x="734798" y="4602460"/>
              <a:ext cx="3159659" cy="492034"/>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US" dirty="0">
                  <a:solidFill>
                    <a:schemeClr val="bg1"/>
                  </a:solidFill>
                </a:rPr>
                <a:t>Source = Other?</a:t>
              </a:r>
            </a:p>
          </p:txBody>
        </p:sp>
        <p:sp>
          <p:nvSpPr>
            <p:cNvPr id="73" name="Rounded Rectangle 72"/>
            <p:cNvSpPr/>
            <p:nvPr/>
          </p:nvSpPr>
          <p:spPr>
            <a:xfrm>
              <a:off x="5103167" y="4602460"/>
              <a:ext cx="3075089" cy="492034"/>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en-US" dirty="0">
                  <a:solidFill>
                    <a:schemeClr val="tx1"/>
                  </a:solidFill>
                </a:rPr>
                <a:t>Queue = Sales Reps</a:t>
              </a:r>
            </a:p>
          </p:txBody>
        </p:sp>
        <p:sp>
          <p:nvSpPr>
            <p:cNvPr id="74" name="Rounded Rectangle 73"/>
            <p:cNvSpPr/>
            <p:nvPr/>
          </p:nvSpPr>
          <p:spPr>
            <a:xfrm>
              <a:off x="725744" y="5634555"/>
              <a:ext cx="3159659" cy="4920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en-GB" dirty="0"/>
                <a:t>Default Lead Owner</a:t>
              </a:r>
            </a:p>
          </p:txBody>
        </p:sp>
        <p:cxnSp>
          <p:nvCxnSpPr>
            <p:cNvPr id="75" name="Straight Arrow Connector 74"/>
            <p:cNvCxnSpPr>
              <a:endCxn id="57" idx="0"/>
            </p:cNvCxnSpPr>
            <p:nvPr/>
          </p:nvCxnSpPr>
          <p:spPr bwMode="auto">
            <a:xfrm rot="5400000">
              <a:off x="2084392" y="2968932"/>
              <a:ext cx="463495" cy="4"/>
            </a:xfrm>
            <a:prstGeom prst="straightConnector1">
              <a:avLst/>
            </a:prstGeom>
            <a:noFill/>
            <a:ln w="38100" cap="flat" cmpd="sng" algn="ctr">
              <a:solidFill>
                <a:schemeClr val="tx1"/>
              </a:solidFill>
              <a:prstDash val="solid"/>
              <a:round/>
              <a:headEnd type="none" w="med" len="med"/>
              <a:tailEnd type="triangle" w="lg" len="lg"/>
            </a:ln>
            <a:effectLst/>
          </p:spPr>
        </p:cxnSp>
      </p:grpSp>
      <p:sp>
        <p:nvSpPr>
          <p:cNvPr id="83" name="Freeform 114"/>
          <p:cNvSpPr>
            <a:spLocks noChangeArrowheads="1"/>
          </p:cNvSpPr>
          <p:nvPr/>
        </p:nvSpPr>
        <p:spPr bwMode="auto">
          <a:xfrm>
            <a:off x="9300688" y="2964474"/>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grpSp>
        <p:nvGrpSpPr>
          <p:cNvPr id="84" name="Group 83"/>
          <p:cNvGrpSpPr/>
          <p:nvPr/>
        </p:nvGrpSpPr>
        <p:grpSpPr>
          <a:xfrm>
            <a:off x="4722427" y="3112008"/>
            <a:ext cx="822960" cy="822960"/>
            <a:chOff x="4230624" y="3188208"/>
            <a:chExt cx="822960" cy="822960"/>
          </a:xfrm>
        </p:grpSpPr>
        <p:sp>
          <p:nvSpPr>
            <p:cNvPr id="85" name="Rounded Rectangle 84"/>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86" name="Group 85"/>
            <p:cNvGrpSpPr/>
            <p:nvPr/>
          </p:nvGrpSpPr>
          <p:grpSpPr>
            <a:xfrm>
              <a:off x="4351592" y="3320754"/>
              <a:ext cx="570674" cy="570674"/>
              <a:chOff x="4351592" y="3288094"/>
              <a:chExt cx="570674" cy="570674"/>
            </a:xfrm>
          </p:grpSpPr>
          <p:sp>
            <p:nvSpPr>
              <p:cNvPr id="87"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8" name="Oval 87"/>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91" name="Freeform 423"/>
          <p:cNvSpPr>
            <a:spLocks noChangeArrowheads="1"/>
          </p:cNvSpPr>
          <p:nvPr/>
        </p:nvSpPr>
        <p:spPr bwMode="auto">
          <a:xfrm flipH="1">
            <a:off x="4356517" y="5666232"/>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
        <p:nvSpPr>
          <p:cNvPr id="92" name="Freeform 424"/>
          <p:cNvSpPr>
            <a:spLocks noChangeArrowheads="1"/>
          </p:cNvSpPr>
          <p:nvPr/>
        </p:nvSpPr>
        <p:spPr bwMode="auto">
          <a:xfrm>
            <a:off x="9333224" y="4414666"/>
            <a:ext cx="1166408" cy="99553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spTree>
    <p:custDataLst>
      <p:tags r:id="rId1"/>
    </p:custData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2" y="843165"/>
            <a:ext cx="8563068" cy="5950440"/>
          </a:xfrm>
        </p:spPr>
        <p:txBody>
          <a:bodyPr>
            <a:normAutofit/>
          </a:bodyPr>
          <a:lstStyle/>
          <a:p>
            <a:pPr marL="0" indent="0">
              <a:buNone/>
            </a:pPr>
            <a:r>
              <a:rPr lang="en-US" dirty="0"/>
              <a:t>A workflow rule sets workflow actions into motion when certain conditions are met. Actions can take place immediately, or on a specific date, according to a trigger.</a:t>
            </a:r>
          </a:p>
          <a:p>
            <a:endParaRPr lang="en-US" dirty="0"/>
          </a:p>
        </p:txBody>
      </p:sp>
      <p:sp>
        <p:nvSpPr>
          <p:cNvPr id="2" name="Title 1"/>
          <p:cNvSpPr>
            <a:spLocks noGrp="1"/>
          </p:cNvSpPr>
          <p:nvPr>
            <p:ph type="title"/>
          </p:nvPr>
        </p:nvSpPr>
        <p:spPr/>
        <p:txBody>
          <a:bodyPr/>
          <a:lstStyle/>
          <a:p>
            <a:r>
              <a:rPr lang="en-US" dirty="0"/>
              <a:t>Workflow Rules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487</a:t>
            </a:fld>
            <a:endParaRPr lang="en-US" dirty="0"/>
          </a:p>
        </p:txBody>
      </p:sp>
      <p:grpSp>
        <p:nvGrpSpPr>
          <p:cNvPr id="38" name="Group 37"/>
          <p:cNvGrpSpPr/>
          <p:nvPr/>
        </p:nvGrpSpPr>
        <p:grpSpPr>
          <a:xfrm>
            <a:off x="824455" y="2685299"/>
            <a:ext cx="10543090" cy="3844698"/>
            <a:chOff x="824455" y="2685299"/>
            <a:chExt cx="10543090" cy="3844698"/>
          </a:xfrm>
        </p:grpSpPr>
        <p:sp>
          <p:nvSpPr>
            <p:cNvPr id="39" name="Pentagon 42"/>
            <p:cNvSpPr/>
            <p:nvPr/>
          </p:nvSpPr>
          <p:spPr>
            <a:xfrm>
              <a:off x="2822483" y="2766953"/>
              <a:ext cx="1862506"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Rule</a:t>
              </a:r>
              <a:br>
                <a:rPr kumimoji="0" lang="en-US" sz="2000" b="1" i="0" u="none" strike="noStrike" kern="0" cap="none" spc="0" normalizeH="0" baseline="0" noProof="0" dirty="0">
                  <a:ln>
                    <a:noFill/>
                  </a:ln>
                  <a:solidFill>
                    <a:schemeClr val="bg1"/>
                  </a:solidFill>
                  <a:effectLst/>
                  <a:uLnTx/>
                  <a:uFillTx/>
                </a:rPr>
              </a:br>
              <a:r>
                <a:rPr kumimoji="0" lang="en-US" sz="2000" b="1" i="0" u="none" strike="noStrike" kern="0" cap="none" spc="0" normalizeH="0" baseline="0" noProof="0" dirty="0">
                  <a:ln>
                    <a:noFill/>
                  </a:ln>
                  <a:solidFill>
                    <a:schemeClr val="bg1"/>
                  </a:solidFill>
                  <a:effectLst/>
                  <a:uLnTx/>
                  <a:uFillTx/>
                </a:rPr>
                <a:t>Criteria</a:t>
              </a:r>
            </a:p>
          </p:txBody>
        </p:sp>
        <p:sp>
          <p:nvSpPr>
            <p:cNvPr id="40" name="Chevron 45"/>
            <p:cNvSpPr/>
            <p:nvPr/>
          </p:nvSpPr>
          <p:spPr>
            <a:xfrm>
              <a:off x="6937911" y="2766953"/>
              <a:ext cx="2343491" cy="723909"/>
            </a:xfrm>
            <a:prstGeom prst="chevron">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Time Triggers</a:t>
              </a:r>
            </a:p>
          </p:txBody>
        </p:sp>
        <p:sp>
          <p:nvSpPr>
            <p:cNvPr id="41" name="Pentagon 46"/>
            <p:cNvSpPr/>
            <p:nvPr/>
          </p:nvSpPr>
          <p:spPr>
            <a:xfrm>
              <a:off x="824455" y="2748889"/>
              <a:ext cx="1890643"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rPr>
                <a:t>Evaluation</a:t>
              </a:r>
              <a:br>
                <a:rPr kumimoji="0" lang="en-US" sz="2000" b="1" i="0" u="none" strike="noStrike" kern="0" cap="none" spc="0" normalizeH="0" baseline="0" noProof="0" dirty="0">
                  <a:ln>
                    <a:noFill/>
                  </a:ln>
                  <a:solidFill>
                    <a:schemeClr val="bg1"/>
                  </a:solidFill>
                  <a:effectLst/>
                  <a:uLnTx/>
                  <a:uFillTx/>
                </a:rPr>
              </a:br>
              <a:r>
                <a:rPr kumimoji="0" lang="en-US" sz="2000" b="1" i="0" u="none" strike="noStrike" kern="0" cap="none" spc="0" normalizeH="0" baseline="0" noProof="0" dirty="0">
                  <a:ln>
                    <a:noFill/>
                  </a:ln>
                  <a:solidFill>
                    <a:schemeClr val="bg1"/>
                  </a:solidFill>
                  <a:effectLst/>
                  <a:uLnTx/>
                  <a:uFillTx/>
                </a:rPr>
                <a:t>Criteria</a:t>
              </a:r>
            </a:p>
          </p:txBody>
        </p:sp>
        <p:grpSp>
          <p:nvGrpSpPr>
            <p:cNvPr id="42" name="Group 12"/>
            <p:cNvGrpSpPr/>
            <p:nvPr/>
          </p:nvGrpSpPr>
          <p:grpSpPr>
            <a:xfrm>
              <a:off x="4941833" y="2685299"/>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87" name="Rounded Rectangle 48"/>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8"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chemeClr val="bg1"/>
                    </a:solidFill>
                    <a:effectLst/>
                    <a:uLnTx/>
                    <a:uFillTx/>
                  </a:rPr>
                  <a:t>Actions</a:t>
                </a:r>
              </a:p>
            </p:txBody>
          </p:sp>
        </p:grpSp>
        <p:grpSp>
          <p:nvGrpSpPr>
            <p:cNvPr id="44" name="Group 30"/>
            <p:cNvGrpSpPr/>
            <p:nvPr/>
          </p:nvGrpSpPr>
          <p:grpSpPr>
            <a:xfrm>
              <a:off x="9568753" y="2695807"/>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85" name="Rounded Rectangle 63"/>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6"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chemeClr val="bg1"/>
                    </a:solidFill>
                    <a:effectLst/>
                    <a:uLnTx/>
                    <a:uFillTx/>
                  </a:rPr>
                  <a:t>Actions</a:t>
                </a:r>
              </a:p>
            </p:txBody>
          </p:sp>
        </p:grpSp>
        <p:sp>
          <p:nvSpPr>
            <p:cNvPr id="45" name="Rounded Rectangle 66"/>
            <p:cNvSpPr/>
            <p:nvPr/>
          </p:nvSpPr>
          <p:spPr>
            <a:xfrm>
              <a:off x="9447503" y="3772571"/>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Task(s)</a:t>
              </a:r>
            </a:p>
          </p:txBody>
        </p:sp>
        <p:sp>
          <p:nvSpPr>
            <p:cNvPr id="78" name="Rounded Rectangle 69"/>
            <p:cNvSpPr/>
            <p:nvPr/>
          </p:nvSpPr>
          <p:spPr>
            <a:xfrm>
              <a:off x="9448063" y="4373373"/>
              <a:ext cx="1918922" cy="492258"/>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Email Alert(s)</a:t>
              </a:r>
            </a:p>
          </p:txBody>
        </p:sp>
        <p:sp>
          <p:nvSpPr>
            <p:cNvPr id="79" name="Rounded Rectangle 72"/>
            <p:cNvSpPr/>
            <p:nvPr/>
          </p:nvSpPr>
          <p:spPr>
            <a:xfrm>
              <a:off x="9448063" y="4975999"/>
              <a:ext cx="1918922" cy="720715"/>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Field Update(s)</a:t>
              </a:r>
            </a:p>
          </p:txBody>
        </p:sp>
        <p:sp>
          <p:nvSpPr>
            <p:cNvPr id="80" name="Rounded Rectangle 75"/>
            <p:cNvSpPr/>
            <p:nvPr/>
          </p:nvSpPr>
          <p:spPr>
            <a:xfrm>
              <a:off x="9458693" y="5807081"/>
              <a:ext cx="1897662" cy="722916"/>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Outbound Message(s)</a:t>
              </a:r>
            </a:p>
          </p:txBody>
        </p:sp>
        <p:sp>
          <p:nvSpPr>
            <p:cNvPr id="81" name="Rounded Rectangle 66"/>
            <p:cNvSpPr/>
            <p:nvPr/>
          </p:nvSpPr>
          <p:spPr>
            <a:xfrm>
              <a:off x="4820583" y="3772571"/>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Task(s)</a:t>
              </a:r>
            </a:p>
          </p:txBody>
        </p:sp>
        <p:sp>
          <p:nvSpPr>
            <p:cNvPr id="82" name="Rounded Rectangle 69"/>
            <p:cNvSpPr/>
            <p:nvPr/>
          </p:nvSpPr>
          <p:spPr>
            <a:xfrm>
              <a:off x="4821143" y="4373373"/>
              <a:ext cx="1918922" cy="492258"/>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Email Alert(s)</a:t>
              </a:r>
            </a:p>
          </p:txBody>
        </p:sp>
        <p:sp>
          <p:nvSpPr>
            <p:cNvPr id="83" name="Rounded Rectangle 72"/>
            <p:cNvSpPr/>
            <p:nvPr/>
          </p:nvSpPr>
          <p:spPr>
            <a:xfrm>
              <a:off x="4821143" y="4975999"/>
              <a:ext cx="1918922" cy="720715"/>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Field Update(s)</a:t>
              </a:r>
            </a:p>
          </p:txBody>
        </p:sp>
        <p:sp>
          <p:nvSpPr>
            <p:cNvPr id="84" name="Rounded Rectangle 75"/>
            <p:cNvSpPr/>
            <p:nvPr/>
          </p:nvSpPr>
          <p:spPr>
            <a:xfrm>
              <a:off x="4831773" y="5807081"/>
              <a:ext cx="1897662" cy="722916"/>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Outbound Message(s)</a:t>
              </a:r>
            </a:p>
          </p:txBody>
        </p:sp>
      </p:grpSp>
    </p:spTree>
    <p:custDataLst>
      <p:tags r:id="rId1"/>
    </p:custData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1496163" y="872859"/>
            <a:ext cx="9121678" cy="57919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66945" name="Rectangle 2"/>
          <p:cNvSpPr>
            <a:spLocks noGrp="1" noChangeArrowheads="1"/>
          </p:cNvSpPr>
          <p:nvPr>
            <p:ph type="title"/>
          </p:nvPr>
        </p:nvSpPr>
        <p:spPr/>
        <p:txBody>
          <a:bodyPr/>
          <a:lstStyle/>
          <a:p>
            <a:r>
              <a:rPr lang="en-US" dirty="0"/>
              <a:t>Find and Create Reports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488</a:t>
            </a:fld>
            <a:endParaRPr lang="en-US" dirty="0"/>
          </a:p>
        </p:txBody>
      </p:sp>
      <p:sp>
        <p:nvSpPr>
          <p:cNvPr id="43" name="Rounded Rectangular Callout 42"/>
          <p:cNvSpPr/>
          <p:nvPr/>
        </p:nvSpPr>
        <p:spPr bwMode="auto">
          <a:xfrm>
            <a:off x="6205696" y="1198403"/>
            <a:ext cx="2695666" cy="1161909"/>
          </a:xfrm>
          <a:prstGeom prst="wedgeRoundRectCallout">
            <a:avLst>
              <a:gd name="adj1" fmla="val -97721"/>
              <a:gd name="adj2" fmla="val -63417"/>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GB" sz="2000" dirty="0">
                <a:solidFill>
                  <a:schemeClr val="bg1"/>
                </a:solidFill>
              </a:rPr>
              <a:t>Search on name or description from anywhere.</a:t>
            </a:r>
            <a:endParaRPr kumimoji="0" lang="en-US" sz="2800" i="0" u="none" strike="noStrike" cap="none" normalizeH="0" baseline="0" dirty="0">
              <a:ln>
                <a:noFill/>
              </a:ln>
              <a:solidFill>
                <a:schemeClr val="bg1"/>
              </a:solidFill>
              <a:effectLst/>
              <a:latin typeface="Times New Roman" pitchFamily="18" charset="0"/>
            </a:endParaRPr>
          </a:p>
        </p:txBody>
      </p:sp>
      <p:sp>
        <p:nvSpPr>
          <p:cNvPr id="45" name="Rounded Rectangular Callout 44"/>
          <p:cNvSpPr/>
          <p:nvPr/>
        </p:nvSpPr>
        <p:spPr bwMode="auto">
          <a:xfrm>
            <a:off x="2064742" y="1465524"/>
            <a:ext cx="3216671" cy="726659"/>
          </a:xfrm>
          <a:prstGeom prst="wedgeRoundRectCallout">
            <a:avLst>
              <a:gd name="adj1" fmla="val -47364"/>
              <a:gd name="adj2" fmla="val 162500"/>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GB" sz="2000" dirty="0">
                <a:solidFill>
                  <a:schemeClr val="bg1"/>
                </a:solidFill>
              </a:rPr>
              <a:t>View what you’ve viewed, created, or more.</a:t>
            </a:r>
            <a:endParaRPr kumimoji="0" lang="en-US" sz="2800" i="0" u="none" strike="noStrike" cap="none" normalizeH="0" baseline="0" dirty="0">
              <a:ln>
                <a:noFill/>
              </a:ln>
              <a:solidFill>
                <a:schemeClr val="bg1"/>
              </a:solidFill>
              <a:effectLst/>
              <a:latin typeface="Times New Roman" pitchFamily="18" charset="0"/>
            </a:endParaRPr>
          </a:p>
        </p:txBody>
      </p:sp>
      <p:sp>
        <p:nvSpPr>
          <p:cNvPr id="13" name="Rounded Rectangular Callout 12"/>
          <p:cNvSpPr/>
          <p:nvPr/>
        </p:nvSpPr>
        <p:spPr bwMode="auto">
          <a:xfrm>
            <a:off x="8247497" y="3960872"/>
            <a:ext cx="1307731" cy="522459"/>
          </a:xfrm>
          <a:prstGeom prst="wedgeRoundRectCallout">
            <a:avLst>
              <a:gd name="adj1" fmla="val 70066"/>
              <a:gd name="adj2" fmla="val 7177"/>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GB" sz="2000" dirty="0">
                <a:solidFill>
                  <a:schemeClr val="bg1"/>
                </a:solidFill>
              </a:rPr>
              <a:t>Follow </a:t>
            </a:r>
            <a:endParaRPr kumimoji="0" lang="en-US" sz="2800" i="0" u="none" strike="noStrike" cap="none" normalizeH="0" baseline="0" dirty="0">
              <a:ln>
                <a:noFill/>
              </a:ln>
              <a:solidFill>
                <a:schemeClr val="bg1"/>
              </a:solidFill>
              <a:effectLst/>
              <a:latin typeface="Times New Roman" pitchFamily="18" charset="0"/>
            </a:endParaRPr>
          </a:p>
        </p:txBody>
      </p:sp>
      <p:sp>
        <p:nvSpPr>
          <p:cNvPr id="14" name="Rounded Rectangular Callout 13"/>
          <p:cNvSpPr/>
          <p:nvPr/>
        </p:nvSpPr>
        <p:spPr bwMode="auto">
          <a:xfrm>
            <a:off x="2599630" y="6072476"/>
            <a:ext cx="2681783" cy="522459"/>
          </a:xfrm>
          <a:prstGeom prst="wedgeRoundRectCallout">
            <a:avLst>
              <a:gd name="adj1" fmla="val -63814"/>
              <a:gd name="adj2" fmla="val 24679"/>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GB" sz="2000" dirty="0">
                <a:solidFill>
                  <a:schemeClr val="bg1"/>
                </a:solidFill>
              </a:rPr>
              <a:t>Navigate by folder.</a:t>
            </a:r>
            <a:endParaRPr kumimoji="0" lang="en-US" sz="2800" i="0" u="none" strike="noStrike" cap="none" normalizeH="0" baseline="0" dirty="0">
              <a:ln>
                <a:noFill/>
              </a:ln>
              <a:solidFill>
                <a:schemeClr val="bg1"/>
              </a:solidFill>
              <a:effectLst/>
              <a:latin typeface="Times New Roman" pitchFamily="18" charset="0"/>
            </a:endParaRPr>
          </a:p>
        </p:txBody>
      </p:sp>
    </p:spTree>
    <p:custDataLst>
      <p:tags r:id="rId1"/>
    </p:custData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182880" y="932688"/>
            <a:ext cx="11832336" cy="5742432"/>
          </a:xfrm>
          <a:prstGeom prst="roundRect">
            <a:avLst>
              <a:gd name="adj" fmla="val 3928"/>
            </a:avLst>
          </a:prstGeom>
          <a:solidFill>
            <a:schemeClr val="accent1">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Collaboration Tools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489</a:t>
            </a:fld>
            <a:endParaRPr lang="en-US" dirty="0"/>
          </a:p>
        </p:txBody>
      </p:sp>
      <p:grpSp>
        <p:nvGrpSpPr>
          <p:cNvPr id="15" name="Group 14"/>
          <p:cNvGrpSpPr/>
          <p:nvPr/>
        </p:nvGrpSpPr>
        <p:grpSpPr>
          <a:xfrm>
            <a:off x="343490" y="1046988"/>
            <a:ext cx="7569586" cy="5463540"/>
            <a:chOff x="288626" y="1028700"/>
            <a:chExt cx="7775070" cy="5657850"/>
          </a:xfrm>
        </p:grpSpPr>
        <p:sp>
          <p:nvSpPr>
            <p:cNvPr id="57" name="Rounded Rectangle 56"/>
            <p:cNvSpPr/>
            <p:nvPr/>
          </p:nvSpPr>
          <p:spPr>
            <a:xfrm>
              <a:off x="288626" y="1028700"/>
              <a:ext cx="7611790" cy="1770659"/>
            </a:xfrm>
            <a:prstGeom prst="roundRect">
              <a:avLst/>
            </a:prstGeom>
            <a:solidFill>
              <a:schemeClr val="bg2"/>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bwMode="auto">
            <a:xfrm>
              <a:off x="3257550" y="1614457"/>
              <a:ext cx="61577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60" name="TextBox 59"/>
            <p:cNvSpPr txBox="1"/>
            <p:nvPr/>
          </p:nvSpPr>
          <p:spPr>
            <a:xfrm>
              <a:off x="3873322" y="1364023"/>
              <a:ext cx="4190374" cy="1147402"/>
            </a:xfrm>
            <a:prstGeom prst="rect">
              <a:avLst/>
            </a:prstGeom>
            <a:noFill/>
          </p:spPr>
          <p:txBody>
            <a:bodyPr wrap="square" rtlCol="0">
              <a:spAutoFit/>
            </a:bodyPr>
            <a:lstStyle/>
            <a:p>
              <a:r>
                <a:rPr lang="en-GB" sz="2200" dirty="0">
                  <a:solidFill>
                    <a:schemeClr val="accent1">
                      <a:lumMod val="50000"/>
                    </a:schemeClr>
                  </a:solidFill>
                </a:rPr>
                <a:t>Chatter-enabled objects</a:t>
              </a:r>
            </a:p>
            <a:p>
              <a:r>
                <a:rPr lang="en-GB" sz="2200" dirty="0">
                  <a:solidFill>
                    <a:schemeClr val="accent1">
                      <a:lumMod val="50000"/>
                    </a:schemeClr>
                  </a:solidFill>
                </a:rPr>
                <a:t>Chatter Messenger</a:t>
              </a:r>
            </a:p>
            <a:p>
              <a:r>
                <a:rPr lang="en-GB" sz="2200" dirty="0">
                  <a:solidFill>
                    <a:schemeClr val="accent1">
                      <a:lumMod val="50000"/>
                    </a:schemeClr>
                  </a:solidFill>
                </a:rPr>
                <a:t>Chatter Groups &amp; Invitations</a:t>
              </a:r>
            </a:p>
          </p:txBody>
        </p:sp>
        <p:pic>
          <p:nvPicPr>
            <p:cNvPr id="12" name="Chatter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586" y="1500208"/>
              <a:ext cx="2511828" cy="961676"/>
            </a:xfrm>
            <a:prstGeom prst="rect">
              <a:avLst/>
            </a:prstGeom>
            <a:effectLst/>
          </p:spPr>
        </p:pic>
        <p:sp>
          <p:nvSpPr>
            <p:cNvPr id="59" name="Rounded Rectangle 58"/>
            <p:cNvSpPr/>
            <p:nvPr/>
          </p:nvSpPr>
          <p:spPr>
            <a:xfrm>
              <a:off x="288626" y="4746357"/>
              <a:ext cx="7611790" cy="1940193"/>
            </a:xfrm>
            <a:prstGeom prst="roundRect">
              <a:avLst/>
            </a:prstGeom>
            <a:solidFill>
              <a:srgbClr val="0070C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4047950" y="5139151"/>
              <a:ext cx="3464577" cy="1147402"/>
            </a:xfrm>
            <a:prstGeom prst="rect">
              <a:avLst/>
            </a:prstGeom>
            <a:noFill/>
          </p:spPr>
          <p:txBody>
            <a:bodyPr wrap="square" rtlCol="0">
              <a:spAutoFit/>
            </a:bodyPr>
            <a:lstStyle/>
            <a:p>
              <a:r>
                <a:rPr lang="en-GB" sz="2200" dirty="0">
                  <a:solidFill>
                    <a:schemeClr val="bg1"/>
                  </a:solidFill>
                </a:rPr>
                <a:t>Account Teams</a:t>
              </a:r>
            </a:p>
            <a:p>
              <a:r>
                <a:rPr lang="en-GB" sz="2200" dirty="0">
                  <a:solidFill>
                    <a:schemeClr val="bg1"/>
                  </a:solidFill>
                </a:rPr>
                <a:t>Opportunity Teams</a:t>
              </a:r>
            </a:p>
            <a:p>
              <a:r>
                <a:rPr lang="en-GB" sz="2200" dirty="0">
                  <a:solidFill>
                    <a:schemeClr val="bg1"/>
                  </a:solidFill>
                </a:rPr>
                <a:t>Case Teams</a:t>
              </a:r>
              <a:endParaRPr lang="en-US" sz="2200" dirty="0">
                <a:solidFill>
                  <a:schemeClr val="bg1"/>
                </a:solidFill>
              </a:endParaRPr>
            </a:p>
          </p:txBody>
        </p:sp>
        <p:sp>
          <p:nvSpPr>
            <p:cNvPr id="58" name="Rounded Rectangle 57"/>
            <p:cNvSpPr/>
            <p:nvPr/>
          </p:nvSpPr>
          <p:spPr>
            <a:xfrm>
              <a:off x="288626" y="2894276"/>
              <a:ext cx="7611790" cy="1747567"/>
            </a:xfrm>
            <a:prstGeom prst="roundRect">
              <a:avLst/>
            </a:prstGeom>
            <a:solidFill>
              <a:srgbClr val="00B0F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4057574" y="3571863"/>
              <a:ext cx="3316819" cy="446211"/>
            </a:xfrm>
            <a:prstGeom prst="rect">
              <a:avLst/>
            </a:prstGeom>
            <a:noFill/>
          </p:spPr>
          <p:txBody>
            <a:bodyPr wrap="square" rtlCol="0">
              <a:spAutoFit/>
            </a:bodyPr>
            <a:lstStyle/>
            <a:p>
              <a:r>
                <a:rPr lang="en-GB" sz="2200" dirty="0">
                  <a:solidFill>
                    <a:schemeClr val="bg1"/>
                  </a:solidFill>
                </a:rPr>
                <a:t>Case Feed</a:t>
              </a:r>
            </a:p>
          </p:txBody>
        </p:sp>
        <p:sp>
          <p:nvSpPr>
            <p:cNvPr id="29" name="Right Arrow 28"/>
            <p:cNvSpPr/>
            <p:nvPr/>
          </p:nvSpPr>
          <p:spPr bwMode="auto">
            <a:xfrm>
              <a:off x="2838451" y="3395526"/>
              <a:ext cx="110490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30" name="Right Arrow 29"/>
            <p:cNvSpPr/>
            <p:nvPr/>
          </p:nvSpPr>
          <p:spPr bwMode="auto">
            <a:xfrm>
              <a:off x="2838451" y="5439707"/>
              <a:ext cx="110490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pic>
          <p:nvPicPr>
            <p:cNvPr id="48" name="Group of support agents" descr="Z:\Graphics\IMAGES\People\business people\Transparent Background\Group of Headphone people.png"/>
            <p:cNvPicPr>
              <a:picLocks noChangeAspect="1" noChangeArrowheads="1"/>
            </p:cNvPicPr>
            <p:nvPr/>
          </p:nvPicPr>
          <p:blipFill>
            <a:blip r:embed="rId5" cstate="print"/>
            <a:srcRect/>
            <a:stretch>
              <a:fillRect/>
            </a:stretch>
          </p:blipFill>
          <p:spPr bwMode="auto">
            <a:xfrm>
              <a:off x="509303" y="4755430"/>
              <a:ext cx="2811426" cy="1922047"/>
            </a:xfrm>
            <a:prstGeom prst="rect">
              <a:avLst/>
            </a:prstGeom>
            <a:noFill/>
            <a:effectLst>
              <a:outerShdw blurRad="50800" dist="38100" dir="2700000" algn="tl" rotWithShape="0">
                <a:prstClr val="black">
                  <a:alpha val="40000"/>
                </a:prstClr>
              </a:outerShdw>
            </a:effectLst>
          </p:spPr>
        </p:pic>
        <p:pic>
          <p:nvPicPr>
            <p:cNvPr id="26" name="Screen: Case Feed example"/>
            <p:cNvPicPr>
              <a:picLocks noChangeAspect="1" noChangeArrowheads="1"/>
            </p:cNvPicPr>
            <p:nvPr/>
          </p:nvPicPr>
          <p:blipFill>
            <a:blip r:embed="rId6" cstate="print"/>
            <a:stretch>
              <a:fillRect/>
            </a:stretch>
          </p:blipFill>
          <p:spPr bwMode="auto">
            <a:xfrm>
              <a:off x="886288" y="2967791"/>
              <a:ext cx="2075325" cy="159217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13" name="Group 12"/>
          <p:cNvGrpSpPr/>
          <p:nvPr/>
        </p:nvGrpSpPr>
        <p:grpSpPr>
          <a:xfrm>
            <a:off x="8092271" y="2048256"/>
            <a:ext cx="3579112" cy="3401568"/>
            <a:chOff x="-7488618" y="1224265"/>
            <a:chExt cx="2686163" cy="2552914"/>
          </a:xfrm>
        </p:grpSpPr>
        <p:pic>
          <p:nvPicPr>
            <p:cNvPr id="5" name="accoun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9224" y="1224265"/>
              <a:ext cx="724114" cy="724114"/>
            </a:xfrm>
            <a:prstGeom prst="rect">
              <a:avLst/>
            </a:prstGeom>
            <a:effectLst/>
          </p:spPr>
        </p:pic>
        <p:pic>
          <p:nvPicPr>
            <p:cNvPr id="6" name="contac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0196" y="1224265"/>
              <a:ext cx="724114" cy="724114"/>
            </a:xfrm>
            <a:prstGeom prst="rect">
              <a:avLst/>
            </a:prstGeom>
            <a:effectLst/>
          </p:spPr>
        </p:pic>
        <p:pic>
          <p:nvPicPr>
            <p:cNvPr id="7" name="opportunit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8618" y="2138665"/>
              <a:ext cx="724114" cy="724114"/>
            </a:xfrm>
            <a:prstGeom prst="rect">
              <a:avLst/>
            </a:prstGeom>
            <a:effectLst/>
          </p:spPr>
        </p:pic>
        <p:pic>
          <p:nvPicPr>
            <p:cNvPr id="8" name="cas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89590" y="2156668"/>
              <a:ext cx="688108" cy="688108"/>
            </a:xfrm>
            <a:prstGeom prst="rect">
              <a:avLst/>
            </a:prstGeom>
            <a:effectLst/>
          </p:spPr>
        </p:pic>
        <p:pic>
          <p:nvPicPr>
            <p:cNvPr id="9" name="solutio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526569" y="2138665"/>
              <a:ext cx="724114" cy="724114"/>
            </a:xfrm>
            <a:prstGeom prst="rect">
              <a:avLst/>
            </a:prstGeom>
            <a:effectLst/>
          </p:spPr>
        </p:pic>
        <p:pic>
          <p:nvPicPr>
            <p:cNvPr id="10" name="campaig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23091" y="3053065"/>
              <a:ext cx="724114" cy="724114"/>
            </a:xfrm>
            <a:prstGeom prst="rect">
              <a:avLst/>
            </a:prstGeom>
            <a:effectLst/>
          </p:spPr>
        </p:pic>
        <p:pic>
          <p:nvPicPr>
            <p:cNvPr id="11" name="lead"/>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024062" y="3053326"/>
              <a:ext cx="723589" cy="723591"/>
            </a:xfrm>
            <a:prstGeom prst="rect">
              <a:avLst/>
            </a:prstGeom>
            <a:effectLst/>
          </p:spPr>
        </p:pic>
      </p:gr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Big Picture</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49</a:t>
            </a:fld>
            <a:endParaRPr lang="en-US" dirty="0"/>
          </a:p>
        </p:txBody>
      </p:sp>
      <p:sp>
        <p:nvSpPr>
          <p:cNvPr id="12" name="Trapezoid 11"/>
          <p:cNvSpPr/>
          <p:nvPr/>
        </p:nvSpPr>
        <p:spPr>
          <a:xfrm rot="10800000">
            <a:off x="2330450" y="1181101"/>
            <a:ext cx="7531100" cy="1676399"/>
          </a:xfrm>
          <a:prstGeom prst="trapezoid">
            <a:avLst>
              <a:gd name="adj" fmla="val 74874"/>
            </a:avLst>
          </a:prstGeom>
          <a:solidFill>
            <a:srgbClr val="025F98"/>
          </a:solidFill>
        </p:spPr>
        <p:style>
          <a:lnRef idx="3">
            <a:schemeClr val="lt1">
              <a:hueOff val="0"/>
              <a:satOff val="0"/>
              <a:lumOff val="0"/>
              <a:alphaOff val="0"/>
            </a:schemeClr>
          </a:lnRef>
          <a:fillRef idx="1">
            <a:scrgbClr r="0" g="0" b="0"/>
          </a:fillRef>
          <a:effectRef idx="1">
            <a:schemeClr val="accent1">
              <a:shade val="80000"/>
              <a:hueOff val="0"/>
              <a:satOff val="0"/>
              <a:lumOff val="0"/>
              <a:alphaOff val="0"/>
            </a:schemeClr>
          </a:effectRef>
          <a:fontRef idx="minor">
            <a:schemeClr val="lt1"/>
          </a:fontRef>
        </p:style>
      </p:sp>
      <p:grpSp>
        <p:nvGrpSpPr>
          <p:cNvPr id="13" name="Group 12"/>
          <p:cNvGrpSpPr/>
          <p:nvPr/>
        </p:nvGrpSpPr>
        <p:grpSpPr>
          <a:xfrm>
            <a:off x="3595674" y="2867659"/>
            <a:ext cx="5020733" cy="1676399"/>
            <a:chOff x="1265224" y="1686558"/>
            <a:chExt cx="5020733" cy="1676399"/>
          </a:xfrm>
        </p:grpSpPr>
        <p:sp>
          <p:nvSpPr>
            <p:cNvPr id="18" name="Trapezoid 17"/>
            <p:cNvSpPr/>
            <p:nvPr/>
          </p:nvSpPr>
          <p:spPr>
            <a:xfrm rot="10800000">
              <a:off x="1265224" y="1686558"/>
              <a:ext cx="5020733" cy="1676399"/>
            </a:xfrm>
            <a:prstGeom prst="trapezoid">
              <a:avLst>
                <a:gd name="adj" fmla="val 74874"/>
              </a:avLst>
            </a:pr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301218"/>
                <a:satOff val="-16603"/>
                <a:lumOff val="17636"/>
                <a:alphaOff val="0"/>
              </a:schemeClr>
            </a:effectRef>
            <a:fontRef idx="minor">
              <a:schemeClr val="lt1"/>
            </a:fontRef>
          </p:style>
        </p:sp>
        <p:sp>
          <p:nvSpPr>
            <p:cNvPr id="19" name="Trapezoid 6"/>
            <p:cNvSpPr txBox="1"/>
            <p:nvPr/>
          </p:nvSpPr>
          <p:spPr>
            <a:xfrm>
              <a:off x="2143853" y="1686558"/>
              <a:ext cx="3263476" cy="1676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ts val="0"/>
                </a:spcAft>
                <a:buNone/>
              </a:pPr>
              <a:r>
                <a:rPr lang="en-GB" sz="2400" kern="1200" dirty="0">
                  <a:solidFill>
                    <a:schemeClr val="tx1"/>
                  </a:solidFill>
                </a:rPr>
                <a:t>User Profile</a:t>
              </a:r>
              <a:endParaRPr lang="en-US" sz="2400" kern="1200" dirty="0">
                <a:solidFill>
                  <a:schemeClr val="tx1"/>
                </a:solidFill>
              </a:endParaRPr>
            </a:p>
          </p:txBody>
        </p:sp>
      </p:grpSp>
      <p:grpSp>
        <p:nvGrpSpPr>
          <p:cNvPr id="20" name="Group 19"/>
          <p:cNvGrpSpPr/>
          <p:nvPr/>
        </p:nvGrpSpPr>
        <p:grpSpPr>
          <a:xfrm>
            <a:off x="4850155" y="4552561"/>
            <a:ext cx="2510366" cy="1708149"/>
            <a:chOff x="2519705" y="3352799"/>
            <a:chExt cx="2510366" cy="1708149"/>
          </a:xfrm>
        </p:grpSpPr>
        <p:sp>
          <p:nvSpPr>
            <p:cNvPr id="21" name="Trapezoid 20"/>
            <p:cNvSpPr/>
            <p:nvPr/>
          </p:nvSpPr>
          <p:spPr>
            <a:xfrm rot="10800000">
              <a:off x="2519705" y="3352799"/>
              <a:ext cx="2510366" cy="1676399"/>
            </a:xfrm>
            <a:prstGeom prst="trapezoid">
              <a:avLst>
                <a:gd name="adj" fmla="val 74874"/>
              </a:avLst>
            </a:prstGeom>
            <a:solidFill>
              <a:schemeClr val="bg1">
                <a:lumMod val="75000"/>
              </a:schemeClr>
            </a:solidFill>
          </p:spPr>
          <p:style>
            <a:lnRef idx="3">
              <a:schemeClr val="lt1">
                <a:hueOff val="0"/>
                <a:satOff val="0"/>
                <a:lumOff val="0"/>
                <a:alphaOff val="0"/>
              </a:schemeClr>
            </a:lnRef>
            <a:fillRef idx="1">
              <a:scrgbClr r="0" g="0" b="0"/>
            </a:fillRef>
            <a:effectRef idx="1">
              <a:schemeClr val="accent1">
                <a:shade val="80000"/>
                <a:hueOff val="602435"/>
                <a:satOff val="-33205"/>
                <a:lumOff val="35271"/>
                <a:alphaOff val="0"/>
              </a:schemeClr>
            </a:effectRef>
            <a:fontRef idx="minor">
              <a:schemeClr val="lt1"/>
            </a:fontRef>
          </p:style>
        </p:sp>
        <p:sp>
          <p:nvSpPr>
            <p:cNvPr id="22" name="Trapezoid 8"/>
            <p:cNvSpPr txBox="1"/>
            <p:nvPr/>
          </p:nvSpPr>
          <p:spPr>
            <a:xfrm>
              <a:off x="2519705" y="3384549"/>
              <a:ext cx="2510366" cy="1676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74320" numCol="1" spcCol="1270" anchor="ctr" anchorCtr="0">
              <a:noAutofit/>
            </a:bodyPr>
            <a:lstStyle/>
            <a:p>
              <a:pPr marL="0" lvl="0" indent="0" algn="ctr" defTabSz="800100">
                <a:lnSpc>
                  <a:spcPct val="90000"/>
                </a:lnSpc>
                <a:spcBef>
                  <a:spcPct val="0"/>
                </a:spcBef>
                <a:spcAft>
                  <a:spcPts val="0"/>
                </a:spcAft>
                <a:buNone/>
              </a:pPr>
              <a:r>
                <a:rPr lang="en-GB" sz="2400" kern="1200" dirty="0">
                  <a:solidFill>
                    <a:schemeClr val="tx1"/>
                  </a:solidFill>
                </a:rPr>
                <a:t>User</a:t>
              </a:r>
            </a:p>
            <a:p>
              <a:pPr marL="0" lvl="0" indent="0" algn="ctr" defTabSz="800100">
                <a:lnSpc>
                  <a:spcPct val="90000"/>
                </a:lnSpc>
                <a:spcBef>
                  <a:spcPct val="0"/>
                </a:spcBef>
                <a:spcAft>
                  <a:spcPts val="0"/>
                </a:spcAft>
                <a:buNone/>
              </a:pPr>
              <a:r>
                <a:rPr lang="en-GB" sz="2400" kern="1200" dirty="0">
                  <a:solidFill>
                    <a:schemeClr val="tx1"/>
                  </a:solidFill>
                </a:rPr>
                <a:t> Record</a:t>
              </a:r>
              <a:br>
                <a:rPr lang="en-GB" sz="2400" kern="1200" dirty="0">
                  <a:solidFill>
                    <a:schemeClr val="tx1"/>
                  </a:solidFill>
                </a:rPr>
              </a:br>
              <a:endParaRPr lang="en-US" sz="2400" kern="1200" dirty="0">
                <a:solidFill>
                  <a:schemeClr val="tx1"/>
                </a:solidFill>
              </a:endParaRPr>
            </a:p>
          </p:txBody>
        </p:sp>
      </p:grpSp>
      <p:grpSp>
        <p:nvGrpSpPr>
          <p:cNvPr id="23" name="Group 22"/>
          <p:cNvGrpSpPr/>
          <p:nvPr/>
        </p:nvGrpSpPr>
        <p:grpSpPr>
          <a:xfrm>
            <a:off x="4850153" y="4713687"/>
            <a:ext cx="663491" cy="663491"/>
            <a:chOff x="2566500" y="4465284"/>
            <a:chExt cx="663491" cy="663491"/>
          </a:xfrm>
        </p:grpSpPr>
        <p:sp>
          <p:nvSpPr>
            <p:cNvPr id="24" name="Oval 23"/>
            <p:cNvSpPr/>
            <p:nvPr/>
          </p:nvSpPr>
          <p:spPr bwMode="auto">
            <a:xfrm>
              <a:off x="2566500" y="4465284"/>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25" name="Freeform 423"/>
            <p:cNvSpPr>
              <a:spLocks noChangeArrowheads="1"/>
            </p:cNvSpPr>
            <p:nvPr/>
          </p:nvSpPr>
          <p:spPr bwMode="auto">
            <a:xfrm>
              <a:off x="2746983" y="4639551"/>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grpSp>
        <p:nvGrpSpPr>
          <p:cNvPr id="26" name="Group 25"/>
          <p:cNvGrpSpPr/>
          <p:nvPr/>
        </p:nvGrpSpPr>
        <p:grpSpPr>
          <a:xfrm>
            <a:off x="3703243" y="3349983"/>
            <a:ext cx="663491" cy="663491"/>
            <a:chOff x="4531787" y="3275111"/>
            <a:chExt cx="663491" cy="663491"/>
          </a:xfrm>
        </p:grpSpPr>
        <p:sp>
          <p:nvSpPr>
            <p:cNvPr id="27" name="Oval 26"/>
            <p:cNvSpPr/>
            <p:nvPr/>
          </p:nvSpPr>
          <p:spPr bwMode="auto">
            <a:xfrm>
              <a:off x="4531787" y="3275111"/>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28" name="Freeform 114"/>
            <p:cNvSpPr>
              <a:spLocks noChangeArrowheads="1"/>
            </p:cNvSpPr>
            <p:nvPr/>
          </p:nvSpPr>
          <p:spPr bwMode="auto">
            <a:xfrm>
              <a:off x="4700792" y="3456498"/>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a:p>
          </p:txBody>
        </p:sp>
      </p:grpSp>
      <p:grpSp>
        <p:nvGrpSpPr>
          <p:cNvPr id="29" name="Group 28"/>
          <p:cNvGrpSpPr/>
          <p:nvPr/>
        </p:nvGrpSpPr>
        <p:grpSpPr>
          <a:xfrm>
            <a:off x="2728916" y="1687554"/>
            <a:ext cx="663491" cy="663491"/>
            <a:chOff x="1831191" y="1840850"/>
            <a:chExt cx="663491" cy="663491"/>
          </a:xfrm>
        </p:grpSpPr>
        <p:sp>
          <p:nvSpPr>
            <p:cNvPr id="30" name="Oval 29"/>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31"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bg1"/>
            </a:solidFill>
            <a:ln>
              <a:noFill/>
            </a:ln>
          </p:spPr>
          <p:txBody>
            <a:bodyPr wrap="none" anchor="ctr"/>
            <a:lstStyle/>
            <a:p>
              <a:endParaRPr lang="en-US"/>
            </a:p>
          </p:txBody>
        </p:sp>
      </p:grpSp>
      <p:sp>
        <p:nvSpPr>
          <p:cNvPr id="32" name="TextBox 31"/>
          <p:cNvSpPr txBox="1"/>
          <p:nvPr/>
        </p:nvSpPr>
        <p:spPr>
          <a:xfrm>
            <a:off x="3395179" y="1375609"/>
            <a:ext cx="5482121" cy="1200329"/>
          </a:xfrm>
          <a:prstGeom prst="rect">
            <a:avLst/>
          </a:prstGeom>
          <a:noFill/>
          <a:ln>
            <a:noFill/>
          </a:ln>
        </p:spPr>
        <p:txBody>
          <a:bodyPr wrap="square" rtlCol="0">
            <a:spAutoFit/>
          </a:bodyPr>
          <a:lstStyle/>
          <a:p>
            <a:pPr algn="ctr"/>
            <a:r>
              <a:rPr lang="en-US" sz="2400" dirty="0">
                <a:solidFill>
                  <a:schemeClr val="bg1"/>
                </a:solidFill>
                <a:latin typeface="Salesforce Sans" panose="020B0505020202020203" pitchFamily="34" charset="0"/>
                <a:cs typeface="Arial" pitchFamily="34" charset="0"/>
              </a:rPr>
              <a:t>Company Profile</a:t>
            </a:r>
          </a:p>
          <a:p>
            <a:pPr algn="ctr"/>
            <a:r>
              <a:rPr lang="en-US" sz="2400" dirty="0">
                <a:solidFill>
                  <a:schemeClr val="bg1"/>
                </a:solidFill>
                <a:latin typeface="Salesforce Sans" panose="020B0505020202020203" pitchFamily="34" charset="0"/>
                <a:cs typeface="Arial" pitchFamily="34" charset="0"/>
              </a:rPr>
              <a:t>UI Settings Calendar Settings</a:t>
            </a:r>
          </a:p>
          <a:p>
            <a:pPr algn="ctr"/>
            <a:r>
              <a:rPr lang="en-US" sz="2400" dirty="0">
                <a:solidFill>
                  <a:schemeClr val="bg1"/>
                </a:solidFill>
                <a:latin typeface="Salesforce Sans" panose="020B0505020202020203" pitchFamily="34" charset="0"/>
                <a:cs typeface="Arial" pitchFamily="34" charset="0"/>
              </a:rPr>
              <a:t>Search Settings Chatter</a:t>
            </a:r>
            <a:endParaRPr lang="en-IN" sz="2400" dirty="0">
              <a:solidFill>
                <a:schemeClr val="bg1"/>
              </a:solidFill>
              <a:latin typeface="Salesforce Sans" panose="020B0505020202020203" pitchFamily="34" charset="0"/>
              <a:cs typeface="Arial" pitchFamily="34" charset="0"/>
            </a:endParaRPr>
          </a:p>
        </p:txBody>
      </p:sp>
    </p:spTree>
    <p:custDataLst>
      <p:tags r:id="rId1"/>
    </p:custDataLst>
    <p:extLst>
      <p:ext uri="{BB962C8B-B14F-4D97-AF65-F5344CB8AC3E}">
        <p14:creationId xmlns:p14="http://schemas.microsoft.com/office/powerpoint/2010/main" val="195929157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6" name="Content Placeholder 5"/>
          <p:cNvSpPr>
            <a:spLocks noGrp="1"/>
          </p:cNvSpPr>
          <p:nvPr>
            <p:ph idx="1"/>
          </p:nvPr>
        </p:nvSpPr>
        <p:spPr>
          <a:xfrm>
            <a:off x="853591" y="1027272"/>
            <a:ext cx="6762234" cy="4635062"/>
          </a:xfrm>
        </p:spPr>
        <p:txBody>
          <a:bodyPr/>
          <a:lstStyle/>
          <a:p>
            <a:pPr lvl="1"/>
            <a:r>
              <a:rPr lang="en-US" b="0" dirty="0">
                <a:solidFill>
                  <a:srgbClr val="AEBE89"/>
                </a:solidFill>
                <a:latin typeface="Salesforce Sans Thin" panose="020B0205020202020203" pitchFamily="34" charset="0"/>
                <a:ea typeface="+mn-ea"/>
              </a:rPr>
              <a:t>Final Course Review</a:t>
            </a:r>
          </a:p>
          <a:p>
            <a:pPr lvl="1"/>
            <a:r>
              <a:rPr lang="en-US" dirty="0">
                <a:ea typeface="+mn-ea"/>
              </a:rPr>
              <a:t>Final Project Requirements</a:t>
            </a:r>
          </a:p>
          <a:p>
            <a:pPr lvl="1"/>
            <a:r>
              <a:rPr lang="en-GB" b="0" dirty="0">
                <a:latin typeface="Salesforce Sans Light" panose="020B0305020202020203" pitchFamily="34" charset="0"/>
                <a:ea typeface="+mn-ea"/>
              </a:rPr>
              <a:t>Where to Go for More Resources</a:t>
            </a:r>
            <a:endParaRPr lang="en-US" b="0" dirty="0">
              <a:latin typeface="Salesforce Sans Light" panose="020B0305020202020203" pitchFamily="34" charset="0"/>
              <a:ea typeface="+mn-ea"/>
            </a:endParaRPr>
          </a:p>
          <a:p>
            <a:pPr marL="3175" lvl="2" indent="0">
              <a:buNone/>
            </a:pPr>
            <a:endParaRPr lang="en-US" dirty="0"/>
          </a:p>
          <a:p>
            <a:endParaRPr lang="en-US" dirty="0"/>
          </a:p>
          <a:p>
            <a:endParaRPr lang="en-US" dirty="0"/>
          </a:p>
          <a:p>
            <a:endParaRPr lang="en-US" dirty="0"/>
          </a:p>
        </p:txBody>
      </p:sp>
      <p:sp>
        <p:nvSpPr>
          <p:cNvPr id="4" name="Text Placeholder 3"/>
          <p:cNvSpPr>
            <a:spLocks noGrp="1"/>
          </p:cNvSpPr>
          <p:nvPr>
            <p:ph type="body" sz="quarter" idx="13"/>
          </p:nvPr>
        </p:nvSpPr>
        <p:spPr/>
        <p:txBody>
          <a:bodyPr/>
          <a:lstStyle/>
          <a:p>
            <a:r>
              <a:rPr lang="en-US" dirty="0"/>
              <a:t>Module 10: </a:t>
            </a:r>
            <a:r>
              <a:rPr lang="en-US" b="0" dirty="0">
                <a:latin typeface="Salesforce Sans Light" panose="020B0305020202020203" pitchFamily="34" charset="0"/>
              </a:rPr>
              <a:t>Summary</a:t>
            </a:r>
          </a:p>
        </p:txBody>
      </p:sp>
      <p:sp>
        <p:nvSpPr>
          <p:cNvPr id="2" name="Slide Number Placeholder 1"/>
          <p:cNvSpPr>
            <a:spLocks noGrp="1"/>
          </p:cNvSpPr>
          <p:nvPr>
            <p:ph type="sldNum" sz="quarter" idx="12"/>
          </p:nvPr>
        </p:nvSpPr>
        <p:spPr/>
        <p:txBody>
          <a:bodyPr/>
          <a:lstStyle/>
          <a:p>
            <a:fld id="{812A5277-1DB9-460F-9A21-B857ABB32666}" type="slidenum">
              <a:rPr lang="en-US" smtClean="0"/>
              <a:pPr/>
              <a:t>490</a:t>
            </a:fld>
            <a:endParaRPr lang="en-US" dirty="0"/>
          </a:p>
        </p:txBody>
      </p:sp>
    </p:spTree>
    <p:custDataLst>
      <p:tags r:id="rId1"/>
    </p:custDataLst>
    <p:extLst>
      <p:ext uri="{BB962C8B-B14F-4D97-AF65-F5344CB8AC3E}">
        <p14:creationId xmlns:p14="http://schemas.microsoft.com/office/powerpoint/2010/main" val="40891512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92" y="836614"/>
            <a:ext cx="8229345" cy="5935663"/>
          </a:xfrm>
        </p:spPr>
        <p:txBody>
          <a:bodyPr/>
          <a:lstStyle/>
          <a:p>
            <a:r>
              <a:rPr lang="en-GB" dirty="0"/>
              <a:t>AW Computing has hired four people to work in a new telesales department with the objective of generating new leads for the sales teams.</a:t>
            </a:r>
          </a:p>
          <a:p>
            <a:r>
              <a:rPr lang="en-GB" dirty="0"/>
              <a:t>They have hired three telesales reps and one telesales director. This team will begin work in one month.</a:t>
            </a:r>
          </a:p>
          <a:p>
            <a:r>
              <a:rPr lang="en-GB" dirty="0"/>
              <a:t>As the Administrator, you need to configure Salesforce to support these new users.</a:t>
            </a:r>
          </a:p>
        </p:txBody>
      </p:sp>
      <p:sp>
        <p:nvSpPr>
          <p:cNvPr id="2" name="Title 1"/>
          <p:cNvSpPr>
            <a:spLocks noGrp="1"/>
          </p:cNvSpPr>
          <p:nvPr>
            <p:ph type="title"/>
          </p:nvPr>
        </p:nvSpPr>
        <p:spPr/>
        <p:txBody>
          <a:bodyPr/>
          <a:lstStyle/>
          <a:p>
            <a:r>
              <a:rPr lang="en-GB"/>
              <a:t>AW Computing Expands Sales</a:t>
            </a:r>
            <a:endParaRPr lang="en-GB" dirty="0"/>
          </a:p>
        </p:txBody>
      </p:sp>
      <p:pic>
        <p:nvPicPr>
          <p:cNvPr id="6" name="Picture 5" descr="AW Computing Logo.png"/>
          <p:cNvPicPr>
            <a:picLocks noChangeAspect="1"/>
          </p:cNvPicPr>
          <p:nvPr/>
        </p:nvPicPr>
        <p:blipFill>
          <a:blip r:embed="rId4" cstate="print"/>
          <a:stretch>
            <a:fillRect/>
          </a:stretch>
        </p:blipFill>
        <p:spPr>
          <a:xfrm>
            <a:off x="8768862" y="1009486"/>
            <a:ext cx="2914307" cy="1495500"/>
          </a:xfrm>
          <a:prstGeom prst="rect">
            <a:avLst/>
          </a:prstGeom>
        </p:spPr>
      </p:pic>
      <p:sp>
        <p:nvSpPr>
          <p:cNvPr id="4" name="Slide Number Placeholder 3"/>
          <p:cNvSpPr>
            <a:spLocks noGrp="1"/>
          </p:cNvSpPr>
          <p:nvPr>
            <p:ph type="sldNum" sz="quarter" idx="10"/>
          </p:nvPr>
        </p:nvSpPr>
        <p:spPr/>
        <p:txBody>
          <a:bodyPr/>
          <a:lstStyle/>
          <a:p>
            <a:fld id="{812A5277-1DB9-460F-9A21-B857ABB32666}" type="slidenum">
              <a:rPr lang="en-US" smtClean="0"/>
              <a:pPr/>
              <a:t>491</a:t>
            </a:fld>
            <a:endParaRPr lang="en-US" dirty="0"/>
          </a:p>
        </p:txBody>
      </p:sp>
    </p:spTree>
    <p:custDataLst>
      <p:tags r:id="rId1"/>
    </p:custDataLst>
    <p:extLst>
      <p:ext uri="{BB962C8B-B14F-4D97-AF65-F5344CB8AC3E}">
        <p14:creationId xmlns:p14="http://schemas.microsoft.com/office/powerpoint/2010/main" val="345421151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Scenario Details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492</a:t>
            </a:fld>
            <a:endParaRPr lang="en-US" dirty="0"/>
          </a:p>
        </p:txBody>
      </p:sp>
      <p:grpSp>
        <p:nvGrpSpPr>
          <p:cNvPr id="3" name="Group 34"/>
          <p:cNvGrpSpPr/>
          <p:nvPr/>
        </p:nvGrpSpPr>
        <p:grpSpPr>
          <a:xfrm>
            <a:off x="2200274" y="2889650"/>
            <a:ext cx="7904233" cy="3390832"/>
            <a:chOff x="1299586" y="2564003"/>
            <a:chExt cx="6296967" cy="2701332"/>
          </a:xfrm>
        </p:grpSpPr>
        <p:sp>
          <p:nvSpPr>
            <p:cNvPr id="25" name="Rounded Rectangle 24"/>
            <p:cNvSpPr/>
            <p:nvPr/>
          </p:nvSpPr>
          <p:spPr bwMode="auto">
            <a:xfrm>
              <a:off x="5717511"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en-GB" sz="2400" b="1" dirty="0">
                  <a:solidFill>
                    <a:schemeClr val="bg1"/>
                  </a:solidFill>
                </a:rPr>
                <a:t>Peter Jones </a:t>
              </a:r>
              <a:r>
                <a:rPr lang="en-GB" sz="2400" dirty="0">
                  <a:solidFill>
                    <a:schemeClr val="bg1"/>
                  </a:solidFill>
                </a:rPr>
                <a:t>Telesales Rep</a:t>
              </a:r>
            </a:p>
          </p:txBody>
        </p:sp>
        <p:sp>
          <p:nvSpPr>
            <p:cNvPr id="26" name="Rounded Rectangle 25"/>
            <p:cNvSpPr/>
            <p:nvPr/>
          </p:nvSpPr>
          <p:spPr bwMode="auto">
            <a:xfrm>
              <a:off x="3508548"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en-GB" sz="2400" b="1" dirty="0">
                  <a:solidFill>
                    <a:schemeClr val="bg1"/>
                  </a:solidFill>
                </a:rPr>
                <a:t>Carrie Ames </a:t>
              </a:r>
              <a:r>
                <a:rPr lang="en-GB" sz="2400" dirty="0">
                  <a:solidFill>
                    <a:schemeClr val="bg1"/>
                  </a:solidFill>
                </a:rPr>
                <a:t>Telesales Rep</a:t>
              </a:r>
            </a:p>
          </p:txBody>
        </p:sp>
        <p:sp>
          <p:nvSpPr>
            <p:cNvPr id="27" name="Rounded Rectangle 26"/>
            <p:cNvSpPr/>
            <p:nvPr/>
          </p:nvSpPr>
          <p:spPr bwMode="auto">
            <a:xfrm>
              <a:off x="1299586"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en-GB" sz="2400" b="1" dirty="0">
                  <a:solidFill>
                    <a:schemeClr val="bg1"/>
                  </a:solidFill>
                </a:rPr>
                <a:t>Luke Pang</a:t>
              </a:r>
            </a:p>
            <a:p>
              <a:pPr lvl="0" algn="ctr" defTabSz="1155700">
                <a:lnSpc>
                  <a:spcPct val="90000"/>
                </a:lnSpc>
                <a:spcBef>
                  <a:spcPct val="0"/>
                </a:spcBef>
              </a:pPr>
              <a:r>
                <a:rPr lang="en-GB" sz="2400" dirty="0">
                  <a:solidFill>
                    <a:schemeClr val="bg1"/>
                  </a:solidFill>
                </a:rPr>
                <a:t>Telesales Rep</a:t>
              </a:r>
            </a:p>
          </p:txBody>
        </p:sp>
        <p:sp>
          <p:nvSpPr>
            <p:cNvPr id="28" name="Rounded Rectangle 27"/>
            <p:cNvSpPr/>
            <p:nvPr/>
          </p:nvSpPr>
          <p:spPr bwMode="auto">
            <a:xfrm>
              <a:off x="3510224" y="2564003"/>
              <a:ext cx="1879042" cy="1135464"/>
            </a:xfrm>
            <a:prstGeom prst="roundRect">
              <a:avLst/>
            </a:prstGeom>
            <a:solidFill>
              <a:srgbClr val="002776"/>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en-GB" sz="2400" b="1" dirty="0">
                  <a:solidFill>
                    <a:schemeClr val="bg1"/>
                  </a:solidFill>
                </a:rPr>
                <a:t>Mary Smith</a:t>
              </a:r>
            </a:p>
            <a:p>
              <a:pPr lvl="0" algn="ctr" defTabSz="1155700">
                <a:lnSpc>
                  <a:spcPct val="90000"/>
                </a:lnSpc>
                <a:spcBef>
                  <a:spcPct val="0"/>
                </a:spcBef>
              </a:pPr>
              <a:r>
                <a:rPr lang="en-GB" sz="2400" dirty="0">
                  <a:solidFill>
                    <a:schemeClr val="bg1"/>
                  </a:solidFill>
                </a:rPr>
                <a:t>Telesales Director</a:t>
              </a:r>
            </a:p>
          </p:txBody>
        </p:sp>
        <p:cxnSp>
          <p:nvCxnSpPr>
            <p:cNvPr id="30" name="Elbow Connector 29"/>
            <p:cNvCxnSpPr>
              <a:stCxn id="28" idx="2"/>
              <a:endCxn id="27" idx="0"/>
            </p:cNvCxnSpPr>
            <p:nvPr/>
          </p:nvCxnSpPr>
          <p:spPr bwMode="auto">
            <a:xfrm rot="5400000">
              <a:off x="3129224" y="2809350"/>
              <a:ext cx="430404" cy="2210638"/>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32" name="Elbow Connector 31"/>
            <p:cNvCxnSpPr>
              <a:stCxn id="28" idx="2"/>
              <a:endCxn id="25" idx="0"/>
            </p:cNvCxnSpPr>
            <p:nvPr/>
          </p:nvCxnSpPr>
          <p:spPr bwMode="auto">
            <a:xfrm rot="16200000" flipH="1">
              <a:off x="5338186" y="2811025"/>
              <a:ext cx="430404" cy="2207287"/>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34" name="Straight Connector 33"/>
            <p:cNvCxnSpPr>
              <a:stCxn id="28" idx="2"/>
              <a:endCxn id="26" idx="0"/>
            </p:cNvCxnSpPr>
            <p:nvPr/>
          </p:nvCxnSpPr>
          <p:spPr bwMode="auto">
            <a:xfrm flipH="1">
              <a:off x="4448069" y="3699467"/>
              <a:ext cx="1676" cy="430404"/>
            </a:xfrm>
            <a:prstGeom prst="line">
              <a:avLst/>
            </a:prstGeom>
            <a:solidFill>
              <a:schemeClr val="accent1"/>
            </a:solidFill>
            <a:ln w="38100" cap="flat" cmpd="sng" algn="ctr">
              <a:solidFill>
                <a:schemeClr val="bg1">
                  <a:lumMod val="75000"/>
                </a:schemeClr>
              </a:solidFill>
              <a:prstDash val="solid"/>
              <a:round/>
              <a:headEnd type="none" w="lg" len="lg"/>
              <a:tailEnd type="none" w="lg" len="lg"/>
            </a:ln>
            <a:effectLst/>
          </p:spPr>
        </p:cxnSp>
      </p:grpSp>
      <p:sp>
        <p:nvSpPr>
          <p:cNvPr id="5" name="Rounded Rectangle 4"/>
          <p:cNvSpPr/>
          <p:nvPr/>
        </p:nvSpPr>
        <p:spPr bwMode="auto">
          <a:xfrm>
            <a:off x="986217" y="1458490"/>
            <a:ext cx="3328826" cy="1431160"/>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en-US" sz="2400" dirty="0">
                <a:solidFill>
                  <a:schemeClr val="tx1">
                    <a:lumMod val="75000"/>
                    <a:lumOff val="25000"/>
                  </a:schemeClr>
                </a:solidFill>
              </a:rPr>
              <a:t>Telesales Team will report to the VP of Marketing.</a:t>
            </a:r>
          </a:p>
        </p:txBody>
      </p:sp>
      <p:sp>
        <p:nvSpPr>
          <p:cNvPr id="18" name="Rounded Rectangle 17"/>
          <p:cNvSpPr/>
          <p:nvPr/>
        </p:nvSpPr>
        <p:spPr bwMode="auto">
          <a:xfrm>
            <a:off x="7831544" y="1458490"/>
            <a:ext cx="3328826" cy="1431160"/>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en-US" sz="2400" dirty="0">
                <a:solidFill>
                  <a:schemeClr val="tx1">
                    <a:lumMod val="75000"/>
                    <a:lumOff val="25000"/>
                  </a:schemeClr>
                </a:solidFill>
              </a:rPr>
              <a:t>Telesales Team will be based in Atlanta, Georgia, USA.</a:t>
            </a:r>
          </a:p>
        </p:txBody>
      </p:sp>
    </p:spTree>
    <p:custDataLst>
      <p:tags r:id="rId1"/>
    </p:custDataLst>
    <p:extLst>
      <p:ext uri="{BB962C8B-B14F-4D97-AF65-F5344CB8AC3E}">
        <p14:creationId xmlns:p14="http://schemas.microsoft.com/office/powerpoint/2010/main" val="211710389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numCol="2" spcCol="457200">
            <a:noAutofit/>
          </a:bodyPr>
          <a:lstStyle/>
          <a:p>
            <a:pPr marL="457200" indent="-457200">
              <a:buFont typeface="+mj-lt"/>
              <a:buAutoNum type="arabicPeriod"/>
            </a:pPr>
            <a:r>
              <a:rPr lang="en-US" dirty="0">
                <a:solidFill>
                  <a:schemeClr val="dk1"/>
                </a:solidFill>
              </a:rPr>
              <a:t>The Telesales team will need to create leads manually or by importing lists of leads. Telesales reps should not be able to delete leads.  </a:t>
            </a:r>
          </a:p>
          <a:p>
            <a:pPr marL="457200" indent="-457200">
              <a:buFont typeface="+mj-lt"/>
              <a:buAutoNum type="arabicPeriod"/>
            </a:pPr>
            <a:r>
              <a:rPr lang="en-US" dirty="0">
                <a:solidFill>
                  <a:schemeClr val="dk1"/>
                </a:solidFill>
              </a:rPr>
              <a:t>Lead Status should be marked as “Dead” if the lead will not be pursued or is created in error.  </a:t>
            </a:r>
          </a:p>
          <a:p>
            <a:pPr marL="457200" indent="-457200">
              <a:buFont typeface="+mj-lt"/>
              <a:buAutoNum type="arabicPeriod"/>
            </a:pPr>
            <a:r>
              <a:rPr lang="en-US" dirty="0">
                <a:solidFill>
                  <a:schemeClr val="dk1"/>
                </a:solidFill>
              </a:rPr>
              <a:t>Lead Source should be “Phone” if </a:t>
            </a:r>
            <a:br>
              <a:rPr lang="en-US" dirty="0">
                <a:solidFill>
                  <a:schemeClr val="dk1"/>
                </a:solidFill>
              </a:rPr>
            </a:br>
            <a:r>
              <a:rPr lang="en-US" dirty="0">
                <a:solidFill>
                  <a:schemeClr val="dk1"/>
                </a:solidFill>
              </a:rPr>
              <a:t>it is created by the Telesales team.</a:t>
            </a:r>
          </a:p>
          <a:p>
            <a:pPr marL="457200" indent="-457200">
              <a:buFont typeface="+mj-lt"/>
              <a:buAutoNum type="arabicPeriod"/>
            </a:pPr>
            <a:r>
              <a:rPr lang="en-US" dirty="0">
                <a:solidFill>
                  <a:schemeClr val="dk1"/>
                </a:solidFill>
              </a:rPr>
              <a:t>Telesales needs to track the Likely Decision Date (when the lead is likely to make a decision to purchase). This should never </a:t>
            </a:r>
            <a:br>
              <a:rPr lang="en-US" dirty="0">
                <a:solidFill>
                  <a:schemeClr val="dk1"/>
                </a:solidFill>
              </a:rPr>
            </a:br>
            <a:r>
              <a:rPr lang="en-US" dirty="0">
                <a:solidFill>
                  <a:schemeClr val="dk1"/>
                </a:solidFill>
              </a:rPr>
              <a:t>be a day in the past.</a:t>
            </a:r>
          </a:p>
          <a:p>
            <a:pPr marL="457200" indent="-457200">
              <a:buFont typeface="+mj-lt"/>
              <a:buAutoNum type="arabicPeriod"/>
            </a:pPr>
            <a:r>
              <a:rPr lang="en-US" dirty="0">
                <a:solidFill>
                  <a:schemeClr val="dk1"/>
                </a:solidFill>
              </a:rPr>
              <a:t>AW Computing wants to automate the rating of leads by creating a new Telesales Rating field, which should not be visible to users who do not report to the VP of Marketing:</a:t>
            </a:r>
          </a:p>
        </p:txBody>
      </p:sp>
      <p:sp>
        <p:nvSpPr>
          <p:cNvPr id="5" name="Title 4"/>
          <p:cNvSpPr>
            <a:spLocks noGrp="1"/>
          </p:cNvSpPr>
          <p:nvPr>
            <p:ph type="title"/>
          </p:nvPr>
        </p:nvSpPr>
        <p:spPr/>
        <p:txBody>
          <a:bodyPr/>
          <a:lstStyle/>
          <a:p>
            <a:r>
              <a:rPr lang="en-GB" dirty="0"/>
              <a:t>Requirements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493</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670083278"/>
              </p:ext>
            </p:extLst>
          </p:nvPr>
        </p:nvGraphicFramePr>
        <p:xfrm>
          <a:off x="6773332" y="2910362"/>
          <a:ext cx="5113867" cy="2103120"/>
        </p:xfrm>
        <a:graphic>
          <a:graphicData uri="http://schemas.openxmlformats.org/drawingml/2006/table">
            <a:tbl>
              <a:tblPr firstRow="1" bandRow="1">
                <a:tableStyleId>{5940675A-B579-460E-94D1-54222C63F5DA}</a:tableStyleId>
              </a:tblPr>
              <a:tblGrid>
                <a:gridCol w="3526414">
                  <a:extLst>
                    <a:ext uri="{9D8B030D-6E8A-4147-A177-3AD203B41FA5}">
                      <a16:colId xmlns:a16="http://schemas.microsoft.com/office/drawing/2014/main" val="20000"/>
                    </a:ext>
                  </a:extLst>
                </a:gridCol>
                <a:gridCol w="1587453">
                  <a:extLst>
                    <a:ext uri="{9D8B030D-6E8A-4147-A177-3AD203B41FA5}">
                      <a16:colId xmlns:a16="http://schemas.microsoft.com/office/drawing/2014/main" val="20001"/>
                    </a:ext>
                  </a:extLst>
                </a:gridCol>
              </a:tblGrid>
              <a:tr h="694642">
                <a:tc>
                  <a:txBody>
                    <a:bodyPr/>
                    <a:lstStyle/>
                    <a:p>
                      <a:r>
                        <a:rPr lang="en-US" sz="2000" kern="1200" dirty="0">
                          <a:solidFill>
                            <a:schemeClr val="tx1"/>
                          </a:solidFill>
                          <a:latin typeface="+mn-lt"/>
                          <a:ea typeface="+mn-ea"/>
                          <a:cs typeface="+mn-cs"/>
                        </a:rPr>
                        <a:t>Likely Decision Date unknown</a:t>
                      </a:r>
                      <a:endParaRPr lang="en-US" sz="2000" dirty="0">
                        <a:solidFill>
                          <a:schemeClr val="tx1"/>
                        </a:solidFill>
                      </a:endParaRP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2000" b="1" dirty="0">
                          <a:solidFill>
                            <a:schemeClr val="accent1"/>
                          </a:solidFill>
                          <a:latin typeface="Courier New" pitchFamily="49" charset="0"/>
                          <a:cs typeface="Courier New" pitchFamily="49" charset="0"/>
                        </a:rPr>
                        <a:t>Cold</a:t>
                      </a:r>
                      <a:endParaRPr lang="en-US" sz="2000" b="1" dirty="0">
                        <a:solidFill>
                          <a:schemeClr val="accent1"/>
                        </a:solidFill>
                        <a:latin typeface="Courier New" pitchFamily="49" charset="0"/>
                        <a:cs typeface="Courier New" pitchFamily="49" charset="0"/>
                      </a:endParaRP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9956">
                <a:tc>
                  <a:txBody>
                    <a:bodyPr/>
                    <a:lstStyle/>
                    <a:p>
                      <a:pPr marL="0" lvl="1" indent="0"/>
                      <a:r>
                        <a:rPr lang="en-US" sz="2000" kern="1200" dirty="0">
                          <a:solidFill>
                            <a:schemeClr val="tx1"/>
                          </a:solidFill>
                          <a:latin typeface="+mn-lt"/>
                          <a:ea typeface="+mn-ea"/>
                          <a:cs typeface="+mn-cs"/>
                        </a:rPr>
                        <a:t>Likely Decision Date more than 30 days away</a:t>
                      </a:r>
                      <a:endParaRPr lang="en-US" sz="2000" dirty="0">
                        <a:solidFill>
                          <a:schemeClr val="tx1"/>
                        </a:solidFill>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2000" b="1" i="0" kern="1200" dirty="0">
                          <a:solidFill>
                            <a:schemeClr val="accent6"/>
                          </a:solidFill>
                          <a:latin typeface="Courier New" pitchFamily="49" charset="0"/>
                          <a:ea typeface="+mn-ea"/>
                          <a:cs typeface="Courier New" pitchFamily="49" charset="0"/>
                        </a:rPr>
                        <a:t>Warm</a:t>
                      </a:r>
                      <a:endParaRPr lang="en-US" sz="2000" b="1" i="0" kern="1200" dirty="0">
                        <a:solidFill>
                          <a:schemeClr val="accent6"/>
                        </a:solidFill>
                        <a:latin typeface="Courier New" pitchFamily="49" charset="0"/>
                        <a:ea typeface="+mn-ea"/>
                        <a:cs typeface="Courier New" pitchFamily="49" charset="0"/>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92125">
                <a:tc>
                  <a:txBody>
                    <a:bodyPr/>
                    <a:lstStyle/>
                    <a:p>
                      <a:r>
                        <a:rPr lang="en-US" sz="2000" kern="1200" dirty="0">
                          <a:solidFill>
                            <a:schemeClr val="tx1"/>
                          </a:solidFill>
                          <a:latin typeface="+mn-lt"/>
                          <a:ea typeface="+mn-ea"/>
                          <a:cs typeface="+mn-cs"/>
                        </a:rPr>
                        <a:t>Likely Decision Date in less than 30 days</a:t>
                      </a:r>
                      <a:endParaRPr lang="en-US" sz="2000" dirty="0">
                        <a:solidFill>
                          <a:schemeClr val="tx1"/>
                        </a:solidFill>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GB" sz="2000" b="1" kern="1200" dirty="0">
                          <a:solidFill>
                            <a:srgbClr val="FF0000"/>
                          </a:solidFill>
                          <a:latin typeface="Courier New" pitchFamily="49" charset="0"/>
                          <a:ea typeface="+mn-ea"/>
                          <a:cs typeface="Courier New" pitchFamily="49" charset="0"/>
                        </a:rPr>
                        <a:t>Hot</a:t>
                      </a:r>
                      <a:endParaRPr lang="en-US" sz="2000" b="1" kern="1200" dirty="0">
                        <a:solidFill>
                          <a:srgbClr val="FF0000"/>
                        </a:solidFill>
                        <a:latin typeface="Courier New" pitchFamily="49" charset="0"/>
                        <a:ea typeface="+mn-ea"/>
                        <a:cs typeface="Courier New" pitchFamily="49" charset="0"/>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388345056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numCol="2" spcCol="365760">
            <a:noAutofit/>
          </a:bodyPr>
          <a:lstStyle/>
          <a:p>
            <a:pPr marL="457200" indent="-457200">
              <a:buFont typeface="+mj-lt"/>
              <a:buAutoNum type="arabicPeriod" startAt="6"/>
            </a:pPr>
            <a:r>
              <a:rPr lang="en-US" dirty="0">
                <a:solidFill>
                  <a:schemeClr val="dk1"/>
                </a:solidFill>
              </a:rPr>
              <a:t>AW Computing has started a new Telesales campaign where existing customers can earn discounts by referring new customers (i.e., leads). Ensure there is a field on the lead to track the contact that referred them (this may be blank on some records where not applicable).  </a:t>
            </a:r>
          </a:p>
          <a:p>
            <a:pPr marL="457200" indent="-457200">
              <a:buFont typeface="+mj-lt"/>
              <a:buAutoNum type="arabicPeriod" startAt="6"/>
            </a:pPr>
            <a:r>
              <a:rPr lang="en-GB" dirty="0"/>
              <a:t>The Director of Telesales would like requirements 2–6 made available to the Telesales team, so that when they create new leads they see the correct fields, picklist values, and lead process.</a:t>
            </a:r>
          </a:p>
          <a:p>
            <a:pPr marL="457200" indent="-457200">
              <a:buFont typeface="+mj-lt"/>
              <a:buAutoNum type="arabicPeriod" startAt="6"/>
            </a:pPr>
            <a:endParaRPr lang="en-GB" dirty="0"/>
          </a:p>
          <a:p>
            <a:pPr marL="457200" indent="-457200">
              <a:buFont typeface="+mj-lt"/>
              <a:buAutoNum type="arabicPeriod" startAt="6"/>
            </a:pPr>
            <a:r>
              <a:rPr lang="en-US" dirty="0">
                <a:solidFill>
                  <a:schemeClr val="dk1"/>
                </a:solidFill>
              </a:rPr>
              <a:t>If the Likely Decision Date has passed and the lead is not converted, a reminder should be sent to the owner of the lead so </a:t>
            </a:r>
            <a:br>
              <a:rPr lang="en-US" dirty="0">
                <a:solidFill>
                  <a:schemeClr val="dk1"/>
                </a:solidFill>
              </a:rPr>
            </a:br>
            <a:r>
              <a:rPr lang="en-US" dirty="0">
                <a:solidFill>
                  <a:schemeClr val="dk1"/>
                </a:solidFill>
              </a:rPr>
              <a:t>they can modify the Likely Decision Date or convert the lead. If nothing happens after 24 hours, the lead should be reassigned to the Telesales Director.</a:t>
            </a:r>
            <a:endParaRPr lang="en-US" dirty="0"/>
          </a:p>
        </p:txBody>
      </p:sp>
      <p:sp>
        <p:nvSpPr>
          <p:cNvPr id="5" name="Title 4"/>
          <p:cNvSpPr>
            <a:spLocks noGrp="1"/>
          </p:cNvSpPr>
          <p:nvPr>
            <p:ph type="title"/>
          </p:nvPr>
        </p:nvSpPr>
        <p:spPr/>
        <p:txBody>
          <a:bodyPr/>
          <a:lstStyle/>
          <a:p>
            <a:r>
              <a:rPr lang="en-GB" dirty="0"/>
              <a:t>Requirements </a:t>
            </a:r>
            <a:r>
              <a:rPr lang="en-GB" b="0" dirty="0"/>
              <a:t>(cont.)</a:t>
            </a:r>
            <a:endParaRPr lang="en-US" b="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494</a:t>
            </a:fld>
            <a:endParaRPr lang="en-US" dirty="0"/>
          </a:p>
        </p:txBody>
      </p:sp>
    </p:spTree>
    <p:custDataLst>
      <p:tags r:id="rId1"/>
    </p:custDataLst>
    <p:extLst>
      <p:ext uri="{BB962C8B-B14F-4D97-AF65-F5344CB8AC3E}">
        <p14:creationId xmlns:p14="http://schemas.microsoft.com/office/powerpoint/2010/main" val="27496755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2" y="843165"/>
            <a:ext cx="7944556" cy="5950440"/>
          </a:xfrm>
        </p:spPr>
        <p:txBody>
          <a:bodyPr>
            <a:normAutofit/>
          </a:bodyPr>
          <a:lstStyle/>
          <a:p>
            <a:pPr marL="630238" indent="-630238">
              <a:buFont typeface="+mj-lt"/>
              <a:buAutoNum type="arabicPeriod" startAt="9"/>
            </a:pPr>
            <a:r>
              <a:rPr lang="en-US" dirty="0">
                <a:solidFill>
                  <a:schemeClr val="dk1"/>
                </a:solidFill>
              </a:rPr>
              <a:t>You have been provided with a list of leads to import for the Telesales team. (Look in the Shared Documents folder on the Documents tab in Salesforce Classic.)</a:t>
            </a:r>
          </a:p>
          <a:p>
            <a:pPr marL="568325" indent="-568325">
              <a:buFont typeface="+mj-lt"/>
              <a:buAutoNum type="arabicPeriod" startAt="9"/>
            </a:pPr>
            <a:r>
              <a:rPr lang="en-US" dirty="0">
                <a:solidFill>
                  <a:schemeClr val="dk1"/>
                </a:solidFill>
              </a:rPr>
              <a:t>The telesales team require a dashboard to track the following:</a:t>
            </a:r>
          </a:p>
          <a:p>
            <a:pPr marL="974725" lvl="2" indent="-344488"/>
            <a:r>
              <a:rPr lang="en-GB" dirty="0">
                <a:solidFill>
                  <a:schemeClr val="dk1"/>
                </a:solidFill>
              </a:rPr>
              <a:t>Leads by Status</a:t>
            </a:r>
          </a:p>
          <a:p>
            <a:pPr marL="974725" lvl="2" indent="-344488"/>
            <a:r>
              <a:rPr lang="en-GB" dirty="0">
                <a:solidFill>
                  <a:schemeClr val="dk1"/>
                </a:solidFill>
              </a:rPr>
              <a:t>Lead by Owner</a:t>
            </a:r>
          </a:p>
          <a:p>
            <a:pPr marL="974725" lvl="2" indent="-344488"/>
            <a:r>
              <a:rPr lang="en-US" dirty="0">
                <a:solidFill>
                  <a:schemeClr val="dk1"/>
                </a:solidFill>
              </a:rPr>
              <a:t>Top 10 Leads (Hot leads with the soonest decision date)</a:t>
            </a:r>
            <a:endParaRPr lang="en-US" dirty="0"/>
          </a:p>
        </p:txBody>
      </p:sp>
      <p:sp>
        <p:nvSpPr>
          <p:cNvPr id="5" name="Title 4"/>
          <p:cNvSpPr>
            <a:spLocks noGrp="1"/>
          </p:cNvSpPr>
          <p:nvPr>
            <p:ph type="title"/>
          </p:nvPr>
        </p:nvSpPr>
        <p:spPr/>
        <p:txBody>
          <a:bodyPr/>
          <a:lstStyle/>
          <a:p>
            <a:r>
              <a:rPr lang="en-GB" dirty="0"/>
              <a:t>Requirements </a:t>
            </a:r>
            <a:r>
              <a:rPr lang="en-GB" b="0" dirty="0"/>
              <a:t>(cont.)</a:t>
            </a:r>
            <a:endParaRPr lang="en-US" b="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495</a:t>
            </a:fld>
            <a:endParaRPr lang="en-US" dirty="0"/>
          </a:p>
        </p:txBody>
      </p:sp>
    </p:spTree>
    <p:custDataLst>
      <p:tags r:id="rId1"/>
    </p:custDataLst>
    <p:extLst>
      <p:ext uri="{BB962C8B-B14F-4D97-AF65-F5344CB8AC3E}">
        <p14:creationId xmlns:p14="http://schemas.microsoft.com/office/powerpoint/2010/main" val="809319638"/>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6" name="Rectangle 7"/>
          <p:cNvSpPr>
            <a:spLocks noChangeArrowheads="1"/>
          </p:cNvSpPr>
          <p:nvPr/>
        </p:nvSpPr>
        <p:spPr bwMode="auto">
          <a:xfrm>
            <a:off x="4332599" y="1644162"/>
            <a:ext cx="2355438" cy="1200329"/>
          </a:xfrm>
          <a:prstGeom prst="rect">
            <a:avLst/>
          </a:prstGeom>
          <a:noFill/>
          <a:ln w="9525">
            <a:noFill/>
            <a:miter lim="800000"/>
            <a:headEnd/>
            <a:tailEnd/>
          </a:ln>
        </p:spPr>
        <p:txBody>
          <a:bodyPr wrap="square">
            <a:spAutoFit/>
          </a:bodyPr>
          <a:lstStyle/>
          <a:p>
            <a:pPr algn="ctr">
              <a:buClr>
                <a:srgbClr val="CC0000"/>
              </a:buClr>
              <a:buFont typeface="Wingdings" pitchFamily="2" charset="2"/>
              <a:buNone/>
            </a:pPr>
            <a:r>
              <a:rPr lang="en-US" sz="3600" b="1" dirty="0">
                <a:solidFill>
                  <a:srgbClr val="FFC000"/>
                </a:solidFill>
              </a:rPr>
              <a:t>OK, now</a:t>
            </a:r>
            <a:br>
              <a:rPr lang="en-US" sz="3600" b="1" dirty="0">
                <a:solidFill>
                  <a:srgbClr val="FFC000"/>
                </a:solidFill>
              </a:rPr>
            </a:br>
            <a:r>
              <a:rPr lang="en-US" sz="3600" b="1" dirty="0">
                <a:solidFill>
                  <a:srgbClr val="FFC000"/>
                </a:solidFill>
              </a:rPr>
              <a:t>build it!</a:t>
            </a:r>
          </a:p>
        </p:txBody>
      </p:sp>
      <p:sp>
        <p:nvSpPr>
          <p:cNvPr id="16392" name="Rectangle 15"/>
          <p:cNvSpPr>
            <a:spLocks noGrp="1" noChangeArrowheads="1"/>
          </p:cNvSpPr>
          <p:nvPr>
            <p:ph type="title"/>
          </p:nvPr>
        </p:nvSpPr>
        <p:spPr/>
        <p:txBody>
          <a:bodyPr/>
          <a:lstStyle/>
          <a:p>
            <a:pPr eaLnBrk="1" hangingPunct="1"/>
            <a:r>
              <a:rPr lang="en-US" sz="2600" dirty="0"/>
              <a:t>Build Stage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496</a:t>
            </a:fld>
            <a:endParaRPr lang="en-US" dirty="0"/>
          </a:p>
        </p:txBody>
      </p:sp>
      <p:pic>
        <p:nvPicPr>
          <p:cNvPr id="7" name="Picture 6" descr="truck1.png"/>
          <p:cNvPicPr>
            <a:picLocks noChangeAspect="1"/>
          </p:cNvPicPr>
          <p:nvPr/>
        </p:nvPicPr>
        <p:blipFill>
          <a:blip r:embed="rId4" cstate="print"/>
          <a:stretch>
            <a:fillRect/>
          </a:stretch>
        </p:blipFill>
        <p:spPr>
          <a:xfrm>
            <a:off x="4023404" y="2709750"/>
            <a:ext cx="4730470" cy="2987666"/>
          </a:xfrm>
          <a:prstGeom prst="rect">
            <a:avLst/>
          </a:prstGeom>
          <a:effectLst/>
        </p:spPr>
      </p:pic>
    </p:spTree>
    <p:custDataLst>
      <p:tags r:id="rId1"/>
    </p:custDataLst>
    <p:extLst>
      <p:ext uri="{BB962C8B-B14F-4D97-AF65-F5344CB8AC3E}">
        <p14:creationId xmlns:p14="http://schemas.microsoft.com/office/powerpoint/2010/main" val="3684764361"/>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1" y="843165"/>
            <a:ext cx="11941175" cy="4993191"/>
          </a:xfrm>
        </p:spPr>
        <p:txBody>
          <a:bodyPr numCol="2" spcCol="457200">
            <a:noAutofit/>
          </a:bodyPr>
          <a:lstStyle/>
          <a:p>
            <a:pPr marL="577850" indent="-577850">
              <a:spcBef>
                <a:spcPts val="900"/>
              </a:spcBef>
              <a:buFont typeface="+mj-lt"/>
              <a:buAutoNum type="arabicPeriod"/>
            </a:pPr>
            <a:r>
              <a:rPr lang="en-GB" dirty="0"/>
              <a:t>Create a new profile with users and roles. (</a:t>
            </a:r>
            <a:r>
              <a:rPr lang="en-US" dirty="0"/>
              <a:t>The Marketing User profile has most of what you need.)</a:t>
            </a:r>
          </a:p>
          <a:p>
            <a:pPr marL="577850" indent="-577850">
              <a:spcBef>
                <a:spcPts val="900"/>
              </a:spcBef>
              <a:buFont typeface="+mj-lt"/>
              <a:buAutoNum type="arabicPeriod"/>
            </a:pPr>
            <a:r>
              <a:rPr lang="en-US" dirty="0">
                <a:solidFill>
                  <a:schemeClr val="dk1"/>
                </a:solidFill>
              </a:rPr>
              <a:t>Add a new picklist value to the Lead Status field.</a:t>
            </a:r>
          </a:p>
          <a:p>
            <a:pPr marL="577850" indent="-577850">
              <a:spcBef>
                <a:spcPts val="900"/>
              </a:spcBef>
              <a:buFont typeface="+mj-lt"/>
              <a:buAutoNum type="arabicPeriod"/>
            </a:pPr>
            <a:r>
              <a:rPr lang="en-US" dirty="0">
                <a:solidFill>
                  <a:schemeClr val="dk1"/>
                </a:solidFill>
              </a:rPr>
              <a:t>Add a new picklist value to the Lead Source field.</a:t>
            </a:r>
          </a:p>
          <a:p>
            <a:pPr marL="577850" indent="-577850">
              <a:spcBef>
                <a:spcPts val="900"/>
              </a:spcBef>
              <a:buFont typeface="+mj-lt"/>
              <a:buAutoNum type="arabicPeriod"/>
            </a:pPr>
            <a:r>
              <a:rPr lang="en-US" dirty="0">
                <a:solidFill>
                  <a:schemeClr val="dk1"/>
                </a:solidFill>
              </a:rPr>
              <a:t>Create a new custom date field and validation rule.</a:t>
            </a:r>
          </a:p>
          <a:p>
            <a:pPr marL="577850" indent="-577850">
              <a:spcBef>
                <a:spcPts val="900"/>
              </a:spcBef>
              <a:buFont typeface="+mj-lt"/>
              <a:buAutoNum type="arabicPeriod"/>
            </a:pPr>
            <a:r>
              <a:rPr lang="en-US" dirty="0">
                <a:solidFill>
                  <a:schemeClr val="dk1"/>
                </a:solidFill>
              </a:rPr>
              <a:t>Create a new custom formula field.</a:t>
            </a:r>
          </a:p>
          <a:p>
            <a:pPr marL="577850" indent="-577850">
              <a:spcBef>
                <a:spcPts val="900"/>
              </a:spcBef>
              <a:buFont typeface="+mj-lt"/>
              <a:buAutoNum type="arabicPeriod"/>
            </a:pPr>
            <a:r>
              <a:rPr lang="en-GB" dirty="0">
                <a:solidFill>
                  <a:schemeClr val="dk1"/>
                </a:solidFill>
              </a:rPr>
              <a:t>Create a new custom lookup field.</a:t>
            </a:r>
          </a:p>
          <a:p>
            <a:pPr marL="577850" indent="-577850">
              <a:spcBef>
                <a:spcPts val="900"/>
              </a:spcBef>
              <a:buFont typeface="+mj-lt"/>
              <a:buAutoNum type="arabicPeriod"/>
            </a:pPr>
            <a:r>
              <a:rPr lang="en-GB" dirty="0">
                <a:solidFill>
                  <a:schemeClr val="dk1"/>
                </a:solidFill>
              </a:rPr>
              <a:t>Create a page layout, lead process, and record type assigned to the Telesales profile.</a:t>
            </a:r>
          </a:p>
          <a:p>
            <a:pPr marL="577850" indent="-577850">
              <a:spcBef>
                <a:spcPts val="900"/>
              </a:spcBef>
              <a:buFont typeface="+mj-lt"/>
              <a:buAutoNum type="arabicPeriod"/>
            </a:pPr>
            <a:r>
              <a:rPr lang="en-US" dirty="0"/>
              <a:t>Create a time-based workflow rule.</a:t>
            </a:r>
          </a:p>
          <a:p>
            <a:pPr marL="577850" indent="-577850">
              <a:spcBef>
                <a:spcPts val="900"/>
              </a:spcBef>
              <a:buFont typeface="+mj-lt"/>
              <a:buAutoNum type="arabicPeriod"/>
            </a:pPr>
            <a:r>
              <a:rPr lang="en-GB" dirty="0">
                <a:solidFill>
                  <a:schemeClr val="dk1"/>
                </a:solidFill>
              </a:rPr>
              <a:t>Import the leads using the lead import wizard, and an assignment rule and queue to assign them to the Telesales team.</a:t>
            </a:r>
          </a:p>
          <a:p>
            <a:pPr marL="577850" indent="-577850">
              <a:spcBef>
                <a:spcPts val="900"/>
              </a:spcBef>
              <a:buFont typeface="+mj-lt"/>
              <a:buAutoNum type="arabicPeriod"/>
            </a:pPr>
            <a:r>
              <a:rPr lang="en-GB" dirty="0">
                <a:solidFill>
                  <a:schemeClr val="dk1"/>
                </a:solidFill>
              </a:rPr>
              <a:t>Create the source reports and then the dashboard.</a:t>
            </a:r>
            <a:endParaRPr lang="en-US" dirty="0"/>
          </a:p>
        </p:txBody>
      </p:sp>
      <p:sp>
        <p:nvSpPr>
          <p:cNvPr id="5" name="Title 4"/>
          <p:cNvSpPr>
            <a:spLocks noGrp="1"/>
          </p:cNvSpPr>
          <p:nvPr>
            <p:ph type="title"/>
          </p:nvPr>
        </p:nvSpPr>
        <p:spPr/>
        <p:txBody>
          <a:bodyPr/>
          <a:lstStyle/>
          <a:p>
            <a:r>
              <a:rPr lang="en-GB" dirty="0"/>
              <a:t>Hints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497</a:t>
            </a:fld>
            <a:endParaRPr lang="en-US" dirty="0"/>
          </a:p>
        </p:txBody>
      </p:sp>
    </p:spTree>
    <p:custDataLst>
      <p:tags r:id="rId1"/>
    </p:custDataLst>
    <p:extLst>
      <p:ext uri="{BB962C8B-B14F-4D97-AF65-F5344CB8AC3E}">
        <p14:creationId xmlns:p14="http://schemas.microsoft.com/office/powerpoint/2010/main" val="29592123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Module Agenda</a:t>
            </a:r>
            <a:endParaRPr lang="en-US" dirty="0"/>
          </a:p>
        </p:txBody>
      </p:sp>
      <p:sp>
        <p:nvSpPr>
          <p:cNvPr id="6" name="Content Placeholder 5"/>
          <p:cNvSpPr>
            <a:spLocks noGrp="1"/>
          </p:cNvSpPr>
          <p:nvPr>
            <p:ph idx="1"/>
          </p:nvPr>
        </p:nvSpPr>
        <p:spPr>
          <a:xfrm>
            <a:off x="853591" y="1027272"/>
            <a:ext cx="6762234" cy="4635062"/>
          </a:xfrm>
        </p:spPr>
        <p:txBody>
          <a:bodyPr/>
          <a:lstStyle/>
          <a:p>
            <a:pPr lvl="1"/>
            <a:r>
              <a:rPr lang="en-US" b="0" dirty="0">
                <a:solidFill>
                  <a:srgbClr val="AEBE89"/>
                </a:solidFill>
                <a:latin typeface="Salesforce Sans Thin" panose="020B0205020202020203" pitchFamily="34" charset="0"/>
                <a:ea typeface="+mn-ea"/>
              </a:rPr>
              <a:t>Final Course Review</a:t>
            </a:r>
          </a:p>
          <a:p>
            <a:pPr lvl="1"/>
            <a:r>
              <a:rPr lang="en-US" b="0" dirty="0">
                <a:solidFill>
                  <a:srgbClr val="AEBE89"/>
                </a:solidFill>
                <a:latin typeface="Salesforce Sans Thin" panose="020B0205020202020203" pitchFamily="34" charset="0"/>
                <a:ea typeface="+mn-ea"/>
              </a:rPr>
              <a:t>Final Project Requirements</a:t>
            </a:r>
          </a:p>
          <a:p>
            <a:pPr lvl="1"/>
            <a:r>
              <a:rPr lang="en-GB" dirty="0">
                <a:ea typeface="+mn-ea"/>
              </a:rPr>
              <a:t>Where to Go for More Resources</a:t>
            </a:r>
            <a:endParaRPr lang="en-US" dirty="0">
              <a:ea typeface="+mn-ea"/>
            </a:endParaRPr>
          </a:p>
          <a:p>
            <a:pPr marL="3175" lvl="2" indent="0">
              <a:buNone/>
            </a:pPr>
            <a:endParaRPr lang="en-US" dirty="0"/>
          </a:p>
          <a:p>
            <a:endParaRPr lang="en-US" dirty="0"/>
          </a:p>
          <a:p>
            <a:endParaRPr lang="en-US" dirty="0"/>
          </a:p>
          <a:p>
            <a:endParaRPr lang="en-US" dirty="0"/>
          </a:p>
        </p:txBody>
      </p:sp>
      <p:sp>
        <p:nvSpPr>
          <p:cNvPr id="4" name="Text Placeholder 3"/>
          <p:cNvSpPr>
            <a:spLocks noGrp="1"/>
          </p:cNvSpPr>
          <p:nvPr>
            <p:ph type="body" sz="quarter" idx="13"/>
          </p:nvPr>
        </p:nvSpPr>
        <p:spPr/>
        <p:txBody>
          <a:bodyPr/>
          <a:lstStyle/>
          <a:p>
            <a:r>
              <a:rPr lang="en-US" dirty="0"/>
              <a:t>Module 10: </a:t>
            </a:r>
            <a:r>
              <a:rPr lang="en-US" b="0" dirty="0">
                <a:latin typeface="Salesforce Sans Light" panose="020B0305020202020203" pitchFamily="34" charset="0"/>
              </a:rPr>
              <a:t>Summary</a:t>
            </a:r>
          </a:p>
        </p:txBody>
      </p:sp>
      <p:sp>
        <p:nvSpPr>
          <p:cNvPr id="2" name="Slide Number Placeholder 1"/>
          <p:cNvSpPr>
            <a:spLocks noGrp="1"/>
          </p:cNvSpPr>
          <p:nvPr>
            <p:ph type="sldNum" sz="quarter" idx="12"/>
          </p:nvPr>
        </p:nvSpPr>
        <p:spPr/>
        <p:txBody>
          <a:bodyPr/>
          <a:lstStyle/>
          <a:p>
            <a:fld id="{812A5277-1DB9-460F-9A21-B857ABB32666}" type="slidenum">
              <a:rPr lang="en-US" smtClean="0"/>
              <a:pPr/>
              <a:t>498</a:t>
            </a:fld>
            <a:endParaRPr lang="en-US" dirty="0"/>
          </a:p>
        </p:txBody>
      </p:sp>
    </p:spTree>
    <p:custDataLst>
      <p:tags r:id="rId1"/>
    </p:custDataLst>
    <p:extLst>
      <p:ext uri="{BB962C8B-B14F-4D97-AF65-F5344CB8AC3E}">
        <p14:creationId xmlns:p14="http://schemas.microsoft.com/office/powerpoint/2010/main" val="4715308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3"/>
          <p:cNvSpPr>
            <a:spLocks noGrp="1" noChangeArrowheads="1"/>
          </p:cNvSpPr>
          <p:nvPr>
            <p:ph idx="1"/>
          </p:nvPr>
        </p:nvSpPr>
        <p:spPr>
          <a:xfrm>
            <a:off x="115710" y="843165"/>
            <a:ext cx="4636912" cy="5950440"/>
          </a:xfrm>
        </p:spPr>
        <p:txBody>
          <a:bodyPr>
            <a:normAutofit/>
          </a:bodyPr>
          <a:lstStyle/>
          <a:p>
            <a:r>
              <a:rPr lang="en-US" dirty="0">
                <a:hlinkClick r:id="rId4"/>
              </a:rPr>
              <a:t>http://success.salesforce.com</a:t>
            </a:r>
            <a:endParaRPr lang="en-US" dirty="0"/>
          </a:p>
          <a:p>
            <a:pPr lvl="1"/>
            <a:r>
              <a:rPr lang="en-US" dirty="0"/>
              <a:t>New Features</a:t>
            </a:r>
          </a:p>
          <a:p>
            <a:pPr lvl="1"/>
            <a:r>
              <a:rPr lang="en-US" dirty="0"/>
              <a:t>Best Practices</a:t>
            </a:r>
          </a:p>
          <a:p>
            <a:pPr lvl="1"/>
            <a:r>
              <a:rPr lang="en-US" dirty="0"/>
              <a:t>Community Events</a:t>
            </a:r>
          </a:p>
          <a:p>
            <a:pPr>
              <a:spcBef>
                <a:spcPts val="1800"/>
              </a:spcBef>
            </a:pPr>
            <a:r>
              <a:rPr lang="en-US" dirty="0">
                <a:hlinkClick r:id="rId5"/>
              </a:rPr>
              <a:t>http://developer.force.com</a:t>
            </a:r>
            <a:endParaRPr lang="en-US" dirty="0"/>
          </a:p>
          <a:p>
            <a:pPr lvl="1"/>
            <a:r>
              <a:rPr lang="en-US" dirty="0"/>
              <a:t>Tech Notes</a:t>
            </a:r>
          </a:p>
          <a:p>
            <a:pPr lvl="1"/>
            <a:r>
              <a:rPr lang="en-US" dirty="0"/>
              <a:t>Developer Community</a:t>
            </a:r>
          </a:p>
        </p:txBody>
      </p:sp>
      <p:sp>
        <p:nvSpPr>
          <p:cNvPr id="2" name="Content Placeholder 1"/>
          <p:cNvSpPr>
            <a:spLocks noGrp="1"/>
          </p:cNvSpPr>
          <p:nvPr>
            <p:ph idx="10"/>
          </p:nvPr>
        </p:nvSpPr>
        <p:spPr>
          <a:xfrm>
            <a:off x="4933246" y="843165"/>
            <a:ext cx="7111998" cy="5950440"/>
          </a:xfrm>
        </p:spPr>
        <p:txBody>
          <a:bodyPr/>
          <a:lstStyle/>
          <a:p>
            <a:r>
              <a:rPr lang="en-US" dirty="0"/>
              <a:t>Solutions in Help &amp; Training</a:t>
            </a:r>
          </a:p>
          <a:p>
            <a:pPr marL="227013" lvl="0" indent="-227013" fontAlgn="auto">
              <a:spcAft>
                <a:spcPts val="0"/>
              </a:spcAft>
              <a:buFont typeface="Wingdings" pitchFamily="2" charset="2"/>
              <a:buChar char="§"/>
              <a:defRPr/>
            </a:pPr>
            <a:r>
              <a:rPr lang="en-US" kern="1200" dirty="0">
                <a:hlinkClick r:id="rId6"/>
              </a:rPr>
              <a:t>http://success.salesforce.com/ideaSearch</a:t>
            </a:r>
            <a:endParaRPr lang="en-US" kern="1200" dirty="0"/>
          </a:p>
          <a:p>
            <a:pPr marL="457200" lvl="1" indent="-225425" fontAlgn="auto">
              <a:spcBef>
                <a:spcPts val="900"/>
              </a:spcBef>
              <a:spcAft>
                <a:spcPts val="0"/>
              </a:spcAft>
              <a:buFont typeface="Arial" pitchFamily="34" charset="0"/>
              <a:buChar char="–"/>
              <a:defRPr/>
            </a:pPr>
            <a:r>
              <a:rPr lang="en-US" kern="1200" dirty="0"/>
              <a:t>Post your ideas: Suggest a new product concept.</a:t>
            </a:r>
          </a:p>
          <a:p>
            <a:pPr marL="457200" lvl="1" indent="-225425" fontAlgn="auto">
              <a:spcBef>
                <a:spcPts val="900"/>
              </a:spcBef>
              <a:spcAft>
                <a:spcPts val="0"/>
              </a:spcAft>
              <a:buFont typeface="Arial" pitchFamily="34" charset="0"/>
              <a:buChar char="–"/>
              <a:defRPr/>
            </a:pPr>
            <a:r>
              <a:rPr lang="en-US" kern="1200" dirty="0"/>
              <a:t>Promote your ideas that you want developed.</a:t>
            </a:r>
          </a:p>
          <a:p>
            <a:pPr marL="457200" lvl="1" indent="-225425" fontAlgn="auto">
              <a:spcBef>
                <a:spcPts val="900"/>
              </a:spcBef>
              <a:spcAft>
                <a:spcPts val="0"/>
              </a:spcAft>
              <a:buFont typeface="Arial" pitchFamily="34" charset="0"/>
              <a:buChar char="–"/>
              <a:defRPr/>
            </a:pPr>
            <a:r>
              <a:rPr lang="en-US" kern="1200" dirty="0"/>
              <a:t>Discuss with product managers and other users.</a:t>
            </a:r>
          </a:p>
          <a:p>
            <a:pPr marL="457200" lvl="1" indent="-225425" fontAlgn="auto">
              <a:spcBef>
                <a:spcPts val="900"/>
              </a:spcBef>
              <a:spcAft>
                <a:spcPts val="0"/>
              </a:spcAft>
              <a:buFont typeface="Arial" pitchFamily="34" charset="0"/>
              <a:buChar char="–"/>
              <a:defRPr/>
            </a:pPr>
            <a:r>
              <a:rPr lang="en-US" kern="1200" dirty="0"/>
              <a:t>Review future plans.</a:t>
            </a:r>
          </a:p>
          <a:p>
            <a:pPr marL="227013" lvl="0" indent="-227013" fontAlgn="auto">
              <a:spcBef>
                <a:spcPts val="1800"/>
              </a:spcBef>
              <a:spcAft>
                <a:spcPts val="0"/>
              </a:spcAft>
              <a:buFont typeface="Wingdings" pitchFamily="2" charset="2"/>
              <a:buChar char="§"/>
              <a:defRPr/>
            </a:pPr>
            <a:r>
              <a:rPr lang="en-US" kern="1200" dirty="0">
                <a:hlinkClick r:id="rId7"/>
              </a:rPr>
              <a:t>www.appexchange.com</a:t>
            </a:r>
            <a:endParaRPr lang="en-US" kern="1200" dirty="0"/>
          </a:p>
          <a:p>
            <a:pPr marL="457200" lvl="1" indent="-225425" fontAlgn="auto">
              <a:spcBef>
                <a:spcPts val="900"/>
              </a:spcBef>
              <a:spcAft>
                <a:spcPts val="0"/>
              </a:spcAft>
              <a:buFont typeface="Arial" pitchFamily="34" charset="0"/>
              <a:buChar char="–"/>
              <a:defRPr/>
            </a:pPr>
            <a:r>
              <a:rPr lang="en-US" kern="1200" dirty="0"/>
              <a:t>Browse, review, and test-drive published applications.</a:t>
            </a:r>
            <a:endParaRPr lang="en-US" dirty="0"/>
          </a:p>
        </p:txBody>
      </p:sp>
      <p:sp>
        <p:nvSpPr>
          <p:cNvPr id="743425" name="Rectangle 2"/>
          <p:cNvSpPr>
            <a:spLocks noGrp="1" noChangeArrowheads="1"/>
          </p:cNvSpPr>
          <p:nvPr>
            <p:ph type="title"/>
          </p:nvPr>
        </p:nvSpPr>
        <p:spPr/>
        <p:txBody>
          <a:bodyPr/>
          <a:lstStyle/>
          <a:p>
            <a:r>
              <a:rPr lang="en-US" dirty="0"/>
              <a:t>Further Resources</a:t>
            </a:r>
          </a:p>
        </p:txBody>
      </p:sp>
      <p:sp>
        <p:nvSpPr>
          <p:cNvPr id="6" name="Slide Number Placeholder 5"/>
          <p:cNvSpPr>
            <a:spLocks noGrp="1"/>
          </p:cNvSpPr>
          <p:nvPr>
            <p:ph type="sldNum" sz="quarter" idx="11"/>
          </p:nvPr>
        </p:nvSpPr>
        <p:spPr/>
        <p:txBody>
          <a:bodyPr/>
          <a:lstStyle/>
          <a:p>
            <a:fld id="{812A5277-1DB9-460F-9A21-B857ABB32666}" type="slidenum">
              <a:rPr lang="en-US" smtClean="0"/>
              <a:pPr/>
              <a:t>499</a:t>
            </a:fld>
            <a:endParaRPr lang="en-US" dirty="0"/>
          </a:p>
        </p:txBody>
      </p:sp>
      <p:cxnSp>
        <p:nvCxnSpPr>
          <p:cNvPr id="5" name="Straight Connector 4"/>
          <p:cNvCxnSpPr/>
          <p:nvPr/>
        </p:nvCxnSpPr>
        <p:spPr bwMode="auto">
          <a:xfrm>
            <a:off x="4752622" y="959556"/>
            <a:ext cx="0" cy="5294488"/>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Course Agenda</a:t>
            </a:r>
          </a:p>
        </p:txBody>
      </p:sp>
      <p:sp>
        <p:nvSpPr>
          <p:cNvPr id="10" name="Content Placeholder 9"/>
          <p:cNvSpPr>
            <a:spLocks noGrp="1"/>
          </p:cNvSpPr>
          <p:nvPr>
            <p:ph idx="1"/>
          </p:nvPr>
        </p:nvSpPr>
        <p:spPr>
          <a:xfrm>
            <a:off x="853591" y="1027272"/>
            <a:ext cx="8707852" cy="5025658"/>
          </a:xfrm>
        </p:spPr>
        <p:txBody>
          <a:bodyPr/>
          <a:lstStyle/>
          <a:p>
            <a:pPr lvl="1">
              <a:buClr>
                <a:schemeClr val="accent1"/>
              </a:buClr>
            </a:pPr>
            <a:r>
              <a:rPr lang="en-US" dirty="0">
                <a:hlinkClick r:id="rId4" action="ppaction://hlinksldjump"/>
              </a:rPr>
              <a:t>Introductions and Overview</a:t>
            </a:r>
            <a:endParaRPr lang="en-US" dirty="0"/>
          </a:p>
          <a:p>
            <a:pPr lvl="1">
              <a:buClr>
                <a:schemeClr val="accent1"/>
              </a:buClr>
            </a:pPr>
            <a:r>
              <a:rPr lang="en-US" dirty="0">
                <a:hlinkClick r:id="rId5" action="ppaction://hlinksldjump"/>
              </a:rPr>
              <a:t>Module 1: </a:t>
            </a:r>
            <a:r>
              <a:rPr lang="en-US" b="0" dirty="0">
                <a:hlinkClick r:id="rId5" action="ppaction://hlinksldjump"/>
              </a:rPr>
              <a:t>Getting Around the App</a:t>
            </a:r>
            <a:endParaRPr lang="en-US" b="0" dirty="0"/>
          </a:p>
          <a:p>
            <a:pPr lvl="1">
              <a:buClr>
                <a:schemeClr val="accent1"/>
              </a:buClr>
            </a:pPr>
            <a:r>
              <a:rPr lang="en-US" dirty="0">
                <a:hlinkClick r:id="rId6" action="ppaction://hlinksldjump"/>
              </a:rPr>
              <a:t>Module 2: </a:t>
            </a:r>
            <a:r>
              <a:rPr lang="en-US" b="0" dirty="0">
                <a:hlinkClick r:id="rId6" action="ppaction://hlinksldjump"/>
              </a:rPr>
              <a:t>Getting Your Organization Ready for Users</a:t>
            </a:r>
            <a:endParaRPr lang="en-US" b="0" dirty="0"/>
          </a:p>
          <a:p>
            <a:pPr lvl="1">
              <a:buClr>
                <a:schemeClr val="accent1"/>
              </a:buClr>
            </a:pPr>
            <a:r>
              <a:rPr lang="en-US" dirty="0">
                <a:hlinkClick r:id="rId7" action="ppaction://hlinksldjump"/>
              </a:rPr>
              <a:t>Module 3: </a:t>
            </a:r>
            <a:r>
              <a:rPr lang="en-US" b="0" dirty="0">
                <a:hlinkClick r:id="rId7" action="ppaction://hlinksldjump"/>
              </a:rPr>
              <a:t>Setting Up and Managing Users</a:t>
            </a:r>
            <a:endParaRPr lang="en-US" b="0" dirty="0"/>
          </a:p>
          <a:p>
            <a:pPr lvl="1">
              <a:buClr>
                <a:schemeClr val="accent1"/>
              </a:buClr>
            </a:pPr>
            <a:r>
              <a:rPr lang="en-US" dirty="0">
                <a:hlinkClick r:id="rId8" action="ppaction://hlinksldjump"/>
              </a:rPr>
              <a:t>Module 4: </a:t>
            </a:r>
            <a:r>
              <a:rPr lang="en-US" b="0" dirty="0">
                <a:hlinkClick r:id="rId8" action="ppaction://hlinksldjump"/>
              </a:rPr>
              <a:t>Security and Data Access</a:t>
            </a:r>
            <a:endParaRPr lang="en-US" b="0" dirty="0"/>
          </a:p>
          <a:p>
            <a:pPr lvl="1">
              <a:buClr>
                <a:schemeClr val="accent1"/>
              </a:buClr>
            </a:pPr>
            <a:r>
              <a:rPr lang="en-US" dirty="0">
                <a:hlinkClick r:id="rId9" action="ppaction://hlinksldjump"/>
              </a:rPr>
              <a:t>Module 5: </a:t>
            </a:r>
            <a:r>
              <a:rPr lang="en-US" b="0" dirty="0">
                <a:hlinkClick r:id="rId9" action="ppaction://hlinksldjump"/>
              </a:rPr>
              <a:t>Object Customizations</a:t>
            </a:r>
            <a:endParaRPr lang="en-US" b="0" dirty="0"/>
          </a:p>
          <a:p>
            <a:pPr lvl="1">
              <a:buClr>
                <a:schemeClr val="accent1"/>
              </a:buClr>
            </a:pPr>
            <a:r>
              <a:rPr lang="en-US" dirty="0">
                <a:hlinkClick r:id="rId10" action="ppaction://hlinksldjump"/>
              </a:rPr>
              <a:t>Module 6: </a:t>
            </a:r>
            <a:r>
              <a:rPr lang="en-US" b="0" dirty="0">
                <a:hlinkClick r:id="rId10" action="ppaction://hlinksldjump"/>
              </a:rPr>
              <a:t>Managing Data</a:t>
            </a:r>
            <a:endParaRPr lang="en-US" b="0" dirty="0"/>
          </a:p>
          <a:p>
            <a:pPr lvl="1">
              <a:buClr>
                <a:schemeClr val="accent1"/>
              </a:buClr>
            </a:pPr>
            <a:r>
              <a:rPr lang="en-US" dirty="0">
                <a:hlinkClick r:id="rId11" action="ppaction://hlinksldjump"/>
              </a:rPr>
              <a:t>Module 7: </a:t>
            </a:r>
            <a:r>
              <a:rPr lang="en-US" b="0" dirty="0">
                <a:hlinkClick r:id="rId11" action="ppaction://hlinksldjump"/>
              </a:rPr>
              <a:t>Reports and Dashboards</a:t>
            </a:r>
            <a:endParaRPr lang="en-US" b="0" dirty="0"/>
          </a:p>
          <a:p>
            <a:pPr lvl="1">
              <a:buClr>
                <a:schemeClr val="accent1"/>
              </a:buClr>
            </a:pPr>
            <a:r>
              <a:rPr lang="en-US" dirty="0">
                <a:hlinkClick r:id="rId12" action="ppaction://hlinksldjump"/>
              </a:rPr>
              <a:t>Module 8: </a:t>
            </a:r>
            <a:r>
              <a:rPr lang="en-US" b="0" dirty="0">
                <a:hlinkClick r:id="rId12" action="ppaction://hlinksldjump"/>
              </a:rPr>
              <a:t>Automation</a:t>
            </a:r>
            <a:endParaRPr lang="en-US" b="0" dirty="0"/>
          </a:p>
          <a:p>
            <a:pPr lvl="1">
              <a:buClr>
                <a:schemeClr val="accent1"/>
              </a:buClr>
            </a:pPr>
            <a:r>
              <a:rPr lang="en-US" dirty="0">
                <a:hlinkClick r:id="rId13" action="ppaction://hlinksldjump"/>
              </a:rPr>
              <a:t>Module 9: </a:t>
            </a:r>
            <a:r>
              <a:rPr lang="en-US" b="0" dirty="0">
                <a:hlinkClick r:id="rId13" action="ppaction://hlinksldjump"/>
              </a:rPr>
              <a:t>Managing the Support Process </a:t>
            </a:r>
            <a:endParaRPr lang="en-US" b="0" dirty="0"/>
          </a:p>
          <a:p>
            <a:pPr lvl="1">
              <a:buClr>
                <a:schemeClr val="accent1"/>
              </a:buClr>
            </a:pPr>
            <a:r>
              <a:rPr lang="en-US" dirty="0">
                <a:hlinkClick r:id="rId14" action="ppaction://hlinksldjump"/>
              </a:rPr>
              <a:t>Module 10: </a:t>
            </a:r>
            <a:r>
              <a:rPr lang="en-US" b="0" dirty="0">
                <a:hlinkClick r:id="rId14" action="ppaction://hlinksldjump"/>
              </a:rPr>
              <a:t>Summary</a:t>
            </a:r>
            <a:endParaRPr lang="en-US" b="0" dirty="0"/>
          </a:p>
        </p:txBody>
      </p:sp>
      <p:sp>
        <p:nvSpPr>
          <p:cNvPr id="4" name="Text Placeholder 3"/>
          <p:cNvSpPr>
            <a:spLocks noGrp="1"/>
          </p:cNvSpPr>
          <p:nvPr>
            <p:ph type="body" sz="quarter" idx="13"/>
          </p:nvPr>
        </p:nvSpPr>
        <p:spPr/>
        <p:txBody>
          <a:bodyPr/>
          <a:lstStyle/>
          <a:p>
            <a:r>
              <a:rPr lang="en-US" dirty="0"/>
              <a:t>Administration Essentials for New Admins</a:t>
            </a:r>
          </a:p>
        </p:txBody>
      </p:sp>
      <p:sp>
        <p:nvSpPr>
          <p:cNvPr id="2" name="Slide Number Placeholder 1"/>
          <p:cNvSpPr>
            <a:spLocks noGrp="1"/>
          </p:cNvSpPr>
          <p:nvPr>
            <p:ph type="sldNum" sz="quarter" idx="12"/>
          </p:nvPr>
        </p:nvSpPr>
        <p:spPr/>
        <p:txBody>
          <a:bodyPr/>
          <a:lstStyle/>
          <a:p>
            <a:fld id="{812A5277-1DB9-460F-9A21-B857ABB32666}" type="slidenum">
              <a:rPr lang="en-US" smtClean="0"/>
              <a:pPr/>
              <a:t>5</a:t>
            </a:fld>
            <a:endParaRPr lang="en-US"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Setting Up the Company Profile</a:t>
            </a:r>
          </a:p>
        </p:txBody>
      </p:sp>
      <p:graphicFrame>
        <p:nvGraphicFramePr>
          <p:cNvPr id="5" name="Table 4"/>
          <p:cNvGraphicFramePr>
            <a:graphicFrameLocks noGrp="1"/>
          </p:cNvGraphicFramePr>
          <p:nvPr>
            <p:extLst>
              <p:ext uri="{D42A27DB-BD31-4B8C-83A1-F6EECF244321}">
                <p14:modId xmlns:p14="http://schemas.microsoft.com/office/powerpoint/2010/main" val="1647943050"/>
              </p:ext>
            </p:extLst>
          </p:nvPr>
        </p:nvGraphicFramePr>
        <p:xfrm>
          <a:off x="1819475" y="1531693"/>
          <a:ext cx="8926668" cy="39069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   John Wiseman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   17h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dirty="0">
                          <a:solidFill>
                            <a:schemeClr val="tx1"/>
                          </a:solidFill>
                          <a:latin typeface="Salesforce Sans" panose="020B0505020202020203" pitchFamily="34" charset="0"/>
                          <a:ea typeface="Segoe UI" pitchFamily="34" charset="0"/>
                          <a:cs typeface="Segoe UI" pitchFamily="34" charset="0"/>
                        </a:rPr>
                        <a:t>Do we have enough</a:t>
                      </a:r>
                      <a:r>
                        <a:rPr lang="en-US" sz="1800" b="0" kern="1200" baseline="0" dirty="0">
                          <a:solidFill>
                            <a:schemeClr val="tx1"/>
                          </a:solidFill>
                          <a:latin typeface="Salesforce Sans" panose="020B0505020202020203" pitchFamily="34" charset="0"/>
                          <a:ea typeface="Segoe UI" pitchFamily="34" charset="0"/>
                          <a:cs typeface="Segoe UI" pitchFamily="34" charset="0"/>
                        </a:rPr>
                        <a:t> licenses for all our international sales teams?</a:t>
                      </a:r>
                      <a:endParaRPr lang="en-GB" sz="1800" b="0" kern="120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17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Noah Larkin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Ling Wu</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And as we add users, can we</a:t>
                      </a:r>
                      <a:r>
                        <a:rPr lang="en-GB" sz="1800" b="0" baseline="0" dirty="0">
                          <a:solidFill>
                            <a:schemeClr val="tx1"/>
                          </a:solidFill>
                          <a:latin typeface="Salesforce Sans" panose="020B0505020202020203" pitchFamily="34" charset="0"/>
                          <a:ea typeface="Segoe UI" pitchFamily="34" charset="0"/>
                          <a:cs typeface="Segoe UI" pitchFamily="34" charset="0"/>
                        </a:rPr>
                        <a:t> make sure we have the correct language and date settings for users outside the US?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37m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rotWithShape="1">
          <a:blip r:embed="rId4"/>
          <a:srcRect l="1970" t="12280" r="78654" b="85404"/>
          <a:stretch/>
        </p:blipFill>
        <p:spPr>
          <a:xfrm>
            <a:off x="1883658" y="2893458"/>
            <a:ext cx="3280454" cy="277523"/>
          </a:xfrm>
          <a:prstGeom prst="rect">
            <a:avLst/>
          </a:prstGeom>
        </p:spPr>
      </p:pic>
      <p:pic>
        <p:nvPicPr>
          <p:cNvPr id="7" name="Picture 6"/>
          <p:cNvPicPr>
            <a:picLocks noChangeAspect="1"/>
          </p:cNvPicPr>
          <p:nvPr/>
        </p:nvPicPr>
        <p:blipFill rotWithShape="1">
          <a:blip r:embed="rId4"/>
          <a:srcRect l="96090" t="2041" r="2152" b="95552"/>
          <a:stretch/>
        </p:blipFill>
        <p:spPr>
          <a:xfrm>
            <a:off x="10353326" y="1635045"/>
            <a:ext cx="297640" cy="288435"/>
          </a:xfrm>
          <a:prstGeom prst="rect">
            <a:avLst/>
          </a:prstGeom>
        </p:spPr>
      </p:pic>
      <p:pic>
        <p:nvPicPr>
          <p:cNvPr id="8" name="Picture 7"/>
          <p:cNvPicPr>
            <a:picLocks noChangeAspect="1"/>
          </p:cNvPicPr>
          <p:nvPr/>
        </p:nvPicPr>
        <p:blipFill rotWithShape="1">
          <a:blip r:embed="rId4"/>
          <a:srcRect l="95812" t="16466" r="2430" b="81127"/>
          <a:stretch/>
        </p:blipFill>
        <p:spPr>
          <a:xfrm>
            <a:off x="10353326" y="3965332"/>
            <a:ext cx="297640" cy="288435"/>
          </a:xfrm>
          <a:prstGeom prst="rect">
            <a:avLst/>
          </a:prstGeom>
        </p:spPr>
      </p:pic>
      <p:pic>
        <p:nvPicPr>
          <p:cNvPr id="12" name="Picture 2"/>
          <p:cNvPicPr>
            <a:picLocks noChangeAspect="1" noChangeArrowheads="1"/>
          </p:cNvPicPr>
          <p:nvPr/>
        </p:nvPicPr>
        <p:blipFill>
          <a:blip r:embed="rId5" cstate="print"/>
          <a:srcRect/>
          <a:stretch>
            <a:fillRect/>
          </a:stretch>
        </p:blipFill>
        <p:spPr bwMode="auto">
          <a:xfrm>
            <a:off x="1865195" y="1582074"/>
            <a:ext cx="720000" cy="720000"/>
          </a:xfrm>
          <a:prstGeom prst="rect">
            <a:avLst/>
          </a:prstGeom>
          <a:noFill/>
          <a:ln w="6350">
            <a:solidFill>
              <a:schemeClr val="bg1">
                <a:lumMod val="75000"/>
              </a:schemeClr>
            </a:solidFill>
            <a:miter lim="800000"/>
            <a:headEnd/>
            <a:tailEnd/>
          </a:ln>
        </p:spPr>
      </p:pic>
      <p:pic>
        <p:nvPicPr>
          <p:cNvPr id="13" name="Picture 12" descr="LWu headshot.png"/>
          <p:cNvPicPr>
            <a:picLocks noChangeAspect="1"/>
          </p:cNvPicPr>
          <p:nvPr/>
        </p:nvPicPr>
        <p:blipFill>
          <a:blip r:embed="rId6" cstate="print"/>
          <a:srcRect l="2141" b="8977"/>
          <a:stretch>
            <a:fillRect/>
          </a:stretch>
        </p:blipFill>
        <p:spPr>
          <a:xfrm>
            <a:off x="2010579" y="3751132"/>
            <a:ext cx="429231" cy="428400"/>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50</a:t>
            </a:fld>
            <a:endParaRPr lang="en-US" dirty="0"/>
          </a:p>
        </p:txBody>
      </p:sp>
    </p:spTree>
    <p:custDataLst>
      <p:tags r:id="rId1"/>
    </p:custDataLst>
    <p:extLst>
      <p:ext uri="{BB962C8B-B14F-4D97-AF65-F5344CB8AC3E}">
        <p14:creationId xmlns:p14="http://schemas.microsoft.com/office/powerpoint/2010/main" val="338121879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idx="1"/>
          </p:nvPr>
        </p:nvSpPr>
        <p:spPr>
          <a:xfrm>
            <a:off x="115711" y="843165"/>
            <a:ext cx="3829689" cy="5950440"/>
          </a:xfrm>
        </p:spPr>
        <p:txBody>
          <a:bodyPr/>
          <a:lstStyle/>
          <a:p>
            <a:r>
              <a:rPr lang="en-GB" dirty="0"/>
              <a:t>The AppExchange is an online marketplace of applications built on the Force.com platform which can be installed directly into your Salesforce environment.</a:t>
            </a:r>
            <a:endParaRPr lang="en-US" dirty="0"/>
          </a:p>
          <a:p>
            <a:endParaRPr lang="en-US" dirty="0"/>
          </a:p>
          <a:p>
            <a:endParaRPr lang="en-US" dirty="0"/>
          </a:p>
          <a:p>
            <a:endParaRPr lang="en-US" dirty="0"/>
          </a:p>
        </p:txBody>
      </p:sp>
      <p:sp>
        <p:nvSpPr>
          <p:cNvPr id="4" name="Title 3"/>
          <p:cNvSpPr>
            <a:spLocks noGrp="1"/>
          </p:cNvSpPr>
          <p:nvPr>
            <p:ph type="title"/>
          </p:nvPr>
        </p:nvSpPr>
        <p:spPr/>
        <p:txBody>
          <a:bodyPr/>
          <a:lstStyle/>
          <a:p>
            <a:r>
              <a:rPr lang="en-US"/>
              <a:t>AppExchange Introduction</a:t>
            </a:r>
            <a:endParaRPr lang="en-US" dirty="0"/>
          </a:p>
        </p:txBody>
      </p:sp>
      <p:sp>
        <p:nvSpPr>
          <p:cNvPr id="27" name="Slide Number Placeholder 26"/>
          <p:cNvSpPr>
            <a:spLocks noGrp="1"/>
          </p:cNvSpPr>
          <p:nvPr>
            <p:ph type="sldNum" sz="quarter" idx="10"/>
          </p:nvPr>
        </p:nvSpPr>
        <p:spPr/>
        <p:txBody>
          <a:bodyPr/>
          <a:lstStyle/>
          <a:p>
            <a:fld id="{812A5277-1DB9-460F-9A21-B857ABB32666}" type="slidenum">
              <a:rPr lang="en-US" smtClean="0"/>
              <a:pPr/>
              <a:t>500</a:t>
            </a:fld>
            <a:endParaRPr lang="en-US" dirty="0"/>
          </a:p>
        </p:txBody>
      </p:sp>
      <p:sp>
        <p:nvSpPr>
          <p:cNvPr id="24" name="Rectangle 23"/>
          <p:cNvSpPr/>
          <p:nvPr/>
        </p:nvSpPr>
        <p:spPr bwMode="auto">
          <a:xfrm>
            <a:off x="4075289" y="759600"/>
            <a:ext cx="8115124" cy="6111026"/>
          </a:xfrm>
          <a:prstGeom prst="rect">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endParaRPr>
          </a:p>
        </p:txBody>
      </p:sp>
      <p:pic>
        <p:nvPicPr>
          <p:cNvPr id="25"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055975" y="2086193"/>
            <a:ext cx="6188927" cy="341715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3706045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idx="1"/>
          </p:nvPr>
        </p:nvSpPr>
        <p:spPr/>
        <p:txBody>
          <a:bodyPr/>
          <a:lstStyle/>
          <a:p>
            <a:r>
              <a:rPr lang="en-US" dirty="0"/>
              <a:t>What might you download from the AppExchange?</a:t>
            </a:r>
          </a:p>
          <a:p>
            <a:pPr marL="342900" lvl="1" indent="-342900">
              <a:buFont typeface="Wingdings" panose="05000000000000000000" pitchFamily="2" charset="2"/>
              <a:buChar char="§"/>
            </a:pPr>
            <a:r>
              <a:rPr lang="en-US" dirty="0"/>
              <a:t>Analytics packages</a:t>
            </a:r>
          </a:p>
          <a:p>
            <a:pPr marL="342900" lvl="1" indent="-342900">
              <a:buFont typeface="Wingdings" panose="05000000000000000000" pitchFamily="2" charset="2"/>
              <a:buChar char="§"/>
            </a:pPr>
            <a:r>
              <a:rPr lang="en-US" dirty="0"/>
              <a:t>Dashboards</a:t>
            </a:r>
          </a:p>
          <a:p>
            <a:pPr marL="342900" lvl="1" indent="-342900">
              <a:buFont typeface="Wingdings" panose="05000000000000000000" pitchFamily="2" charset="2"/>
              <a:buChar char="§"/>
            </a:pPr>
            <a:r>
              <a:rPr lang="en-US" dirty="0"/>
              <a:t>Surveys and forms</a:t>
            </a:r>
          </a:p>
          <a:p>
            <a:pPr marL="342900" lvl="1" indent="-342900">
              <a:buFont typeface="Wingdings" panose="05000000000000000000" pitchFamily="2" charset="2"/>
              <a:buChar char="§"/>
            </a:pPr>
            <a:r>
              <a:rPr lang="en-US" dirty="0"/>
              <a:t>Call recording solutions</a:t>
            </a:r>
          </a:p>
          <a:p>
            <a:pPr marL="342900" lvl="1" indent="-342900">
              <a:buFont typeface="Wingdings" panose="05000000000000000000" pitchFamily="2" charset="2"/>
              <a:buChar char="§"/>
            </a:pPr>
            <a:r>
              <a:rPr lang="en-US" dirty="0"/>
              <a:t>Admin tools</a:t>
            </a:r>
          </a:p>
          <a:p>
            <a:pPr marL="342900" lvl="1" indent="-342900">
              <a:buFont typeface="Wingdings" panose="05000000000000000000" pitchFamily="2" charset="2"/>
              <a:buChar char="§"/>
            </a:pPr>
            <a:r>
              <a:rPr lang="en-US" dirty="0"/>
              <a:t>Productivity tools</a:t>
            </a:r>
          </a:p>
          <a:p>
            <a:endParaRPr lang="en-US" dirty="0"/>
          </a:p>
        </p:txBody>
      </p:sp>
      <p:sp>
        <p:nvSpPr>
          <p:cNvPr id="5" name="Title 4"/>
          <p:cNvSpPr>
            <a:spLocks noGrp="1"/>
          </p:cNvSpPr>
          <p:nvPr>
            <p:ph type="title"/>
          </p:nvPr>
        </p:nvSpPr>
        <p:spPr/>
        <p:txBody>
          <a:bodyPr/>
          <a:lstStyle/>
          <a:p>
            <a:r>
              <a:rPr lang="en-GB" sz="2700" spc="200" dirty="0"/>
              <a:t>Extending Salesforce with the AppExchange</a:t>
            </a:r>
            <a:endParaRPr lang="en-US" sz="2700" spc="20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501</a:t>
            </a:fld>
            <a:endParaRPr lang="en-US" dirty="0"/>
          </a:p>
        </p:txBody>
      </p:sp>
      <p:pic>
        <p:nvPicPr>
          <p:cNvPr id="2051" name="Picture 3"/>
          <p:cNvPicPr>
            <a:picLocks noChangeAspect="1" noChangeArrowheads="1"/>
          </p:cNvPicPr>
          <p:nvPr/>
        </p:nvPicPr>
        <p:blipFill rotWithShape="1">
          <a:blip r:embed="rId4" cstate="print"/>
          <a:srcRect r="13425"/>
          <a:stretch/>
        </p:blipFill>
        <p:spPr bwMode="auto">
          <a:xfrm>
            <a:off x="7381079" y="2643584"/>
            <a:ext cx="3501410" cy="375465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Appexchange logo"/>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582800" y="1876398"/>
            <a:ext cx="4053358" cy="1112396"/>
          </a:xfrm>
          <a:prstGeom prst="rect">
            <a:avLst/>
          </a:prstGeom>
          <a:noFill/>
        </p:spPr>
      </p:pic>
    </p:spTree>
    <p:custDataLst>
      <p:tags r:id="rId1"/>
    </p:custData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5"/>
          <p:cNvSpPr>
            <a:spLocks noGrp="1"/>
          </p:cNvSpPr>
          <p:nvPr>
            <p:ph idx="1"/>
          </p:nvPr>
        </p:nvSpPr>
        <p:spPr/>
        <p:txBody>
          <a:bodyPr numCol="2" spcCol="457200"/>
          <a:lstStyle/>
          <a:p>
            <a:pPr marL="342900" lvl="1" indent="-342900">
              <a:buFont typeface="Wingdings" panose="05000000000000000000" pitchFamily="2" charset="2"/>
              <a:buChar char="§"/>
            </a:pPr>
            <a:r>
              <a:rPr lang="en-US" dirty="0"/>
              <a:t>Download the Study Guide at</a:t>
            </a:r>
            <a:br>
              <a:rPr lang="en-US" dirty="0"/>
            </a:br>
            <a:r>
              <a:rPr lang="en-US" dirty="0"/>
              <a:t> </a:t>
            </a:r>
            <a:r>
              <a:rPr lang="en-US" dirty="0">
                <a:hlinkClick r:id="rId4"/>
              </a:rPr>
              <a:t>http://certification.salesforce.com/</a:t>
            </a:r>
            <a:r>
              <a:rPr lang="en-US" dirty="0"/>
              <a:t>.</a:t>
            </a:r>
          </a:p>
          <a:p>
            <a:pPr marL="342900" lvl="1" indent="-342900">
              <a:buFont typeface="Wingdings" panose="05000000000000000000" pitchFamily="2" charset="2"/>
              <a:buChar char="§"/>
            </a:pPr>
            <a:r>
              <a:rPr lang="en-US" dirty="0"/>
              <a:t>Research topics not covered in this class, as well as unfamiliar topics </a:t>
            </a:r>
            <a:br>
              <a:rPr lang="en-US" dirty="0"/>
            </a:br>
            <a:r>
              <a:rPr lang="en-US" dirty="0"/>
              <a:t>from the Exam Objectives section of the Study Guide (</a:t>
            </a:r>
            <a:r>
              <a:rPr lang="en-US" b="1" dirty="0"/>
              <a:t>Help &amp; Training | enter search criteria | filter for Documentation</a:t>
            </a:r>
            <a:r>
              <a:rPr lang="en-US" dirty="0"/>
              <a:t>).</a:t>
            </a:r>
          </a:p>
          <a:p>
            <a:pPr marL="342900" lvl="1" indent="-342900">
              <a:buFont typeface="Wingdings" panose="05000000000000000000" pitchFamily="2" charset="2"/>
              <a:buChar char="§"/>
            </a:pPr>
            <a:r>
              <a:rPr lang="en-US" dirty="0"/>
              <a:t>Premier customers can take advantage of relevant online courses </a:t>
            </a:r>
            <a:br>
              <a:rPr lang="en-US" dirty="0"/>
            </a:br>
            <a:r>
              <a:rPr lang="en-US" dirty="0"/>
              <a:t>(</a:t>
            </a:r>
            <a:r>
              <a:rPr lang="en-US" b="1" dirty="0"/>
              <a:t>Help &amp; Training | Take Training</a:t>
            </a:r>
            <a:r>
              <a:rPr lang="en-US" dirty="0"/>
              <a:t>).</a:t>
            </a:r>
          </a:p>
          <a:p>
            <a:pPr marL="342900" lvl="1" indent="-342900">
              <a:buFont typeface="Wingdings" panose="05000000000000000000" pitchFamily="2" charset="2"/>
              <a:buChar char="§"/>
            </a:pPr>
            <a:r>
              <a:rPr lang="en-US" dirty="0"/>
              <a:t>Get hands-on experience by practicing in your training org and testing the outcomes of various scenarios (access, reporting, etc.).</a:t>
            </a:r>
          </a:p>
          <a:p>
            <a:pPr marL="342900" lvl="1" indent="-342900">
              <a:buFont typeface="Wingdings" panose="05000000000000000000" pitchFamily="2" charset="2"/>
              <a:buChar char="§"/>
            </a:pPr>
            <a:r>
              <a:rPr lang="en-US" dirty="0"/>
              <a:t>When you’re ready, set up a test taker account at </a:t>
            </a:r>
            <a:r>
              <a:rPr lang="en-US" dirty="0">
                <a:hlinkClick r:id="rId5"/>
              </a:rPr>
              <a:t>www.webassessor.com/salesforce</a:t>
            </a:r>
            <a:r>
              <a:rPr lang="en-US" dirty="0"/>
              <a:t> </a:t>
            </a:r>
            <a:br>
              <a:rPr lang="en-US" dirty="0"/>
            </a:br>
            <a:r>
              <a:rPr lang="en-US" dirty="0"/>
              <a:t>to register for exams. </a:t>
            </a:r>
          </a:p>
          <a:p>
            <a:pPr marL="342900" lvl="1" indent="-342900">
              <a:buFont typeface="Wingdings" panose="05000000000000000000" pitchFamily="2" charset="2"/>
              <a:buChar char="§"/>
            </a:pPr>
            <a:r>
              <a:rPr lang="en-US" dirty="0"/>
              <a:t>If at first you don’t succeed, try, </a:t>
            </a:r>
            <a:br>
              <a:rPr lang="en-US" dirty="0"/>
            </a:br>
            <a:r>
              <a:rPr lang="en-US" dirty="0"/>
              <a:t>try again.</a:t>
            </a:r>
          </a:p>
          <a:p>
            <a:pPr marL="342900" lvl="1" indent="-342900">
              <a:buFont typeface="Wingdings" panose="05000000000000000000" pitchFamily="2" charset="2"/>
              <a:buChar char="§"/>
            </a:pPr>
            <a:r>
              <a:rPr lang="en-US" dirty="0"/>
              <a:t>Once certified, use your logo proudly and often!</a:t>
            </a:r>
          </a:p>
        </p:txBody>
      </p:sp>
      <p:sp>
        <p:nvSpPr>
          <p:cNvPr id="51202" name="Title 4"/>
          <p:cNvSpPr>
            <a:spLocks noGrp="1"/>
          </p:cNvSpPr>
          <p:nvPr>
            <p:ph type="title"/>
          </p:nvPr>
        </p:nvSpPr>
        <p:spPr/>
        <p:txBody>
          <a:bodyPr/>
          <a:lstStyle/>
          <a:p>
            <a:r>
              <a:rPr lang="en-US" dirty="0"/>
              <a:t>Certification Action Plan</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502</a:t>
            </a:fld>
            <a:endParaRPr lang="en-US" dirty="0"/>
          </a:p>
        </p:txBody>
      </p:sp>
      <p:pic>
        <p:nvPicPr>
          <p:cNvPr id="5120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164612" y="4391115"/>
            <a:ext cx="1999296" cy="1999296"/>
          </a:xfrm>
          <a:prstGeom prst="rect">
            <a:avLst/>
          </a:prstGeom>
          <a:noFill/>
          <a:ln w="9525">
            <a:noFill/>
            <a:miter lim="800000"/>
            <a:headEnd/>
            <a:tailEnd/>
          </a:ln>
        </p:spPr>
      </p:pic>
    </p:spTree>
    <p:custDataLst>
      <p:tags r:id="rId1"/>
    </p:custData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Next?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503</a:t>
            </a:fld>
            <a:endParaRPr lang="en-US" dirty="0"/>
          </a:p>
        </p:txBody>
      </p:sp>
      <p:sp>
        <p:nvSpPr>
          <p:cNvPr id="30" name="Rectangle 29"/>
          <p:cNvSpPr/>
          <p:nvPr/>
        </p:nvSpPr>
        <p:spPr bwMode="auto">
          <a:xfrm>
            <a:off x="1589" y="746976"/>
            <a:ext cx="5883965" cy="6111025"/>
          </a:xfrm>
          <a:prstGeom prst="rect">
            <a:avLst/>
          </a:prstGeom>
          <a:solidFill>
            <a:srgbClr val="008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Box 30"/>
          <p:cNvSpPr txBox="1"/>
          <p:nvPr/>
        </p:nvSpPr>
        <p:spPr>
          <a:xfrm>
            <a:off x="6564698" y="1301817"/>
            <a:ext cx="4997520" cy="5001353"/>
          </a:xfrm>
          <a:prstGeom prst="rect">
            <a:avLst/>
          </a:prstGeom>
          <a:noFill/>
          <a:ln>
            <a:noFill/>
          </a:ln>
        </p:spPr>
        <p:txBody>
          <a:bodyPr wrap="square" lIns="91424" tIns="45712" rIns="91424" bIns="45712" rtlCol="0">
            <a:spAutoFit/>
          </a:bodyPr>
          <a:lstStyle/>
          <a:p>
            <a:pPr marL="0" marR="0" lvl="0" indent="0" algn="ctr" defTabSz="914400" eaLnBrk="1" fontAlgn="auto" latinLnBrk="0" hangingPunct="1">
              <a:lnSpc>
                <a:spcPct val="100000"/>
              </a:lnSpc>
              <a:spcBef>
                <a:spcPts val="300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itchFamily="34" charset="0"/>
              </a:rPr>
              <a:t>Thank you for attending!</a:t>
            </a:r>
          </a:p>
          <a:p>
            <a:pPr marL="0" marR="0" lvl="0" indent="0" defTabSz="914400" eaLnBrk="1" fontAlgn="auto" latinLnBrk="0" hangingPunct="1">
              <a:lnSpc>
                <a:spcPct val="100000"/>
              </a:lnSpc>
              <a:spcBef>
                <a:spcPts val="300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Your satisfaction is very important to us. Click the </a:t>
            </a:r>
            <a:r>
              <a:rPr kumimoji="0" lang="en-US" sz="2200" b="1"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Course Survey</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 link located on the Home Page of your training org to give us your feedback.</a:t>
            </a:r>
          </a:p>
          <a:p>
            <a:pPr marL="0" marR="0" lvl="0" indent="0" algn="ctr" defTabSz="914400" eaLnBrk="1" fontAlgn="auto" latinLnBrk="0" hangingPunct="1">
              <a:lnSpc>
                <a:spcPct val="100000"/>
              </a:lnSpc>
              <a:spcBef>
                <a:spcPts val="300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Get certified!</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 Go to </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hlinkClick r:id="rId4"/>
              </a:rPr>
              <a:t>www.webassessor.com/salesforce</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 </a:t>
            </a:r>
            <a:b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b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to register.</a:t>
            </a:r>
          </a:p>
          <a:p>
            <a:pPr marL="0" marR="0" lvl="0" indent="0" algn="ctr" defTabSz="914400" eaLnBrk="1" fontAlgn="auto" latinLnBrk="0" hangingPunct="1">
              <a:lnSpc>
                <a:spcPct val="100000"/>
              </a:lnSpc>
              <a:spcBef>
                <a:spcPts val="300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Take the next step!</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 Register for </a:t>
            </a:r>
            <a:b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b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the next course! Go to </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hlinkClick r:id="rId5"/>
              </a:rPr>
              <a:t>www.salesforce.com/training</a:t>
            </a:r>
            <a:r>
              <a:rPr kumimoji="0" lang="en-US" sz="22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anose="020B0604020202020204" pitchFamily="34" charset="0"/>
              </a:rPr>
              <a:t>.</a:t>
            </a:r>
            <a:endParaRPr kumimoji="0" lang="en-US" sz="2200" b="1" i="0" u="none" strike="noStrike" kern="0" cap="none" spc="0" normalizeH="0" baseline="0" noProof="0" dirty="0">
              <a:ln>
                <a:noFill/>
              </a:ln>
              <a:solidFill>
                <a:sysClr val="windowText" lastClr="000000"/>
              </a:solidFill>
              <a:effectLst/>
              <a:uLnTx/>
              <a:uFillTx/>
              <a:latin typeface="Salesforce Sans" panose="020B0505020202020203" pitchFamily="34" charset="0"/>
              <a:cs typeface="Arial" pitchFamily="34" charset="0"/>
            </a:endParaRPr>
          </a:p>
        </p:txBody>
      </p:sp>
      <p:pic>
        <p:nvPicPr>
          <p:cNvPr id="32" name="Picture 31"/>
          <p:cNvPicPr>
            <a:picLocks noChangeAspect="1"/>
          </p:cNvPicPr>
          <p:nvPr/>
        </p:nvPicPr>
        <p:blipFill rotWithShape="1">
          <a:blip r:embed="rId6" cstate="print">
            <a:extLst>
              <a:ext uri="{28A0092B-C50C-407E-A947-70E740481C1C}">
                <a14:useLocalDpi xmlns:a14="http://schemas.microsoft.com/office/drawing/2010/main" val="0"/>
              </a:ext>
            </a:extLst>
          </a:blip>
          <a:srcRect l="50602" t="60307"/>
          <a:stretch/>
        </p:blipFill>
        <p:spPr>
          <a:xfrm flipH="1">
            <a:off x="1588" y="2009926"/>
            <a:ext cx="4797287" cy="1688487"/>
          </a:xfrm>
          <a:prstGeom prst="rect">
            <a:avLst/>
          </a:prstGeom>
        </p:spPr>
      </p:pic>
      <p:pic>
        <p:nvPicPr>
          <p:cNvPr id="35" name="Owly McOwlfa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9408" y="1468122"/>
            <a:ext cx="1516599" cy="1311580"/>
          </a:xfrm>
          <a:prstGeom prst="rect">
            <a:avLst/>
          </a:prstGeom>
        </p:spPr>
      </p:pic>
      <p:grpSp>
        <p:nvGrpSpPr>
          <p:cNvPr id="36" name="Group 35"/>
          <p:cNvGrpSpPr/>
          <p:nvPr/>
        </p:nvGrpSpPr>
        <p:grpSpPr>
          <a:xfrm>
            <a:off x="4832784" y="4668208"/>
            <a:ext cx="816177" cy="1282018"/>
            <a:chOff x="9914517" y="2523683"/>
            <a:chExt cx="2274308" cy="3572393"/>
          </a:xfrm>
        </p:grpSpPr>
        <p:pic>
          <p:nvPicPr>
            <p:cNvPr id="37" name="Picture 36"/>
            <p:cNvPicPr>
              <a:picLocks noChangeAspect="1"/>
            </p:cNvPicPr>
            <p:nvPr userDrawn="1"/>
          </p:nvPicPr>
          <p:blipFill>
            <a:blip r:embed="rId8"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38" name="Group 1449"/>
            <p:cNvGrpSpPr/>
            <p:nvPr userDrawn="1"/>
          </p:nvGrpSpPr>
          <p:grpSpPr>
            <a:xfrm>
              <a:off x="9914517" y="2523683"/>
              <a:ext cx="2274308" cy="3438540"/>
              <a:chOff x="-635178" y="3810989"/>
              <a:chExt cx="3418334" cy="5168193"/>
            </a:xfrm>
          </p:grpSpPr>
          <p:pic>
            <p:nvPicPr>
              <p:cNvPr id="39" name="image1.png"/>
              <p:cNvPicPr>
                <a:picLocks noChangeAspect="1"/>
              </p:cNvPicPr>
              <p:nvPr userDrawn="1"/>
            </p:nvPicPr>
            <p:blipFill>
              <a:blip r:embed="rId9">
                <a:extLst/>
              </a:blip>
              <a:stretch>
                <a:fillRect/>
              </a:stretch>
            </p:blipFill>
            <p:spPr>
              <a:xfrm rot="10800000">
                <a:off x="797445" y="8234801"/>
                <a:ext cx="553088" cy="744381"/>
              </a:xfrm>
              <a:prstGeom prst="rect">
                <a:avLst/>
              </a:prstGeom>
              <a:ln w="12700" cap="flat">
                <a:noFill/>
                <a:miter lim="400000"/>
              </a:ln>
              <a:effectLst/>
            </p:spPr>
          </p:pic>
          <p:grpSp>
            <p:nvGrpSpPr>
              <p:cNvPr id="40" name="Group 1448"/>
              <p:cNvGrpSpPr/>
              <p:nvPr userDrawn="1"/>
            </p:nvGrpSpPr>
            <p:grpSpPr>
              <a:xfrm>
                <a:off x="-635178" y="3810989"/>
                <a:ext cx="3418334" cy="4453813"/>
                <a:chOff x="-635178" y="3810989"/>
                <a:chExt cx="3418334" cy="4453813"/>
              </a:xfrm>
            </p:grpSpPr>
            <p:sp>
              <p:nvSpPr>
                <p:cNvPr id="41"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grpSp>
        <p:nvGrpSpPr>
          <p:cNvPr id="43" name="Group 42"/>
          <p:cNvGrpSpPr/>
          <p:nvPr/>
        </p:nvGrpSpPr>
        <p:grpSpPr>
          <a:xfrm>
            <a:off x="3209343" y="5060104"/>
            <a:ext cx="1698902" cy="2668568"/>
            <a:chOff x="9914517" y="2523683"/>
            <a:chExt cx="2274308" cy="3572393"/>
          </a:xfrm>
        </p:grpSpPr>
        <p:pic>
          <p:nvPicPr>
            <p:cNvPr id="44" name="Picture 43"/>
            <p:cNvPicPr>
              <a:picLocks noChangeAspect="1"/>
            </p:cNvPicPr>
            <p:nvPr userDrawn="1"/>
          </p:nvPicPr>
          <p:blipFill>
            <a:blip r:embed="rId8"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45" name="Group 1449"/>
            <p:cNvGrpSpPr/>
            <p:nvPr userDrawn="1"/>
          </p:nvGrpSpPr>
          <p:grpSpPr>
            <a:xfrm>
              <a:off x="9914517" y="2523683"/>
              <a:ext cx="2274308" cy="3438540"/>
              <a:chOff x="-635178" y="3810989"/>
              <a:chExt cx="3418334" cy="5168193"/>
            </a:xfrm>
          </p:grpSpPr>
          <p:pic>
            <p:nvPicPr>
              <p:cNvPr id="46" name="image1.png"/>
              <p:cNvPicPr>
                <a:picLocks noChangeAspect="1"/>
              </p:cNvPicPr>
              <p:nvPr userDrawn="1"/>
            </p:nvPicPr>
            <p:blipFill>
              <a:blip r:embed="rId9">
                <a:extLst/>
              </a:blip>
              <a:stretch>
                <a:fillRect/>
              </a:stretch>
            </p:blipFill>
            <p:spPr>
              <a:xfrm rot="10800000">
                <a:off x="797445" y="8234801"/>
                <a:ext cx="553088" cy="744381"/>
              </a:xfrm>
              <a:prstGeom prst="rect">
                <a:avLst/>
              </a:prstGeom>
              <a:ln w="12700" cap="flat">
                <a:noFill/>
                <a:miter lim="400000"/>
              </a:ln>
              <a:effectLst/>
            </p:spPr>
          </p:pic>
          <p:grpSp>
            <p:nvGrpSpPr>
              <p:cNvPr id="47" name="Group 1448"/>
              <p:cNvGrpSpPr/>
              <p:nvPr userDrawn="1"/>
            </p:nvGrpSpPr>
            <p:grpSpPr>
              <a:xfrm>
                <a:off x="-635178" y="3810989"/>
                <a:ext cx="3418334" cy="4453813"/>
                <a:chOff x="-635178" y="3810989"/>
                <a:chExt cx="3418334" cy="4453813"/>
              </a:xfrm>
            </p:grpSpPr>
            <p:sp>
              <p:nvSpPr>
                <p:cNvPr id="48"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grpSp>
        <p:nvGrpSpPr>
          <p:cNvPr id="50" name="Group 49"/>
          <p:cNvGrpSpPr/>
          <p:nvPr/>
        </p:nvGrpSpPr>
        <p:grpSpPr>
          <a:xfrm>
            <a:off x="2155526" y="4908205"/>
            <a:ext cx="989184" cy="1553771"/>
            <a:chOff x="9914517" y="2523683"/>
            <a:chExt cx="2274308" cy="3572393"/>
          </a:xfrm>
        </p:grpSpPr>
        <p:pic>
          <p:nvPicPr>
            <p:cNvPr id="51" name="Picture 50"/>
            <p:cNvPicPr>
              <a:picLocks noChangeAspect="1"/>
            </p:cNvPicPr>
            <p:nvPr userDrawn="1"/>
          </p:nvPicPr>
          <p:blipFill>
            <a:blip r:embed="rId8"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52" name="Group 1449"/>
            <p:cNvGrpSpPr/>
            <p:nvPr userDrawn="1"/>
          </p:nvGrpSpPr>
          <p:grpSpPr>
            <a:xfrm>
              <a:off x="9914517" y="2523683"/>
              <a:ext cx="2274308" cy="3438540"/>
              <a:chOff x="-635178" y="3810989"/>
              <a:chExt cx="3418334" cy="5168193"/>
            </a:xfrm>
          </p:grpSpPr>
          <p:pic>
            <p:nvPicPr>
              <p:cNvPr id="53" name="image1.png"/>
              <p:cNvPicPr>
                <a:picLocks noChangeAspect="1"/>
              </p:cNvPicPr>
              <p:nvPr userDrawn="1"/>
            </p:nvPicPr>
            <p:blipFill>
              <a:blip r:embed="rId9">
                <a:extLst/>
              </a:blip>
              <a:stretch>
                <a:fillRect/>
              </a:stretch>
            </p:blipFill>
            <p:spPr>
              <a:xfrm rot="10800000">
                <a:off x="797445" y="8234801"/>
                <a:ext cx="553088" cy="744381"/>
              </a:xfrm>
              <a:prstGeom prst="rect">
                <a:avLst/>
              </a:prstGeom>
              <a:ln w="12700" cap="flat">
                <a:noFill/>
                <a:miter lim="400000"/>
              </a:ln>
              <a:effectLst/>
            </p:spPr>
          </p:pic>
          <p:grpSp>
            <p:nvGrpSpPr>
              <p:cNvPr id="54" name="Group 1448"/>
              <p:cNvGrpSpPr/>
              <p:nvPr userDrawn="1"/>
            </p:nvGrpSpPr>
            <p:grpSpPr>
              <a:xfrm>
                <a:off x="-635178" y="3810989"/>
                <a:ext cx="3418334" cy="4453813"/>
                <a:chOff x="-635178" y="3810989"/>
                <a:chExt cx="3418334" cy="4453813"/>
              </a:xfrm>
            </p:grpSpPr>
            <p:sp>
              <p:nvSpPr>
                <p:cNvPr id="55"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grpSp>
        <p:nvGrpSpPr>
          <p:cNvPr id="57" name="Group 56"/>
          <p:cNvGrpSpPr/>
          <p:nvPr/>
        </p:nvGrpSpPr>
        <p:grpSpPr>
          <a:xfrm>
            <a:off x="1374285" y="5036920"/>
            <a:ext cx="1091279" cy="1714138"/>
            <a:chOff x="9914517" y="2523683"/>
            <a:chExt cx="2274308" cy="3572393"/>
          </a:xfrm>
        </p:grpSpPr>
        <p:pic>
          <p:nvPicPr>
            <p:cNvPr id="58" name="Picture 57"/>
            <p:cNvPicPr>
              <a:picLocks noChangeAspect="1"/>
            </p:cNvPicPr>
            <p:nvPr userDrawn="1"/>
          </p:nvPicPr>
          <p:blipFill>
            <a:blip r:embed="rId8"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59" name="Group 1449"/>
            <p:cNvGrpSpPr/>
            <p:nvPr userDrawn="1"/>
          </p:nvGrpSpPr>
          <p:grpSpPr>
            <a:xfrm>
              <a:off x="9914517" y="2523683"/>
              <a:ext cx="2274308" cy="3438540"/>
              <a:chOff x="-635178" y="3810989"/>
              <a:chExt cx="3418334" cy="5168193"/>
            </a:xfrm>
          </p:grpSpPr>
          <p:pic>
            <p:nvPicPr>
              <p:cNvPr id="60" name="image1.png"/>
              <p:cNvPicPr>
                <a:picLocks noChangeAspect="1"/>
              </p:cNvPicPr>
              <p:nvPr userDrawn="1"/>
            </p:nvPicPr>
            <p:blipFill>
              <a:blip r:embed="rId9">
                <a:extLst/>
              </a:blip>
              <a:stretch>
                <a:fillRect/>
              </a:stretch>
            </p:blipFill>
            <p:spPr>
              <a:xfrm rot="10800000">
                <a:off x="797445" y="8234801"/>
                <a:ext cx="553088" cy="744381"/>
              </a:xfrm>
              <a:prstGeom prst="rect">
                <a:avLst/>
              </a:prstGeom>
              <a:ln w="12700" cap="flat">
                <a:noFill/>
                <a:miter lim="400000"/>
              </a:ln>
              <a:effectLst/>
            </p:spPr>
          </p:pic>
          <p:grpSp>
            <p:nvGrpSpPr>
              <p:cNvPr id="61" name="Group 1448"/>
              <p:cNvGrpSpPr/>
              <p:nvPr userDrawn="1"/>
            </p:nvGrpSpPr>
            <p:grpSpPr>
              <a:xfrm>
                <a:off x="-635178" y="3810989"/>
                <a:ext cx="3418334" cy="4453813"/>
                <a:chOff x="-635178" y="3810989"/>
                <a:chExt cx="3418334" cy="4453813"/>
              </a:xfrm>
            </p:grpSpPr>
            <p:sp>
              <p:nvSpPr>
                <p:cNvPr id="62"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marL="0" marR="0" lvl="0" indent="0" defTabSz="457109" eaLnBrk="1" fontAlgn="auto" latinLnBrk="0" hangingPunct="1">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9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pic>
        <p:nvPicPr>
          <p:cNvPr id="64" name="Picture 63"/>
          <p:cNvPicPr>
            <a:picLocks noChangeAspect="1"/>
          </p:cNvPicPr>
          <p:nvPr/>
        </p:nvPicPr>
        <p:blipFill rotWithShape="1">
          <a:blip r:embed="rId10" cstate="print">
            <a:extLst>
              <a:ext uri="{28A0092B-C50C-407E-A947-70E740481C1C}">
                <a14:useLocalDpi xmlns:a14="http://schemas.microsoft.com/office/drawing/2010/main" val="0"/>
              </a:ext>
            </a:extLst>
          </a:blip>
          <a:srcRect l="20774" r="63202" b="-2481"/>
          <a:stretch/>
        </p:blipFill>
        <p:spPr>
          <a:xfrm flipH="1">
            <a:off x="4089572" y="5255014"/>
            <a:ext cx="592865" cy="558313"/>
          </a:xfrm>
          <a:prstGeom prst="rect">
            <a:avLst/>
          </a:prstGeom>
        </p:spPr>
      </p:pic>
    </p:spTree>
    <p:custDataLst>
      <p:tags r:id="rId1"/>
    </p:custDataLst>
    <p:extLst>
      <p:ext uri="{BB962C8B-B14F-4D97-AF65-F5344CB8AC3E}">
        <p14:creationId xmlns:p14="http://schemas.microsoft.com/office/powerpoint/2010/main" val="340782781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bg>
      <p:bgPr>
        <a:solidFill>
          <a:srgbClr val="C6EFFF"/>
        </a:solidFill>
        <a:effectLst/>
      </p:bgPr>
    </p:bg>
    <p:spTree>
      <p:nvGrpSpPr>
        <p:cNvPr id="1" name=""/>
        <p:cNvGrpSpPr/>
        <p:nvPr/>
      </p:nvGrpSpPr>
      <p:grpSpPr>
        <a:xfrm>
          <a:off x="0" y="0"/>
          <a:ext cx="0" cy="0"/>
          <a:chOff x="0" y="0"/>
          <a:chExt cx="0" cy="0"/>
        </a:xfrm>
      </p:grpSpPr>
      <p:grpSp>
        <p:nvGrpSpPr>
          <p:cNvPr id="20" name="Group 19"/>
          <p:cNvGrpSpPr/>
          <p:nvPr/>
        </p:nvGrpSpPr>
        <p:grpSpPr>
          <a:xfrm>
            <a:off x="-15200" y="1552930"/>
            <a:ext cx="12206612" cy="5305070"/>
            <a:chOff x="-16788" y="1552930"/>
            <a:chExt cx="12206612" cy="5305070"/>
          </a:xfrm>
        </p:grpSpPr>
        <p:grpSp>
          <p:nvGrpSpPr>
            <p:cNvPr id="21" name="Group 1170"/>
            <p:cNvGrpSpPr/>
            <p:nvPr userDrawn="1"/>
          </p:nvGrpSpPr>
          <p:grpSpPr>
            <a:xfrm>
              <a:off x="-16788" y="1552930"/>
              <a:ext cx="12200491" cy="1564274"/>
              <a:chOff x="0" y="0"/>
              <a:chExt cx="24407338" cy="3128545"/>
            </a:xfrm>
          </p:grpSpPr>
          <p:sp>
            <p:nvSpPr>
              <p:cNvPr id="53" name="Shape 1142"/>
              <p:cNvSpPr/>
              <p:nvPr/>
            </p:nvSpPr>
            <p:spPr>
              <a:xfrm>
                <a:off x="3475517" y="982317"/>
                <a:ext cx="375050" cy="359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Shape 1143"/>
              <p:cNvSpPr/>
              <p:nvPr/>
            </p:nvSpPr>
            <p:spPr>
              <a:xfrm>
                <a:off x="4476219" y="1030004"/>
                <a:ext cx="370158" cy="3549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Shape 1144"/>
              <p:cNvSpPr/>
              <p:nvPr/>
            </p:nvSpPr>
            <p:spPr>
              <a:xfrm>
                <a:off x="1690093" y="1082886"/>
                <a:ext cx="286055" cy="3202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Shape 1145"/>
              <p:cNvSpPr/>
              <p:nvPr/>
            </p:nvSpPr>
            <p:spPr>
              <a:xfrm>
                <a:off x="22799448" y="1144874"/>
                <a:ext cx="370158" cy="4267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Shape 1146"/>
              <p:cNvSpPr/>
              <p:nvPr/>
            </p:nvSpPr>
            <p:spPr>
              <a:xfrm>
                <a:off x="21642514" y="1196423"/>
                <a:ext cx="346017" cy="519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Shape 1147"/>
              <p:cNvSpPr/>
              <p:nvPr/>
            </p:nvSpPr>
            <p:spPr>
              <a:xfrm>
                <a:off x="6898839" y="370711"/>
                <a:ext cx="532405" cy="7294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Shape 1148"/>
              <p:cNvSpPr/>
              <p:nvPr/>
            </p:nvSpPr>
            <p:spPr>
              <a:xfrm>
                <a:off x="20853145" y="1023466"/>
                <a:ext cx="532405" cy="7294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Shape 1149"/>
              <p:cNvSpPr/>
              <p:nvPr/>
            </p:nvSpPr>
            <p:spPr>
              <a:xfrm>
                <a:off x="0" y="766633"/>
                <a:ext cx="24407339" cy="2361913"/>
              </a:xfrm>
              <a:custGeom>
                <a:avLst/>
                <a:gdLst/>
                <a:ahLst/>
                <a:cxnLst>
                  <a:cxn ang="0">
                    <a:pos x="wd2" y="hd2"/>
                  </a:cxn>
                  <a:cxn ang="5400000">
                    <a:pos x="wd2" y="hd2"/>
                  </a:cxn>
                  <a:cxn ang="10800000">
                    <a:pos x="wd2" y="hd2"/>
                  </a:cxn>
                  <a:cxn ang="16200000">
                    <a:pos x="wd2" y="hd2"/>
                  </a:cxn>
                </a:cxnLst>
                <a:rect l="0" t="0" r="r" b="b"/>
                <a:pathLst>
                  <a:path w="21600" h="21013" extrusionOk="0">
                    <a:moveTo>
                      <a:pt x="8317" y="42"/>
                    </a:moveTo>
                    <a:cubicBezTo>
                      <a:pt x="10642" y="-587"/>
                      <a:pt x="12979" y="5925"/>
                      <a:pt x="15337" y="8185"/>
                    </a:cubicBezTo>
                    <a:cubicBezTo>
                      <a:pt x="17148" y="9920"/>
                      <a:pt x="19008" y="9053"/>
                      <a:pt x="20798" y="5644"/>
                    </a:cubicBezTo>
                    <a:lnTo>
                      <a:pt x="21600" y="5471"/>
                    </a:lnTo>
                    <a:lnTo>
                      <a:pt x="21600" y="21001"/>
                    </a:lnTo>
                    <a:lnTo>
                      <a:pt x="0" y="21013"/>
                    </a:lnTo>
                    <a:lnTo>
                      <a:pt x="0" y="3129"/>
                    </a:lnTo>
                    <a:lnTo>
                      <a:pt x="1964" y="5189"/>
                    </a:lnTo>
                    <a:cubicBezTo>
                      <a:pt x="2491" y="5351"/>
                      <a:pt x="3046" y="5263"/>
                      <a:pt x="3586" y="4946"/>
                    </a:cubicBezTo>
                    <a:cubicBezTo>
                      <a:pt x="4457" y="4437"/>
                      <a:pt x="5216" y="3307"/>
                      <a:pt x="6041" y="2215"/>
                    </a:cubicBezTo>
                    <a:cubicBezTo>
                      <a:pt x="6792" y="1221"/>
                      <a:pt x="7549" y="250"/>
                      <a:pt x="8317" y="42"/>
                    </a:cubicBez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Shape 1150"/>
              <p:cNvSpPr/>
              <p:nvPr/>
            </p:nvSpPr>
            <p:spPr>
              <a:xfrm>
                <a:off x="21946990" y="1019524"/>
                <a:ext cx="532405" cy="7045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Shape 1151"/>
              <p:cNvSpPr/>
              <p:nvPr/>
            </p:nvSpPr>
            <p:spPr>
              <a:xfrm>
                <a:off x="23551039" y="784802"/>
                <a:ext cx="517009" cy="7183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Shape 1152"/>
              <p:cNvSpPr/>
              <p:nvPr/>
            </p:nvSpPr>
            <p:spPr>
              <a:xfrm>
                <a:off x="13374968" y="785508"/>
                <a:ext cx="416028" cy="4267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Shape 1153"/>
              <p:cNvSpPr/>
              <p:nvPr/>
            </p:nvSpPr>
            <p:spPr>
              <a:xfrm>
                <a:off x="10400627" y="311994"/>
                <a:ext cx="416029" cy="519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Shape 1154"/>
              <p:cNvSpPr/>
              <p:nvPr/>
            </p:nvSpPr>
            <p:spPr>
              <a:xfrm>
                <a:off x="11817467" y="430980"/>
                <a:ext cx="545453" cy="522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Shape 1155"/>
              <p:cNvSpPr/>
              <p:nvPr/>
            </p:nvSpPr>
            <p:spPr>
              <a:xfrm>
                <a:off x="12679122" y="379297"/>
                <a:ext cx="545452" cy="7473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Shape 1156"/>
              <p:cNvSpPr/>
              <p:nvPr/>
            </p:nvSpPr>
            <p:spPr>
              <a:xfrm>
                <a:off x="10787770" y="483916"/>
                <a:ext cx="416028" cy="3988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Shape 1157"/>
              <p:cNvSpPr/>
              <p:nvPr/>
            </p:nvSpPr>
            <p:spPr>
              <a:xfrm>
                <a:off x="12278179" y="631958"/>
                <a:ext cx="375048" cy="359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Shape 1158"/>
              <p:cNvSpPr/>
              <p:nvPr/>
            </p:nvSpPr>
            <p:spPr>
              <a:xfrm>
                <a:off x="4884643" y="848034"/>
                <a:ext cx="425337" cy="4632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Shape 1159"/>
              <p:cNvSpPr/>
              <p:nvPr/>
            </p:nvSpPr>
            <p:spPr>
              <a:xfrm>
                <a:off x="5245806" y="535601"/>
                <a:ext cx="483136" cy="674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Shape 1160"/>
              <p:cNvSpPr/>
              <p:nvPr/>
            </p:nvSpPr>
            <p:spPr>
              <a:xfrm>
                <a:off x="5872059" y="591410"/>
                <a:ext cx="483136" cy="5599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Shape 1161"/>
              <p:cNvSpPr/>
              <p:nvPr/>
            </p:nvSpPr>
            <p:spPr>
              <a:xfrm>
                <a:off x="3022034" y="977921"/>
                <a:ext cx="483135" cy="4632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Shape 1162"/>
              <p:cNvSpPr/>
              <p:nvPr/>
            </p:nvSpPr>
            <p:spPr>
              <a:xfrm>
                <a:off x="1916790" y="657293"/>
                <a:ext cx="629979" cy="729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Shape 1163"/>
              <p:cNvSpPr/>
              <p:nvPr/>
            </p:nvSpPr>
            <p:spPr>
              <a:xfrm>
                <a:off x="795856" y="851305"/>
                <a:ext cx="510497" cy="489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Shape 1164"/>
              <p:cNvSpPr/>
              <p:nvPr/>
            </p:nvSpPr>
            <p:spPr>
              <a:xfrm>
                <a:off x="186888" y="289450"/>
                <a:ext cx="775857" cy="9709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Shape 1165"/>
              <p:cNvSpPr/>
              <p:nvPr/>
            </p:nvSpPr>
            <p:spPr>
              <a:xfrm>
                <a:off x="8013469" y="468676"/>
                <a:ext cx="380868" cy="4090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Shape 1166"/>
              <p:cNvSpPr/>
              <p:nvPr/>
            </p:nvSpPr>
            <p:spPr>
              <a:xfrm>
                <a:off x="9274655" y="0"/>
                <a:ext cx="635993" cy="8415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Shape 1167"/>
              <p:cNvSpPr/>
              <p:nvPr/>
            </p:nvSpPr>
            <p:spPr>
              <a:xfrm>
                <a:off x="8968102" y="450865"/>
                <a:ext cx="380869" cy="359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Shape 1168"/>
              <p:cNvSpPr/>
              <p:nvPr/>
            </p:nvSpPr>
            <p:spPr>
              <a:xfrm>
                <a:off x="11581273" y="639518"/>
                <a:ext cx="287070" cy="275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Shape 1169"/>
              <p:cNvSpPr/>
              <p:nvPr/>
            </p:nvSpPr>
            <p:spPr>
              <a:xfrm>
                <a:off x="7357438" y="576548"/>
                <a:ext cx="309138" cy="409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2" name="Shape 1171"/>
            <p:cNvSpPr/>
            <p:nvPr userDrawn="1"/>
          </p:nvSpPr>
          <p:spPr>
            <a:xfrm>
              <a:off x="10946699" y="2347189"/>
              <a:ext cx="249896" cy="342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23" name="Shape 1172"/>
            <p:cNvSpPr/>
            <p:nvPr userDrawn="1"/>
          </p:nvSpPr>
          <p:spPr>
            <a:xfrm>
              <a:off x="11452940" y="2314119"/>
              <a:ext cx="359048" cy="4920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24" name="Shape 1173"/>
            <p:cNvSpPr/>
            <p:nvPr userDrawn="1"/>
          </p:nvSpPr>
          <p:spPr>
            <a:xfrm>
              <a:off x="666760" y="2631076"/>
              <a:ext cx="161116" cy="235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25" name="Shape 1174"/>
            <p:cNvSpPr/>
            <p:nvPr userDrawn="1"/>
          </p:nvSpPr>
          <p:spPr>
            <a:xfrm>
              <a:off x="141674" y="2144111"/>
              <a:ext cx="354226" cy="4434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26" name="Shape 1175"/>
            <p:cNvSpPr/>
            <p:nvPr userDrawn="1"/>
          </p:nvSpPr>
          <p:spPr>
            <a:xfrm>
              <a:off x="454705" y="2317063"/>
              <a:ext cx="249896" cy="2396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27" name="Shape 1176"/>
            <p:cNvSpPr/>
            <p:nvPr userDrawn="1"/>
          </p:nvSpPr>
          <p:spPr>
            <a:xfrm>
              <a:off x="1013880" y="2326218"/>
              <a:ext cx="185616" cy="1780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38" name="Shape 1177"/>
            <p:cNvSpPr/>
            <p:nvPr userDrawn="1"/>
          </p:nvSpPr>
          <p:spPr>
            <a:xfrm>
              <a:off x="10046798" y="2111367"/>
              <a:ext cx="249896" cy="362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39" name="Shape 1178"/>
            <p:cNvSpPr/>
            <p:nvPr userDrawn="1"/>
          </p:nvSpPr>
          <p:spPr>
            <a:xfrm>
              <a:off x="9875601" y="2168990"/>
              <a:ext cx="211239" cy="2468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0" name="Shape 1179"/>
            <p:cNvSpPr/>
            <p:nvPr userDrawn="1"/>
          </p:nvSpPr>
          <p:spPr>
            <a:xfrm>
              <a:off x="9933260" y="2416381"/>
              <a:ext cx="142211" cy="1780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1" name="Shape 1180"/>
            <p:cNvSpPr/>
            <p:nvPr userDrawn="1"/>
          </p:nvSpPr>
          <p:spPr>
            <a:xfrm>
              <a:off x="7753892" y="2011004"/>
              <a:ext cx="185616" cy="2323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2" name="Shape 1181"/>
            <p:cNvSpPr/>
            <p:nvPr userDrawn="1"/>
          </p:nvSpPr>
          <p:spPr>
            <a:xfrm>
              <a:off x="7454006" y="1878011"/>
              <a:ext cx="258042" cy="3536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3" name="Shape 1182"/>
            <p:cNvSpPr/>
            <p:nvPr userDrawn="1"/>
          </p:nvSpPr>
          <p:spPr>
            <a:xfrm>
              <a:off x="9349804" y="1965913"/>
              <a:ext cx="183835" cy="251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4" name="Shape 1183"/>
            <p:cNvSpPr/>
            <p:nvPr userDrawn="1"/>
          </p:nvSpPr>
          <p:spPr>
            <a:xfrm>
              <a:off x="8769296" y="1903912"/>
              <a:ext cx="183835" cy="251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5" name="Shape 1184"/>
            <p:cNvSpPr/>
            <p:nvPr userDrawn="1"/>
          </p:nvSpPr>
          <p:spPr>
            <a:xfrm>
              <a:off x="8964983" y="1753652"/>
              <a:ext cx="354226" cy="4854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6" name="Shape 1185"/>
            <p:cNvSpPr/>
            <p:nvPr userDrawn="1"/>
          </p:nvSpPr>
          <p:spPr>
            <a:xfrm>
              <a:off x="-10196" y="2108068"/>
              <a:ext cx="12200020" cy="4749932"/>
            </a:xfrm>
            <a:custGeom>
              <a:avLst/>
              <a:gdLst/>
              <a:ahLst/>
              <a:cxnLst/>
              <a:rect l="l" t="t" r="r" b="b"/>
              <a:pathLst>
                <a:path w="12200020" h="4749932">
                  <a:moveTo>
                    <a:pt x="8523615" y="102"/>
                  </a:moveTo>
                  <a:cubicBezTo>
                    <a:pt x="8987332" y="3022"/>
                    <a:pt x="9445400" y="69064"/>
                    <a:pt x="9897819" y="186547"/>
                  </a:cubicBezTo>
                  <a:cubicBezTo>
                    <a:pt x="10391471" y="315037"/>
                    <a:pt x="10845585" y="503504"/>
                    <a:pt x="11365218" y="579655"/>
                  </a:cubicBezTo>
                  <a:cubicBezTo>
                    <a:pt x="11638026" y="619640"/>
                    <a:pt x="11915916" y="626603"/>
                    <a:pt x="12190418" y="600097"/>
                  </a:cubicBezTo>
                  <a:lnTo>
                    <a:pt x="12200020" y="599423"/>
                  </a:lnTo>
                  <a:lnTo>
                    <a:pt x="12200020" y="4749932"/>
                  </a:lnTo>
                  <a:lnTo>
                    <a:pt x="0" y="4749932"/>
                  </a:lnTo>
                  <a:lnTo>
                    <a:pt x="2761" y="452063"/>
                  </a:lnTo>
                  <a:cubicBezTo>
                    <a:pt x="708784" y="313240"/>
                    <a:pt x="1430058" y="266067"/>
                    <a:pt x="2148507" y="312566"/>
                  </a:cubicBezTo>
                  <a:cubicBezTo>
                    <a:pt x="2987828" y="366703"/>
                    <a:pt x="3819241" y="548206"/>
                    <a:pt x="4660256" y="525294"/>
                  </a:cubicBezTo>
                  <a:cubicBezTo>
                    <a:pt x="5208130" y="510693"/>
                    <a:pt x="5749226" y="410282"/>
                    <a:pt x="6286934" y="303581"/>
                  </a:cubicBezTo>
                  <a:cubicBezTo>
                    <a:pt x="7033059" y="155548"/>
                    <a:pt x="7774666" y="-4616"/>
                    <a:pt x="8523615" y="102"/>
                  </a:cubicBez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7" name="Shape 1186"/>
            <p:cNvSpPr/>
            <p:nvPr userDrawn="1"/>
          </p:nvSpPr>
          <p:spPr>
            <a:xfrm>
              <a:off x="7965694" y="1597627"/>
              <a:ext cx="400984" cy="5495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8" name="Shape 1187"/>
            <p:cNvSpPr/>
            <p:nvPr userDrawn="1"/>
          </p:nvSpPr>
          <p:spPr>
            <a:xfrm>
              <a:off x="684953" y="2144111"/>
              <a:ext cx="354226" cy="4434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49" name="Shape 1188"/>
            <p:cNvSpPr/>
            <p:nvPr userDrawn="1"/>
          </p:nvSpPr>
          <p:spPr>
            <a:xfrm>
              <a:off x="11220699" y="2468813"/>
              <a:ext cx="169349" cy="23209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50" name="Shape 1189"/>
            <p:cNvSpPr/>
            <p:nvPr userDrawn="1"/>
          </p:nvSpPr>
          <p:spPr>
            <a:xfrm>
              <a:off x="7095573" y="2016170"/>
              <a:ext cx="249896" cy="342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51" name="Shape 1190"/>
            <p:cNvSpPr/>
            <p:nvPr userDrawn="1"/>
          </p:nvSpPr>
          <p:spPr>
            <a:xfrm>
              <a:off x="6835203" y="2073782"/>
              <a:ext cx="249896" cy="342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sp>
          <p:nvSpPr>
            <p:cNvPr id="52" name="Shape 1191"/>
            <p:cNvSpPr/>
            <p:nvPr userDrawn="1"/>
          </p:nvSpPr>
          <p:spPr>
            <a:xfrm>
              <a:off x="8312141" y="1816258"/>
              <a:ext cx="258042" cy="3536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w="12700">
              <a:miter lim="400000"/>
            </a:ln>
          </p:spPr>
          <p:txBody>
            <a:bodyPr lIns="45711" tIns="45710" rIns="45711" bIns="45710"/>
            <a:lstStyle/>
            <a:p>
              <a:pPr marL="0" marR="0" lvl="0" indent="0" defTabSz="914400" eaLnBrk="1" fontAlgn="auto" latinLnBrk="0" hangingPunct="1">
                <a:lnSpc>
                  <a:spcPct val="100000"/>
                </a:lnSpc>
                <a:spcBef>
                  <a:spcPts val="0"/>
                </a:spcBef>
                <a:spcAft>
                  <a:spcPts val="0"/>
                </a:spcAft>
                <a:buClrTx/>
                <a:buSzTx/>
                <a:buFontTx/>
                <a:buNone/>
                <a:tabLst/>
                <a:defRPr>
                  <a:solidFill>
                    <a:srgbClr val="0D7C39"/>
                  </a:solidFill>
                </a:defRPr>
              </a:pPr>
              <a:endParaRPr kumimoji="0" sz="1800" b="0" i="0" u="none" strike="noStrike" kern="0" cap="none" spc="0" normalizeH="0" baseline="0" noProof="0">
                <a:ln>
                  <a:noFill/>
                </a:ln>
                <a:solidFill>
                  <a:srgbClr val="0D7C39"/>
                </a:solidFill>
                <a:effectLst/>
                <a:uLnTx/>
                <a:uFillTx/>
              </a:endParaRPr>
            </a:p>
          </p:txBody>
        </p:sp>
      </p:grpSp>
      <p:grpSp>
        <p:nvGrpSpPr>
          <p:cNvPr id="81" name="Group 80"/>
          <p:cNvGrpSpPr/>
          <p:nvPr/>
        </p:nvGrpSpPr>
        <p:grpSpPr>
          <a:xfrm>
            <a:off x="300037" y="3266184"/>
            <a:ext cx="11561379" cy="2900334"/>
            <a:chOff x="106232" y="3212728"/>
            <a:chExt cx="5892961" cy="3076344"/>
          </a:xfrm>
          <a:solidFill>
            <a:srgbClr val="D5E5C5">
              <a:alpha val="90000"/>
            </a:srgbClr>
          </a:solidFill>
        </p:grpSpPr>
        <p:sp>
          <p:nvSpPr>
            <p:cNvPr id="82" name="Rectangle 81"/>
            <p:cNvSpPr/>
            <p:nvPr/>
          </p:nvSpPr>
          <p:spPr bwMode="auto">
            <a:xfrm>
              <a:off x="106232" y="3212732"/>
              <a:ext cx="2867267" cy="1492469"/>
            </a:xfrm>
            <a:prstGeom prst="rect">
              <a:avLst/>
            </a:prstGeom>
            <a:solidFill>
              <a:schemeClr val="bg1">
                <a:alpha val="74000"/>
              </a:schemeClr>
            </a:solidFill>
            <a:ln w="38100" cap="flat" cmpd="sng" algn="ctr">
              <a:noFill/>
              <a:prstDash val="solid"/>
              <a:round/>
              <a:headEnd type="none" w="med" len="med"/>
              <a:tailEnd type="none" w="med" len="med"/>
            </a:ln>
            <a:effectLst/>
          </p:spPr>
          <p:txBody>
            <a:bodyPr vert="horz" wrap="square" lIns="822960" tIns="45720" rIns="91440" bIns="45720" numCol="1" rtlCol="0" anchor="ctr" anchorCtr="0" compatLnSpc="1">
              <a:prstTxWarp prst="textNoShape">
                <a:avLst/>
              </a:prstTxWarp>
            </a:bodyPr>
            <a:lstStyle/>
            <a:p>
              <a:pPr marL="0" marR="0" lvl="0" indent="0" algn="ctr" defTabSz="91424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t>Training Webpage:</a:t>
              </a:r>
              <a:br>
                <a:rPr kumimoji="0" lang="en-US" sz="20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hlinkClick r:id="rId4"/>
                </a:rPr>
                <a:t>www.salesforce.com/training</a:t>
              </a:r>
              <a:endParaRPr kumimoji="0" lang="en-US" sz="24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endParaRPr>
            </a:p>
          </p:txBody>
        </p:sp>
        <p:sp>
          <p:nvSpPr>
            <p:cNvPr id="83" name="Rectangle 82"/>
            <p:cNvSpPr/>
            <p:nvPr/>
          </p:nvSpPr>
          <p:spPr bwMode="auto">
            <a:xfrm>
              <a:off x="3013251" y="3212728"/>
              <a:ext cx="2985941" cy="1492469"/>
            </a:xfrm>
            <a:prstGeom prst="rect">
              <a:avLst/>
            </a:prstGeom>
            <a:solidFill>
              <a:schemeClr val="bg1">
                <a:alpha val="74000"/>
              </a:schemeClr>
            </a:solidFill>
            <a:ln w="38100" cap="flat" cmpd="sng" algn="ctr">
              <a:noFill/>
              <a:prstDash val="solid"/>
              <a:round/>
              <a:headEnd type="none" w="med" len="med"/>
              <a:tailEnd type="none" w="med" len="med"/>
            </a:ln>
            <a:effectLst/>
          </p:spPr>
          <p:txBody>
            <a:bodyPr vert="horz" wrap="square" lIns="822960" tIns="45720" rIns="91440" bIns="45720" numCol="1" rtlCol="0" anchor="ctr" anchorCtr="0" compatLnSpc="1">
              <a:prstTxWarp prst="textNoShape">
                <a:avLst/>
              </a:prstTxWarp>
            </a:bodyPr>
            <a:lstStyle/>
            <a:p>
              <a:pPr marL="342900" marR="0" lvl="0" indent="0" algn="ctr" defTabSz="91424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t>Certification Webpage:</a:t>
              </a:r>
              <a:br>
                <a:rPr kumimoji="0" lang="en-US" sz="2400" b="1"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hlinkClick r:id="rId5"/>
                </a:rPr>
                <a:t>certification.salesforce.com</a:t>
              </a:r>
              <a:endParaRPr kumimoji="0" lang="en-US" sz="24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endParaRPr>
            </a:p>
          </p:txBody>
        </p:sp>
        <p:sp>
          <p:nvSpPr>
            <p:cNvPr id="84" name="Rectangle 83"/>
            <p:cNvSpPr/>
            <p:nvPr/>
          </p:nvSpPr>
          <p:spPr bwMode="auto">
            <a:xfrm>
              <a:off x="106232" y="4796603"/>
              <a:ext cx="2867267" cy="1492469"/>
            </a:xfrm>
            <a:prstGeom prst="rect">
              <a:avLst/>
            </a:prstGeom>
            <a:solidFill>
              <a:schemeClr val="bg1">
                <a:alpha val="74000"/>
              </a:schemeClr>
            </a:solidFill>
            <a:ln w="38100" cap="flat" cmpd="sng" algn="ctr">
              <a:noFill/>
              <a:prstDash val="solid"/>
              <a:round/>
              <a:headEnd type="none" w="med" len="med"/>
              <a:tailEnd type="none" w="med" len="med"/>
            </a:ln>
            <a:effectLst/>
          </p:spPr>
          <p:txBody>
            <a:bodyPr vert="horz" wrap="square" lIns="822960" tIns="45720" rIns="91440" bIns="45720" numCol="1" rtlCol="0" anchor="ctr" anchorCtr="0" compatLnSpc="1">
              <a:prstTxWarp prst="textNoShape">
                <a:avLst/>
              </a:prstTxWarp>
            </a:bodyPr>
            <a:lstStyle/>
            <a:p>
              <a:pPr marL="0" marR="0" lvl="0" indent="0" algn="ctr" defTabSz="91424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t>Follow us on Twitter:</a:t>
              </a:r>
              <a:br>
                <a:rPr kumimoji="0" lang="en-US" sz="2400" b="1"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br>
              <a:r>
                <a:rPr kumimoji="0" lang="en-US" sz="24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rPr>
                <a:t>@Trailhead</a:t>
              </a:r>
            </a:p>
          </p:txBody>
        </p:sp>
        <p:sp>
          <p:nvSpPr>
            <p:cNvPr id="85" name="Rectangle 84"/>
            <p:cNvSpPr/>
            <p:nvPr/>
          </p:nvSpPr>
          <p:spPr bwMode="auto">
            <a:xfrm>
              <a:off x="3013252" y="4796600"/>
              <a:ext cx="2985941" cy="1492469"/>
            </a:xfrm>
            <a:prstGeom prst="rect">
              <a:avLst/>
            </a:prstGeom>
            <a:solidFill>
              <a:schemeClr val="bg1">
                <a:alpha val="74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39666" marR="0" lvl="0" indent="-339666" algn="r" defTabSz="914400" eaLnBrk="1" fontAlgn="auto" latinLnBrk="0" hangingPunct="1">
                <a:lnSpc>
                  <a:spcPct val="100000"/>
                </a:lnSpc>
                <a:spcBef>
                  <a:spcPts val="0"/>
                </a:spcBef>
                <a:spcAft>
                  <a:spcPts val="0"/>
                </a:spcAft>
                <a:buClrTx/>
                <a:buSzTx/>
                <a:buFontTx/>
                <a:buNone/>
                <a:tabLst/>
                <a:defRPr/>
              </a:pPr>
              <a:endParaRPr kumimoji="0" lang="en-US" sz="2300" b="0" i="0" u="none" strike="noStrike" kern="0" cap="none" spc="0" normalizeH="0" baseline="0" noProof="0" dirty="0">
                <a:ln>
                  <a:noFill/>
                </a:ln>
                <a:solidFill>
                  <a:srgbClr val="002060"/>
                </a:solidFill>
                <a:effectLst/>
                <a:uLnTx/>
                <a:uFillTx/>
                <a:latin typeface="Salesforce Sans" panose="020B0505020202020203" pitchFamily="34" charset="0"/>
                <a:cs typeface="Arial" pitchFamily="34" charset="0"/>
              </a:endParaRPr>
            </a:p>
          </p:txBody>
        </p:sp>
      </p:grpSp>
      <p:sp>
        <p:nvSpPr>
          <p:cNvPr id="86" name="Text Box 13"/>
          <p:cNvSpPr txBox="1">
            <a:spLocks noChangeArrowheads="1"/>
          </p:cNvSpPr>
          <p:nvPr/>
        </p:nvSpPr>
        <p:spPr bwMode="gray">
          <a:xfrm>
            <a:off x="1590" y="6611116"/>
            <a:ext cx="12188825" cy="215427"/>
          </a:xfrm>
          <a:prstGeom prst="rect">
            <a:avLst/>
          </a:prstGeom>
          <a:noFill/>
          <a:ln w="9525">
            <a:noFill/>
            <a:miter lim="800000"/>
            <a:headEnd/>
            <a:tailEnd/>
          </a:ln>
          <a:effectLst/>
        </p:spPr>
        <p:txBody>
          <a:bodyPr wrap="square" lIns="91424" tIns="45712" rIns="91424" bIns="45712">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rPr>
              <a:t>© Copyright 2017 salesforce.com, </a:t>
            </a:r>
            <a:r>
              <a:rPr kumimoji="0" lang="en-US" sz="800" b="0" i="0" u="none" strike="noStrike" kern="0" cap="none" spc="0" normalizeH="0" baseline="0" noProof="0" dirty="0" err="1">
                <a:ln>
                  <a:noFill/>
                </a:ln>
                <a:solidFill>
                  <a:schemeClr val="bg1"/>
                </a:solidFill>
                <a:effectLst/>
                <a:uLnTx/>
                <a:uFillTx/>
              </a:rPr>
              <a:t>inc.</a:t>
            </a:r>
            <a:r>
              <a:rPr kumimoji="0" lang="en-US" sz="800" b="0" i="0" u="none" strike="noStrike" kern="0" cap="none" spc="0" normalizeH="0" baseline="0" noProof="0" dirty="0">
                <a:ln>
                  <a:noFill/>
                </a:ln>
                <a:solidFill>
                  <a:schemeClr val="bg1"/>
                </a:solidFill>
                <a:effectLst/>
                <a:uLnTx/>
                <a:uFillTx/>
              </a:rPr>
              <a:t>  All rights reserved. Various trademarks held by their respective owners.</a:t>
            </a:r>
          </a:p>
        </p:txBody>
      </p:sp>
      <p:sp>
        <p:nvSpPr>
          <p:cNvPr id="87" name="TextBox 86"/>
          <p:cNvSpPr txBox="1"/>
          <p:nvPr/>
        </p:nvSpPr>
        <p:spPr>
          <a:xfrm>
            <a:off x="845482" y="0"/>
            <a:ext cx="8086746" cy="2012610"/>
          </a:xfrm>
          <a:prstGeom prst="rect">
            <a:avLst/>
          </a:prstGeom>
          <a:noFill/>
        </p:spPr>
        <p:txBody>
          <a:bodyPr wrap="square" lIns="91424" tIns="45712" rIns="91424" bIns="45712" rtlCol="0" anchor="ctr">
            <a:noAutofit/>
          </a:bodyPr>
          <a:lstStyle/>
          <a:p>
            <a:pPr marL="0" marR="0" lvl="0" indent="0" algn="ctr" defTabSz="914240" eaLnBrk="1" fontAlgn="auto" latinLnBrk="0" hangingPunct="1">
              <a:lnSpc>
                <a:spcPct val="85000"/>
              </a:lnSpc>
              <a:spcBef>
                <a:spcPts val="0"/>
              </a:spcBef>
              <a:spcAft>
                <a:spcPts val="0"/>
              </a:spcAft>
              <a:buClrTx/>
              <a:buSzTx/>
              <a:buFontTx/>
              <a:buNone/>
              <a:tabLst/>
              <a:defRPr/>
            </a:pPr>
            <a:r>
              <a:rPr kumimoji="0" lang="en-US" sz="4000" b="0" i="0" u="none" strike="noStrike" kern="0" cap="all" spc="300" normalizeH="0" baseline="0" noProof="0" dirty="0">
                <a:ln>
                  <a:noFill/>
                </a:ln>
                <a:solidFill>
                  <a:srgbClr val="002060"/>
                </a:solidFill>
                <a:effectLst/>
                <a:uLnTx/>
                <a:uFillTx/>
                <a:latin typeface="Salesforce Sans Light" panose="020B0305020202020203" pitchFamily="34" charset="0"/>
                <a:cs typeface="Arial" panose="020B0604020202020204" pitchFamily="34" charset="0"/>
              </a:rPr>
              <a:t>Training and Certification Resources</a:t>
            </a:r>
          </a:p>
        </p:txBody>
      </p:sp>
      <p:pic>
        <p:nvPicPr>
          <p:cNvPr id="88" name="Picture 19"/>
          <p:cNvPicPr>
            <a:picLocks noChangeAspect="1"/>
          </p:cNvPicPr>
          <p:nvPr/>
        </p:nvPicPr>
        <p:blipFill rotWithShape="1">
          <a:blip r:embed="rId6" cstate="screen">
            <a:extLst>
              <a:ext uri="{28A0092B-C50C-407E-A947-70E740481C1C}">
                <a14:useLocalDpi xmlns:a14="http://schemas.microsoft.com/office/drawing/2010/main"/>
              </a:ext>
            </a:extLst>
          </a:blip>
          <a:srcRect r="50336"/>
          <a:stretch/>
        </p:blipFill>
        <p:spPr bwMode="auto">
          <a:xfrm>
            <a:off x="9648007" y="693989"/>
            <a:ext cx="905693" cy="608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9856" y="3428082"/>
            <a:ext cx="1045686" cy="1045686"/>
          </a:xfrm>
          <a:prstGeom prst="rect">
            <a:avLst/>
          </a:prstGeom>
        </p:spPr>
      </p:pic>
      <p:pic>
        <p:nvPicPr>
          <p:cNvPr id="90" name="Picture 89"/>
          <p:cNvPicPr>
            <a:picLocks noChangeAspect="1"/>
          </p:cNvPicPr>
          <p:nvPr/>
        </p:nvPicPr>
        <p:blipFill>
          <a:blip r:embed="rId8" cstate="print">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tretch>
            <a:fillRect/>
          </a:stretch>
        </p:blipFill>
        <p:spPr>
          <a:xfrm>
            <a:off x="510962" y="5191013"/>
            <a:ext cx="669040" cy="543925"/>
          </a:xfrm>
          <a:prstGeom prst="rect">
            <a:avLst/>
          </a:prstGeom>
        </p:spPr>
      </p:pic>
      <p:pic>
        <p:nvPicPr>
          <p:cNvPr id="91" name="Picture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6804" y="3626055"/>
            <a:ext cx="783198" cy="677323"/>
          </a:xfrm>
          <a:prstGeom prst="rect">
            <a:avLst/>
          </a:prstGeom>
        </p:spPr>
      </p:pic>
      <p:sp>
        <p:nvSpPr>
          <p:cNvPr id="93" name="TextBox 92"/>
          <p:cNvSpPr txBox="1"/>
          <p:nvPr/>
        </p:nvSpPr>
        <p:spPr>
          <a:xfrm>
            <a:off x="6670542" y="5001145"/>
            <a:ext cx="4602542" cy="830997"/>
          </a:xfrm>
          <a:prstGeom prst="rect">
            <a:avLst/>
          </a:prstGeom>
          <a:noFill/>
        </p:spPr>
        <p:txBody>
          <a:bodyPr wrap="none" rtlCol="0">
            <a:spAutoFit/>
          </a:bodyPr>
          <a:lstStyle/>
          <a:p>
            <a:pPr marL="914400" algn="ctr">
              <a:defRPr/>
            </a:pPr>
            <a:r>
              <a:rPr lang="en-US" sz="2400" b="1" kern="0" dirty="0">
                <a:solidFill>
                  <a:srgbClr val="002060"/>
                </a:solidFill>
                <a:latin typeface="Salesforce Sans" panose="020B0505020202020203" pitchFamily="34" charset="0"/>
                <a:cs typeface="Arial" pitchFamily="34" charset="0"/>
              </a:rPr>
              <a:t>Trailhead:</a:t>
            </a:r>
          </a:p>
          <a:p>
            <a:pPr marL="914400" algn="ctr">
              <a:defRPr/>
            </a:pPr>
            <a:r>
              <a:rPr lang="en-US" sz="2400" kern="0" dirty="0">
                <a:solidFill>
                  <a:srgbClr val="002060"/>
                </a:solidFill>
                <a:latin typeface="Salesforce Sans" panose="020B0505020202020203" pitchFamily="34" charset="0"/>
                <a:cs typeface="Arial" pitchFamily="34" charset="0"/>
                <a:hlinkClick r:id="rId11" action="ppaction://hlinkfile"/>
              </a:rPr>
              <a:t>trailhead.salesforce.com</a:t>
            </a:r>
            <a:endParaRPr lang="en-US" sz="2400" kern="0" dirty="0">
              <a:solidFill>
                <a:srgbClr val="002060"/>
              </a:solidFill>
              <a:latin typeface="Salesforce Sans" panose="020B0505020202020203" pitchFamily="34" charset="0"/>
              <a:cs typeface="Arial" pitchFamily="34" charset="0"/>
            </a:endParaRPr>
          </a:p>
        </p:txBody>
      </p:sp>
      <p:pic>
        <p:nvPicPr>
          <p:cNvPr id="94" name="Picture 9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3525" y="4946993"/>
            <a:ext cx="1184644" cy="1006562"/>
          </a:xfrm>
          <a:prstGeom prst="rect">
            <a:avLst/>
          </a:prstGeom>
        </p:spPr>
      </p:pic>
    </p:spTree>
    <p:custDataLst>
      <p:tags r:id="rId1"/>
    </p:custDataLst>
    <p:extLst>
      <p:ext uri="{BB962C8B-B14F-4D97-AF65-F5344CB8AC3E}">
        <p14:creationId xmlns:p14="http://schemas.microsoft.com/office/powerpoint/2010/main" val="32966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p:txBody>
          <a:bodyPr/>
          <a:lstStyle/>
          <a:p>
            <a:r>
              <a:rPr lang="en-US" dirty="0"/>
              <a:t>What is the Company Profile?</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51</a:t>
            </a:fld>
            <a:endParaRPr lang="en-US" dirty="0"/>
          </a:p>
        </p:txBody>
      </p:sp>
      <p:sp>
        <p:nvSpPr>
          <p:cNvPr id="9" name="Rectangle 8"/>
          <p:cNvSpPr/>
          <p:nvPr/>
        </p:nvSpPr>
        <p:spPr bwMode="auto">
          <a:xfrm>
            <a:off x="-1" y="6349501"/>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latin typeface="Salesforce Sans" panose="020B0505020202020203" pitchFamily="34" charset="0"/>
              </a:rPr>
              <a:t>Setup | Company Settings</a:t>
            </a:r>
          </a:p>
        </p:txBody>
      </p:sp>
      <p:sp>
        <p:nvSpPr>
          <p:cNvPr id="11" name="TextBox 10"/>
          <p:cNvSpPr txBox="1"/>
          <p:nvPr/>
        </p:nvSpPr>
        <p:spPr bwMode="white">
          <a:xfrm>
            <a:off x="357072" y="6349501"/>
            <a:ext cx="981307"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14" name="Freeform 202"/>
          <p:cNvSpPr>
            <a:spLocks noEditPoints="1"/>
          </p:cNvSpPr>
          <p:nvPr/>
        </p:nvSpPr>
        <p:spPr bwMode="auto">
          <a:xfrm flipH="1">
            <a:off x="200138" y="640842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8" name="Rectangle 17"/>
          <p:cNvSpPr/>
          <p:nvPr/>
        </p:nvSpPr>
        <p:spPr bwMode="auto">
          <a:xfrm>
            <a:off x="0" y="75960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latin typeface="Salesforce Sans" panose="020B0505020202020203" pitchFamily="34" charset="0"/>
              </a:rPr>
              <a:t>A collection of information about your organization, mostly captured </a:t>
            </a:r>
            <a:br>
              <a:rPr lang="en-US" sz="2400" dirty="0">
                <a:solidFill>
                  <a:schemeClr val="bg1"/>
                </a:solidFill>
                <a:latin typeface="Salesforce Sans" panose="020B0505020202020203" pitchFamily="34" charset="0"/>
              </a:rPr>
            </a:br>
            <a:r>
              <a:rPr lang="en-US" sz="2400" dirty="0">
                <a:solidFill>
                  <a:schemeClr val="bg1"/>
                </a:solidFill>
                <a:latin typeface="Salesforce Sans" panose="020B0505020202020203" pitchFamily="34" charset="0"/>
              </a:rPr>
              <a:t>at contractual signup.</a:t>
            </a:r>
          </a:p>
        </p:txBody>
      </p:sp>
      <p:sp>
        <p:nvSpPr>
          <p:cNvPr id="19" name="TextBox 18"/>
          <p:cNvSpPr txBox="1"/>
          <p:nvPr/>
        </p:nvSpPr>
        <p:spPr bwMode="white">
          <a:xfrm>
            <a:off x="0" y="808498"/>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DEFINITION:</a:t>
            </a:r>
          </a:p>
        </p:txBody>
      </p:sp>
      <p:grpSp>
        <p:nvGrpSpPr>
          <p:cNvPr id="20" name="Group 4"/>
          <p:cNvGrpSpPr>
            <a:grpSpLocks noChangeAspect="1"/>
          </p:cNvGrpSpPr>
          <p:nvPr/>
        </p:nvGrpSpPr>
        <p:grpSpPr bwMode="auto">
          <a:xfrm>
            <a:off x="436563" y="1113282"/>
            <a:ext cx="422275" cy="328613"/>
            <a:chOff x="275" y="1308"/>
            <a:chExt cx="266" cy="207"/>
          </a:xfrm>
        </p:grpSpPr>
        <p:sp>
          <p:nvSpPr>
            <p:cNvPr id="21"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8"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9"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0"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1"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2"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
        <p:nvSpPr>
          <p:cNvPr id="83" name="Freeform: Shape 82"/>
          <p:cNvSpPr/>
          <p:nvPr/>
        </p:nvSpPr>
        <p:spPr>
          <a:xfrm>
            <a:off x="1126417" y="2030484"/>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A1E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ndParaRPr>
          </a:p>
        </p:txBody>
      </p:sp>
      <p:sp>
        <p:nvSpPr>
          <p:cNvPr id="84" name="Freeform: Shape 83"/>
          <p:cNvSpPr/>
          <p:nvPr/>
        </p:nvSpPr>
        <p:spPr>
          <a:xfrm>
            <a:off x="4481085" y="2030484"/>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85" name="Freeform: Shape 84"/>
          <p:cNvSpPr/>
          <p:nvPr/>
        </p:nvSpPr>
        <p:spPr>
          <a:xfrm>
            <a:off x="1234985" y="2949708"/>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Name and address</a:t>
            </a:r>
            <a:endParaRPr lang="en-US" sz="2200" b="1" kern="1200" dirty="0">
              <a:solidFill>
                <a:schemeClr val="tx1"/>
              </a:solidFill>
            </a:endParaRPr>
          </a:p>
        </p:txBody>
      </p:sp>
      <p:sp>
        <p:nvSpPr>
          <p:cNvPr id="86" name="Freeform: Shape 85"/>
          <p:cNvSpPr/>
          <p:nvPr/>
        </p:nvSpPr>
        <p:spPr>
          <a:xfrm>
            <a:off x="1234985" y="3449616"/>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Primary contact</a:t>
            </a:r>
            <a:endParaRPr lang="en-US" sz="2200" b="1" kern="1200" dirty="0">
              <a:solidFill>
                <a:schemeClr val="tx1"/>
              </a:solidFill>
              <a:ea typeface="MS PGothic" charset="-128"/>
              <a:cs typeface="MS PGothic" charset="-128"/>
            </a:endParaRPr>
          </a:p>
        </p:txBody>
      </p:sp>
      <p:sp>
        <p:nvSpPr>
          <p:cNvPr id="87" name="Freeform: Shape 86"/>
          <p:cNvSpPr/>
          <p:nvPr/>
        </p:nvSpPr>
        <p:spPr>
          <a:xfrm>
            <a:off x="1234985" y="3949524"/>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Default locale</a:t>
            </a:r>
            <a:endParaRPr lang="en-US" sz="2200" b="1" kern="1200" dirty="0">
              <a:solidFill>
                <a:schemeClr val="tx1"/>
              </a:solidFill>
              <a:ea typeface="MS PGothic" charset="-128"/>
              <a:cs typeface="MS PGothic" charset="-128"/>
            </a:endParaRPr>
          </a:p>
        </p:txBody>
      </p:sp>
      <p:sp>
        <p:nvSpPr>
          <p:cNvPr id="88" name="Freeform: Shape 87"/>
          <p:cNvSpPr/>
          <p:nvPr/>
        </p:nvSpPr>
        <p:spPr>
          <a:xfrm>
            <a:off x="1234985" y="4449432"/>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Default currency</a:t>
            </a:r>
            <a:endParaRPr lang="en-US" sz="2200" b="1" kern="1200" dirty="0">
              <a:solidFill>
                <a:schemeClr val="tx1"/>
              </a:solidFill>
              <a:ea typeface="MS PGothic" charset="-128"/>
              <a:cs typeface="MS PGothic" charset="-128"/>
            </a:endParaRPr>
          </a:p>
        </p:txBody>
      </p:sp>
      <p:sp>
        <p:nvSpPr>
          <p:cNvPr id="89" name="Freeform: Shape 88"/>
          <p:cNvSpPr/>
          <p:nvPr/>
        </p:nvSpPr>
        <p:spPr>
          <a:xfrm>
            <a:off x="1234985" y="4949340"/>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Storage</a:t>
            </a:r>
            <a:r>
              <a:rPr lang="en-GB" sz="2200" kern="1200" dirty="0">
                <a:solidFill>
                  <a:schemeClr val="tx1"/>
                </a:solidFill>
                <a:ea typeface="MS PGothic" charset="-128"/>
                <a:cs typeface="MS PGothic" charset="-128"/>
              </a:rPr>
              <a:t> </a:t>
            </a:r>
            <a:r>
              <a:rPr lang="en-GB" sz="2200" b="1" kern="1200" dirty="0">
                <a:solidFill>
                  <a:schemeClr val="tx1"/>
                </a:solidFill>
                <a:ea typeface="MS PGothic" charset="-128"/>
                <a:cs typeface="MS PGothic" charset="-128"/>
              </a:rPr>
              <a:t>used</a:t>
            </a:r>
          </a:p>
        </p:txBody>
      </p:sp>
      <p:sp>
        <p:nvSpPr>
          <p:cNvPr id="90" name="Freeform: Shape 89"/>
          <p:cNvSpPr/>
          <p:nvPr/>
        </p:nvSpPr>
        <p:spPr>
          <a:xfrm>
            <a:off x="1234985" y="5449247"/>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en-GB" sz="2200" b="1" kern="1200" dirty="0">
                <a:solidFill>
                  <a:schemeClr val="tx1"/>
                </a:solidFill>
                <a:ea typeface="MS PGothic" charset="-128"/>
                <a:cs typeface="MS PGothic" charset="-128"/>
              </a:rPr>
              <a:t>Licenses</a:t>
            </a:r>
            <a:r>
              <a:rPr lang="en-GB" sz="2200" kern="1200" dirty="0">
                <a:solidFill>
                  <a:schemeClr val="tx1"/>
                </a:solidFill>
                <a:ea typeface="MS PGothic" charset="-128"/>
                <a:cs typeface="MS PGothic" charset="-128"/>
              </a:rPr>
              <a:t> </a:t>
            </a:r>
            <a:r>
              <a:rPr lang="en-GB" sz="2200" b="1" kern="1200" dirty="0">
                <a:solidFill>
                  <a:schemeClr val="tx1"/>
                </a:solidFill>
                <a:ea typeface="MS PGothic" charset="-128"/>
                <a:cs typeface="MS PGothic" charset="-128"/>
              </a:rPr>
              <a:t>available</a:t>
            </a:r>
          </a:p>
        </p:txBody>
      </p:sp>
      <p:sp>
        <p:nvSpPr>
          <p:cNvPr id="91" name="Freeform: Shape 90"/>
          <p:cNvSpPr/>
          <p:nvPr/>
        </p:nvSpPr>
        <p:spPr>
          <a:xfrm>
            <a:off x="7835754" y="2030484"/>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92" name="TextBox 91"/>
          <p:cNvSpPr txBox="1"/>
          <p:nvPr/>
        </p:nvSpPr>
        <p:spPr>
          <a:xfrm>
            <a:off x="1520558" y="2097653"/>
            <a:ext cx="2441549" cy="830997"/>
          </a:xfrm>
          <a:prstGeom prst="rect">
            <a:avLst/>
          </a:prstGeom>
          <a:noFill/>
          <a:ln>
            <a:noFill/>
          </a:ln>
        </p:spPr>
        <p:txBody>
          <a:bodyPr wrap="square" rtlCol="0">
            <a:spAutoFit/>
          </a:bodyPr>
          <a:lstStyle/>
          <a:p>
            <a:pPr algn="ctr"/>
            <a:r>
              <a:rPr lang="en-GB" sz="2400" b="1" dirty="0">
                <a:solidFill>
                  <a:schemeClr val="bg1"/>
                </a:solidFill>
                <a:ea typeface="MS PGothic" charset="-128"/>
                <a:cs typeface="MS PGothic" charset="-128"/>
              </a:rPr>
              <a:t>Company Information</a:t>
            </a:r>
            <a:endParaRPr lang="en-US" sz="2400" b="1" dirty="0">
              <a:solidFill>
                <a:schemeClr val="bg1"/>
              </a:solidFill>
            </a:endParaRPr>
          </a:p>
        </p:txBody>
      </p:sp>
      <p:sp>
        <p:nvSpPr>
          <p:cNvPr id="93" name="TextBox 92"/>
          <p:cNvSpPr txBox="1"/>
          <p:nvPr/>
        </p:nvSpPr>
        <p:spPr>
          <a:xfrm>
            <a:off x="8229895" y="2097653"/>
            <a:ext cx="2441549" cy="757580"/>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ea typeface="MS PGothic" charset="-128"/>
                <a:cs typeface="MS PGothic" charset="-128"/>
              </a:rPr>
              <a:t>Support </a:t>
            </a:r>
            <a:br>
              <a:rPr lang="en-GB" sz="2400" b="1" dirty="0">
                <a:solidFill>
                  <a:schemeClr val="bg1"/>
                </a:solidFill>
                <a:ea typeface="MS PGothic" charset="-128"/>
                <a:cs typeface="MS PGothic" charset="-128"/>
              </a:rPr>
            </a:br>
            <a:r>
              <a:rPr lang="en-GB" sz="2400" b="1" dirty="0">
                <a:solidFill>
                  <a:schemeClr val="bg1"/>
                </a:solidFill>
                <a:ea typeface="MS PGothic" charset="-128"/>
                <a:cs typeface="MS PGothic" charset="-128"/>
              </a:rPr>
              <a:t>Information</a:t>
            </a:r>
            <a:endParaRPr lang="en-US" sz="2400" b="1" dirty="0">
              <a:solidFill>
                <a:schemeClr val="bg1"/>
              </a:solidFill>
              <a:ea typeface="MS PGothic" charset="-128"/>
              <a:cs typeface="MS PGothic" charset="-128"/>
            </a:endParaRPr>
          </a:p>
        </p:txBody>
      </p:sp>
      <p:sp>
        <p:nvSpPr>
          <p:cNvPr id="94" name="TextBox 93"/>
          <p:cNvSpPr txBox="1"/>
          <p:nvPr/>
        </p:nvSpPr>
        <p:spPr>
          <a:xfrm>
            <a:off x="4875226" y="2097653"/>
            <a:ext cx="2441549" cy="757580"/>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ea typeface="MS PGothic" charset="-128"/>
                <a:cs typeface="MS PGothic" charset="-128"/>
              </a:rPr>
              <a:t>Financial </a:t>
            </a:r>
            <a:br>
              <a:rPr lang="en-GB" sz="2400" b="1" dirty="0">
                <a:solidFill>
                  <a:schemeClr val="bg1"/>
                </a:solidFill>
                <a:ea typeface="MS PGothic" charset="-128"/>
                <a:cs typeface="MS PGothic" charset="-128"/>
              </a:rPr>
            </a:br>
            <a:r>
              <a:rPr lang="en-GB" sz="2400" b="1" dirty="0">
                <a:solidFill>
                  <a:schemeClr val="bg1"/>
                </a:solidFill>
                <a:ea typeface="MS PGothic" charset="-128"/>
                <a:cs typeface="MS PGothic" charset="-128"/>
              </a:rPr>
              <a:t>Information</a:t>
            </a:r>
            <a:endParaRPr lang="en-US" sz="2400" b="1" dirty="0">
              <a:solidFill>
                <a:schemeClr val="bg1"/>
              </a:solidFill>
              <a:ea typeface="MS PGothic" charset="-128"/>
              <a:cs typeface="MS PGothic" charset="-128"/>
            </a:endParaRPr>
          </a:p>
        </p:txBody>
      </p:sp>
      <p:sp>
        <p:nvSpPr>
          <p:cNvPr id="95" name="Rectangle: Rounded Corners 94"/>
          <p:cNvSpPr/>
          <p:nvPr/>
        </p:nvSpPr>
        <p:spPr bwMode="auto">
          <a:xfrm>
            <a:off x="4875226" y="3501396"/>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algn="ctr" defTabSz="800100">
              <a:lnSpc>
                <a:spcPct val="90000"/>
              </a:lnSpc>
              <a:spcBef>
                <a:spcPct val="0"/>
              </a:spcBef>
              <a:spcAft>
                <a:spcPct val="35000"/>
              </a:spcAft>
            </a:pPr>
            <a:r>
              <a:rPr lang="en-GB" sz="2200" b="1" dirty="0">
                <a:solidFill>
                  <a:schemeClr val="tx1"/>
                </a:solidFill>
              </a:rPr>
              <a:t>Fiscal Year</a:t>
            </a:r>
            <a:endParaRPr lang="en-US" sz="2200" b="1" dirty="0">
              <a:solidFill>
                <a:schemeClr val="tx1"/>
              </a:solidFill>
            </a:endParaRPr>
          </a:p>
        </p:txBody>
      </p:sp>
      <p:sp>
        <p:nvSpPr>
          <p:cNvPr id="96" name="Rectangle: Rounded Corners 95"/>
          <p:cNvSpPr/>
          <p:nvPr/>
        </p:nvSpPr>
        <p:spPr bwMode="auto">
          <a:xfrm>
            <a:off x="4875226" y="4147559"/>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en-GB" sz="2200" b="1" dirty="0">
                <a:solidFill>
                  <a:schemeClr val="tx1"/>
                </a:solidFill>
              </a:rPr>
              <a:t>Currencies</a:t>
            </a:r>
            <a:endParaRPr lang="en-US" sz="2200" b="1" dirty="0">
              <a:solidFill>
                <a:schemeClr val="tx1"/>
              </a:solidFill>
            </a:endParaRPr>
          </a:p>
        </p:txBody>
      </p:sp>
      <p:sp>
        <p:nvSpPr>
          <p:cNvPr id="97" name="Rectangle: Rounded Corners 96"/>
          <p:cNvSpPr/>
          <p:nvPr/>
        </p:nvSpPr>
        <p:spPr bwMode="auto">
          <a:xfrm>
            <a:off x="8229895" y="3449616"/>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en-GB" sz="2200" b="1" dirty="0">
                <a:solidFill>
                  <a:schemeClr val="tx1"/>
                </a:solidFill>
              </a:rPr>
              <a:t>Business Hours </a:t>
            </a:r>
            <a:endParaRPr lang="en-US" sz="2200" b="1" dirty="0">
              <a:solidFill>
                <a:schemeClr val="tx1"/>
              </a:solidFill>
            </a:endParaRPr>
          </a:p>
        </p:txBody>
      </p:sp>
      <p:sp>
        <p:nvSpPr>
          <p:cNvPr id="98" name="Rectangle: Rounded Corners 97"/>
          <p:cNvSpPr/>
          <p:nvPr/>
        </p:nvSpPr>
        <p:spPr bwMode="auto">
          <a:xfrm>
            <a:off x="8229895" y="4095779"/>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en-GB" sz="2200" b="1" dirty="0">
                <a:solidFill>
                  <a:schemeClr val="tx1"/>
                </a:solidFill>
              </a:rPr>
              <a:t>Holidays</a:t>
            </a:r>
            <a:endParaRPr lang="en-US" sz="2200" b="1" dirty="0">
              <a:solidFill>
                <a:schemeClr val="tx1"/>
              </a:solidFill>
            </a:endParaRPr>
          </a:p>
        </p:txBody>
      </p:sp>
    </p:spTree>
    <p:custDataLst>
      <p:tags r:id="rId1"/>
    </p:custDataLst>
    <p:extLst>
      <p:ext uri="{BB962C8B-B14F-4D97-AF65-F5344CB8AC3E}">
        <p14:creationId xmlns:p14="http://schemas.microsoft.com/office/powerpoint/2010/main" val="9458454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Locale Settings?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52</a:t>
            </a:fld>
            <a:endParaRPr lang="en-US" dirty="0"/>
          </a:p>
        </p:txBody>
      </p:sp>
      <p:sp>
        <p:nvSpPr>
          <p:cNvPr id="11" name="Rectangle 10"/>
          <p:cNvSpPr/>
          <p:nvPr/>
        </p:nvSpPr>
        <p:spPr bwMode="auto">
          <a:xfrm>
            <a:off x="0" y="75960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b="1" dirty="0">
                <a:solidFill>
                  <a:schemeClr val="bg1"/>
                </a:solidFill>
                <a:latin typeface="Salesforce Sans" panose="020B0505020202020203" pitchFamily="34" charset="0"/>
              </a:rPr>
              <a:t>Locale settings </a:t>
            </a:r>
            <a:r>
              <a:rPr lang="en-US" sz="2400" dirty="0">
                <a:solidFill>
                  <a:schemeClr val="bg1"/>
                </a:solidFill>
                <a:latin typeface="Salesforce Sans" panose="020B0505020202020203" pitchFamily="34" charset="0"/>
              </a:rPr>
              <a:t>let you personalize the display of data for different users based on their geographical location. </a:t>
            </a:r>
          </a:p>
        </p:txBody>
      </p:sp>
      <p:sp>
        <p:nvSpPr>
          <p:cNvPr id="12" name="TextBox 11"/>
          <p:cNvSpPr txBox="1"/>
          <p:nvPr/>
        </p:nvSpPr>
        <p:spPr bwMode="white">
          <a:xfrm>
            <a:off x="22302" y="853102"/>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DEFINITION:</a:t>
            </a:r>
          </a:p>
        </p:txBody>
      </p:sp>
      <p:grpSp>
        <p:nvGrpSpPr>
          <p:cNvPr id="13" name="Group 4"/>
          <p:cNvGrpSpPr>
            <a:grpSpLocks noChangeAspect="1"/>
          </p:cNvGrpSpPr>
          <p:nvPr/>
        </p:nvGrpSpPr>
        <p:grpSpPr bwMode="auto">
          <a:xfrm>
            <a:off x="458865" y="1157886"/>
            <a:ext cx="422275" cy="328613"/>
            <a:chOff x="275" y="1308"/>
            <a:chExt cx="266" cy="207"/>
          </a:xfrm>
        </p:grpSpPr>
        <p:sp>
          <p:nvSpPr>
            <p:cNvPr id="1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
        <p:nvSpPr>
          <p:cNvPr id="76" name="TextBox 75"/>
          <p:cNvSpPr txBox="1"/>
          <p:nvPr/>
        </p:nvSpPr>
        <p:spPr>
          <a:xfrm>
            <a:off x="1520626" y="251760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Locale</a:t>
            </a:r>
            <a:endParaRPr lang="en-US" sz="2400" b="1" dirty="0">
              <a:solidFill>
                <a:schemeClr val="bg1"/>
              </a:solidFill>
            </a:endParaRPr>
          </a:p>
        </p:txBody>
      </p:sp>
      <p:sp>
        <p:nvSpPr>
          <p:cNvPr id="77" name="TextBox 76"/>
          <p:cNvSpPr txBox="1"/>
          <p:nvPr/>
        </p:nvSpPr>
        <p:spPr>
          <a:xfrm>
            <a:off x="8231026" y="251760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Time Zone</a:t>
            </a:r>
            <a:endParaRPr lang="en-US" sz="2400" b="1" dirty="0">
              <a:solidFill>
                <a:schemeClr val="bg1"/>
              </a:solidFill>
            </a:endParaRPr>
          </a:p>
        </p:txBody>
      </p:sp>
      <p:sp>
        <p:nvSpPr>
          <p:cNvPr id="78" name="TextBox 77"/>
          <p:cNvSpPr txBox="1"/>
          <p:nvPr/>
        </p:nvSpPr>
        <p:spPr>
          <a:xfrm>
            <a:off x="4875826" y="251760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Language</a:t>
            </a:r>
            <a:endParaRPr lang="en-US" sz="2400" b="1" dirty="0">
              <a:solidFill>
                <a:schemeClr val="bg1"/>
              </a:solidFill>
            </a:endParaRPr>
          </a:p>
        </p:txBody>
      </p:sp>
      <p:sp>
        <p:nvSpPr>
          <p:cNvPr id="79" name="Freeform: Shape 78"/>
          <p:cNvSpPr/>
          <p:nvPr/>
        </p:nvSpPr>
        <p:spPr>
          <a:xfrm>
            <a:off x="1126417" y="217214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A1E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ndParaRPr>
          </a:p>
        </p:txBody>
      </p:sp>
      <p:sp>
        <p:nvSpPr>
          <p:cNvPr id="80" name="Freeform: Shape 79"/>
          <p:cNvSpPr/>
          <p:nvPr/>
        </p:nvSpPr>
        <p:spPr>
          <a:xfrm>
            <a:off x="4481085" y="217214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81" name="Freeform: Shape 80"/>
          <p:cNvSpPr/>
          <p:nvPr/>
        </p:nvSpPr>
        <p:spPr>
          <a:xfrm>
            <a:off x="1225225" y="3294565"/>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lvl="0" algn="ctr" defTabSz="800100">
              <a:lnSpc>
                <a:spcPct val="90000"/>
              </a:lnSpc>
              <a:spcBef>
                <a:spcPct val="0"/>
              </a:spcBef>
              <a:spcAft>
                <a:spcPct val="35000"/>
              </a:spcAft>
            </a:pPr>
            <a:r>
              <a:rPr lang="en-GB" sz="2000" b="1" dirty="0">
                <a:solidFill>
                  <a:schemeClr val="tx1"/>
                </a:solidFill>
              </a:rPr>
              <a:t>Date and Time Formats</a:t>
            </a:r>
            <a:endParaRPr lang="en-US" sz="2000" b="1" dirty="0">
              <a:solidFill>
                <a:schemeClr val="tx1"/>
              </a:solidFill>
            </a:endParaRPr>
          </a:p>
        </p:txBody>
      </p:sp>
      <p:sp>
        <p:nvSpPr>
          <p:cNvPr id="82" name="Freeform: Shape 81"/>
          <p:cNvSpPr/>
          <p:nvPr/>
        </p:nvSpPr>
        <p:spPr>
          <a:xfrm>
            <a:off x="1225225" y="3794473"/>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lvl="0" algn="ctr" defTabSz="800100">
              <a:lnSpc>
                <a:spcPct val="90000"/>
              </a:lnSpc>
              <a:spcBef>
                <a:spcPct val="0"/>
              </a:spcBef>
              <a:spcAft>
                <a:spcPct val="35000"/>
              </a:spcAft>
            </a:pPr>
            <a:r>
              <a:rPr lang="en-GB" sz="2000" b="1" dirty="0">
                <a:solidFill>
                  <a:schemeClr val="tx1"/>
                </a:solidFill>
              </a:rPr>
              <a:t>Number Formats</a:t>
            </a:r>
            <a:endParaRPr lang="en-US" sz="2000" b="1" dirty="0">
              <a:solidFill>
                <a:schemeClr val="tx1"/>
              </a:solidFill>
            </a:endParaRPr>
          </a:p>
        </p:txBody>
      </p:sp>
      <p:sp>
        <p:nvSpPr>
          <p:cNvPr id="83" name="Freeform: Shape 82"/>
          <p:cNvSpPr/>
          <p:nvPr/>
        </p:nvSpPr>
        <p:spPr>
          <a:xfrm>
            <a:off x="1225225" y="4294381"/>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lvl="0" algn="ctr" defTabSz="800100">
              <a:lnSpc>
                <a:spcPct val="90000"/>
              </a:lnSpc>
              <a:spcBef>
                <a:spcPct val="0"/>
              </a:spcBef>
              <a:spcAft>
                <a:spcPct val="35000"/>
              </a:spcAft>
            </a:pPr>
            <a:r>
              <a:rPr lang="en-GB" sz="2000" b="1" dirty="0">
                <a:solidFill>
                  <a:schemeClr val="tx1"/>
                </a:solidFill>
              </a:rPr>
              <a:t>Name Order</a:t>
            </a:r>
            <a:endParaRPr lang="en-US" sz="2000" b="1" dirty="0">
              <a:solidFill>
                <a:schemeClr val="tx1"/>
              </a:solidFill>
            </a:endParaRPr>
          </a:p>
        </p:txBody>
      </p:sp>
      <p:sp>
        <p:nvSpPr>
          <p:cNvPr id="84" name="Freeform: Shape 83"/>
          <p:cNvSpPr/>
          <p:nvPr/>
        </p:nvSpPr>
        <p:spPr>
          <a:xfrm>
            <a:off x="1225225" y="4794289"/>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lvl="0" algn="ctr" defTabSz="800100">
              <a:lnSpc>
                <a:spcPct val="90000"/>
              </a:lnSpc>
              <a:spcBef>
                <a:spcPct val="0"/>
              </a:spcBef>
              <a:spcAft>
                <a:spcPct val="35000"/>
              </a:spcAft>
            </a:pPr>
            <a:r>
              <a:rPr lang="en-US" sz="2000" b="1" dirty="0">
                <a:solidFill>
                  <a:schemeClr val="tx1"/>
                </a:solidFill>
              </a:rPr>
              <a:t>Addresses</a:t>
            </a:r>
          </a:p>
        </p:txBody>
      </p:sp>
      <p:sp>
        <p:nvSpPr>
          <p:cNvPr id="85" name="Freeform: Shape 84"/>
          <p:cNvSpPr/>
          <p:nvPr/>
        </p:nvSpPr>
        <p:spPr>
          <a:xfrm>
            <a:off x="7835754" y="217214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86" name="TextBox 85"/>
          <p:cNvSpPr txBox="1"/>
          <p:nvPr/>
        </p:nvSpPr>
        <p:spPr>
          <a:xfrm>
            <a:off x="1520558" y="2412659"/>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Locale</a:t>
            </a:r>
            <a:endParaRPr lang="en-US" sz="2400" b="1" dirty="0">
              <a:solidFill>
                <a:schemeClr val="bg1"/>
              </a:solidFill>
            </a:endParaRPr>
          </a:p>
        </p:txBody>
      </p:sp>
      <p:sp>
        <p:nvSpPr>
          <p:cNvPr id="87" name="TextBox 86"/>
          <p:cNvSpPr txBox="1"/>
          <p:nvPr/>
        </p:nvSpPr>
        <p:spPr>
          <a:xfrm>
            <a:off x="8229895" y="2412659"/>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Time Zone</a:t>
            </a:r>
            <a:endParaRPr lang="en-US" sz="2400" b="1" dirty="0">
              <a:solidFill>
                <a:schemeClr val="bg1"/>
              </a:solidFill>
            </a:endParaRPr>
          </a:p>
        </p:txBody>
      </p:sp>
      <p:sp>
        <p:nvSpPr>
          <p:cNvPr id="88" name="TextBox 87"/>
          <p:cNvSpPr txBox="1"/>
          <p:nvPr/>
        </p:nvSpPr>
        <p:spPr>
          <a:xfrm>
            <a:off x="4875226" y="2412659"/>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en-GB" sz="2400" b="1" dirty="0">
                <a:solidFill>
                  <a:schemeClr val="bg1"/>
                </a:solidFill>
              </a:rPr>
              <a:t>Language</a:t>
            </a:r>
            <a:endParaRPr lang="en-US" sz="2400" b="1" dirty="0">
              <a:solidFill>
                <a:schemeClr val="bg1"/>
              </a:solidFill>
            </a:endParaRPr>
          </a:p>
        </p:txBody>
      </p:sp>
      <p:sp>
        <p:nvSpPr>
          <p:cNvPr id="89" name="Rectangle: Rounded Corners 88"/>
          <p:cNvSpPr/>
          <p:nvPr/>
        </p:nvSpPr>
        <p:spPr bwMode="auto">
          <a:xfrm>
            <a:off x="4875226" y="3643053"/>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en-GB" sz="2000" b="1" dirty="0">
                <a:solidFill>
                  <a:schemeClr val="tx1"/>
                </a:solidFill>
              </a:rPr>
              <a:t>All Text</a:t>
            </a:r>
            <a:endParaRPr lang="en-US" sz="2000" b="1" dirty="0">
              <a:solidFill>
                <a:schemeClr val="tx1"/>
              </a:solidFill>
            </a:endParaRPr>
          </a:p>
        </p:txBody>
      </p:sp>
      <p:sp>
        <p:nvSpPr>
          <p:cNvPr id="90" name="Rectangle: Rounded Corners 89"/>
          <p:cNvSpPr/>
          <p:nvPr/>
        </p:nvSpPr>
        <p:spPr bwMode="auto">
          <a:xfrm>
            <a:off x="4875226" y="4289216"/>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en-GB" sz="2000" b="1" dirty="0">
                <a:solidFill>
                  <a:schemeClr val="tx1"/>
                </a:solidFill>
              </a:rPr>
              <a:t>Online Help</a:t>
            </a:r>
            <a:endParaRPr lang="en-US" sz="2000" b="1" dirty="0">
              <a:solidFill>
                <a:schemeClr val="tx1"/>
              </a:solidFill>
            </a:endParaRPr>
          </a:p>
        </p:txBody>
      </p:sp>
      <p:sp>
        <p:nvSpPr>
          <p:cNvPr id="91" name="Rectangle: Rounded Corners 90"/>
          <p:cNvSpPr/>
          <p:nvPr/>
        </p:nvSpPr>
        <p:spPr bwMode="auto">
          <a:xfrm>
            <a:off x="8229895" y="3475269"/>
            <a:ext cx="2441549" cy="731916"/>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spcBef>
                <a:spcPct val="0"/>
              </a:spcBef>
            </a:pPr>
            <a:r>
              <a:rPr lang="en-GB" sz="2000" b="1" dirty="0">
                <a:solidFill>
                  <a:schemeClr val="tx1"/>
                </a:solidFill>
              </a:rPr>
              <a:t>Event Start/</a:t>
            </a:r>
          </a:p>
          <a:p>
            <a:pPr lvl="0" algn="ctr" defTabSz="800100">
              <a:spcBef>
                <a:spcPct val="0"/>
              </a:spcBef>
            </a:pPr>
            <a:r>
              <a:rPr lang="en-GB" sz="2000" b="1" dirty="0">
                <a:solidFill>
                  <a:schemeClr val="tx1"/>
                </a:solidFill>
              </a:rPr>
              <a:t>End Times</a:t>
            </a:r>
            <a:endParaRPr lang="en-US" sz="2000" b="1" dirty="0">
              <a:solidFill>
                <a:schemeClr val="tx1"/>
              </a:solidFill>
            </a:endParaRPr>
          </a:p>
        </p:txBody>
      </p:sp>
      <p:sp>
        <p:nvSpPr>
          <p:cNvPr id="92" name="Rectangle: Rounded Corners 91"/>
          <p:cNvSpPr/>
          <p:nvPr/>
        </p:nvSpPr>
        <p:spPr bwMode="auto">
          <a:xfrm>
            <a:off x="8229895" y="4295603"/>
            <a:ext cx="2441549" cy="731916"/>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spcBef>
                <a:spcPct val="0"/>
              </a:spcBef>
            </a:pPr>
            <a:r>
              <a:rPr lang="en-GB" sz="2000" b="1" dirty="0">
                <a:solidFill>
                  <a:schemeClr val="tx1"/>
                </a:solidFill>
              </a:rPr>
              <a:t>Time in Date/Time Fields</a:t>
            </a:r>
            <a:endParaRPr lang="en-US" sz="2000" b="1" dirty="0">
              <a:solidFill>
                <a:schemeClr val="tx1"/>
              </a:solidFill>
            </a:endParaRPr>
          </a:p>
        </p:txBody>
      </p:sp>
    </p:spTree>
    <p:custDataLst>
      <p:tags r:id="rId1"/>
    </p:custDataLst>
    <p:extLst>
      <p:ext uri="{BB962C8B-B14F-4D97-AF65-F5344CB8AC3E}">
        <p14:creationId xmlns:p14="http://schemas.microsoft.com/office/powerpoint/2010/main" val="3602673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4233265" cy="5950440"/>
          </a:xfrm>
        </p:spPr>
        <p:txBody>
          <a:bodyPr/>
          <a:lstStyle/>
          <a:p>
            <a:pPr lvl="0"/>
            <a:r>
              <a:rPr lang="en-GB" dirty="0"/>
              <a:t>Set your locale settings at the company level and at the user level.</a:t>
            </a:r>
          </a:p>
          <a:p>
            <a:pPr lvl="2"/>
            <a:r>
              <a:rPr lang="en-GB" dirty="0"/>
              <a:t>Set your company defaults for your organization’s head office.</a:t>
            </a:r>
          </a:p>
          <a:p>
            <a:pPr lvl="2"/>
            <a:r>
              <a:rPr lang="en-GB" dirty="0"/>
              <a:t>New users automatically inherit the company defaults.</a:t>
            </a:r>
          </a:p>
          <a:p>
            <a:pPr lvl="2"/>
            <a:r>
              <a:rPr lang="en-GB" dirty="0"/>
              <a:t>Modify personal locale settings for each user as required.</a:t>
            </a:r>
            <a:endParaRPr lang="en-US" dirty="0"/>
          </a:p>
        </p:txBody>
      </p:sp>
      <p:sp>
        <p:nvSpPr>
          <p:cNvPr id="2" name="Title 1"/>
          <p:cNvSpPr>
            <a:spLocks noGrp="1"/>
          </p:cNvSpPr>
          <p:nvPr>
            <p:ph type="title"/>
          </p:nvPr>
        </p:nvSpPr>
        <p:spPr/>
        <p:txBody>
          <a:bodyPr/>
          <a:lstStyle/>
          <a:p>
            <a:r>
              <a:rPr lang="en-GB" dirty="0"/>
              <a:t>How do Locale Settings Work?</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53</a:t>
            </a:fld>
            <a:endParaRPr lang="en-US" dirty="0"/>
          </a:p>
        </p:txBody>
      </p:sp>
      <p:sp>
        <p:nvSpPr>
          <p:cNvPr id="10" name="Freeform: Shape 9"/>
          <p:cNvSpPr/>
          <p:nvPr/>
        </p:nvSpPr>
        <p:spPr>
          <a:xfrm>
            <a:off x="4545001" y="2927420"/>
            <a:ext cx="7426419" cy="3501481"/>
          </a:xfrm>
          <a:custGeom>
            <a:avLst/>
            <a:gdLst>
              <a:gd name="connsiteX0" fmla="*/ 0 w 7315200"/>
              <a:gd name="connsiteY0" fmla="*/ 273246 h 2732456"/>
              <a:gd name="connsiteX1" fmla="*/ 273246 w 7315200"/>
              <a:gd name="connsiteY1" fmla="*/ 0 h 2732456"/>
              <a:gd name="connsiteX2" fmla="*/ 7041954 w 7315200"/>
              <a:gd name="connsiteY2" fmla="*/ 0 h 2732456"/>
              <a:gd name="connsiteX3" fmla="*/ 7315200 w 7315200"/>
              <a:gd name="connsiteY3" fmla="*/ 273246 h 2732456"/>
              <a:gd name="connsiteX4" fmla="*/ 7315200 w 7315200"/>
              <a:gd name="connsiteY4" fmla="*/ 2459210 h 2732456"/>
              <a:gd name="connsiteX5" fmla="*/ 7041954 w 7315200"/>
              <a:gd name="connsiteY5" fmla="*/ 2732456 h 2732456"/>
              <a:gd name="connsiteX6" fmla="*/ 273246 w 7315200"/>
              <a:gd name="connsiteY6" fmla="*/ 2732456 h 2732456"/>
              <a:gd name="connsiteX7" fmla="*/ 0 w 7315200"/>
              <a:gd name="connsiteY7" fmla="*/ 2459210 h 2732456"/>
              <a:gd name="connsiteX8" fmla="*/ 0 w 7315200"/>
              <a:gd name="connsiteY8" fmla="*/ 273246 h 273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2732456">
                <a:moveTo>
                  <a:pt x="0" y="273246"/>
                </a:moveTo>
                <a:cubicBezTo>
                  <a:pt x="0" y="122336"/>
                  <a:pt x="122336" y="0"/>
                  <a:pt x="273246" y="0"/>
                </a:cubicBezTo>
                <a:lnTo>
                  <a:pt x="7041954" y="0"/>
                </a:lnTo>
                <a:cubicBezTo>
                  <a:pt x="7192864" y="0"/>
                  <a:pt x="7315200" y="122336"/>
                  <a:pt x="7315200" y="273246"/>
                </a:cubicBezTo>
                <a:lnTo>
                  <a:pt x="7315200" y="2459210"/>
                </a:lnTo>
                <a:cubicBezTo>
                  <a:pt x="7315200" y="2610120"/>
                  <a:pt x="7192864" y="2732456"/>
                  <a:pt x="7041954" y="2732456"/>
                </a:cubicBezTo>
                <a:lnTo>
                  <a:pt x="273246" y="2732456"/>
                </a:lnTo>
                <a:cubicBezTo>
                  <a:pt x="122336" y="2732456"/>
                  <a:pt x="0" y="2610120"/>
                  <a:pt x="0" y="2459210"/>
                </a:cubicBezTo>
                <a:lnTo>
                  <a:pt x="0" y="273246"/>
                </a:lnTo>
                <a:close/>
              </a:path>
            </a:pathLst>
          </a:custGeom>
          <a:solidFill>
            <a:schemeClr val="tx2">
              <a:lumMod val="20000"/>
              <a:lumOff val="8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2240" tIns="142240" rIns="5262880" bIns="142240" numCol="1" spcCol="1270" anchor="ctr" anchorCtr="0">
            <a:noAutofit/>
          </a:bodyPr>
          <a:lstStyle/>
          <a:p>
            <a:pPr marL="0" lvl="0" indent="0" algn="ctr" defTabSz="889000">
              <a:lnSpc>
                <a:spcPct val="90000"/>
              </a:lnSpc>
              <a:spcBef>
                <a:spcPct val="0"/>
              </a:spcBef>
              <a:spcAft>
                <a:spcPct val="35000"/>
              </a:spcAft>
              <a:buNone/>
            </a:pPr>
            <a:endParaRPr lang="en-US" sz="2000" b="1" kern="1200" dirty="0"/>
          </a:p>
        </p:txBody>
      </p:sp>
      <p:cxnSp>
        <p:nvCxnSpPr>
          <p:cNvPr id="11" name="Straight Connector 10"/>
          <p:cNvCxnSpPr/>
          <p:nvPr/>
        </p:nvCxnSpPr>
        <p:spPr bwMode="auto">
          <a:xfrm>
            <a:off x="6609175" y="3187394"/>
            <a:ext cx="0" cy="1582849"/>
          </a:xfrm>
          <a:prstGeom prst="line">
            <a:avLst/>
          </a:prstGeom>
          <a:solidFill>
            <a:schemeClr val="accent1"/>
          </a:solidFill>
          <a:ln w="25400" cap="flat" cmpd="sng" algn="ctr">
            <a:solidFill>
              <a:srgbClr val="007FB2"/>
            </a:solidFill>
            <a:prstDash val="solid"/>
            <a:round/>
            <a:headEnd type="none" w="med" len="med"/>
            <a:tailEnd type="none" w="med" len="med"/>
          </a:ln>
          <a:effectLst/>
        </p:spPr>
      </p:cxnSp>
      <p:sp>
        <p:nvSpPr>
          <p:cNvPr id="16" name="Freeform: Shape 15"/>
          <p:cNvSpPr/>
          <p:nvPr/>
        </p:nvSpPr>
        <p:spPr>
          <a:xfrm>
            <a:off x="4545001" y="945142"/>
            <a:ext cx="7426419" cy="1892840"/>
          </a:xfrm>
          <a:custGeom>
            <a:avLst/>
            <a:gdLst>
              <a:gd name="connsiteX0" fmla="*/ 0 w 7315200"/>
              <a:gd name="connsiteY0" fmla="*/ 273246 h 2732456"/>
              <a:gd name="connsiteX1" fmla="*/ 273246 w 7315200"/>
              <a:gd name="connsiteY1" fmla="*/ 0 h 2732456"/>
              <a:gd name="connsiteX2" fmla="*/ 7041954 w 7315200"/>
              <a:gd name="connsiteY2" fmla="*/ 0 h 2732456"/>
              <a:gd name="connsiteX3" fmla="*/ 7315200 w 7315200"/>
              <a:gd name="connsiteY3" fmla="*/ 273246 h 2732456"/>
              <a:gd name="connsiteX4" fmla="*/ 7315200 w 7315200"/>
              <a:gd name="connsiteY4" fmla="*/ 2459210 h 2732456"/>
              <a:gd name="connsiteX5" fmla="*/ 7041954 w 7315200"/>
              <a:gd name="connsiteY5" fmla="*/ 2732456 h 2732456"/>
              <a:gd name="connsiteX6" fmla="*/ 273246 w 7315200"/>
              <a:gd name="connsiteY6" fmla="*/ 2732456 h 2732456"/>
              <a:gd name="connsiteX7" fmla="*/ 0 w 7315200"/>
              <a:gd name="connsiteY7" fmla="*/ 2459210 h 2732456"/>
              <a:gd name="connsiteX8" fmla="*/ 0 w 7315200"/>
              <a:gd name="connsiteY8" fmla="*/ 273246 h 273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2732456">
                <a:moveTo>
                  <a:pt x="0" y="273246"/>
                </a:moveTo>
                <a:cubicBezTo>
                  <a:pt x="0" y="122336"/>
                  <a:pt x="122336" y="0"/>
                  <a:pt x="273246" y="0"/>
                </a:cubicBezTo>
                <a:lnTo>
                  <a:pt x="7041954" y="0"/>
                </a:lnTo>
                <a:cubicBezTo>
                  <a:pt x="7192864" y="0"/>
                  <a:pt x="7315200" y="122336"/>
                  <a:pt x="7315200" y="273246"/>
                </a:cubicBezTo>
                <a:lnTo>
                  <a:pt x="7315200" y="2459210"/>
                </a:lnTo>
                <a:cubicBezTo>
                  <a:pt x="7315200" y="2610120"/>
                  <a:pt x="7192864" y="2732456"/>
                  <a:pt x="7041954" y="2732456"/>
                </a:cubicBezTo>
                <a:lnTo>
                  <a:pt x="273246" y="2732456"/>
                </a:lnTo>
                <a:cubicBezTo>
                  <a:pt x="122336" y="2732456"/>
                  <a:pt x="0" y="2610120"/>
                  <a:pt x="0" y="2459210"/>
                </a:cubicBezTo>
                <a:lnTo>
                  <a:pt x="0" y="273246"/>
                </a:lnTo>
                <a:close/>
              </a:path>
            </a:pathLst>
          </a:custGeom>
          <a:solidFill>
            <a:schemeClr val="tx2">
              <a:lumMod val="20000"/>
              <a:lumOff val="8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2240" tIns="142240" rIns="5262880" bIns="142240" numCol="1" spcCol="1270" anchor="ctr" anchorCtr="0">
            <a:noAutofit/>
          </a:bodyPr>
          <a:lstStyle/>
          <a:p>
            <a:pPr lvl="0" algn="ctr" defTabSz="889000">
              <a:lnSpc>
                <a:spcPct val="90000"/>
              </a:lnSpc>
              <a:spcBef>
                <a:spcPct val="0"/>
              </a:spcBef>
              <a:spcAft>
                <a:spcPct val="35000"/>
              </a:spcAft>
              <a:buNone/>
            </a:pPr>
            <a:endParaRPr lang="en-US" sz="2000" b="1" kern="1200" dirty="0"/>
          </a:p>
        </p:txBody>
      </p:sp>
      <p:sp>
        <p:nvSpPr>
          <p:cNvPr id="17" name="Freeform: Shape 16"/>
          <p:cNvSpPr/>
          <p:nvPr/>
        </p:nvSpPr>
        <p:spPr>
          <a:xfrm>
            <a:off x="6609175" y="2668467"/>
            <a:ext cx="1720950" cy="688798"/>
          </a:xfrm>
          <a:custGeom>
            <a:avLst/>
            <a:gdLst/>
            <a:ahLst/>
            <a:cxnLst/>
            <a:rect l="0" t="0" r="0" b="0"/>
            <a:pathLst>
              <a:path>
                <a:moveTo>
                  <a:pt x="1720950" y="0"/>
                </a:moveTo>
                <a:lnTo>
                  <a:pt x="1720950" y="344399"/>
                </a:lnTo>
                <a:lnTo>
                  <a:pt x="0" y="344399"/>
                </a:lnTo>
                <a:lnTo>
                  <a:pt x="0" y="6887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Rectangle: Rounded Corners 17"/>
          <p:cNvSpPr/>
          <p:nvPr/>
        </p:nvSpPr>
        <p:spPr>
          <a:xfrm>
            <a:off x="5087308" y="4752434"/>
            <a:ext cx="2829127" cy="1383927"/>
          </a:xfrm>
          <a:prstGeom prst="roundRect">
            <a:avLst/>
          </a:prstGeom>
          <a:solidFill>
            <a:srgbClr val="002060"/>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99616" tIns="99616" rIns="99616" bIns="99616" numCol="1" spcCol="1270" anchor="ctr" anchorCtr="0">
            <a:noAutofit/>
          </a:bodyPr>
          <a:lstStyle/>
          <a:p>
            <a:pPr marL="0" lvl="0" indent="0" algn="ctr" defTabSz="711200">
              <a:lnSpc>
                <a:spcPct val="100000"/>
              </a:lnSpc>
              <a:spcBef>
                <a:spcPct val="0"/>
              </a:spcBef>
              <a:spcAft>
                <a:spcPts val="600"/>
              </a:spcAft>
              <a:buNone/>
            </a:pPr>
            <a:r>
              <a:rPr lang="en-GB" sz="2000" b="0" kern="1200" dirty="0">
                <a:solidFill>
                  <a:schemeClr val="bg1"/>
                </a:solidFill>
              </a:rPr>
              <a:t>Locale = English US</a:t>
            </a:r>
          </a:p>
          <a:p>
            <a:pPr marL="0" lvl="0" indent="0" algn="ctr" defTabSz="711200">
              <a:lnSpc>
                <a:spcPct val="100000"/>
              </a:lnSpc>
              <a:spcBef>
                <a:spcPct val="0"/>
              </a:spcBef>
              <a:spcAft>
                <a:spcPts val="600"/>
              </a:spcAft>
              <a:buNone/>
            </a:pPr>
            <a:r>
              <a:rPr lang="en-GB" sz="2000" b="0" kern="1200" dirty="0">
                <a:solidFill>
                  <a:schemeClr val="bg1"/>
                </a:solidFill>
              </a:rPr>
              <a:t>Language = English</a:t>
            </a:r>
          </a:p>
          <a:p>
            <a:pPr marL="0" lvl="0" indent="0" algn="ctr" defTabSz="711200">
              <a:lnSpc>
                <a:spcPct val="100000"/>
              </a:lnSpc>
              <a:spcBef>
                <a:spcPct val="0"/>
              </a:spcBef>
              <a:spcAft>
                <a:spcPts val="600"/>
              </a:spcAft>
              <a:buNone/>
            </a:pPr>
            <a:r>
              <a:rPr lang="en-GB" sz="2000" b="0" kern="1200" dirty="0">
                <a:solidFill>
                  <a:schemeClr val="bg1"/>
                </a:solidFill>
              </a:rPr>
              <a:t>Time Zone = PDT</a:t>
            </a:r>
            <a:endParaRPr lang="en-US" sz="2000" b="0" kern="1200" dirty="0">
              <a:solidFill>
                <a:schemeClr val="bg1"/>
              </a:solidFill>
            </a:endParaRPr>
          </a:p>
        </p:txBody>
      </p:sp>
      <p:sp>
        <p:nvSpPr>
          <p:cNvPr id="19" name="Freeform: Shape 18"/>
          <p:cNvSpPr/>
          <p:nvPr/>
        </p:nvSpPr>
        <p:spPr>
          <a:xfrm>
            <a:off x="8330125" y="2668467"/>
            <a:ext cx="1787349" cy="688798"/>
          </a:xfrm>
          <a:custGeom>
            <a:avLst/>
            <a:gdLst/>
            <a:ahLst/>
            <a:cxnLst/>
            <a:rect l="0" t="0" r="0" b="0"/>
            <a:pathLst>
              <a:path>
                <a:moveTo>
                  <a:pt x="0" y="0"/>
                </a:moveTo>
                <a:lnTo>
                  <a:pt x="0" y="344399"/>
                </a:lnTo>
                <a:lnTo>
                  <a:pt x="1787349" y="344399"/>
                </a:lnTo>
                <a:lnTo>
                  <a:pt x="1787349" y="6887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Rectangle: Rounded Corners 19"/>
          <p:cNvSpPr/>
          <p:nvPr/>
        </p:nvSpPr>
        <p:spPr>
          <a:xfrm>
            <a:off x="8609319" y="4752434"/>
            <a:ext cx="3000776" cy="1383927"/>
          </a:xfrm>
          <a:prstGeom prst="roundRect">
            <a:avLst/>
          </a:prstGeom>
          <a:solidFill>
            <a:srgbClr val="002060"/>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06061" tIns="106061" rIns="106061" bIns="106061" numCol="1" spcCol="1270" anchor="ctr" anchorCtr="0">
            <a:noAutofit/>
          </a:bodyPr>
          <a:lstStyle/>
          <a:p>
            <a:pPr marL="0" lvl="0" indent="0" algn="ctr" defTabSz="711200">
              <a:lnSpc>
                <a:spcPct val="100000"/>
              </a:lnSpc>
              <a:spcBef>
                <a:spcPct val="0"/>
              </a:spcBef>
              <a:spcAft>
                <a:spcPts val="600"/>
              </a:spcAft>
              <a:buNone/>
            </a:pPr>
            <a:r>
              <a:rPr lang="en-GB" sz="2000" b="0" kern="1200" dirty="0">
                <a:solidFill>
                  <a:schemeClr val="bg1"/>
                </a:solidFill>
              </a:rPr>
              <a:t>Locale = Japanese</a:t>
            </a:r>
          </a:p>
          <a:p>
            <a:pPr marL="0" lvl="0" indent="0" algn="ctr" defTabSz="711200">
              <a:lnSpc>
                <a:spcPct val="100000"/>
              </a:lnSpc>
              <a:spcBef>
                <a:spcPct val="0"/>
              </a:spcBef>
              <a:spcAft>
                <a:spcPts val="600"/>
              </a:spcAft>
              <a:buNone/>
            </a:pPr>
            <a:r>
              <a:rPr lang="en-GB" sz="2000" b="0" kern="1200" dirty="0">
                <a:solidFill>
                  <a:schemeClr val="bg1"/>
                </a:solidFill>
              </a:rPr>
              <a:t>Language = Japanese</a:t>
            </a:r>
          </a:p>
          <a:p>
            <a:pPr marL="0" lvl="0" indent="0" algn="ctr" defTabSz="711200">
              <a:lnSpc>
                <a:spcPct val="100000"/>
              </a:lnSpc>
              <a:spcBef>
                <a:spcPct val="0"/>
              </a:spcBef>
              <a:spcAft>
                <a:spcPts val="600"/>
              </a:spcAft>
              <a:buNone/>
            </a:pPr>
            <a:r>
              <a:rPr lang="en-GB" sz="2000" b="0" kern="1200" dirty="0">
                <a:solidFill>
                  <a:schemeClr val="bg1"/>
                </a:solidFill>
              </a:rPr>
              <a:t>Time Zone = JST</a:t>
            </a:r>
            <a:endParaRPr lang="en-US" sz="2000" b="0" kern="1200" dirty="0">
              <a:solidFill>
                <a:schemeClr val="bg1"/>
              </a:solidFill>
            </a:endParaRPr>
          </a:p>
        </p:txBody>
      </p:sp>
      <p:grpSp>
        <p:nvGrpSpPr>
          <p:cNvPr id="21" name="Group 20"/>
          <p:cNvGrpSpPr/>
          <p:nvPr/>
        </p:nvGrpSpPr>
        <p:grpSpPr>
          <a:xfrm>
            <a:off x="5351691" y="3879852"/>
            <a:ext cx="661073" cy="600975"/>
            <a:chOff x="10327829" y="3866251"/>
            <a:chExt cx="967877" cy="967877"/>
          </a:xfrm>
        </p:grpSpPr>
        <p:sp>
          <p:nvSpPr>
            <p:cNvPr id="22" name="Rounded Rectangle 12"/>
            <p:cNvSpPr/>
            <p:nvPr/>
          </p:nvSpPr>
          <p:spPr bwMode="auto">
            <a:xfrm>
              <a:off x="10327829" y="3866251"/>
              <a:ext cx="967877" cy="967877"/>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3"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sp>
        <p:nvSpPr>
          <p:cNvPr id="24" name="Freeform 382"/>
          <p:cNvSpPr>
            <a:spLocks noChangeArrowheads="1"/>
          </p:cNvSpPr>
          <p:nvPr/>
        </p:nvSpPr>
        <p:spPr bwMode="auto">
          <a:xfrm>
            <a:off x="5322227" y="1805467"/>
            <a:ext cx="720000" cy="720000"/>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
        <p:nvSpPr>
          <p:cNvPr id="25" name="TextBox 24"/>
          <p:cNvSpPr txBox="1"/>
          <p:nvPr/>
        </p:nvSpPr>
        <p:spPr>
          <a:xfrm>
            <a:off x="4839689" y="3031829"/>
            <a:ext cx="1685077" cy="754053"/>
          </a:xfrm>
          <a:prstGeom prst="rect">
            <a:avLst/>
          </a:prstGeom>
          <a:noFill/>
          <a:ln>
            <a:noFill/>
          </a:ln>
        </p:spPr>
        <p:txBody>
          <a:bodyPr wrap="none" rtlCol="0">
            <a:spAutoFit/>
          </a:bodyPr>
          <a:lstStyle/>
          <a:p>
            <a:pPr lvl="0" algn="ctr" defTabSz="889000">
              <a:lnSpc>
                <a:spcPct val="90000"/>
              </a:lnSpc>
              <a:spcBef>
                <a:spcPct val="0"/>
              </a:spcBef>
              <a:spcAft>
                <a:spcPct val="35000"/>
              </a:spcAft>
            </a:pPr>
            <a:r>
              <a:rPr lang="en-GB" sz="2000" b="1" dirty="0"/>
              <a:t>User Record</a:t>
            </a:r>
          </a:p>
          <a:p>
            <a:pPr lvl="0" algn="ctr" defTabSz="889000">
              <a:lnSpc>
                <a:spcPct val="90000"/>
              </a:lnSpc>
              <a:spcBef>
                <a:spcPct val="0"/>
              </a:spcBef>
              <a:spcAft>
                <a:spcPct val="35000"/>
              </a:spcAft>
            </a:pPr>
            <a:r>
              <a:rPr lang="en-GB" sz="2000" dirty="0"/>
              <a:t>(Personal)</a:t>
            </a:r>
          </a:p>
        </p:txBody>
      </p:sp>
      <p:sp>
        <p:nvSpPr>
          <p:cNvPr id="26" name="TextBox 25"/>
          <p:cNvSpPr txBox="1"/>
          <p:nvPr/>
        </p:nvSpPr>
        <p:spPr>
          <a:xfrm>
            <a:off x="4559163" y="1039458"/>
            <a:ext cx="2246128" cy="754053"/>
          </a:xfrm>
          <a:prstGeom prst="rect">
            <a:avLst/>
          </a:prstGeom>
          <a:noFill/>
          <a:ln>
            <a:noFill/>
          </a:ln>
        </p:spPr>
        <p:txBody>
          <a:bodyPr wrap="none" rtlCol="0">
            <a:spAutoFit/>
          </a:bodyPr>
          <a:lstStyle/>
          <a:p>
            <a:pPr lvl="0" algn="ctr" defTabSz="889000">
              <a:lnSpc>
                <a:spcPct val="90000"/>
              </a:lnSpc>
              <a:spcBef>
                <a:spcPct val="0"/>
              </a:spcBef>
              <a:spcAft>
                <a:spcPct val="35000"/>
              </a:spcAft>
            </a:pPr>
            <a:r>
              <a:rPr lang="en-GB" sz="2000" b="1" dirty="0"/>
              <a:t>Company Profile</a:t>
            </a:r>
          </a:p>
          <a:p>
            <a:pPr lvl="0" algn="ctr" defTabSz="889000">
              <a:lnSpc>
                <a:spcPct val="90000"/>
              </a:lnSpc>
              <a:spcBef>
                <a:spcPct val="0"/>
              </a:spcBef>
              <a:spcAft>
                <a:spcPct val="35000"/>
              </a:spcAft>
            </a:pPr>
            <a:r>
              <a:rPr lang="en-GB" sz="2000" dirty="0"/>
              <a:t>(Defaults)</a:t>
            </a:r>
          </a:p>
        </p:txBody>
      </p:sp>
      <p:cxnSp>
        <p:nvCxnSpPr>
          <p:cNvPr id="27" name="Straight Connector 26"/>
          <p:cNvCxnSpPr/>
          <p:nvPr/>
        </p:nvCxnSpPr>
        <p:spPr bwMode="auto">
          <a:xfrm flipH="1">
            <a:off x="8330124" y="2430379"/>
            <a:ext cx="1" cy="1666578"/>
          </a:xfrm>
          <a:prstGeom prst="line">
            <a:avLst/>
          </a:prstGeom>
          <a:solidFill>
            <a:schemeClr val="accent1"/>
          </a:solidFill>
          <a:ln w="25400" cap="flat" cmpd="sng" algn="ctr">
            <a:solidFill>
              <a:srgbClr val="007FB2"/>
            </a:solidFill>
            <a:prstDash val="solid"/>
            <a:round/>
            <a:headEnd type="none" w="med" len="med"/>
            <a:tailEnd type="none" w="med" len="med"/>
          </a:ln>
          <a:effectLst/>
        </p:spPr>
      </p:cxnSp>
      <p:cxnSp>
        <p:nvCxnSpPr>
          <p:cNvPr id="28" name="Straight Connector 27"/>
          <p:cNvCxnSpPr/>
          <p:nvPr/>
        </p:nvCxnSpPr>
        <p:spPr bwMode="auto">
          <a:xfrm>
            <a:off x="10117474" y="3313758"/>
            <a:ext cx="0" cy="1438954"/>
          </a:xfrm>
          <a:prstGeom prst="line">
            <a:avLst/>
          </a:prstGeom>
          <a:solidFill>
            <a:schemeClr val="accent1"/>
          </a:solidFill>
          <a:ln w="25400" cap="flat" cmpd="sng" algn="ctr">
            <a:solidFill>
              <a:srgbClr val="007FB2"/>
            </a:solidFill>
            <a:prstDash val="solid"/>
            <a:round/>
            <a:headEnd type="none" w="med" len="med"/>
            <a:tailEnd type="none" w="med" len="med"/>
          </a:ln>
          <a:effectLst/>
        </p:spPr>
      </p:cxnSp>
      <p:sp>
        <p:nvSpPr>
          <p:cNvPr id="29" name="Rectangle: Rounded Corners 28"/>
          <p:cNvSpPr/>
          <p:nvPr/>
        </p:nvSpPr>
        <p:spPr>
          <a:xfrm>
            <a:off x="6952288" y="1200362"/>
            <a:ext cx="2829124" cy="1382400"/>
          </a:xfrm>
          <a:prstGeom prst="roundRect">
            <a:avLst/>
          </a:prstGeom>
          <a:solidFill>
            <a:srgbClr val="002060"/>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99616" tIns="99616" rIns="99616" bIns="99616" numCol="1" spcCol="1270" anchor="ctr" anchorCtr="0">
            <a:noAutofit/>
          </a:bodyPr>
          <a:lstStyle/>
          <a:p>
            <a:pPr algn="ctr" defTabSz="711200">
              <a:spcBef>
                <a:spcPct val="0"/>
              </a:spcBef>
              <a:spcAft>
                <a:spcPts val="600"/>
              </a:spcAft>
            </a:pPr>
            <a:r>
              <a:rPr lang="en-GB" sz="2000" dirty="0">
                <a:solidFill>
                  <a:schemeClr val="bg1"/>
                </a:solidFill>
              </a:rPr>
              <a:t>Locale = English US</a:t>
            </a:r>
          </a:p>
          <a:p>
            <a:pPr algn="ctr" defTabSz="711200">
              <a:spcBef>
                <a:spcPct val="0"/>
              </a:spcBef>
              <a:spcAft>
                <a:spcPts val="600"/>
              </a:spcAft>
            </a:pPr>
            <a:r>
              <a:rPr lang="en-GB" sz="2000" dirty="0">
                <a:solidFill>
                  <a:schemeClr val="bg1"/>
                </a:solidFill>
              </a:rPr>
              <a:t>Language = English</a:t>
            </a:r>
          </a:p>
          <a:p>
            <a:pPr algn="ctr" defTabSz="711200">
              <a:spcBef>
                <a:spcPct val="0"/>
              </a:spcBef>
              <a:spcAft>
                <a:spcPts val="600"/>
              </a:spcAft>
            </a:pPr>
            <a:r>
              <a:rPr lang="en-GB" sz="2000" dirty="0">
                <a:solidFill>
                  <a:schemeClr val="bg1"/>
                </a:solidFill>
              </a:rPr>
              <a:t>Time Zone = PDT</a:t>
            </a:r>
            <a:endParaRPr lang="en-US" sz="2000" dirty="0">
              <a:solidFill>
                <a:schemeClr val="bg1"/>
              </a:solidFill>
            </a:endParaRPr>
          </a:p>
        </p:txBody>
      </p:sp>
      <p:sp>
        <p:nvSpPr>
          <p:cNvPr id="30" name="Rectangle: Rounded Corners 29"/>
          <p:cNvSpPr/>
          <p:nvPr/>
        </p:nvSpPr>
        <p:spPr>
          <a:xfrm>
            <a:off x="6952288" y="3212632"/>
            <a:ext cx="2829124" cy="1383927"/>
          </a:xfrm>
          <a:prstGeom prst="roundRect">
            <a:avLst/>
          </a:prstGeom>
          <a:solidFill>
            <a:srgbClr val="002060"/>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99616" tIns="99616" rIns="99616" bIns="99616" numCol="1" spcCol="1270" anchor="ctr" anchorCtr="0">
            <a:noAutofit/>
          </a:bodyPr>
          <a:lstStyle/>
          <a:p>
            <a:pPr marL="0" lvl="0" indent="0" algn="ctr" defTabSz="711200">
              <a:lnSpc>
                <a:spcPct val="100000"/>
              </a:lnSpc>
              <a:spcBef>
                <a:spcPct val="0"/>
              </a:spcBef>
              <a:spcAft>
                <a:spcPts val="600"/>
              </a:spcAft>
              <a:buNone/>
            </a:pPr>
            <a:r>
              <a:rPr lang="en-GB" sz="2000" b="0" kern="1200" dirty="0">
                <a:solidFill>
                  <a:schemeClr val="bg1"/>
                </a:solidFill>
              </a:rPr>
              <a:t>Locale = English UK</a:t>
            </a:r>
          </a:p>
          <a:p>
            <a:pPr marL="0" lvl="0" indent="0" algn="ctr" defTabSz="711200">
              <a:lnSpc>
                <a:spcPct val="100000"/>
              </a:lnSpc>
              <a:spcBef>
                <a:spcPct val="0"/>
              </a:spcBef>
              <a:spcAft>
                <a:spcPts val="600"/>
              </a:spcAft>
              <a:buNone/>
            </a:pPr>
            <a:r>
              <a:rPr lang="en-GB" sz="2000" b="0" kern="1200" dirty="0">
                <a:solidFill>
                  <a:schemeClr val="bg1"/>
                </a:solidFill>
              </a:rPr>
              <a:t>Language = English</a:t>
            </a:r>
          </a:p>
          <a:p>
            <a:pPr marL="0" lvl="0" indent="0" algn="ctr" defTabSz="711200">
              <a:lnSpc>
                <a:spcPct val="100000"/>
              </a:lnSpc>
              <a:spcBef>
                <a:spcPct val="0"/>
              </a:spcBef>
              <a:spcAft>
                <a:spcPts val="600"/>
              </a:spcAft>
              <a:buNone/>
            </a:pPr>
            <a:r>
              <a:rPr lang="en-GB" sz="2000" b="0" kern="1200" dirty="0">
                <a:solidFill>
                  <a:schemeClr val="bg1"/>
                </a:solidFill>
              </a:rPr>
              <a:t>Time Zone = GMT</a:t>
            </a:r>
            <a:endParaRPr lang="en-US" sz="2000" b="0" kern="1200" dirty="0">
              <a:solidFill>
                <a:schemeClr val="bg1"/>
              </a:solidFill>
            </a:endParaRPr>
          </a:p>
        </p:txBody>
      </p:sp>
    </p:spTree>
    <p:custDataLst>
      <p:tags r:id="rId1"/>
    </p:custDataLst>
    <p:extLst>
      <p:ext uri="{BB962C8B-B14F-4D97-AF65-F5344CB8AC3E}">
        <p14:creationId xmlns:p14="http://schemas.microsoft.com/office/powerpoint/2010/main" val="2696137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idx="1"/>
          </p:nvPr>
        </p:nvSpPr>
        <p:spPr>
          <a:xfrm>
            <a:off x="114303" y="3457575"/>
            <a:ext cx="7029448" cy="3331954"/>
          </a:xfrm>
        </p:spPr>
        <p:txBody>
          <a:bodyPr/>
          <a:lstStyle/>
          <a:p>
            <a:r>
              <a:rPr lang="en-US" dirty="0"/>
              <a:t>Tasks:</a:t>
            </a:r>
          </a:p>
          <a:p>
            <a:pPr lvl="1"/>
            <a:r>
              <a:rPr lang="en-US" dirty="0"/>
              <a:t>Review the company profile to determine the number of available user licenses.</a:t>
            </a:r>
          </a:p>
          <a:p>
            <a:pPr lvl="1"/>
            <a:r>
              <a:rPr lang="en-US" dirty="0"/>
              <a:t>Review the company profile and the default locale, language, and time zone settings. </a:t>
            </a:r>
          </a:p>
          <a:p>
            <a:pPr lvl="1"/>
            <a:endParaRPr lang="en-US" dirty="0"/>
          </a:p>
        </p:txBody>
      </p:sp>
      <p:sp>
        <p:nvSpPr>
          <p:cNvPr id="2" name="Content Placeholder 1"/>
          <p:cNvSpPr>
            <a:spLocks noGrp="1"/>
          </p:cNvSpPr>
          <p:nvPr>
            <p:ph idx="11"/>
          </p:nvPr>
        </p:nvSpPr>
        <p:spPr>
          <a:xfrm>
            <a:off x="1" y="758825"/>
            <a:ext cx="12192000" cy="2574519"/>
          </a:xfrm>
        </p:spPr>
        <p:txBody>
          <a:bodyPr/>
          <a:lstStyle/>
          <a:p>
            <a:r>
              <a:rPr lang="en-US" dirty="0"/>
              <a:t>Goals: </a:t>
            </a:r>
          </a:p>
          <a:p>
            <a:pPr lvl="1"/>
            <a:r>
              <a:rPr lang="en-US" dirty="0"/>
              <a:t>John Wiseman, CEO, wants to know how many available user licenses there are </a:t>
            </a:r>
            <a:br>
              <a:rPr lang="en-US" dirty="0"/>
            </a:br>
            <a:r>
              <a:rPr lang="en-US" dirty="0"/>
              <a:t>to ensure there are enough as the sales teams expand internationally. </a:t>
            </a:r>
          </a:p>
          <a:p>
            <a:pPr lvl="1">
              <a:spcBef>
                <a:spcPts val="1200"/>
              </a:spcBef>
            </a:pPr>
            <a:r>
              <a:rPr lang="en-US" dirty="0"/>
              <a:t>Ling Wu, VP of Human Resources, wants to know what the default locale, language, and time zone settings are so that she knows what additional information to provide when you’re setting up non-U.S. users. </a:t>
            </a:r>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2-1: Check the Company Profile</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54</a:t>
            </a:fld>
            <a:endParaRPr lang="en-US" dirty="0"/>
          </a:p>
        </p:txBody>
      </p:sp>
    </p:spTree>
    <p:custDataLst>
      <p:tags r:id="rId1"/>
    </p:custDataLst>
    <p:extLst>
      <p:ext uri="{BB962C8B-B14F-4D97-AF65-F5344CB8AC3E}">
        <p14:creationId xmlns:p14="http://schemas.microsoft.com/office/powerpoint/2010/main" val="28446975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Fiscal Year and Currencies</a:t>
            </a:r>
          </a:p>
        </p:txBody>
      </p:sp>
      <p:graphicFrame>
        <p:nvGraphicFramePr>
          <p:cNvPr id="5" name="Table 4"/>
          <p:cNvGraphicFramePr>
            <a:graphicFrameLocks noGrp="1"/>
          </p:cNvGraphicFramePr>
          <p:nvPr>
            <p:extLst>
              <p:ext uri="{D42A27DB-BD31-4B8C-83A1-F6EECF244321}">
                <p14:modId xmlns:p14="http://schemas.microsoft.com/office/powerpoint/2010/main" val="2309783973"/>
              </p:ext>
            </p:extLst>
          </p:nvPr>
        </p:nvGraphicFramePr>
        <p:xfrm>
          <a:off x="671372" y="1890343"/>
          <a:ext cx="10971988" cy="2982162"/>
        </p:xfrm>
        <a:graphic>
          <a:graphicData uri="http://schemas.openxmlformats.org/drawingml/2006/table">
            <a:tbl>
              <a:tblPr firstRow="1" bandRow="1">
                <a:tableStyleId>{5C22544A-7EE6-4342-B048-85BDC9FD1C3A}</a:tableStyleId>
              </a:tblPr>
              <a:tblGrid>
                <a:gridCol w="10474421">
                  <a:extLst>
                    <a:ext uri="{9D8B030D-6E8A-4147-A177-3AD203B41FA5}">
                      <a16:colId xmlns:a16="http://schemas.microsoft.com/office/drawing/2014/main" val="20000"/>
                    </a:ext>
                  </a:extLst>
                </a:gridCol>
                <a:gridCol w="497567">
                  <a:extLst>
                    <a:ext uri="{9D8B030D-6E8A-4147-A177-3AD203B41FA5}">
                      <a16:colId xmlns:a16="http://schemas.microsoft.com/office/drawing/2014/main" val="20001"/>
                    </a:ext>
                  </a:extLst>
                </a:gridCol>
              </a:tblGrid>
              <a:tr h="699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Brent </a:t>
                      </a:r>
                      <a:r>
                        <a:rPr lang="en-US" sz="1800" b="0" dirty="0" err="1">
                          <a:solidFill>
                            <a:srgbClr val="0070C0"/>
                          </a:solidFill>
                          <a:latin typeface="Salesforce Sans" panose="020B0505020202020203" pitchFamily="34" charset="0"/>
                          <a:ea typeface="Segoe UI" pitchFamily="34" charset="0"/>
                          <a:cs typeface="Segoe UI" pitchFamily="34" charset="0"/>
                        </a:rPr>
                        <a:t>Bassi</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88259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Now that we’re getting all of our sales teams on board, could</a:t>
                      </a:r>
                      <a:r>
                        <a:rPr lang="en-GB" sz="1800" b="0" kern="1200" baseline="0" dirty="0">
                          <a:solidFill>
                            <a:schemeClr val="tx1"/>
                          </a:solidFill>
                          <a:latin typeface="Salesforce Sans" panose="020B0505020202020203" pitchFamily="34" charset="0"/>
                          <a:ea typeface="Segoe UI" pitchFamily="34" charset="0"/>
                          <a:cs typeface="Segoe UI" pitchFamily="34" charset="0"/>
                        </a:rPr>
                        <a:t> you please ensure the following:</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Our fiscal year runs from January to December. Please make sure this is set correctly in Salesforce so that our reports tally with the billing system.</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Our international sales reps need to be able to generate quotes and opportunities in the customers’ own currencies. Please set up the Euro and Yen, including exchange rates.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9843">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2 comments ·  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rotWithShape="1">
          <a:blip r:embed="rId4"/>
          <a:srcRect l="1970" t="12280" r="78654" b="85404"/>
          <a:stretch/>
        </p:blipFill>
        <p:spPr>
          <a:xfrm>
            <a:off x="671372" y="4503256"/>
            <a:ext cx="3280454" cy="277523"/>
          </a:xfrm>
          <a:prstGeom prst="rect">
            <a:avLst/>
          </a:prstGeom>
        </p:spPr>
      </p:pic>
      <p:pic>
        <p:nvPicPr>
          <p:cNvPr id="7" name="Picture 6"/>
          <p:cNvPicPr>
            <a:picLocks noChangeAspect="1"/>
          </p:cNvPicPr>
          <p:nvPr/>
        </p:nvPicPr>
        <p:blipFill rotWithShape="1">
          <a:blip r:embed="rId4"/>
          <a:srcRect l="96090" t="2041" r="2152" b="95552"/>
          <a:stretch/>
        </p:blipFill>
        <p:spPr>
          <a:xfrm>
            <a:off x="11174500" y="1993695"/>
            <a:ext cx="297640" cy="288435"/>
          </a:xfrm>
          <a:prstGeom prst="rect">
            <a:avLst/>
          </a:prstGeom>
        </p:spPr>
      </p:pic>
      <p:pic>
        <p:nvPicPr>
          <p:cNvPr id="13" name="Picture 2" descr="C:\Users\joatham\Documents\CDev\Graphics\AW Computing employees\AW Exec Headshots for Chatter\BBassi headshot.png"/>
          <p:cNvPicPr>
            <a:picLocks noChangeArrowheads="1"/>
          </p:cNvPicPr>
          <p:nvPr/>
        </p:nvPicPr>
        <p:blipFill>
          <a:blip r:embed="rId5" cstate="print"/>
          <a:srcRect r="7358" b="20998"/>
          <a:stretch>
            <a:fillRect/>
          </a:stretch>
        </p:blipFill>
        <p:spPr bwMode="auto">
          <a:xfrm>
            <a:off x="688645" y="1965024"/>
            <a:ext cx="590965" cy="607989"/>
          </a:xfrm>
          <a:prstGeom prst="rect">
            <a:avLst/>
          </a:prstGeom>
          <a:noFill/>
          <a:ln w="6350">
            <a:solidFill>
              <a:schemeClr val="bg1">
                <a:lumMod val="7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55</a:t>
            </a:fld>
            <a:endParaRPr lang="en-US" dirty="0"/>
          </a:p>
        </p:txBody>
      </p:sp>
    </p:spTree>
    <p:custDataLst>
      <p:tags r:id="rId1"/>
    </p:custDataLst>
    <p:extLst>
      <p:ext uri="{BB962C8B-B14F-4D97-AF65-F5344CB8AC3E}">
        <p14:creationId xmlns:p14="http://schemas.microsoft.com/office/powerpoint/2010/main" val="42007248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4929608" y="2791904"/>
            <a:ext cx="7076056" cy="327937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Content Placeholder 16"/>
          <p:cNvSpPr>
            <a:spLocks noGrp="1"/>
          </p:cNvSpPr>
          <p:nvPr>
            <p:ph idx="1"/>
          </p:nvPr>
        </p:nvSpPr>
        <p:spPr>
          <a:xfrm>
            <a:off x="115712" y="843165"/>
            <a:ext cx="4630736" cy="5950440"/>
          </a:xfrm>
        </p:spPr>
        <p:txBody>
          <a:bodyPr/>
          <a:lstStyle/>
          <a:p>
            <a:pPr lvl="2"/>
            <a:r>
              <a:rPr lang="en-GB" dirty="0"/>
              <a:t>Set your organization’s fiscal year in Salesforce to ensure that reports and forecasts run with the correct date ranges.</a:t>
            </a:r>
          </a:p>
          <a:p>
            <a:pPr lvl="2"/>
            <a:r>
              <a:rPr lang="en-GB" dirty="0"/>
              <a:t>The default standard fiscal year follows the Gregorian calendar.</a:t>
            </a:r>
            <a:endParaRPr lang="en-US" dirty="0"/>
          </a:p>
        </p:txBody>
      </p:sp>
      <p:sp>
        <p:nvSpPr>
          <p:cNvPr id="466945" name="Rectangle 2"/>
          <p:cNvSpPr>
            <a:spLocks noGrp="1" noChangeArrowheads="1"/>
          </p:cNvSpPr>
          <p:nvPr>
            <p:ph type="title"/>
          </p:nvPr>
        </p:nvSpPr>
        <p:spPr/>
        <p:txBody>
          <a:bodyPr/>
          <a:lstStyle/>
          <a:p>
            <a:r>
              <a:rPr lang="en-US" dirty="0"/>
              <a:t>Setting the Fiscal Year</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56</a:t>
            </a:fld>
            <a:endParaRPr lang="en-US" dirty="0"/>
          </a:p>
        </p:txBody>
      </p:sp>
      <p:pic>
        <p:nvPicPr>
          <p:cNvPr id="1031" name="Picture 7"/>
          <p:cNvPicPr>
            <a:picLocks noChangeAspect="1" noChangeArrowheads="1"/>
          </p:cNvPicPr>
          <p:nvPr/>
        </p:nvPicPr>
        <p:blipFill>
          <a:blip r:embed="rId5" cstate="print"/>
          <a:srcRect/>
          <a:stretch>
            <a:fillRect/>
          </a:stretch>
        </p:blipFill>
        <p:spPr bwMode="auto">
          <a:xfrm>
            <a:off x="8380992" y="1208402"/>
            <a:ext cx="3049896" cy="222734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8453877" y="2252292"/>
            <a:ext cx="1930484" cy="321747"/>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16" name="Rectangle 15"/>
          <p:cNvSpPr/>
          <p:nvPr/>
        </p:nvSpPr>
        <p:spPr bwMode="auto">
          <a:xfrm>
            <a:off x="8600126" y="4097376"/>
            <a:ext cx="1338041" cy="921875"/>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18" name="Rectangle 17"/>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latin typeface="Salesforce Sans" panose="020B0505020202020203" pitchFamily="34" charset="0"/>
              </a:rPr>
              <a:t>Setup | Company Settings | Fiscal Year</a:t>
            </a:r>
          </a:p>
        </p:txBody>
      </p:sp>
      <p:sp>
        <p:nvSpPr>
          <p:cNvPr id="19" name="TextBox 18"/>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0"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34010978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115711" y="843165"/>
            <a:ext cx="4682067" cy="5950440"/>
          </a:xfrm>
        </p:spPr>
        <p:txBody>
          <a:bodyPr/>
          <a:lstStyle/>
          <a:p>
            <a:pPr marL="0" indent="0">
              <a:spcBef>
                <a:spcPts val="600"/>
              </a:spcBef>
              <a:buNone/>
            </a:pPr>
            <a:r>
              <a:rPr lang="en-GB" dirty="0"/>
              <a:t>Define a custom fiscal year if your organization’s fiscal year does not follow the Gregorian calendar. For example, if you have:</a:t>
            </a:r>
          </a:p>
          <a:p>
            <a:pPr lvl="2"/>
            <a:r>
              <a:rPr lang="en-GB" dirty="0"/>
              <a:t>A 13-month fiscal year.</a:t>
            </a:r>
          </a:p>
          <a:p>
            <a:pPr lvl="2"/>
            <a:r>
              <a:rPr lang="en-GB" dirty="0"/>
              <a:t>13-week fiscal quarters.</a:t>
            </a:r>
          </a:p>
          <a:p>
            <a:pPr lvl="2"/>
            <a:r>
              <a:rPr lang="en-GB" dirty="0"/>
              <a:t>A fiscal year not starting on the first day of the month.</a:t>
            </a:r>
          </a:p>
        </p:txBody>
      </p:sp>
      <p:sp>
        <p:nvSpPr>
          <p:cNvPr id="466945" name="Rectangle 2"/>
          <p:cNvSpPr>
            <a:spLocks noGrp="1" noChangeArrowheads="1"/>
          </p:cNvSpPr>
          <p:nvPr>
            <p:ph type="title"/>
          </p:nvPr>
        </p:nvSpPr>
        <p:spPr/>
        <p:txBody>
          <a:bodyPr/>
          <a:lstStyle/>
          <a:p>
            <a:r>
              <a:rPr lang="en-US" dirty="0"/>
              <a:t>Using a Custom Fiscal Year</a:t>
            </a:r>
          </a:p>
        </p:txBody>
      </p:sp>
      <p:sp>
        <p:nvSpPr>
          <p:cNvPr id="3" name="Slide Number Placeholder 2"/>
          <p:cNvSpPr>
            <a:spLocks noGrp="1"/>
          </p:cNvSpPr>
          <p:nvPr>
            <p:ph type="sldNum" sz="quarter" idx="10"/>
          </p:nvPr>
        </p:nvSpPr>
        <p:spPr/>
        <p:txBody>
          <a:bodyPr/>
          <a:lstStyle/>
          <a:p>
            <a:fld id="{812A5277-1DB9-460F-9A21-B857ABB32666}" type="slidenum">
              <a:rPr lang="en-US" smtClean="0"/>
              <a:pPr/>
              <a:t>57</a:t>
            </a:fld>
            <a:endParaRPr lang="en-US" dirty="0"/>
          </a:p>
        </p:txBody>
      </p:sp>
      <p:pic>
        <p:nvPicPr>
          <p:cNvPr id="2052" name="Picture 4"/>
          <p:cNvPicPr>
            <a:picLocks noChangeAspect="1" noChangeArrowheads="1"/>
          </p:cNvPicPr>
          <p:nvPr/>
        </p:nvPicPr>
        <p:blipFill>
          <a:blip r:embed="rId4" cstate="print"/>
          <a:srcRect/>
          <a:stretch>
            <a:fillRect/>
          </a:stretch>
        </p:blipFill>
        <p:spPr bwMode="auto">
          <a:xfrm>
            <a:off x="4943850" y="971080"/>
            <a:ext cx="3205081" cy="297825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3175" y="6349229"/>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400" dirty="0">
                <a:solidFill>
                  <a:schemeClr val="bg1"/>
                </a:solidFill>
                <a:latin typeface="Salesforce Sans" panose="020B0505020202020203" pitchFamily="34" charset="0"/>
              </a:rPr>
              <a:t>Search for: </a:t>
            </a:r>
            <a:r>
              <a:rPr lang="en-US" sz="2400" dirty="0">
                <a:solidFill>
                  <a:schemeClr val="bg1"/>
                </a:solidFill>
                <a:latin typeface="Courier New" panose="02070309020205020404" pitchFamily="49" charset="0"/>
                <a:cs typeface="Courier New" panose="02070309020205020404" pitchFamily="49" charset="0"/>
              </a:rPr>
              <a:t>Defining a Custom Fiscal Year</a:t>
            </a:r>
          </a:p>
        </p:txBody>
      </p:sp>
      <p:sp>
        <p:nvSpPr>
          <p:cNvPr id="13" name="TextBox 12"/>
          <p:cNvSpPr txBox="1"/>
          <p:nvPr/>
        </p:nvSpPr>
        <p:spPr bwMode="white">
          <a:xfrm>
            <a:off x="218901" y="6487728"/>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14" name="Freeform 343"/>
          <p:cNvSpPr>
            <a:spLocks noEditPoints="1"/>
          </p:cNvSpPr>
          <p:nvPr/>
        </p:nvSpPr>
        <p:spPr bwMode="auto">
          <a:xfrm>
            <a:off x="206025" y="6418401"/>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pic>
        <p:nvPicPr>
          <p:cNvPr id="2" name="Picture 1"/>
          <p:cNvPicPr>
            <a:picLocks noChangeAspect="1"/>
          </p:cNvPicPr>
          <p:nvPr/>
        </p:nvPicPr>
        <p:blipFill>
          <a:blip r:embed="rId5" cstate="print"/>
          <a:stretch>
            <a:fillRect/>
          </a:stretch>
        </p:blipFill>
        <p:spPr>
          <a:xfrm>
            <a:off x="6211215" y="2968140"/>
            <a:ext cx="5701799" cy="2837882"/>
          </a:xfrm>
          <a:prstGeom prst="rect">
            <a:avLst/>
          </a:prstGeom>
          <a:ln>
            <a:solidFill>
              <a:schemeClr val="bg1">
                <a:lumMod val="75000"/>
              </a:schemeClr>
            </a:solidFill>
          </a:ln>
          <a:effectLst>
            <a:outerShdw blurRad="50800" dist="38100" dir="2580000" algn="tl" rotWithShape="0">
              <a:srgbClr val="000000">
                <a:alpha val="43000"/>
              </a:srgbClr>
            </a:outerShdw>
          </a:effectLst>
        </p:spPr>
      </p:pic>
    </p:spTree>
    <p:custDataLst>
      <p:tags r:id="rId1"/>
    </p:custDataLst>
    <p:extLst>
      <p:ext uri="{BB962C8B-B14F-4D97-AF65-F5344CB8AC3E}">
        <p14:creationId xmlns:p14="http://schemas.microsoft.com/office/powerpoint/2010/main" val="312345278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a:buNone/>
            </a:pPr>
            <a:r>
              <a:rPr lang="en-GB" dirty="0"/>
              <a:t>Salesforce organizations are single currency by default. This means that:</a:t>
            </a:r>
          </a:p>
          <a:p>
            <a:pPr lvl="2"/>
            <a:r>
              <a:rPr lang="en-GB" dirty="0"/>
              <a:t>You set the required </a:t>
            </a:r>
            <a:r>
              <a:rPr lang="en-GB" b="1" dirty="0"/>
              <a:t>Currency</a:t>
            </a:r>
            <a:r>
              <a:rPr lang="en-GB" dirty="0"/>
              <a:t> </a:t>
            </a:r>
            <a:r>
              <a:rPr lang="en-GB" b="1" dirty="0"/>
              <a:t>Locale</a:t>
            </a:r>
            <a:r>
              <a:rPr lang="en-GB" dirty="0"/>
              <a:t> in the company profile.</a:t>
            </a:r>
          </a:p>
          <a:p>
            <a:pPr lvl="2"/>
            <a:r>
              <a:rPr lang="en-GB" dirty="0"/>
              <a:t>All currency values on records will display in the appropriate currency.</a:t>
            </a:r>
            <a:endParaRPr lang="en-US" dirty="0"/>
          </a:p>
        </p:txBody>
      </p:sp>
      <p:sp>
        <p:nvSpPr>
          <p:cNvPr id="466945" name="Rectangle 2"/>
          <p:cNvSpPr>
            <a:spLocks noGrp="1" noChangeArrowheads="1"/>
          </p:cNvSpPr>
          <p:nvPr>
            <p:ph type="title"/>
          </p:nvPr>
        </p:nvSpPr>
        <p:spPr/>
        <p:txBody>
          <a:bodyPr/>
          <a:lstStyle/>
          <a:p>
            <a:r>
              <a:rPr lang="en-US" dirty="0"/>
              <a:t>Setting Your Organization’s Currency</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58</a:t>
            </a:fld>
            <a:endParaRPr 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r="32242" b="15850"/>
          <a:stretch/>
        </p:blipFill>
        <p:spPr>
          <a:xfrm>
            <a:off x="3463036" y="2452116"/>
            <a:ext cx="6815328" cy="376125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9" name="Rectangle 18"/>
          <p:cNvSpPr/>
          <p:nvPr/>
        </p:nvSpPr>
        <p:spPr bwMode="auto">
          <a:xfrm>
            <a:off x="6823917" y="5501449"/>
            <a:ext cx="808784" cy="325778"/>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pic>
        <p:nvPicPr>
          <p:cNvPr id="3076" name="Picture 4"/>
          <p:cNvPicPr>
            <a:picLocks noChangeAspect="1" noChangeArrowheads="1"/>
          </p:cNvPicPr>
          <p:nvPr/>
        </p:nvPicPr>
        <p:blipFill>
          <a:blip r:embed="rId5" cstate="print"/>
          <a:srcRect/>
          <a:stretch>
            <a:fillRect/>
          </a:stretch>
        </p:blipFill>
        <p:spPr bwMode="auto">
          <a:xfrm>
            <a:off x="1423164" y="4067042"/>
            <a:ext cx="4472428" cy="159729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8" name="Rectangle 17"/>
          <p:cNvSpPr/>
          <p:nvPr/>
        </p:nvSpPr>
        <p:spPr bwMode="auto">
          <a:xfrm>
            <a:off x="1656077" y="5191304"/>
            <a:ext cx="4201415" cy="348245"/>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Tree>
    <p:custDataLst>
      <p:tags r:id="rId1"/>
    </p:custDataLst>
    <p:extLst>
      <p:ext uri="{BB962C8B-B14F-4D97-AF65-F5344CB8AC3E}">
        <p14:creationId xmlns:p14="http://schemas.microsoft.com/office/powerpoint/2010/main" val="35596919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1" y="843165"/>
            <a:ext cx="6159243" cy="5950440"/>
          </a:xfrm>
        </p:spPr>
        <p:txBody>
          <a:bodyPr/>
          <a:lstStyle/>
          <a:p>
            <a:pPr lvl="0"/>
            <a:r>
              <a:rPr lang="en-GB" dirty="0"/>
              <a:t>Activate additional currencies by requesting the multi-currency feature. </a:t>
            </a:r>
          </a:p>
          <a:p>
            <a:pPr lvl="2"/>
            <a:r>
              <a:rPr lang="en-GB" dirty="0"/>
              <a:t>Administrators set the corporate currency and activate new currencies.</a:t>
            </a:r>
          </a:p>
          <a:p>
            <a:pPr lvl="2"/>
            <a:r>
              <a:rPr lang="en-GB" dirty="0"/>
              <a:t>New users inherit corporate currency, but can set their own personal currency.</a:t>
            </a:r>
          </a:p>
          <a:p>
            <a:pPr lvl="2"/>
            <a:r>
              <a:rPr lang="en-GB" dirty="0"/>
              <a:t>New records inherit a user’s personal currency, which can be changed.</a:t>
            </a:r>
          </a:p>
          <a:p>
            <a:pPr lvl="2"/>
            <a:r>
              <a:rPr lang="en-GB" dirty="0"/>
              <a:t>Leads, accounts, contacts, opportunities, and cases display currency amounts in the currency of </a:t>
            </a:r>
            <a:br>
              <a:rPr lang="en-GB" dirty="0"/>
            </a:br>
            <a:r>
              <a:rPr lang="en-GB" dirty="0"/>
              <a:t>the record and optionally of the user.</a:t>
            </a:r>
          </a:p>
        </p:txBody>
      </p:sp>
      <p:sp>
        <p:nvSpPr>
          <p:cNvPr id="2" name="Title 1"/>
          <p:cNvSpPr>
            <a:spLocks noGrp="1"/>
          </p:cNvSpPr>
          <p:nvPr>
            <p:ph type="title"/>
          </p:nvPr>
        </p:nvSpPr>
        <p:spPr/>
        <p:txBody>
          <a:bodyPr/>
          <a:lstStyle/>
          <a:p>
            <a:r>
              <a:rPr lang="en-GB"/>
              <a:t>Working with Multiple Currencies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59</a:t>
            </a:fld>
            <a:endParaRPr lang="en-US" dirty="0"/>
          </a:p>
        </p:txBody>
      </p:sp>
      <p:sp>
        <p:nvSpPr>
          <p:cNvPr id="37" name="Freeform 3"/>
          <p:cNvSpPr/>
          <p:nvPr/>
        </p:nvSpPr>
        <p:spPr>
          <a:xfrm>
            <a:off x="6470466" y="4667032"/>
            <a:ext cx="5566024" cy="1795981"/>
          </a:xfrm>
          <a:custGeom>
            <a:avLst/>
            <a:gdLst>
              <a:gd name="connsiteX0" fmla="*/ 0 w 5396992"/>
              <a:gd name="connsiteY0" fmla="*/ 193411 h 1934110"/>
              <a:gd name="connsiteX1" fmla="*/ 193411 w 5396992"/>
              <a:gd name="connsiteY1" fmla="*/ 0 h 1934110"/>
              <a:gd name="connsiteX2" fmla="*/ 5203581 w 5396992"/>
              <a:gd name="connsiteY2" fmla="*/ 0 h 1934110"/>
              <a:gd name="connsiteX3" fmla="*/ 5396992 w 5396992"/>
              <a:gd name="connsiteY3" fmla="*/ 193411 h 1934110"/>
              <a:gd name="connsiteX4" fmla="*/ 5396992 w 5396992"/>
              <a:gd name="connsiteY4" fmla="*/ 1740699 h 1934110"/>
              <a:gd name="connsiteX5" fmla="*/ 5203581 w 5396992"/>
              <a:gd name="connsiteY5" fmla="*/ 1934110 h 1934110"/>
              <a:gd name="connsiteX6" fmla="*/ 193411 w 5396992"/>
              <a:gd name="connsiteY6" fmla="*/ 1934110 h 1934110"/>
              <a:gd name="connsiteX7" fmla="*/ 0 w 5396992"/>
              <a:gd name="connsiteY7" fmla="*/ 1740699 h 1934110"/>
              <a:gd name="connsiteX8" fmla="*/ 0 w 5396992"/>
              <a:gd name="connsiteY8" fmla="*/ 193411 h 193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934110">
                <a:moveTo>
                  <a:pt x="0" y="193411"/>
                </a:moveTo>
                <a:cubicBezTo>
                  <a:pt x="0" y="86593"/>
                  <a:pt x="86593" y="0"/>
                  <a:pt x="193411" y="0"/>
                </a:cubicBezTo>
                <a:lnTo>
                  <a:pt x="5203581" y="0"/>
                </a:lnTo>
                <a:cubicBezTo>
                  <a:pt x="5310399" y="0"/>
                  <a:pt x="5396992" y="86593"/>
                  <a:pt x="5396992" y="193411"/>
                </a:cubicBezTo>
                <a:lnTo>
                  <a:pt x="5396992" y="1740699"/>
                </a:lnTo>
                <a:cubicBezTo>
                  <a:pt x="5396992" y="1847517"/>
                  <a:pt x="5310399" y="1934110"/>
                  <a:pt x="5203581" y="1934110"/>
                </a:cubicBezTo>
                <a:lnTo>
                  <a:pt x="193411" y="1934110"/>
                </a:lnTo>
                <a:cubicBezTo>
                  <a:pt x="86593" y="1934110"/>
                  <a:pt x="0" y="1847517"/>
                  <a:pt x="0" y="1740699"/>
                </a:cubicBezTo>
                <a:lnTo>
                  <a:pt x="0" y="19341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en-GB" sz="2400" b="1" kern="1200" dirty="0"/>
              <a:t>Record</a:t>
            </a:r>
          </a:p>
          <a:p>
            <a:pPr lvl="0" algn="ctr" defTabSz="889000">
              <a:lnSpc>
                <a:spcPct val="90000"/>
              </a:lnSpc>
              <a:spcBef>
                <a:spcPct val="0"/>
              </a:spcBef>
              <a:spcAft>
                <a:spcPts val="0"/>
              </a:spcAft>
            </a:pPr>
            <a:endParaRPr lang="en-GB" sz="2000" b="1" dirty="0"/>
          </a:p>
          <a:p>
            <a:pPr lvl="0" algn="ctr" defTabSz="889000">
              <a:lnSpc>
                <a:spcPct val="90000"/>
              </a:lnSpc>
              <a:spcBef>
                <a:spcPct val="0"/>
              </a:spcBef>
              <a:spcAft>
                <a:spcPts val="0"/>
              </a:spcAft>
            </a:pPr>
            <a:endParaRPr lang="en-GB" sz="2000" b="1" kern="1200" dirty="0"/>
          </a:p>
          <a:p>
            <a:pPr lvl="0" algn="ctr" defTabSz="889000">
              <a:lnSpc>
                <a:spcPct val="90000"/>
              </a:lnSpc>
              <a:spcBef>
                <a:spcPct val="0"/>
              </a:spcBef>
              <a:spcAft>
                <a:spcPts val="0"/>
              </a:spcAft>
            </a:pPr>
            <a:endParaRPr lang="en-GB" sz="2000" b="1" kern="1200" dirty="0"/>
          </a:p>
        </p:txBody>
      </p:sp>
      <p:cxnSp>
        <p:nvCxnSpPr>
          <p:cNvPr id="39" name="Elbow Connector 4098"/>
          <p:cNvCxnSpPr>
            <a:stCxn id="46" idx="2"/>
            <a:endCxn id="49" idx="0"/>
          </p:cNvCxnSpPr>
          <p:nvPr/>
        </p:nvCxnSpPr>
        <p:spPr bwMode="auto">
          <a:xfrm rot="16200000" flipH="1">
            <a:off x="10464637" y="4675184"/>
            <a:ext cx="1808657" cy="346888"/>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sp>
        <p:nvSpPr>
          <p:cNvPr id="40" name="Freeform 4"/>
          <p:cNvSpPr/>
          <p:nvPr/>
        </p:nvSpPr>
        <p:spPr>
          <a:xfrm>
            <a:off x="6470466" y="2750077"/>
            <a:ext cx="5566024" cy="1600190"/>
          </a:xfrm>
          <a:custGeom>
            <a:avLst/>
            <a:gdLst>
              <a:gd name="connsiteX0" fmla="*/ 0 w 5396992"/>
              <a:gd name="connsiteY0" fmla="*/ 173480 h 1734798"/>
              <a:gd name="connsiteX1" fmla="*/ 173480 w 5396992"/>
              <a:gd name="connsiteY1" fmla="*/ 0 h 1734798"/>
              <a:gd name="connsiteX2" fmla="*/ 5223512 w 5396992"/>
              <a:gd name="connsiteY2" fmla="*/ 0 h 1734798"/>
              <a:gd name="connsiteX3" fmla="*/ 5396992 w 5396992"/>
              <a:gd name="connsiteY3" fmla="*/ 173480 h 1734798"/>
              <a:gd name="connsiteX4" fmla="*/ 5396992 w 5396992"/>
              <a:gd name="connsiteY4" fmla="*/ 1561318 h 1734798"/>
              <a:gd name="connsiteX5" fmla="*/ 5223512 w 5396992"/>
              <a:gd name="connsiteY5" fmla="*/ 1734798 h 1734798"/>
              <a:gd name="connsiteX6" fmla="*/ 173480 w 5396992"/>
              <a:gd name="connsiteY6" fmla="*/ 1734798 h 1734798"/>
              <a:gd name="connsiteX7" fmla="*/ 0 w 5396992"/>
              <a:gd name="connsiteY7" fmla="*/ 1561318 h 1734798"/>
              <a:gd name="connsiteX8" fmla="*/ 0 w 5396992"/>
              <a:gd name="connsiteY8" fmla="*/ 173480 h 173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734798">
                <a:moveTo>
                  <a:pt x="0" y="173480"/>
                </a:moveTo>
                <a:cubicBezTo>
                  <a:pt x="0" y="77670"/>
                  <a:pt x="77670" y="0"/>
                  <a:pt x="173480" y="0"/>
                </a:cubicBezTo>
                <a:lnTo>
                  <a:pt x="5223512" y="0"/>
                </a:lnTo>
                <a:cubicBezTo>
                  <a:pt x="5319322" y="0"/>
                  <a:pt x="5396992" y="77670"/>
                  <a:pt x="5396992" y="173480"/>
                </a:cubicBezTo>
                <a:lnTo>
                  <a:pt x="5396992" y="1561318"/>
                </a:lnTo>
                <a:cubicBezTo>
                  <a:pt x="5396992" y="1657128"/>
                  <a:pt x="5319322" y="1734798"/>
                  <a:pt x="5223512" y="1734798"/>
                </a:cubicBezTo>
                <a:lnTo>
                  <a:pt x="173480" y="1734798"/>
                </a:lnTo>
                <a:cubicBezTo>
                  <a:pt x="77670" y="1734798"/>
                  <a:pt x="0" y="1657128"/>
                  <a:pt x="0" y="1561318"/>
                </a:cubicBezTo>
                <a:lnTo>
                  <a:pt x="0" y="173480"/>
                </a:lnTo>
                <a:close/>
              </a:path>
            </a:pathLst>
          </a:custGeom>
          <a:ln w="76200"/>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en-GB" sz="2400" b="1" kern="1200" dirty="0"/>
              <a:t>User</a:t>
            </a:r>
          </a:p>
          <a:p>
            <a:pPr lvl="0" algn="ctr" defTabSz="889000">
              <a:lnSpc>
                <a:spcPct val="90000"/>
              </a:lnSpc>
              <a:spcBef>
                <a:spcPct val="0"/>
              </a:spcBef>
              <a:spcAft>
                <a:spcPts val="0"/>
              </a:spcAft>
            </a:pPr>
            <a:r>
              <a:rPr lang="en-GB" sz="2400" kern="1200" dirty="0"/>
              <a:t>(Personal)</a:t>
            </a:r>
          </a:p>
          <a:p>
            <a:pPr lvl="0" algn="ctr" defTabSz="889000">
              <a:lnSpc>
                <a:spcPct val="90000"/>
              </a:lnSpc>
              <a:spcBef>
                <a:spcPct val="0"/>
              </a:spcBef>
              <a:spcAft>
                <a:spcPts val="0"/>
              </a:spcAft>
            </a:pPr>
            <a:endParaRPr lang="en-GB" sz="2000" b="1" dirty="0"/>
          </a:p>
          <a:p>
            <a:pPr lvl="0" algn="ctr" defTabSz="889000">
              <a:lnSpc>
                <a:spcPct val="90000"/>
              </a:lnSpc>
              <a:spcBef>
                <a:spcPct val="0"/>
              </a:spcBef>
              <a:spcAft>
                <a:spcPts val="0"/>
              </a:spcAft>
            </a:pPr>
            <a:endParaRPr lang="en-GB" sz="2000" b="1" kern="1200" dirty="0"/>
          </a:p>
          <a:p>
            <a:pPr lvl="0" algn="ctr" defTabSz="889000">
              <a:lnSpc>
                <a:spcPct val="90000"/>
              </a:lnSpc>
              <a:spcBef>
                <a:spcPct val="0"/>
              </a:spcBef>
              <a:spcAft>
                <a:spcPts val="0"/>
              </a:spcAft>
            </a:pPr>
            <a:endParaRPr lang="en-US" sz="2000" b="1" kern="1200" dirty="0"/>
          </a:p>
        </p:txBody>
      </p:sp>
      <p:sp>
        <p:nvSpPr>
          <p:cNvPr id="41" name="Freeform 5"/>
          <p:cNvSpPr/>
          <p:nvPr/>
        </p:nvSpPr>
        <p:spPr>
          <a:xfrm>
            <a:off x="6470466" y="944880"/>
            <a:ext cx="5566024" cy="1633728"/>
          </a:xfrm>
          <a:custGeom>
            <a:avLst/>
            <a:gdLst>
              <a:gd name="connsiteX0" fmla="*/ 0 w 5396992"/>
              <a:gd name="connsiteY0" fmla="*/ 208435 h 2084353"/>
              <a:gd name="connsiteX1" fmla="*/ 208435 w 5396992"/>
              <a:gd name="connsiteY1" fmla="*/ 0 h 2084353"/>
              <a:gd name="connsiteX2" fmla="*/ 5188557 w 5396992"/>
              <a:gd name="connsiteY2" fmla="*/ 0 h 2084353"/>
              <a:gd name="connsiteX3" fmla="*/ 5396992 w 5396992"/>
              <a:gd name="connsiteY3" fmla="*/ 208435 h 2084353"/>
              <a:gd name="connsiteX4" fmla="*/ 5396992 w 5396992"/>
              <a:gd name="connsiteY4" fmla="*/ 1875918 h 2084353"/>
              <a:gd name="connsiteX5" fmla="*/ 5188557 w 5396992"/>
              <a:gd name="connsiteY5" fmla="*/ 2084353 h 2084353"/>
              <a:gd name="connsiteX6" fmla="*/ 208435 w 5396992"/>
              <a:gd name="connsiteY6" fmla="*/ 2084353 h 2084353"/>
              <a:gd name="connsiteX7" fmla="*/ 0 w 5396992"/>
              <a:gd name="connsiteY7" fmla="*/ 1875918 h 2084353"/>
              <a:gd name="connsiteX8" fmla="*/ 0 w 5396992"/>
              <a:gd name="connsiteY8" fmla="*/ 208435 h 208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2084353">
                <a:moveTo>
                  <a:pt x="0" y="208435"/>
                </a:moveTo>
                <a:cubicBezTo>
                  <a:pt x="0" y="93320"/>
                  <a:pt x="93320" y="0"/>
                  <a:pt x="208435" y="0"/>
                </a:cubicBezTo>
                <a:lnTo>
                  <a:pt x="5188557" y="0"/>
                </a:lnTo>
                <a:cubicBezTo>
                  <a:pt x="5303672" y="0"/>
                  <a:pt x="5396992" y="93320"/>
                  <a:pt x="5396992" y="208435"/>
                </a:cubicBezTo>
                <a:lnTo>
                  <a:pt x="5396992" y="1875918"/>
                </a:lnTo>
                <a:cubicBezTo>
                  <a:pt x="5396992" y="1991033"/>
                  <a:pt x="5303672" y="2084353"/>
                  <a:pt x="5188557" y="2084353"/>
                </a:cubicBezTo>
                <a:lnTo>
                  <a:pt x="208435" y="2084353"/>
                </a:lnTo>
                <a:cubicBezTo>
                  <a:pt x="93320" y="2084353"/>
                  <a:pt x="0" y="1991033"/>
                  <a:pt x="0" y="1875918"/>
                </a:cubicBezTo>
                <a:lnTo>
                  <a:pt x="0" y="20843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en-GB" sz="2400" b="1" kern="1200" dirty="0"/>
              <a:t>Corporate</a:t>
            </a:r>
          </a:p>
          <a:p>
            <a:pPr lvl="0" algn="ctr" defTabSz="889000">
              <a:lnSpc>
                <a:spcPct val="90000"/>
              </a:lnSpc>
              <a:spcBef>
                <a:spcPct val="0"/>
              </a:spcBef>
              <a:spcAft>
                <a:spcPts val="0"/>
              </a:spcAft>
            </a:pPr>
            <a:r>
              <a:rPr lang="en-GB" sz="2400" kern="1200" dirty="0"/>
              <a:t>(Default)</a:t>
            </a:r>
          </a:p>
          <a:p>
            <a:pPr lvl="0" algn="ctr" defTabSz="889000">
              <a:lnSpc>
                <a:spcPct val="90000"/>
              </a:lnSpc>
              <a:spcBef>
                <a:spcPct val="0"/>
              </a:spcBef>
              <a:spcAft>
                <a:spcPts val="0"/>
              </a:spcAft>
            </a:pPr>
            <a:endParaRPr lang="en-GB" sz="2000" b="1" dirty="0"/>
          </a:p>
          <a:p>
            <a:pPr lvl="0" algn="ctr" defTabSz="889000">
              <a:lnSpc>
                <a:spcPct val="90000"/>
              </a:lnSpc>
              <a:spcBef>
                <a:spcPct val="0"/>
              </a:spcBef>
              <a:spcAft>
                <a:spcPts val="0"/>
              </a:spcAft>
            </a:pPr>
            <a:endParaRPr lang="en-GB" sz="2000" b="1" kern="1200" dirty="0"/>
          </a:p>
          <a:p>
            <a:pPr lvl="0" algn="ctr" defTabSz="889000">
              <a:lnSpc>
                <a:spcPct val="90000"/>
              </a:lnSpc>
              <a:spcBef>
                <a:spcPct val="0"/>
              </a:spcBef>
              <a:spcAft>
                <a:spcPts val="0"/>
              </a:spcAft>
            </a:pPr>
            <a:endParaRPr lang="en-US" sz="2000" b="1" kern="1200" dirty="0"/>
          </a:p>
        </p:txBody>
      </p:sp>
      <p:sp>
        <p:nvSpPr>
          <p:cNvPr id="42" name="Rounded Rectangle 6"/>
          <p:cNvSpPr/>
          <p:nvPr/>
        </p:nvSpPr>
        <p:spPr>
          <a:xfrm>
            <a:off x="9578653" y="1307896"/>
            <a:ext cx="691774"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USD</a:t>
            </a:r>
            <a:endParaRPr lang="en-US" sz="2000" kern="1200" dirty="0">
              <a:solidFill>
                <a:schemeClr val="bg1"/>
              </a:solidFill>
            </a:endParaRPr>
          </a:p>
        </p:txBody>
      </p:sp>
      <p:sp>
        <p:nvSpPr>
          <p:cNvPr id="43" name="Rounded Rectangle 21"/>
          <p:cNvSpPr/>
          <p:nvPr/>
        </p:nvSpPr>
        <p:spPr>
          <a:xfrm>
            <a:off x="9320938" y="5041757"/>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GBP</a:t>
            </a:r>
            <a:endParaRPr lang="en-US" sz="2000" kern="1200" dirty="0">
              <a:solidFill>
                <a:schemeClr val="bg1"/>
              </a:solidFill>
            </a:endParaRPr>
          </a:p>
        </p:txBody>
      </p:sp>
      <p:sp>
        <p:nvSpPr>
          <p:cNvPr id="44" name="Rounded Rectangle 23"/>
          <p:cNvSpPr/>
          <p:nvPr/>
        </p:nvSpPr>
        <p:spPr>
          <a:xfrm>
            <a:off x="9980243" y="5041757"/>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EUR</a:t>
            </a:r>
            <a:endParaRPr lang="en-US" sz="2000" kern="1200" dirty="0">
              <a:solidFill>
                <a:schemeClr val="bg1"/>
              </a:solidFill>
            </a:endParaRPr>
          </a:p>
        </p:txBody>
      </p:sp>
      <p:sp>
        <p:nvSpPr>
          <p:cNvPr id="46" name="Rounded Rectangle 25"/>
          <p:cNvSpPr/>
          <p:nvPr/>
        </p:nvSpPr>
        <p:spPr>
          <a:xfrm>
            <a:off x="10849634" y="3221568"/>
            <a:ext cx="691774" cy="7227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JPY</a:t>
            </a:r>
            <a:endParaRPr lang="en-US" sz="2000" kern="1200" dirty="0">
              <a:solidFill>
                <a:schemeClr val="bg1"/>
              </a:solidFill>
            </a:endParaRPr>
          </a:p>
        </p:txBody>
      </p:sp>
      <p:sp>
        <p:nvSpPr>
          <p:cNvPr id="47" name="Rounded Rectangle 27"/>
          <p:cNvSpPr/>
          <p:nvPr/>
        </p:nvSpPr>
        <p:spPr>
          <a:xfrm>
            <a:off x="10591919" y="5752957"/>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JPY</a:t>
            </a:r>
            <a:endParaRPr lang="en-US" sz="2000" kern="1200" dirty="0">
              <a:solidFill>
                <a:schemeClr val="bg1"/>
              </a:solidFill>
            </a:endParaRPr>
          </a:p>
        </p:txBody>
      </p:sp>
      <p:sp>
        <p:nvSpPr>
          <p:cNvPr id="49" name="Rounded Rectangle 29"/>
          <p:cNvSpPr/>
          <p:nvPr/>
        </p:nvSpPr>
        <p:spPr>
          <a:xfrm>
            <a:off x="11227409" y="5752957"/>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USD</a:t>
            </a:r>
            <a:endParaRPr lang="en-US" sz="2000" kern="1200" dirty="0">
              <a:solidFill>
                <a:schemeClr val="bg1"/>
              </a:solidFill>
            </a:endParaRPr>
          </a:p>
        </p:txBody>
      </p:sp>
      <p:pic>
        <p:nvPicPr>
          <p:cNvPr id="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63425" y="5474813"/>
            <a:ext cx="494699" cy="494699"/>
          </a:xfrm>
          <a:prstGeom prst="rect">
            <a:avLst/>
          </a:prstGeom>
          <a:noFill/>
          <a:effectLst/>
        </p:spPr>
      </p:pic>
      <p:cxnSp>
        <p:nvCxnSpPr>
          <p:cNvPr id="52" name="Elbow Connector 33"/>
          <p:cNvCxnSpPr/>
          <p:nvPr/>
        </p:nvCxnSpPr>
        <p:spPr bwMode="auto">
          <a:xfrm rot="5400000">
            <a:off x="8644303" y="1961482"/>
            <a:ext cx="1289495" cy="1270981"/>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3" name="Elbow Connector 35"/>
          <p:cNvCxnSpPr/>
          <p:nvPr/>
        </p:nvCxnSpPr>
        <p:spPr bwMode="auto">
          <a:xfrm rot="16200000" flipH="1">
            <a:off x="9931709" y="1976416"/>
            <a:ext cx="1256643" cy="1270981"/>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5" name="Straight Connector 54"/>
          <p:cNvCxnSpPr>
            <a:stCxn id="42" idx="2"/>
            <a:endCxn id="67" idx="0"/>
          </p:cNvCxnSpPr>
          <p:nvPr/>
        </p:nvCxnSpPr>
        <p:spPr bwMode="auto">
          <a:xfrm>
            <a:off x="9924540" y="1964925"/>
            <a:ext cx="0" cy="1256643"/>
          </a:xfrm>
          <a:prstGeom prst="line">
            <a:avLst/>
          </a:prstGeom>
          <a:solidFill>
            <a:schemeClr val="accent1"/>
          </a:solidFill>
          <a:ln w="28575" cap="flat" cmpd="sng" algn="ctr">
            <a:solidFill>
              <a:schemeClr val="tx2"/>
            </a:solidFill>
            <a:prstDash val="solid"/>
            <a:round/>
            <a:headEnd type="none" w="med" len="med"/>
            <a:tailEnd type="none" w="med" len="med"/>
          </a:ln>
          <a:effectLst/>
        </p:spPr>
      </p:cxnSp>
      <p:cxnSp>
        <p:nvCxnSpPr>
          <p:cNvPr id="56" name="Elbow Connector 44"/>
          <p:cNvCxnSpPr/>
          <p:nvPr/>
        </p:nvCxnSpPr>
        <p:spPr bwMode="auto">
          <a:xfrm rot="5400000">
            <a:off x="7885715" y="4276686"/>
            <a:ext cx="1104507" cy="36768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7" name="Elbow Connector 47"/>
          <p:cNvCxnSpPr/>
          <p:nvPr/>
        </p:nvCxnSpPr>
        <p:spPr bwMode="auto">
          <a:xfrm rot="16200000" flipH="1">
            <a:off x="8223732" y="4281084"/>
            <a:ext cx="1152000" cy="355846"/>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8" name="Elbow Connector 50"/>
          <p:cNvCxnSpPr>
            <a:stCxn id="67" idx="2"/>
            <a:endCxn id="43" idx="0"/>
          </p:cNvCxnSpPr>
          <p:nvPr/>
        </p:nvCxnSpPr>
        <p:spPr bwMode="auto">
          <a:xfrm rot="5400000">
            <a:off x="9231511" y="4348727"/>
            <a:ext cx="1097457" cy="28860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9" name="Elbow Connector 53"/>
          <p:cNvCxnSpPr/>
          <p:nvPr/>
        </p:nvCxnSpPr>
        <p:spPr bwMode="auto">
          <a:xfrm rot="16200000" flipH="1">
            <a:off x="9561163" y="4307676"/>
            <a:ext cx="1097457" cy="370703"/>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60" name="Elbow Connector 4095"/>
          <p:cNvCxnSpPr>
            <a:stCxn id="46" idx="2"/>
            <a:endCxn id="47" idx="0"/>
          </p:cNvCxnSpPr>
          <p:nvPr/>
        </p:nvCxnSpPr>
        <p:spPr bwMode="auto">
          <a:xfrm rot="5400000">
            <a:off x="10146892" y="4704327"/>
            <a:ext cx="1808657" cy="28860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grpSp>
        <p:nvGrpSpPr>
          <p:cNvPr id="61" name="Group 60"/>
          <p:cNvGrpSpPr/>
          <p:nvPr/>
        </p:nvGrpSpPr>
        <p:grpSpPr>
          <a:xfrm>
            <a:off x="6990339" y="3556367"/>
            <a:ext cx="578376" cy="578376"/>
            <a:chOff x="10411817" y="3950239"/>
            <a:chExt cx="799899" cy="799899"/>
          </a:xfrm>
        </p:grpSpPr>
        <p:sp>
          <p:nvSpPr>
            <p:cNvPr id="62" name="Rounded Rectangle 31"/>
            <p:cNvSpPr/>
            <p:nvPr/>
          </p:nvSpPr>
          <p:spPr bwMode="auto">
            <a:xfrm>
              <a:off x="10411817" y="3950239"/>
              <a:ext cx="799899" cy="799899"/>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3" name="Freeform 423"/>
            <p:cNvSpPr>
              <a:spLocks noChangeArrowheads="1"/>
            </p:cNvSpPr>
            <p:nvPr/>
          </p:nvSpPr>
          <p:spPr bwMode="auto">
            <a:xfrm>
              <a:off x="10534396" y="4006626"/>
              <a:ext cx="589535"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sp>
        <p:nvSpPr>
          <p:cNvPr id="64" name="Freeform 382"/>
          <p:cNvSpPr>
            <a:spLocks noChangeArrowheads="1"/>
          </p:cNvSpPr>
          <p:nvPr/>
        </p:nvSpPr>
        <p:spPr bwMode="auto">
          <a:xfrm>
            <a:off x="6953376" y="1753182"/>
            <a:ext cx="602830" cy="602830"/>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
        <p:nvSpPr>
          <p:cNvPr id="65" name="Rounded Rectangle 15"/>
          <p:cNvSpPr/>
          <p:nvPr/>
        </p:nvSpPr>
        <p:spPr>
          <a:xfrm>
            <a:off x="7970877" y="4850856"/>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USD</a:t>
            </a:r>
            <a:endParaRPr lang="en-US" sz="2000" kern="1200" dirty="0">
              <a:solidFill>
                <a:schemeClr val="bg1"/>
              </a:solidFill>
            </a:endParaRPr>
          </a:p>
        </p:txBody>
      </p:sp>
      <p:sp>
        <p:nvSpPr>
          <p:cNvPr id="66" name="Rounded Rectangle 17"/>
          <p:cNvSpPr/>
          <p:nvPr/>
        </p:nvSpPr>
        <p:spPr>
          <a:xfrm>
            <a:off x="8663212" y="4850857"/>
            <a:ext cx="628885"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JPY</a:t>
            </a:r>
            <a:endParaRPr lang="en-US" sz="2000" kern="1200" dirty="0">
              <a:solidFill>
                <a:schemeClr val="bg1"/>
              </a:solidFill>
            </a:endParaRPr>
          </a:p>
        </p:txBody>
      </p:sp>
      <p:sp>
        <p:nvSpPr>
          <p:cNvPr id="67" name="Rounded Rectangle 19"/>
          <p:cNvSpPr/>
          <p:nvPr/>
        </p:nvSpPr>
        <p:spPr>
          <a:xfrm>
            <a:off x="9578653" y="3221568"/>
            <a:ext cx="691774" cy="7227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GBP</a:t>
            </a:r>
            <a:endParaRPr lang="en-US" sz="2000" kern="1200" dirty="0">
              <a:solidFill>
                <a:schemeClr val="bg1"/>
              </a:solidFill>
            </a:endParaRPr>
          </a:p>
        </p:txBody>
      </p:sp>
      <p:sp>
        <p:nvSpPr>
          <p:cNvPr id="68" name="Rounded Rectangle 8"/>
          <p:cNvSpPr/>
          <p:nvPr/>
        </p:nvSpPr>
        <p:spPr>
          <a:xfrm>
            <a:off x="8307672" y="3254420"/>
            <a:ext cx="691774"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en-GB" sz="2000" kern="1200" dirty="0">
                <a:solidFill>
                  <a:schemeClr val="bg1"/>
                </a:solidFill>
              </a:rPr>
              <a:t>USD</a:t>
            </a:r>
            <a:endParaRPr lang="en-US" sz="2000" kern="1200" dirty="0">
              <a:solidFill>
                <a:schemeClr val="bg1"/>
              </a:solidFill>
            </a:endParaRPr>
          </a:p>
        </p:txBody>
      </p:sp>
    </p:spTree>
    <p:custDataLst>
      <p:tags r:id="rId1"/>
    </p:custDataLst>
    <p:extLst>
      <p:ext uri="{BB962C8B-B14F-4D97-AF65-F5344CB8AC3E}">
        <p14:creationId xmlns:p14="http://schemas.microsoft.com/office/powerpoint/2010/main" val="1803811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Introductions and Overview</a:t>
            </a:r>
          </a:p>
        </p:txBody>
      </p:sp>
      <p:sp>
        <p:nvSpPr>
          <p:cNvPr id="3" name="Text Placeholder 2"/>
          <p:cNvSpPr>
            <a:spLocks noGrp="1"/>
          </p:cNvSpPr>
          <p:nvPr>
            <p:ph type="body" sz="quarter" idx="11"/>
          </p:nvPr>
        </p:nvSpPr>
        <p:spPr/>
        <p:txBody>
          <a:bodyPr/>
          <a:lstStyle/>
          <a:p>
            <a:r>
              <a:rPr lang="en-US" dirty="0"/>
              <a:t>Administration Essentials for New Admins</a:t>
            </a:r>
          </a:p>
        </p:txBody>
      </p:sp>
      <p:pic>
        <p:nvPicPr>
          <p:cNvPr id="4" name="Owly McOwlfa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854" y="2826976"/>
            <a:ext cx="930659" cy="8048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9073" r="61788"/>
          <a:stretch/>
        </p:blipFill>
        <p:spPr>
          <a:xfrm>
            <a:off x="793954" y="1696249"/>
            <a:ext cx="708115" cy="544803"/>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6353515"/>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r>
              <a:rPr lang="en-US" sz="2200" b="1" dirty="0">
                <a:solidFill>
                  <a:schemeClr val="bg1"/>
                </a:solidFill>
                <a:latin typeface="Salesforce Sans" panose="020B0505020202020203" pitchFamily="34" charset="0"/>
              </a:rPr>
              <a:t>Setup | Settings | Company Settings | Company Information</a:t>
            </a:r>
          </a:p>
        </p:txBody>
      </p:sp>
      <p:sp>
        <p:nvSpPr>
          <p:cNvPr id="9" name="Content Placeholder 8"/>
          <p:cNvSpPr>
            <a:spLocks noGrp="1"/>
          </p:cNvSpPr>
          <p:nvPr>
            <p:ph idx="1"/>
          </p:nvPr>
        </p:nvSpPr>
        <p:spPr>
          <a:xfrm>
            <a:off x="115711" y="843165"/>
            <a:ext cx="11941175" cy="3593368"/>
          </a:xfrm>
        </p:spPr>
        <p:txBody>
          <a:bodyPr numCol="2" spcCol="457200"/>
          <a:lstStyle/>
          <a:p>
            <a:pPr lvl="0">
              <a:spcBef>
                <a:spcPct val="20000"/>
              </a:spcBef>
              <a:buNone/>
              <a:defRPr/>
            </a:pPr>
            <a:r>
              <a:rPr lang="en-GB" dirty="0"/>
              <a:t>Administrators need to:</a:t>
            </a:r>
          </a:p>
          <a:p>
            <a:pPr lvl="2">
              <a:spcBef>
                <a:spcPct val="20000"/>
              </a:spcBef>
              <a:defRPr/>
            </a:pPr>
            <a:r>
              <a:rPr lang="en-GB" dirty="0"/>
              <a:t>Check the </a:t>
            </a:r>
            <a:r>
              <a:rPr lang="en-US" b="1" dirty="0"/>
              <a:t>Allow Support to Activate Multiple Currencies</a:t>
            </a:r>
            <a:r>
              <a:rPr lang="en-US" dirty="0"/>
              <a:t> checkbox under </a:t>
            </a:r>
            <a:r>
              <a:rPr lang="en-US" b="1" dirty="0"/>
              <a:t>Setup | Company Profile | Company Information</a:t>
            </a:r>
            <a:r>
              <a:rPr lang="en-US" dirty="0"/>
              <a:t>.</a:t>
            </a:r>
          </a:p>
          <a:p>
            <a:pPr lvl="2">
              <a:spcBef>
                <a:spcPct val="20000"/>
              </a:spcBef>
              <a:defRPr/>
            </a:pPr>
            <a:r>
              <a:rPr lang="en-GB" dirty="0"/>
              <a:t>Contact </a:t>
            </a:r>
            <a:r>
              <a:rPr lang="en-GB" dirty="0">
                <a:latin typeface="Courier New" panose="02070309020205020404" pitchFamily="49" charset="0"/>
                <a:cs typeface="Courier New" panose="02070309020205020404" pitchFamily="49" charset="0"/>
              </a:rPr>
              <a:t>salesforce.com</a:t>
            </a:r>
            <a:r>
              <a:rPr lang="en-GB" dirty="0"/>
              <a:t> </a:t>
            </a:r>
            <a:br>
              <a:rPr lang="en-GB" dirty="0"/>
            </a:br>
            <a:r>
              <a:rPr lang="en-GB" dirty="0"/>
              <a:t>to enable multi-currency.</a:t>
            </a:r>
          </a:p>
          <a:p>
            <a:pPr lvl="2">
              <a:spcBef>
                <a:spcPct val="20000"/>
              </a:spcBef>
              <a:defRPr/>
            </a:pPr>
            <a:endParaRPr lang="en-GB" dirty="0"/>
          </a:p>
          <a:p>
            <a:pPr lvl="2">
              <a:spcBef>
                <a:spcPct val="20000"/>
              </a:spcBef>
              <a:defRPr/>
            </a:pPr>
            <a:endParaRPr lang="en-GB" dirty="0"/>
          </a:p>
          <a:p>
            <a:pPr lvl="2">
              <a:spcBef>
                <a:spcPct val="20000"/>
              </a:spcBef>
              <a:defRPr/>
            </a:pPr>
            <a:r>
              <a:rPr lang="en-GB" dirty="0"/>
              <a:t>Set the corporate currency and activate additional currencies.</a:t>
            </a:r>
          </a:p>
          <a:p>
            <a:pPr lvl="2">
              <a:spcBef>
                <a:spcPct val="20000"/>
              </a:spcBef>
              <a:defRPr/>
            </a:pPr>
            <a:r>
              <a:rPr lang="en-GB" dirty="0"/>
              <a:t>Ensure users have correct personal currencies.</a:t>
            </a:r>
          </a:p>
          <a:p>
            <a:pPr lvl="2">
              <a:spcBef>
                <a:spcPct val="20000"/>
              </a:spcBef>
              <a:defRPr/>
            </a:pPr>
            <a:r>
              <a:rPr lang="en-GB" dirty="0"/>
              <a:t>Make sure users use the correct currency when creating records.</a:t>
            </a:r>
          </a:p>
          <a:p>
            <a:pPr lvl="1"/>
            <a:endParaRPr lang="en-US" dirty="0"/>
          </a:p>
        </p:txBody>
      </p:sp>
      <p:sp>
        <p:nvSpPr>
          <p:cNvPr id="2" name="Title 1"/>
          <p:cNvSpPr>
            <a:spLocks noGrp="1"/>
          </p:cNvSpPr>
          <p:nvPr>
            <p:ph type="title"/>
          </p:nvPr>
        </p:nvSpPr>
        <p:spPr/>
        <p:txBody>
          <a:bodyPr/>
          <a:lstStyle/>
          <a:p>
            <a:r>
              <a:rPr lang="en-GB" dirty="0"/>
              <a:t>Setting Up Multiple Currencies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60</a:t>
            </a:fld>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1944624" y="3743026"/>
            <a:ext cx="8058912" cy="213439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TextBox 9"/>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11"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1014329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6318630"/>
            <a:ext cx="12188825" cy="55399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latin typeface="Courier New" panose="02070309020205020404" pitchFamily="49" charset="0"/>
                <a:cs typeface="Courier New" panose="02070309020205020404" pitchFamily="49" charset="0"/>
              </a:rPr>
              <a:t>http://www.bloomberg.com/markets/currencies/cross-rates/</a:t>
            </a:r>
          </a:p>
        </p:txBody>
      </p:sp>
      <p:sp>
        <p:nvSpPr>
          <p:cNvPr id="12" name="TextBox 11"/>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13"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0" name="Content Placeholder 9"/>
          <p:cNvSpPr>
            <a:spLocks noGrp="1"/>
          </p:cNvSpPr>
          <p:nvPr>
            <p:ph idx="1"/>
          </p:nvPr>
        </p:nvSpPr>
        <p:spPr>
          <a:xfrm>
            <a:off x="114302" y="2585156"/>
            <a:ext cx="8995831" cy="4204373"/>
          </a:xfrm>
        </p:spPr>
        <p:txBody>
          <a:bodyPr/>
          <a:lstStyle/>
          <a:p>
            <a:r>
              <a:rPr lang="en-US" dirty="0"/>
              <a:t>Tasks: </a:t>
            </a:r>
          </a:p>
          <a:p>
            <a:pPr lvl="1"/>
            <a:r>
              <a:rPr lang="en-US" dirty="0"/>
              <a:t>Ensure the fiscal year is a standard year, starting January 1. </a:t>
            </a:r>
          </a:p>
          <a:p>
            <a:pPr lvl="1"/>
            <a:r>
              <a:rPr lang="en-GB" dirty="0"/>
              <a:t>Activate the Euro currency, and add the exchange rate.</a:t>
            </a:r>
          </a:p>
          <a:p>
            <a:pPr lvl="1"/>
            <a:r>
              <a:rPr lang="en-GB" dirty="0"/>
              <a:t>Test the new currency with an opportunity, and make a note of the converted amount.</a:t>
            </a:r>
          </a:p>
          <a:p>
            <a:endParaRPr lang="en-US" dirty="0"/>
          </a:p>
        </p:txBody>
      </p:sp>
      <p:sp>
        <p:nvSpPr>
          <p:cNvPr id="4" name="Content Placeholder 3"/>
          <p:cNvSpPr>
            <a:spLocks noGrp="1"/>
          </p:cNvSpPr>
          <p:nvPr>
            <p:ph idx="11"/>
          </p:nvPr>
        </p:nvSpPr>
        <p:spPr>
          <a:xfrm>
            <a:off x="1" y="758825"/>
            <a:ext cx="12192000" cy="1681967"/>
          </a:xfrm>
        </p:spPr>
        <p:txBody>
          <a:bodyPr/>
          <a:lstStyle/>
          <a:p>
            <a:r>
              <a:rPr lang="en-US" dirty="0"/>
              <a:t>Goals: </a:t>
            </a:r>
          </a:p>
          <a:p>
            <a:pPr lvl="1"/>
            <a:r>
              <a:rPr lang="en-US" dirty="0"/>
              <a:t>Brent </a:t>
            </a:r>
            <a:r>
              <a:rPr lang="en-US" dirty="0" err="1"/>
              <a:t>Bassi</a:t>
            </a:r>
            <a:r>
              <a:rPr lang="en-US" dirty="0"/>
              <a:t>, VP of Finance, has asked you to check that the fiscal year has been </a:t>
            </a:r>
            <a:br>
              <a:rPr lang="en-US" dirty="0"/>
            </a:br>
            <a:r>
              <a:rPr lang="en-US" dirty="0"/>
              <a:t>set up correctly. He has also requested that you set up the Euro with the latest exchange rates.  </a:t>
            </a:r>
          </a:p>
        </p:txBody>
      </p:sp>
      <p:sp>
        <p:nvSpPr>
          <p:cNvPr id="6" name="Content Placeholder 5"/>
          <p:cNvSpPr>
            <a:spLocks noGrp="1"/>
          </p:cNvSpPr>
          <p:nvPr>
            <p:ph idx="10"/>
          </p:nvPr>
        </p:nvSpPr>
        <p:spPr/>
        <p:txBody>
          <a:bodyPr/>
          <a:lstStyle/>
          <a:p>
            <a:r>
              <a:rPr lang="en-US"/>
              <a:t>10 min</a:t>
            </a:r>
            <a:endParaRPr lang="en-US" dirty="0"/>
          </a:p>
        </p:txBody>
      </p:sp>
      <p:sp>
        <p:nvSpPr>
          <p:cNvPr id="5" name="Text Placeholder 4"/>
          <p:cNvSpPr>
            <a:spLocks noGrp="1"/>
          </p:cNvSpPr>
          <p:nvPr>
            <p:ph type="body" sz="quarter" idx="12"/>
          </p:nvPr>
        </p:nvSpPr>
        <p:spPr/>
        <p:txBody>
          <a:bodyPr/>
          <a:lstStyle/>
          <a:p>
            <a:r>
              <a:rPr lang="en-US"/>
              <a:t>Join me</a:t>
            </a:r>
            <a:endParaRPr lang="en-US" dirty="0"/>
          </a:p>
        </p:txBody>
      </p:sp>
      <p:sp>
        <p:nvSpPr>
          <p:cNvPr id="103425" name="Rectangle 2"/>
          <p:cNvSpPr>
            <a:spLocks noGrp="1" noChangeArrowheads="1"/>
          </p:cNvSpPr>
          <p:nvPr>
            <p:ph type="title"/>
          </p:nvPr>
        </p:nvSpPr>
        <p:spPr/>
        <p:txBody>
          <a:bodyPr/>
          <a:lstStyle/>
          <a:p>
            <a:r>
              <a:rPr lang="en-US"/>
              <a:t>2-2: Check the Fiscal Year and Set Up the Euro Currency</a:t>
            </a:r>
            <a:endParaRPr lang="en-US" dirty="0"/>
          </a:p>
        </p:txBody>
      </p:sp>
      <p:sp>
        <p:nvSpPr>
          <p:cNvPr id="2" name="Slide Number Placeholder 1"/>
          <p:cNvSpPr>
            <a:spLocks noGrp="1"/>
          </p:cNvSpPr>
          <p:nvPr>
            <p:ph type="sldNum" sz="quarter" idx="13"/>
          </p:nvPr>
        </p:nvSpPr>
        <p:spPr/>
        <p:txBody>
          <a:bodyPr/>
          <a:lstStyle/>
          <a:p>
            <a:fld id="{812A5277-1DB9-460F-9A21-B857ABB32666}" type="slidenum">
              <a:rPr lang="en-US" smtClean="0"/>
              <a:pPr/>
              <a:t>61</a:t>
            </a:fld>
            <a:endParaRPr lang="en-US" dirty="0"/>
          </a:p>
        </p:txBody>
      </p:sp>
    </p:spTree>
    <p:custDataLst>
      <p:tags r:id="rId1"/>
    </p:custDataLst>
    <p:extLst>
      <p:ext uri="{BB962C8B-B14F-4D97-AF65-F5344CB8AC3E}">
        <p14:creationId xmlns:p14="http://schemas.microsoft.com/office/powerpoint/2010/main" val="160831520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Advanced Currency Management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36658080"/>
              </p:ext>
            </p:extLst>
          </p:nvPr>
        </p:nvGraphicFramePr>
        <p:xfrm>
          <a:off x="671372" y="909682"/>
          <a:ext cx="10971988" cy="5820405"/>
        </p:xfrm>
        <a:graphic>
          <a:graphicData uri="http://schemas.openxmlformats.org/drawingml/2006/table">
            <a:tbl>
              <a:tblPr firstRow="1" bandRow="1">
                <a:tableStyleId>{5C22544A-7EE6-4342-B048-85BDC9FD1C3A}</a:tableStyleId>
              </a:tblPr>
              <a:tblGrid>
                <a:gridCol w="10474421">
                  <a:extLst>
                    <a:ext uri="{9D8B030D-6E8A-4147-A177-3AD203B41FA5}">
                      <a16:colId xmlns:a16="http://schemas.microsoft.com/office/drawing/2014/main" val="20000"/>
                    </a:ext>
                  </a:extLst>
                </a:gridCol>
                <a:gridCol w="497567">
                  <a:extLst>
                    <a:ext uri="{9D8B030D-6E8A-4147-A177-3AD203B41FA5}">
                      <a16:colId xmlns:a16="http://schemas.microsoft.com/office/drawing/2014/main" val="20001"/>
                    </a:ext>
                  </a:extLst>
                </a:gridCol>
              </a:tblGrid>
              <a:tr h="699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Brent </a:t>
                      </a:r>
                      <a:r>
                        <a:rPr lang="en-US" sz="1800" b="0" dirty="0" err="1">
                          <a:solidFill>
                            <a:srgbClr val="0070C0"/>
                          </a:solidFill>
                          <a:latin typeface="Salesforce Sans" panose="020B0505020202020203" pitchFamily="34" charset="0"/>
                          <a:ea typeface="Segoe UI" pitchFamily="34" charset="0"/>
                          <a:cs typeface="Segoe UI" pitchFamily="34" charset="0"/>
                        </a:rPr>
                        <a:t>Bassi</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88259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Now that we’re getting all of our sales teams on board, could</a:t>
                      </a:r>
                      <a:r>
                        <a:rPr lang="en-GB" sz="1800" b="0" kern="1200" baseline="0" dirty="0">
                          <a:solidFill>
                            <a:schemeClr val="tx1"/>
                          </a:solidFill>
                          <a:latin typeface="Salesforce Sans" panose="020B0505020202020203" pitchFamily="34" charset="0"/>
                          <a:ea typeface="Segoe UI" pitchFamily="34" charset="0"/>
                          <a:cs typeface="Segoe UI" pitchFamily="34" charset="0"/>
                        </a:rPr>
                        <a:t> you please ensure the following:</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Our fiscal year runs from January to December. Please make sure this is set correctly in Salesforce so that our reports tally with the billing system.</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en-GB" sz="1800" b="0" kern="1200" baseline="0" dirty="0">
                          <a:solidFill>
                            <a:schemeClr val="tx1"/>
                          </a:solidFill>
                          <a:latin typeface="Salesforce Sans" panose="020B0505020202020203" pitchFamily="34" charset="0"/>
                          <a:ea typeface="Segoe UI" pitchFamily="34" charset="0"/>
                          <a:cs typeface="Segoe UI" pitchFamily="34" charset="0"/>
                        </a:rPr>
                        <a:t>Our international sales reps need to be able to generate quotes and opportunities in the customers’ own currencies. Please set up the Euro and Yen, including exchange rates.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9843">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2 comments ·  8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98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424441">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Admin User</a:t>
                      </a:r>
                    </a:p>
                    <a:p>
                      <a:r>
                        <a:rPr lang="en-GB" sz="1800" b="0" baseline="0" dirty="0">
                          <a:solidFill>
                            <a:schemeClr val="tx1"/>
                          </a:solidFill>
                          <a:latin typeface="Salesforce Sans" panose="020B0505020202020203" pitchFamily="34" charset="0"/>
                          <a:ea typeface="Segoe UI" pitchFamily="34" charset="0"/>
                          <a:cs typeface="Segoe UI" pitchFamily="34" charset="0"/>
                        </a:rPr>
                        <a:t>Brent, I can confirm that the fiscal year is set up as you specified. The Euro and Yen currencies are now available for our EMEA and APAC sales teams.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2h ago</a:t>
                      </a:r>
                    </a:p>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Brent </a:t>
                      </a:r>
                      <a:r>
                        <a:rPr lang="en-GB" sz="1800" b="0" dirty="0" err="1">
                          <a:solidFill>
                            <a:srgbClr val="0070C0"/>
                          </a:solidFill>
                          <a:latin typeface="Salesforce Sans" panose="020B0505020202020203" pitchFamily="34" charset="0"/>
                          <a:ea typeface="Segoe UI" pitchFamily="34" charset="0"/>
                          <a:cs typeface="Segoe UI" pitchFamily="34" charset="0"/>
                        </a:rPr>
                        <a:t>Bassi</a:t>
                      </a:r>
                      <a:endParaRPr lang="en-GB" sz="1800" b="0" dirty="0">
                        <a:solidFill>
                          <a:srgbClr val="0070C0"/>
                        </a:solidFill>
                        <a:latin typeface="Salesforce Sans" panose="020B0505020202020203" pitchFamily="34" charset="0"/>
                        <a:ea typeface="Segoe UI" pitchFamily="34" charset="0"/>
                        <a:cs typeface="Segoe UI" pitchFamily="34" charset="0"/>
                      </a:endParaRPr>
                    </a:p>
                    <a:p>
                      <a:r>
                        <a:rPr lang="en-GB" sz="1800" b="0" baseline="0" dirty="0">
                          <a:solidFill>
                            <a:schemeClr val="tx1"/>
                          </a:solidFill>
                          <a:latin typeface="Salesforce Sans" panose="020B0505020202020203" pitchFamily="34" charset="0"/>
                          <a:ea typeface="Segoe UI" pitchFamily="34" charset="0"/>
                          <a:cs typeface="Segoe UI" pitchFamily="34" charset="0"/>
                        </a:rPr>
                        <a:t>That’s great! Could you update the exchange rates on a weekly basis?</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rotWithShape="1">
          <a:blip r:embed="rId4"/>
          <a:srcRect l="1970" t="12280" r="78654" b="85404"/>
          <a:stretch/>
        </p:blipFill>
        <p:spPr>
          <a:xfrm>
            <a:off x="671372" y="3522595"/>
            <a:ext cx="3280454" cy="277523"/>
          </a:xfrm>
          <a:prstGeom prst="rect">
            <a:avLst/>
          </a:prstGeom>
        </p:spPr>
      </p:pic>
      <p:pic>
        <p:nvPicPr>
          <p:cNvPr id="7" name="Picture 6"/>
          <p:cNvPicPr>
            <a:picLocks noChangeAspect="1"/>
          </p:cNvPicPr>
          <p:nvPr/>
        </p:nvPicPr>
        <p:blipFill rotWithShape="1">
          <a:blip r:embed="rId4"/>
          <a:srcRect l="96090" t="2041" r="2152" b="95552"/>
          <a:stretch/>
        </p:blipFill>
        <p:spPr>
          <a:xfrm>
            <a:off x="11174500" y="1013034"/>
            <a:ext cx="297640" cy="288435"/>
          </a:xfrm>
          <a:prstGeom prst="rect">
            <a:avLst/>
          </a:prstGeom>
        </p:spPr>
      </p:pic>
      <p:pic>
        <p:nvPicPr>
          <p:cNvPr id="8" name="Picture 7"/>
          <p:cNvPicPr>
            <a:picLocks noChangeAspect="1"/>
          </p:cNvPicPr>
          <p:nvPr/>
        </p:nvPicPr>
        <p:blipFill rotWithShape="1">
          <a:blip r:embed="rId4"/>
          <a:srcRect l="95812" t="16466" r="2430" b="81127"/>
          <a:stretch/>
        </p:blipFill>
        <p:spPr>
          <a:xfrm>
            <a:off x="11174500" y="4416474"/>
            <a:ext cx="297640" cy="288435"/>
          </a:xfrm>
          <a:prstGeom prst="rect">
            <a:avLst/>
          </a:prstGeom>
        </p:spPr>
      </p:pic>
      <p:pic>
        <p:nvPicPr>
          <p:cNvPr id="10" name="Picture 9"/>
          <p:cNvPicPr>
            <a:picLocks noChangeAspect="1"/>
          </p:cNvPicPr>
          <p:nvPr/>
        </p:nvPicPr>
        <p:blipFill rotWithShape="1">
          <a:blip r:embed="rId5"/>
          <a:srcRect l="5937" t="6188" r="9143" b="3506"/>
          <a:stretch/>
        </p:blipFill>
        <p:spPr>
          <a:xfrm>
            <a:off x="873777" y="4404543"/>
            <a:ext cx="409154" cy="411480"/>
          </a:xfrm>
          <a:prstGeom prst="ellipse">
            <a:avLst/>
          </a:prstGeom>
        </p:spPr>
      </p:pic>
      <p:pic>
        <p:nvPicPr>
          <p:cNvPr id="13" name="Picture 2" descr="C:\Users\joatham\Documents\CDev\Graphics\AW Computing employees\AW Exec Headshots for Chatter\BBassi headshot.png"/>
          <p:cNvPicPr>
            <a:picLocks noChangeArrowheads="1"/>
          </p:cNvPicPr>
          <p:nvPr/>
        </p:nvPicPr>
        <p:blipFill>
          <a:blip r:embed="rId6" cstate="print"/>
          <a:srcRect r="7358" b="20998"/>
          <a:stretch>
            <a:fillRect/>
          </a:stretch>
        </p:blipFill>
        <p:spPr bwMode="auto">
          <a:xfrm>
            <a:off x="688645" y="984363"/>
            <a:ext cx="590965" cy="607989"/>
          </a:xfrm>
          <a:prstGeom prst="rect">
            <a:avLst/>
          </a:prstGeom>
          <a:noFill/>
          <a:ln w="6350">
            <a:solidFill>
              <a:schemeClr val="bg1">
                <a:lumMod val="75000"/>
              </a:schemeClr>
            </a:solidFill>
          </a:ln>
        </p:spPr>
      </p:pic>
      <p:pic>
        <p:nvPicPr>
          <p:cNvPr id="14" name="Picture 2" descr="C:\Users\joatham\Documents\CDev\Graphics\AW Computing employees\AW Exec Headshots for Chatter\BBassi headshot.png"/>
          <p:cNvPicPr>
            <a:picLocks noChangeArrowheads="1"/>
          </p:cNvPicPr>
          <p:nvPr/>
        </p:nvPicPr>
        <p:blipFill>
          <a:blip r:embed="rId7" cstate="print"/>
          <a:srcRect r="7358" b="20998"/>
          <a:stretch>
            <a:fillRect/>
          </a:stretch>
        </p:blipFill>
        <p:spPr bwMode="auto">
          <a:xfrm>
            <a:off x="961030" y="5810445"/>
            <a:ext cx="319658" cy="332741"/>
          </a:xfrm>
          <a:prstGeom prst="rect">
            <a:avLst/>
          </a:prstGeom>
          <a:noFill/>
          <a:ln w="6350">
            <a:solidFill>
              <a:schemeClr val="bg1">
                <a:lumMod val="7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62</a:t>
            </a:fld>
            <a:endParaRPr lang="en-US" dirty="0"/>
          </a:p>
        </p:txBody>
      </p:sp>
    </p:spTree>
    <p:custDataLst>
      <p:tags r:id="rId1"/>
    </p:custDataLst>
    <p:extLst>
      <p:ext uri="{BB962C8B-B14F-4D97-AF65-F5344CB8AC3E}">
        <p14:creationId xmlns:p14="http://schemas.microsoft.com/office/powerpoint/2010/main" val="204266219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2" y="1840089"/>
            <a:ext cx="6478409" cy="4949440"/>
          </a:xfrm>
        </p:spPr>
        <p:txBody>
          <a:bodyPr/>
          <a:lstStyle/>
          <a:p>
            <a:r>
              <a:rPr lang="en-US" dirty="0"/>
              <a:t>Tasks: </a:t>
            </a:r>
          </a:p>
          <a:p>
            <a:pPr lvl="1"/>
            <a:r>
              <a:rPr lang="en-US" dirty="0"/>
              <a:t>Update the exchange rate.</a:t>
            </a:r>
          </a:p>
          <a:p>
            <a:pPr lvl="1"/>
            <a:r>
              <a:rPr lang="en-GB" dirty="0"/>
              <a:t>View the opportunity from the earlier exercise and compare the converted amounts to the ones you noted.</a:t>
            </a:r>
          </a:p>
          <a:p>
            <a:endParaRPr lang="en-US" dirty="0"/>
          </a:p>
        </p:txBody>
      </p:sp>
      <p:sp>
        <p:nvSpPr>
          <p:cNvPr id="2" name="Content Placeholder 1"/>
          <p:cNvSpPr>
            <a:spLocks noGrp="1"/>
          </p:cNvSpPr>
          <p:nvPr>
            <p:ph idx="11"/>
          </p:nvPr>
        </p:nvSpPr>
        <p:spPr>
          <a:xfrm>
            <a:off x="1" y="758825"/>
            <a:ext cx="12192000" cy="943303"/>
          </a:xfrm>
        </p:spPr>
        <p:txBody>
          <a:bodyPr/>
          <a:lstStyle/>
          <a:p>
            <a:r>
              <a:rPr lang="en-US" dirty="0"/>
              <a:t>Goal: </a:t>
            </a:r>
          </a:p>
          <a:p>
            <a:pPr lvl="1"/>
            <a:r>
              <a:rPr lang="en-US" dirty="0"/>
              <a:t>Brent </a:t>
            </a:r>
            <a:r>
              <a:rPr lang="en-US" dirty="0" err="1"/>
              <a:t>Bassi</a:t>
            </a:r>
            <a:r>
              <a:rPr lang="en-US" dirty="0"/>
              <a:t>, VP of Finance, has asked you to update the exchange rates weekly. </a:t>
            </a:r>
          </a:p>
        </p:txBody>
      </p:sp>
      <p:sp>
        <p:nvSpPr>
          <p:cNvPr id="8" name="Content Placeholder 7"/>
          <p:cNvSpPr>
            <a:spLocks noGrp="1"/>
          </p:cNvSpPr>
          <p:nvPr>
            <p:ph idx="10"/>
          </p:nvPr>
        </p:nvSpPr>
        <p:spPr/>
        <p:txBody>
          <a:bodyPr/>
          <a:lstStyle/>
          <a:p>
            <a:r>
              <a:rPr lang="en-US"/>
              <a:t>5 min </a:t>
            </a:r>
            <a:endParaRPr lang="en-US" dirty="0"/>
          </a:p>
        </p:txBody>
      </p:sp>
      <p:sp>
        <p:nvSpPr>
          <p:cNvPr id="3" name="Text Placeholder 2"/>
          <p:cNvSpPr>
            <a:spLocks noGrp="1"/>
          </p:cNvSpPr>
          <p:nvPr>
            <p:ph type="body" sz="quarter" idx="12"/>
          </p:nvPr>
        </p:nvSpPr>
        <p:spPr/>
        <p:txBody>
          <a:bodyPr/>
          <a:lstStyle/>
          <a:p>
            <a:r>
              <a:rPr lang="en-US"/>
              <a:t>WATCH ME</a:t>
            </a:r>
            <a:endParaRPr lang="en-US" dirty="0"/>
          </a:p>
        </p:txBody>
      </p:sp>
      <p:sp>
        <p:nvSpPr>
          <p:cNvPr id="6" name="Title 5"/>
          <p:cNvSpPr>
            <a:spLocks noGrp="1"/>
          </p:cNvSpPr>
          <p:nvPr>
            <p:ph type="title"/>
          </p:nvPr>
        </p:nvSpPr>
        <p:spPr/>
        <p:txBody>
          <a:bodyPr/>
          <a:lstStyle/>
          <a:p>
            <a:r>
              <a:rPr lang="en-US"/>
              <a:t>2-3: Update Exchange Rates</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63</a:t>
            </a:fld>
            <a:endParaRPr lang="en-US" dirty="0"/>
          </a:p>
        </p:txBody>
      </p:sp>
    </p:spTree>
    <p:custDataLst>
      <p:tags r:id="rId1"/>
    </p:custDataLst>
    <p:extLst>
      <p:ext uri="{BB962C8B-B14F-4D97-AF65-F5344CB8AC3E}">
        <p14:creationId xmlns:p14="http://schemas.microsoft.com/office/powerpoint/2010/main" val="1596926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0" fontAlgn="auto">
              <a:spcBef>
                <a:spcPct val="20000"/>
              </a:spcBef>
              <a:spcAft>
                <a:spcPts val="0"/>
              </a:spcAft>
              <a:defRPr/>
            </a:pPr>
            <a:r>
              <a:rPr lang="en-GB" dirty="0"/>
              <a:t>Multi-currency allows just one exchange rate per currency, by default. This means that when you update an exchange rate, you are updating the converted amount on all records using that currency. </a:t>
            </a:r>
            <a:endParaRPr lang="en-GB" kern="1200" dirty="0"/>
          </a:p>
          <a:p>
            <a:pPr marL="227013" lvl="0" indent="-227013" fontAlgn="auto">
              <a:spcBef>
                <a:spcPct val="20000"/>
              </a:spcBef>
              <a:spcAft>
                <a:spcPts val="0"/>
              </a:spcAft>
              <a:defRPr/>
            </a:pPr>
            <a:r>
              <a:rPr lang="en-GB" kern="1200" dirty="0"/>
              <a:t>This may not be desirable for historical opportunities!</a:t>
            </a:r>
          </a:p>
        </p:txBody>
      </p:sp>
      <p:sp>
        <p:nvSpPr>
          <p:cNvPr id="7" name="Title 6"/>
          <p:cNvSpPr>
            <a:spLocks noGrp="1"/>
          </p:cNvSpPr>
          <p:nvPr>
            <p:ph type="title"/>
          </p:nvPr>
        </p:nvSpPr>
        <p:spPr/>
        <p:txBody>
          <a:bodyPr/>
          <a:lstStyle/>
          <a:p>
            <a:r>
              <a:rPr lang="en-GB" sz="2600" spc="200" dirty="0"/>
              <a:t>What’s Happened to My Closed Opportunities?</a:t>
            </a:r>
            <a:endParaRPr lang="en-US" sz="2600" spc="200"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64</a:t>
            </a:fld>
            <a:endParaRPr lang="en-US" dirty="0"/>
          </a:p>
        </p:txBody>
      </p:sp>
      <p:grpSp>
        <p:nvGrpSpPr>
          <p:cNvPr id="26" name="Group 25"/>
          <p:cNvGrpSpPr/>
          <p:nvPr/>
        </p:nvGrpSpPr>
        <p:grpSpPr>
          <a:xfrm>
            <a:off x="224531" y="3119659"/>
            <a:ext cx="11838735" cy="3348187"/>
            <a:chOff x="224531" y="3231625"/>
            <a:chExt cx="11838735" cy="3348187"/>
          </a:xfrm>
        </p:grpSpPr>
        <p:sp>
          <p:nvSpPr>
            <p:cNvPr id="33" name="Freeform 10"/>
            <p:cNvSpPr/>
            <p:nvPr/>
          </p:nvSpPr>
          <p:spPr>
            <a:xfrm>
              <a:off x="1872342"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4" name="Freeform 36"/>
            <p:cNvSpPr/>
            <p:nvPr/>
          </p:nvSpPr>
          <p:spPr>
            <a:xfrm>
              <a:off x="4953577"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5" name="Freeform 39"/>
            <p:cNvSpPr/>
            <p:nvPr/>
          </p:nvSpPr>
          <p:spPr>
            <a:xfrm>
              <a:off x="8034811"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6" name="Rounded Rectangle 8"/>
            <p:cNvSpPr/>
            <p:nvPr/>
          </p:nvSpPr>
          <p:spPr>
            <a:xfrm>
              <a:off x="224531" y="3231625"/>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3" name="Rounded Rectangle 9"/>
            <p:cNvSpPr/>
            <p:nvPr/>
          </p:nvSpPr>
          <p:spPr>
            <a:xfrm>
              <a:off x="548068" y="4400888"/>
              <a:ext cx="2321488" cy="2146726"/>
            </a:xfrm>
            <a:prstGeom prst="roundRect">
              <a:avLst>
                <a:gd name="adj" fmla="val 8079"/>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New Euro Opportunity</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0.6942</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 </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USD 14,405</a:t>
              </a:r>
              <a:endParaRPr lang="en-US" sz="2000" kern="1200" dirty="0">
                <a:solidFill>
                  <a:schemeClr val="tx1"/>
                </a:solidFill>
              </a:endParaRPr>
            </a:p>
          </p:txBody>
        </p:sp>
        <p:sp>
          <p:nvSpPr>
            <p:cNvPr id="45" name="Rounded Rectangle 14"/>
            <p:cNvSpPr/>
            <p:nvPr/>
          </p:nvSpPr>
          <p:spPr>
            <a:xfrm>
              <a:off x="3305765" y="3231625"/>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6" name="Rounded Rectangle 15"/>
            <p:cNvSpPr/>
            <p:nvPr/>
          </p:nvSpPr>
          <p:spPr>
            <a:xfrm>
              <a:off x="3629302" y="4400888"/>
              <a:ext cx="2321487" cy="2146726"/>
            </a:xfrm>
            <a:prstGeom prst="roundRect">
              <a:avLst>
                <a:gd name="adj" fmla="val 11146"/>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Opportunity Closed</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0.6942</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USD 14,405</a:t>
              </a:r>
              <a:endParaRPr lang="en-US" sz="2000" kern="1200" dirty="0">
                <a:solidFill>
                  <a:schemeClr val="tx1"/>
                </a:solidFill>
              </a:endParaRPr>
            </a:p>
          </p:txBody>
        </p:sp>
        <p:sp>
          <p:nvSpPr>
            <p:cNvPr id="47" name="Rounded Rectangle 37"/>
            <p:cNvSpPr/>
            <p:nvPr/>
          </p:nvSpPr>
          <p:spPr>
            <a:xfrm>
              <a:off x="6387000" y="3231625"/>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50" name="Rounded Rectangle 41"/>
            <p:cNvSpPr/>
            <p:nvPr/>
          </p:nvSpPr>
          <p:spPr>
            <a:xfrm>
              <a:off x="9475965" y="3257004"/>
              <a:ext cx="2286957" cy="1962065"/>
            </a:xfrm>
            <a:prstGeom prst="roundRect">
              <a:avLst>
                <a:gd name="adj" fmla="val 7465"/>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Closed Opportunity</a:t>
              </a:r>
              <a:endParaRPr lang="en-US" sz="2400" kern="1200" dirty="0"/>
            </a:p>
            <a:p>
              <a:pPr marL="114300" lvl="1" indent="-114300" algn="l" defTabSz="577850">
                <a:lnSpc>
                  <a:spcPct val="90000"/>
                </a:lnSpc>
                <a:spcBef>
                  <a:spcPct val="0"/>
                </a:spcBef>
                <a:spcAft>
                  <a:spcPct val="15000"/>
                </a:spcAft>
                <a:buChar char="••"/>
              </a:pPr>
              <a:r>
                <a:rPr lang="en-GB" sz="2000" kern="1200" dirty="0">
                  <a:solidFill>
                    <a:schemeClr val="tx1"/>
                  </a:solidFill>
                </a:rPr>
                <a:t>XRT  0.6859</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rgbClr val="FF0000"/>
                  </a:solidFill>
                </a:rPr>
                <a:t>USD 14,579!!!!</a:t>
              </a:r>
              <a:endParaRPr lang="en-US" sz="2000" kern="1200" dirty="0">
                <a:solidFill>
                  <a:srgbClr val="FF0000"/>
                </a:solidFill>
              </a:endParaRPr>
            </a:p>
          </p:txBody>
        </p:sp>
        <p:sp>
          <p:nvSpPr>
            <p:cNvPr id="51" name="Rounded Rectangle 26"/>
            <p:cNvSpPr/>
            <p:nvPr/>
          </p:nvSpPr>
          <p:spPr bwMode="auto">
            <a:xfrm>
              <a:off x="894171" y="3902810"/>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52" name="Rounded Rectangle 27"/>
            <p:cNvSpPr/>
            <p:nvPr/>
          </p:nvSpPr>
          <p:spPr bwMode="auto">
            <a:xfrm>
              <a:off x="4893813" y="3904897"/>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53" name="Rounded Rectangle 28"/>
            <p:cNvSpPr/>
            <p:nvPr/>
          </p:nvSpPr>
          <p:spPr bwMode="auto">
            <a:xfrm>
              <a:off x="7054287" y="4133061"/>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407988" y="5991626"/>
              <a:ext cx="588186" cy="588186"/>
            </a:xfrm>
            <a:prstGeom prst="rect">
              <a:avLst/>
            </a:prstGeom>
            <a:noFill/>
            <a:effectLst/>
          </p:spPr>
        </p:pic>
        <p:pic>
          <p:nvPicPr>
            <p:cNvPr id="5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650223" y="5991626"/>
              <a:ext cx="588186" cy="588186"/>
            </a:xfrm>
            <a:prstGeom prst="rect">
              <a:avLst/>
            </a:prstGeom>
            <a:noFill/>
            <a:effectLst/>
          </p:spPr>
        </p:pic>
        <p:pic>
          <p:nvPicPr>
            <p:cNvPr id="5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511834" y="5011177"/>
              <a:ext cx="551432" cy="551432"/>
            </a:xfrm>
            <a:prstGeom prst="rect">
              <a:avLst/>
            </a:prstGeom>
            <a:noFill/>
            <a:effectLst/>
          </p:spPr>
        </p:pic>
        <p:sp>
          <p:nvSpPr>
            <p:cNvPr id="57" name="Rectangle 56"/>
            <p:cNvSpPr/>
            <p:nvPr/>
          </p:nvSpPr>
          <p:spPr bwMode="auto">
            <a:xfrm>
              <a:off x="628758" y="3320519"/>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58" name="Rectangle 57"/>
            <p:cNvSpPr/>
            <p:nvPr/>
          </p:nvSpPr>
          <p:spPr bwMode="auto">
            <a:xfrm>
              <a:off x="3707238" y="3320519"/>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59" name="Rectangle 58"/>
            <p:cNvSpPr/>
            <p:nvPr/>
          </p:nvSpPr>
          <p:spPr bwMode="auto">
            <a:xfrm>
              <a:off x="6810102" y="3320519"/>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60" name="Rounded Rectangle 38"/>
            <p:cNvSpPr/>
            <p:nvPr/>
          </p:nvSpPr>
          <p:spPr>
            <a:xfrm>
              <a:off x="6710536" y="4400888"/>
              <a:ext cx="2054069" cy="2139568"/>
            </a:xfrm>
            <a:prstGeom prst="roundRect">
              <a:avLst>
                <a:gd name="adj" fmla="val 8692"/>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EUR XRT Updated</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0.6859</a:t>
              </a:r>
              <a:endParaRPr lang="en-US" sz="2000" kern="1200" dirty="0">
                <a:solidFill>
                  <a:schemeClr val="tx1"/>
                </a:solidFill>
              </a:endParaRPr>
            </a:p>
          </p:txBody>
        </p:sp>
        <p:sp>
          <p:nvSpPr>
            <p:cNvPr id="61" name="Freeform 431"/>
            <p:cNvSpPr>
              <a:spLocks noChangeArrowheads="1"/>
            </p:cNvSpPr>
            <p:nvPr/>
          </p:nvSpPr>
          <p:spPr bwMode="auto">
            <a:xfrm>
              <a:off x="8314843" y="6012060"/>
              <a:ext cx="414338" cy="448628"/>
            </a:xfrm>
            <a:custGeom>
              <a:avLst/>
              <a:gdLst>
                <a:gd name="T0" fmla="*/ 27218038 w 680"/>
                <a:gd name="T1" fmla="*/ 83584654 h 729"/>
                <a:gd name="T2" fmla="*/ 10841178 w 680"/>
                <a:gd name="T3" fmla="*/ 76716106 h 729"/>
                <a:gd name="T4" fmla="*/ 2422052 w 680"/>
                <a:gd name="T5" fmla="*/ 67286810 h 729"/>
                <a:gd name="T6" fmla="*/ 115433 w 680"/>
                <a:gd name="T7" fmla="*/ 59952610 h 729"/>
                <a:gd name="T8" fmla="*/ 345959 w 680"/>
                <a:gd name="T9" fmla="*/ 52153099 h 729"/>
                <a:gd name="T10" fmla="*/ 5651115 w 680"/>
                <a:gd name="T11" fmla="*/ 40046129 h 729"/>
                <a:gd name="T12" fmla="*/ 15108457 w 680"/>
                <a:gd name="T13" fmla="*/ 29918013 h 729"/>
                <a:gd name="T14" fmla="*/ 26987173 w 680"/>
                <a:gd name="T15" fmla="*/ 22118502 h 729"/>
                <a:gd name="T16" fmla="*/ 17299644 w 680"/>
                <a:gd name="T17" fmla="*/ 7450443 h 729"/>
                <a:gd name="T18" fmla="*/ 16953685 w 680"/>
                <a:gd name="T19" fmla="*/ 4889353 h 729"/>
                <a:gd name="T20" fmla="*/ 18683480 w 680"/>
                <a:gd name="T21" fmla="*/ 2910158 h 729"/>
                <a:gd name="T22" fmla="*/ 39097093 w 680"/>
                <a:gd name="T23" fmla="*/ 0 h 729"/>
                <a:gd name="T24" fmla="*/ 59395274 w 680"/>
                <a:gd name="T25" fmla="*/ 2910158 h 729"/>
                <a:gd name="T26" fmla="*/ 61355934 w 680"/>
                <a:gd name="T27" fmla="*/ 4889353 h 729"/>
                <a:gd name="T28" fmla="*/ 60779110 w 680"/>
                <a:gd name="T29" fmla="*/ 7450443 h 729"/>
                <a:gd name="T30" fmla="*/ 53167335 w 680"/>
                <a:gd name="T31" fmla="*/ 23515460 h 729"/>
                <a:gd name="T32" fmla="*/ 64930957 w 680"/>
                <a:gd name="T33" fmla="*/ 31547797 h 729"/>
                <a:gd name="T34" fmla="*/ 73926907 w 680"/>
                <a:gd name="T35" fmla="*/ 42257809 h 729"/>
                <a:gd name="T36" fmla="*/ 78194187 w 680"/>
                <a:gd name="T37" fmla="*/ 54947015 h 729"/>
                <a:gd name="T38" fmla="*/ 77848228 w 680"/>
                <a:gd name="T39" fmla="*/ 61466152 h 729"/>
                <a:gd name="T40" fmla="*/ 75080217 w 680"/>
                <a:gd name="T41" fmla="*/ 68683768 h 729"/>
                <a:gd name="T42" fmla="*/ 64584998 w 680"/>
                <a:gd name="T43" fmla="*/ 78578717 h 729"/>
                <a:gd name="T44" fmla="*/ 47170260 w 680"/>
                <a:gd name="T45" fmla="*/ 84283133 h 729"/>
                <a:gd name="T46" fmla="*/ 55243427 w 680"/>
                <a:gd name="T47" fmla="*/ 57508104 h 729"/>
                <a:gd name="T48" fmla="*/ 52705943 w 680"/>
                <a:gd name="T49" fmla="*/ 52851578 h 729"/>
                <a:gd name="T50" fmla="*/ 43364373 w 680"/>
                <a:gd name="T51" fmla="*/ 49475425 h 729"/>
                <a:gd name="T52" fmla="*/ 35637165 w 680"/>
                <a:gd name="T53" fmla="*/ 47729398 h 729"/>
                <a:gd name="T54" fmla="*/ 34599287 w 680"/>
                <a:gd name="T55" fmla="*/ 45633961 h 729"/>
                <a:gd name="T56" fmla="*/ 36559609 w 680"/>
                <a:gd name="T57" fmla="*/ 43305698 h 729"/>
                <a:gd name="T58" fmla="*/ 41634239 w 680"/>
                <a:gd name="T59" fmla="*/ 42956288 h 729"/>
                <a:gd name="T60" fmla="*/ 47516219 w 680"/>
                <a:gd name="T61" fmla="*/ 43771351 h 729"/>
                <a:gd name="T62" fmla="*/ 52014025 w 680"/>
                <a:gd name="T63" fmla="*/ 40860851 h 729"/>
                <a:gd name="T64" fmla="*/ 51668066 w 680"/>
                <a:gd name="T65" fmla="*/ 38998240 h 729"/>
                <a:gd name="T66" fmla="*/ 43825426 w 680"/>
                <a:gd name="T67" fmla="*/ 37252213 h 729"/>
                <a:gd name="T68" fmla="*/ 43018414 w 680"/>
                <a:gd name="T69" fmla="*/ 31780624 h 729"/>
                <a:gd name="T70" fmla="*/ 37251866 w 680"/>
                <a:gd name="T71" fmla="*/ 31431555 h 729"/>
                <a:gd name="T72" fmla="*/ 35291206 w 680"/>
                <a:gd name="T73" fmla="*/ 37252213 h 729"/>
                <a:gd name="T74" fmla="*/ 26641214 w 680"/>
                <a:gd name="T75" fmla="*/ 39813303 h 729"/>
                <a:gd name="T76" fmla="*/ 23642677 w 680"/>
                <a:gd name="T77" fmla="*/ 44120419 h 729"/>
                <a:gd name="T78" fmla="*/ 23642677 w 680"/>
                <a:gd name="T79" fmla="*/ 48078467 h 729"/>
                <a:gd name="T80" fmla="*/ 26526120 w 680"/>
                <a:gd name="T81" fmla="*/ 51803688 h 729"/>
                <a:gd name="T82" fmla="*/ 37366960 w 680"/>
                <a:gd name="T83" fmla="*/ 55412667 h 729"/>
                <a:gd name="T84" fmla="*/ 43133508 w 680"/>
                <a:gd name="T85" fmla="*/ 57158694 h 729"/>
                <a:gd name="T86" fmla="*/ 43825426 w 680"/>
                <a:gd name="T87" fmla="*/ 59719784 h 729"/>
                <a:gd name="T88" fmla="*/ 40250403 w 680"/>
                <a:gd name="T89" fmla="*/ 62164631 h 729"/>
                <a:gd name="T90" fmla="*/ 32407762 w 680"/>
                <a:gd name="T91" fmla="*/ 61931805 h 729"/>
                <a:gd name="T92" fmla="*/ 25603337 w 680"/>
                <a:gd name="T93" fmla="*/ 60767673 h 729"/>
                <a:gd name="T94" fmla="*/ 22720233 w 680"/>
                <a:gd name="T95" fmla="*/ 63794415 h 729"/>
                <a:gd name="T96" fmla="*/ 23066192 w 680"/>
                <a:gd name="T97" fmla="*/ 65773268 h 729"/>
                <a:gd name="T98" fmla="*/ 31369885 w 680"/>
                <a:gd name="T99" fmla="*/ 67635879 h 729"/>
                <a:gd name="T100" fmla="*/ 34483855 w 680"/>
                <a:gd name="T101" fmla="*/ 72292406 h 729"/>
                <a:gd name="T102" fmla="*/ 39558485 w 680"/>
                <a:gd name="T103" fmla="*/ 73456537 h 729"/>
                <a:gd name="T104" fmla="*/ 42672116 w 680"/>
                <a:gd name="T105" fmla="*/ 71593927 h 729"/>
                <a:gd name="T106" fmla="*/ 50630189 w 680"/>
                <a:gd name="T107" fmla="*/ 65889852 h 729"/>
                <a:gd name="T108" fmla="*/ 54666603 w 680"/>
                <a:gd name="T109" fmla="*/ 62164631 h 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80" h="729">
                  <a:moveTo>
                    <a:pt x="339" y="728"/>
                  </a:moveTo>
                  <a:lnTo>
                    <a:pt x="339" y="728"/>
                  </a:lnTo>
                  <a:lnTo>
                    <a:pt x="303" y="727"/>
                  </a:lnTo>
                  <a:lnTo>
                    <a:pt x="270" y="724"/>
                  </a:lnTo>
                  <a:lnTo>
                    <a:pt x="236" y="718"/>
                  </a:lnTo>
                  <a:lnTo>
                    <a:pt x="205" y="711"/>
                  </a:lnTo>
                  <a:lnTo>
                    <a:pt x="174" y="700"/>
                  </a:lnTo>
                  <a:lnTo>
                    <a:pt x="144" y="688"/>
                  </a:lnTo>
                  <a:lnTo>
                    <a:pt x="118" y="675"/>
                  </a:lnTo>
                  <a:lnTo>
                    <a:pt x="94" y="659"/>
                  </a:lnTo>
                  <a:lnTo>
                    <a:pt x="72" y="641"/>
                  </a:lnTo>
                  <a:lnTo>
                    <a:pt x="51" y="622"/>
                  </a:lnTo>
                  <a:lnTo>
                    <a:pt x="35" y="601"/>
                  </a:lnTo>
                  <a:lnTo>
                    <a:pt x="28" y="590"/>
                  </a:lnTo>
                  <a:lnTo>
                    <a:pt x="21" y="578"/>
                  </a:lnTo>
                  <a:lnTo>
                    <a:pt x="16" y="566"/>
                  </a:lnTo>
                  <a:lnTo>
                    <a:pt x="10" y="554"/>
                  </a:lnTo>
                  <a:lnTo>
                    <a:pt x="7" y="541"/>
                  </a:lnTo>
                  <a:lnTo>
                    <a:pt x="3" y="528"/>
                  </a:lnTo>
                  <a:lnTo>
                    <a:pt x="1" y="515"/>
                  </a:lnTo>
                  <a:lnTo>
                    <a:pt x="0" y="500"/>
                  </a:lnTo>
                  <a:lnTo>
                    <a:pt x="0" y="487"/>
                  </a:lnTo>
                  <a:lnTo>
                    <a:pt x="0" y="472"/>
                  </a:lnTo>
                  <a:lnTo>
                    <a:pt x="3" y="448"/>
                  </a:lnTo>
                  <a:lnTo>
                    <a:pt x="9" y="426"/>
                  </a:lnTo>
                  <a:lnTo>
                    <a:pt x="16" y="404"/>
                  </a:lnTo>
                  <a:lnTo>
                    <a:pt x="25" y="383"/>
                  </a:lnTo>
                  <a:lnTo>
                    <a:pt x="37" y="363"/>
                  </a:lnTo>
                  <a:lnTo>
                    <a:pt x="49" y="344"/>
                  </a:lnTo>
                  <a:lnTo>
                    <a:pt x="63" y="325"/>
                  </a:lnTo>
                  <a:lnTo>
                    <a:pt x="78" y="305"/>
                  </a:lnTo>
                  <a:lnTo>
                    <a:pt x="94" y="289"/>
                  </a:lnTo>
                  <a:lnTo>
                    <a:pt x="113" y="271"/>
                  </a:lnTo>
                  <a:lnTo>
                    <a:pt x="131" y="257"/>
                  </a:lnTo>
                  <a:lnTo>
                    <a:pt x="150" y="242"/>
                  </a:lnTo>
                  <a:lnTo>
                    <a:pt x="171" y="227"/>
                  </a:lnTo>
                  <a:lnTo>
                    <a:pt x="191" y="214"/>
                  </a:lnTo>
                  <a:lnTo>
                    <a:pt x="212" y="202"/>
                  </a:lnTo>
                  <a:lnTo>
                    <a:pt x="234" y="190"/>
                  </a:lnTo>
                  <a:lnTo>
                    <a:pt x="191" y="124"/>
                  </a:lnTo>
                  <a:lnTo>
                    <a:pt x="171" y="93"/>
                  </a:lnTo>
                  <a:lnTo>
                    <a:pt x="150" y="64"/>
                  </a:lnTo>
                  <a:lnTo>
                    <a:pt x="147" y="59"/>
                  </a:lnTo>
                  <a:lnTo>
                    <a:pt x="146" y="53"/>
                  </a:lnTo>
                  <a:lnTo>
                    <a:pt x="146" y="48"/>
                  </a:lnTo>
                  <a:lnTo>
                    <a:pt x="147" y="42"/>
                  </a:lnTo>
                  <a:lnTo>
                    <a:pt x="149" y="36"/>
                  </a:lnTo>
                  <a:lnTo>
                    <a:pt x="153" y="31"/>
                  </a:lnTo>
                  <a:lnTo>
                    <a:pt x="158" y="28"/>
                  </a:lnTo>
                  <a:lnTo>
                    <a:pt x="162" y="25"/>
                  </a:lnTo>
                  <a:lnTo>
                    <a:pt x="206" y="15"/>
                  </a:lnTo>
                  <a:lnTo>
                    <a:pt x="250" y="8"/>
                  </a:lnTo>
                  <a:lnTo>
                    <a:pt x="294" y="2"/>
                  </a:lnTo>
                  <a:lnTo>
                    <a:pt x="339" y="0"/>
                  </a:lnTo>
                  <a:lnTo>
                    <a:pt x="384" y="2"/>
                  </a:lnTo>
                  <a:lnTo>
                    <a:pt x="429" y="8"/>
                  </a:lnTo>
                  <a:lnTo>
                    <a:pt x="473" y="15"/>
                  </a:lnTo>
                  <a:lnTo>
                    <a:pt x="515" y="25"/>
                  </a:lnTo>
                  <a:lnTo>
                    <a:pt x="521" y="28"/>
                  </a:lnTo>
                  <a:lnTo>
                    <a:pt x="526" y="31"/>
                  </a:lnTo>
                  <a:lnTo>
                    <a:pt x="529" y="36"/>
                  </a:lnTo>
                  <a:lnTo>
                    <a:pt x="532" y="42"/>
                  </a:lnTo>
                  <a:lnTo>
                    <a:pt x="533" y="48"/>
                  </a:lnTo>
                  <a:lnTo>
                    <a:pt x="533" y="53"/>
                  </a:lnTo>
                  <a:lnTo>
                    <a:pt x="530" y="59"/>
                  </a:lnTo>
                  <a:lnTo>
                    <a:pt x="527" y="64"/>
                  </a:lnTo>
                  <a:lnTo>
                    <a:pt x="485" y="124"/>
                  </a:lnTo>
                  <a:lnTo>
                    <a:pt x="461" y="157"/>
                  </a:lnTo>
                  <a:lnTo>
                    <a:pt x="440" y="190"/>
                  </a:lnTo>
                  <a:lnTo>
                    <a:pt x="461" y="202"/>
                  </a:lnTo>
                  <a:lnTo>
                    <a:pt x="482" y="214"/>
                  </a:lnTo>
                  <a:lnTo>
                    <a:pt x="504" y="227"/>
                  </a:lnTo>
                  <a:lnTo>
                    <a:pt x="523" y="242"/>
                  </a:lnTo>
                  <a:lnTo>
                    <a:pt x="544" y="257"/>
                  </a:lnTo>
                  <a:lnTo>
                    <a:pt x="563" y="271"/>
                  </a:lnTo>
                  <a:lnTo>
                    <a:pt x="580" y="289"/>
                  </a:lnTo>
                  <a:lnTo>
                    <a:pt x="598" y="305"/>
                  </a:lnTo>
                  <a:lnTo>
                    <a:pt x="614" y="325"/>
                  </a:lnTo>
                  <a:lnTo>
                    <a:pt x="628" y="344"/>
                  </a:lnTo>
                  <a:lnTo>
                    <a:pt x="641" y="363"/>
                  </a:lnTo>
                  <a:lnTo>
                    <a:pt x="653" y="383"/>
                  </a:lnTo>
                  <a:lnTo>
                    <a:pt x="661" y="404"/>
                  </a:lnTo>
                  <a:lnTo>
                    <a:pt x="669" y="426"/>
                  </a:lnTo>
                  <a:lnTo>
                    <a:pt x="675" y="448"/>
                  </a:lnTo>
                  <a:lnTo>
                    <a:pt x="678" y="472"/>
                  </a:lnTo>
                  <a:lnTo>
                    <a:pt x="679" y="487"/>
                  </a:lnTo>
                  <a:lnTo>
                    <a:pt x="678" y="500"/>
                  </a:lnTo>
                  <a:lnTo>
                    <a:pt x="676" y="515"/>
                  </a:lnTo>
                  <a:lnTo>
                    <a:pt x="675" y="528"/>
                  </a:lnTo>
                  <a:lnTo>
                    <a:pt x="672" y="541"/>
                  </a:lnTo>
                  <a:lnTo>
                    <a:pt x="667" y="554"/>
                  </a:lnTo>
                  <a:lnTo>
                    <a:pt x="663" y="566"/>
                  </a:lnTo>
                  <a:lnTo>
                    <a:pt x="657" y="578"/>
                  </a:lnTo>
                  <a:lnTo>
                    <a:pt x="651" y="590"/>
                  </a:lnTo>
                  <a:lnTo>
                    <a:pt x="644" y="601"/>
                  </a:lnTo>
                  <a:lnTo>
                    <a:pt x="626" y="622"/>
                  </a:lnTo>
                  <a:lnTo>
                    <a:pt x="607" y="641"/>
                  </a:lnTo>
                  <a:lnTo>
                    <a:pt x="585" y="659"/>
                  </a:lnTo>
                  <a:lnTo>
                    <a:pt x="560" y="675"/>
                  </a:lnTo>
                  <a:lnTo>
                    <a:pt x="533" y="688"/>
                  </a:lnTo>
                  <a:lnTo>
                    <a:pt x="504" y="700"/>
                  </a:lnTo>
                  <a:lnTo>
                    <a:pt x="474" y="711"/>
                  </a:lnTo>
                  <a:lnTo>
                    <a:pt x="442" y="718"/>
                  </a:lnTo>
                  <a:lnTo>
                    <a:pt x="409" y="724"/>
                  </a:lnTo>
                  <a:lnTo>
                    <a:pt x="374" y="727"/>
                  </a:lnTo>
                  <a:lnTo>
                    <a:pt x="339" y="728"/>
                  </a:lnTo>
                  <a:close/>
                  <a:moveTo>
                    <a:pt x="480" y="504"/>
                  </a:moveTo>
                  <a:lnTo>
                    <a:pt x="480" y="504"/>
                  </a:lnTo>
                  <a:lnTo>
                    <a:pt x="479" y="494"/>
                  </a:lnTo>
                  <a:lnTo>
                    <a:pt x="477" y="484"/>
                  </a:lnTo>
                  <a:lnTo>
                    <a:pt x="474" y="475"/>
                  </a:lnTo>
                  <a:lnTo>
                    <a:pt x="470" y="467"/>
                  </a:lnTo>
                  <a:lnTo>
                    <a:pt x="464" y="460"/>
                  </a:lnTo>
                  <a:lnTo>
                    <a:pt x="457" y="454"/>
                  </a:lnTo>
                  <a:lnTo>
                    <a:pt x="449" y="450"/>
                  </a:lnTo>
                  <a:lnTo>
                    <a:pt x="440" y="444"/>
                  </a:lnTo>
                  <a:lnTo>
                    <a:pt x="421" y="436"/>
                  </a:lnTo>
                  <a:lnTo>
                    <a:pt x="399" y="429"/>
                  </a:lnTo>
                  <a:lnTo>
                    <a:pt x="376" y="425"/>
                  </a:lnTo>
                  <a:lnTo>
                    <a:pt x="351" y="420"/>
                  </a:lnTo>
                  <a:lnTo>
                    <a:pt x="324" y="414"/>
                  </a:lnTo>
                  <a:lnTo>
                    <a:pt x="317" y="411"/>
                  </a:lnTo>
                  <a:lnTo>
                    <a:pt x="309" y="410"/>
                  </a:lnTo>
                  <a:lnTo>
                    <a:pt x="305" y="406"/>
                  </a:lnTo>
                  <a:lnTo>
                    <a:pt x="302" y="403"/>
                  </a:lnTo>
                  <a:lnTo>
                    <a:pt x="300" y="398"/>
                  </a:lnTo>
                  <a:lnTo>
                    <a:pt x="300" y="392"/>
                  </a:lnTo>
                  <a:lnTo>
                    <a:pt x="300" y="386"/>
                  </a:lnTo>
                  <a:lnTo>
                    <a:pt x="303" y="382"/>
                  </a:lnTo>
                  <a:lnTo>
                    <a:pt x="306" y="377"/>
                  </a:lnTo>
                  <a:lnTo>
                    <a:pt x="311" y="375"/>
                  </a:lnTo>
                  <a:lnTo>
                    <a:pt x="317" y="372"/>
                  </a:lnTo>
                  <a:lnTo>
                    <a:pt x="326" y="370"/>
                  </a:lnTo>
                  <a:lnTo>
                    <a:pt x="334" y="369"/>
                  </a:lnTo>
                  <a:lnTo>
                    <a:pt x="345" y="369"/>
                  </a:lnTo>
                  <a:lnTo>
                    <a:pt x="361" y="369"/>
                  </a:lnTo>
                  <a:lnTo>
                    <a:pt x="376" y="370"/>
                  </a:lnTo>
                  <a:lnTo>
                    <a:pt x="389" y="372"/>
                  </a:lnTo>
                  <a:lnTo>
                    <a:pt x="402" y="375"/>
                  </a:lnTo>
                  <a:lnTo>
                    <a:pt x="412" y="376"/>
                  </a:lnTo>
                  <a:lnTo>
                    <a:pt x="423" y="375"/>
                  </a:lnTo>
                  <a:lnTo>
                    <a:pt x="432" y="372"/>
                  </a:lnTo>
                  <a:lnTo>
                    <a:pt x="439" y="367"/>
                  </a:lnTo>
                  <a:lnTo>
                    <a:pt x="451" y="351"/>
                  </a:lnTo>
                  <a:lnTo>
                    <a:pt x="454" y="348"/>
                  </a:lnTo>
                  <a:lnTo>
                    <a:pt x="454" y="345"/>
                  </a:lnTo>
                  <a:lnTo>
                    <a:pt x="454" y="342"/>
                  </a:lnTo>
                  <a:lnTo>
                    <a:pt x="452" y="339"/>
                  </a:lnTo>
                  <a:lnTo>
                    <a:pt x="448" y="335"/>
                  </a:lnTo>
                  <a:lnTo>
                    <a:pt x="440" y="330"/>
                  </a:lnTo>
                  <a:lnTo>
                    <a:pt x="426" y="327"/>
                  </a:lnTo>
                  <a:lnTo>
                    <a:pt x="412" y="325"/>
                  </a:lnTo>
                  <a:lnTo>
                    <a:pt x="380" y="320"/>
                  </a:lnTo>
                  <a:lnTo>
                    <a:pt x="380" y="285"/>
                  </a:lnTo>
                  <a:lnTo>
                    <a:pt x="380" y="282"/>
                  </a:lnTo>
                  <a:lnTo>
                    <a:pt x="379" y="279"/>
                  </a:lnTo>
                  <a:lnTo>
                    <a:pt x="373" y="273"/>
                  </a:lnTo>
                  <a:lnTo>
                    <a:pt x="364" y="270"/>
                  </a:lnTo>
                  <a:lnTo>
                    <a:pt x="353" y="269"/>
                  </a:lnTo>
                  <a:lnTo>
                    <a:pt x="333" y="269"/>
                  </a:lnTo>
                  <a:lnTo>
                    <a:pt x="323" y="270"/>
                  </a:lnTo>
                  <a:lnTo>
                    <a:pt x="314" y="273"/>
                  </a:lnTo>
                  <a:lnTo>
                    <a:pt x="308" y="279"/>
                  </a:lnTo>
                  <a:lnTo>
                    <a:pt x="306" y="282"/>
                  </a:lnTo>
                  <a:lnTo>
                    <a:pt x="306" y="285"/>
                  </a:lnTo>
                  <a:lnTo>
                    <a:pt x="306" y="320"/>
                  </a:lnTo>
                  <a:lnTo>
                    <a:pt x="284" y="323"/>
                  </a:lnTo>
                  <a:lnTo>
                    <a:pt x="264" y="329"/>
                  </a:lnTo>
                  <a:lnTo>
                    <a:pt x="246" y="335"/>
                  </a:lnTo>
                  <a:lnTo>
                    <a:pt x="231" y="342"/>
                  </a:lnTo>
                  <a:lnTo>
                    <a:pt x="219" y="352"/>
                  </a:lnTo>
                  <a:lnTo>
                    <a:pt x="213" y="358"/>
                  </a:lnTo>
                  <a:lnTo>
                    <a:pt x="211" y="364"/>
                  </a:lnTo>
                  <a:lnTo>
                    <a:pt x="208" y="372"/>
                  </a:lnTo>
                  <a:lnTo>
                    <a:pt x="205" y="379"/>
                  </a:lnTo>
                  <a:lnTo>
                    <a:pt x="203" y="386"/>
                  </a:lnTo>
                  <a:lnTo>
                    <a:pt x="203" y="395"/>
                  </a:lnTo>
                  <a:lnTo>
                    <a:pt x="203" y="404"/>
                  </a:lnTo>
                  <a:lnTo>
                    <a:pt x="205" y="413"/>
                  </a:lnTo>
                  <a:lnTo>
                    <a:pt x="208" y="420"/>
                  </a:lnTo>
                  <a:lnTo>
                    <a:pt x="212" y="428"/>
                  </a:lnTo>
                  <a:lnTo>
                    <a:pt x="216" y="435"/>
                  </a:lnTo>
                  <a:lnTo>
                    <a:pt x="222" y="441"/>
                  </a:lnTo>
                  <a:lnTo>
                    <a:pt x="230" y="445"/>
                  </a:lnTo>
                  <a:lnTo>
                    <a:pt x="237" y="451"/>
                  </a:lnTo>
                  <a:lnTo>
                    <a:pt x="255" y="458"/>
                  </a:lnTo>
                  <a:lnTo>
                    <a:pt x="275" y="466"/>
                  </a:lnTo>
                  <a:lnTo>
                    <a:pt x="299" y="470"/>
                  </a:lnTo>
                  <a:lnTo>
                    <a:pt x="324" y="476"/>
                  </a:lnTo>
                  <a:lnTo>
                    <a:pt x="351" y="481"/>
                  </a:lnTo>
                  <a:lnTo>
                    <a:pt x="361" y="484"/>
                  </a:lnTo>
                  <a:lnTo>
                    <a:pt x="368" y="487"/>
                  </a:lnTo>
                  <a:lnTo>
                    <a:pt x="374" y="491"/>
                  </a:lnTo>
                  <a:lnTo>
                    <a:pt x="377" y="495"/>
                  </a:lnTo>
                  <a:lnTo>
                    <a:pt x="380" y="500"/>
                  </a:lnTo>
                  <a:lnTo>
                    <a:pt x="380" y="507"/>
                  </a:lnTo>
                  <a:lnTo>
                    <a:pt x="380" y="513"/>
                  </a:lnTo>
                  <a:lnTo>
                    <a:pt x="377" y="519"/>
                  </a:lnTo>
                  <a:lnTo>
                    <a:pt x="373" y="523"/>
                  </a:lnTo>
                  <a:lnTo>
                    <a:pt x="367" y="528"/>
                  </a:lnTo>
                  <a:lnTo>
                    <a:pt x="359" y="531"/>
                  </a:lnTo>
                  <a:lnTo>
                    <a:pt x="349" y="534"/>
                  </a:lnTo>
                  <a:lnTo>
                    <a:pt x="337" y="535"/>
                  </a:lnTo>
                  <a:lnTo>
                    <a:pt x="323" y="535"/>
                  </a:lnTo>
                  <a:lnTo>
                    <a:pt x="302" y="534"/>
                  </a:lnTo>
                  <a:lnTo>
                    <a:pt x="281" y="532"/>
                  </a:lnTo>
                  <a:lnTo>
                    <a:pt x="262" y="528"/>
                  </a:lnTo>
                  <a:lnTo>
                    <a:pt x="243" y="523"/>
                  </a:lnTo>
                  <a:lnTo>
                    <a:pt x="233" y="520"/>
                  </a:lnTo>
                  <a:lnTo>
                    <a:pt x="222" y="522"/>
                  </a:lnTo>
                  <a:lnTo>
                    <a:pt x="215" y="525"/>
                  </a:lnTo>
                  <a:lnTo>
                    <a:pt x="211" y="528"/>
                  </a:lnTo>
                  <a:lnTo>
                    <a:pt x="209" y="531"/>
                  </a:lnTo>
                  <a:lnTo>
                    <a:pt x="197" y="548"/>
                  </a:lnTo>
                  <a:lnTo>
                    <a:pt x="194" y="551"/>
                  </a:lnTo>
                  <a:lnTo>
                    <a:pt x="194" y="554"/>
                  </a:lnTo>
                  <a:lnTo>
                    <a:pt x="194" y="557"/>
                  </a:lnTo>
                  <a:lnTo>
                    <a:pt x="196" y="560"/>
                  </a:lnTo>
                  <a:lnTo>
                    <a:pt x="200" y="565"/>
                  </a:lnTo>
                  <a:lnTo>
                    <a:pt x="209" y="569"/>
                  </a:lnTo>
                  <a:lnTo>
                    <a:pt x="228" y="573"/>
                  </a:lnTo>
                  <a:lnTo>
                    <a:pt x="249" y="578"/>
                  </a:lnTo>
                  <a:lnTo>
                    <a:pt x="272" y="581"/>
                  </a:lnTo>
                  <a:lnTo>
                    <a:pt x="296" y="584"/>
                  </a:lnTo>
                  <a:lnTo>
                    <a:pt x="296" y="615"/>
                  </a:lnTo>
                  <a:lnTo>
                    <a:pt x="297" y="618"/>
                  </a:lnTo>
                  <a:lnTo>
                    <a:pt x="299" y="621"/>
                  </a:lnTo>
                  <a:lnTo>
                    <a:pt x="305" y="627"/>
                  </a:lnTo>
                  <a:lnTo>
                    <a:pt x="312" y="630"/>
                  </a:lnTo>
                  <a:lnTo>
                    <a:pt x="323" y="631"/>
                  </a:lnTo>
                  <a:lnTo>
                    <a:pt x="343" y="631"/>
                  </a:lnTo>
                  <a:lnTo>
                    <a:pt x="353" y="630"/>
                  </a:lnTo>
                  <a:lnTo>
                    <a:pt x="362" y="627"/>
                  </a:lnTo>
                  <a:lnTo>
                    <a:pt x="367" y="621"/>
                  </a:lnTo>
                  <a:lnTo>
                    <a:pt x="368" y="618"/>
                  </a:lnTo>
                  <a:lnTo>
                    <a:pt x="370" y="615"/>
                  </a:lnTo>
                  <a:lnTo>
                    <a:pt x="370" y="584"/>
                  </a:lnTo>
                  <a:lnTo>
                    <a:pt x="396" y="579"/>
                  </a:lnTo>
                  <a:lnTo>
                    <a:pt x="420" y="573"/>
                  </a:lnTo>
                  <a:lnTo>
                    <a:pt x="439" y="566"/>
                  </a:lnTo>
                  <a:lnTo>
                    <a:pt x="454" y="557"/>
                  </a:lnTo>
                  <a:lnTo>
                    <a:pt x="460" y="551"/>
                  </a:lnTo>
                  <a:lnTo>
                    <a:pt x="466" y="546"/>
                  </a:lnTo>
                  <a:lnTo>
                    <a:pt x="470" y="540"/>
                  </a:lnTo>
                  <a:lnTo>
                    <a:pt x="474" y="534"/>
                  </a:lnTo>
                  <a:lnTo>
                    <a:pt x="476" y="526"/>
                  </a:lnTo>
                  <a:lnTo>
                    <a:pt x="479" y="519"/>
                  </a:lnTo>
                  <a:lnTo>
                    <a:pt x="480" y="5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Tree>
    <p:custDataLst>
      <p:tags r:id="rId1"/>
    </p:custDataLst>
    <p:extLst>
      <p:ext uri="{BB962C8B-B14F-4D97-AF65-F5344CB8AC3E}">
        <p14:creationId xmlns:p14="http://schemas.microsoft.com/office/powerpoint/2010/main" val="4100818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6338315"/>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Company Settings | Manage Currencies | Enable</a:t>
            </a:r>
          </a:p>
        </p:txBody>
      </p:sp>
      <p:sp>
        <p:nvSpPr>
          <p:cNvPr id="31" name="TextBox 30"/>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32"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3" name="Content Placeholder 2"/>
          <p:cNvSpPr>
            <a:spLocks noGrp="1"/>
          </p:cNvSpPr>
          <p:nvPr>
            <p:ph idx="1"/>
          </p:nvPr>
        </p:nvSpPr>
        <p:spPr>
          <a:xfrm>
            <a:off x="115711" y="843165"/>
            <a:ext cx="11941175" cy="1892558"/>
          </a:xfrm>
        </p:spPr>
        <p:txBody>
          <a:bodyPr/>
          <a:lstStyle/>
          <a:p>
            <a:pPr lvl="0"/>
            <a:r>
              <a:rPr lang="en-GB" dirty="0"/>
              <a:t>Advanced currency management effectively allows you to “lock” the converted amount on opportunities based on their close date.</a:t>
            </a:r>
          </a:p>
          <a:p>
            <a:pPr lvl="2"/>
            <a:r>
              <a:rPr lang="en-GB" dirty="0"/>
              <a:t>You can give each new exchange rate a start date.</a:t>
            </a:r>
          </a:p>
          <a:p>
            <a:pPr lvl="2"/>
            <a:r>
              <a:rPr lang="en-GB" dirty="0"/>
              <a:t>Opportunities use the rate that corresponds with the close date. </a:t>
            </a:r>
          </a:p>
        </p:txBody>
      </p:sp>
      <p:sp>
        <p:nvSpPr>
          <p:cNvPr id="7" name="Title 6"/>
          <p:cNvSpPr>
            <a:spLocks noGrp="1"/>
          </p:cNvSpPr>
          <p:nvPr>
            <p:ph type="title"/>
          </p:nvPr>
        </p:nvSpPr>
        <p:spPr/>
        <p:txBody>
          <a:bodyPr/>
          <a:lstStyle/>
          <a:p>
            <a:r>
              <a:rPr lang="en-GB" dirty="0"/>
              <a:t>What is Advanced Currency Management?</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65</a:t>
            </a:fld>
            <a:endParaRPr lang="en-US" dirty="0"/>
          </a:p>
        </p:txBody>
      </p:sp>
      <p:grpSp>
        <p:nvGrpSpPr>
          <p:cNvPr id="33" name="Group 32"/>
          <p:cNvGrpSpPr/>
          <p:nvPr/>
        </p:nvGrpSpPr>
        <p:grpSpPr>
          <a:xfrm>
            <a:off x="224531" y="2881097"/>
            <a:ext cx="11838735" cy="3302302"/>
            <a:chOff x="224531" y="2541761"/>
            <a:chExt cx="11838735" cy="3302302"/>
          </a:xfrm>
        </p:grpSpPr>
        <p:sp>
          <p:nvSpPr>
            <p:cNvPr id="34" name="Freeform 10"/>
            <p:cNvSpPr/>
            <p:nvPr/>
          </p:nvSpPr>
          <p:spPr>
            <a:xfrm>
              <a:off x="1872342" y="2895831"/>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5" name="Freeform 36"/>
            <p:cNvSpPr/>
            <p:nvPr/>
          </p:nvSpPr>
          <p:spPr>
            <a:xfrm>
              <a:off x="4953577" y="2895831"/>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6" name="Freeform 39"/>
            <p:cNvSpPr/>
            <p:nvPr/>
          </p:nvSpPr>
          <p:spPr>
            <a:xfrm>
              <a:off x="8034811" y="2895831"/>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7" name="Rounded Rectangle 8"/>
            <p:cNvSpPr/>
            <p:nvPr/>
          </p:nvSpPr>
          <p:spPr>
            <a:xfrm>
              <a:off x="224531" y="2541761"/>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38" name="Rounded Rectangle 9"/>
            <p:cNvSpPr/>
            <p:nvPr/>
          </p:nvSpPr>
          <p:spPr>
            <a:xfrm>
              <a:off x="548068" y="3665139"/>
              <a:ext cx="2321488" cy="2146726"/>
            </a:xfrm>
            <a:prstGeom prst="roundRect">
              <a:avLst>
                <a:gd name="adj" fmla="val 8079"/>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New Euro Opportunity</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0.6942</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 </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USD 14,405</a:t>
              </a:r>
              <a:endParaRPr lang="en-US" sz="2000" kern="1200" dirty="0">
                <a:solidFill>
                  <a:schemeClr val="tx1"/>
                </a:solidFill>
              </a:endParaRPr>
            </a:p>
          </p:txBody>
        </p:sp>
        <p:sp>
          <p:nvSpPr>
            <p:cNvPr id="59" name="Rounded Rectangle 14"/>
            <p:cNvSpPr/>
            <p:nvPr/>
          </p:nvSpPr>
          <p:spPr>
            <a:xfrm>
              <a:off x="3305765" y="2541761"/>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60" name="Rounded Rectangle 37"/>
            <p:cNvSpPr/>
            <p:nvPr/>
          </p:nvSpPr>
          <p:spPr>
            <a:xfrm>
              <a:off x="6387000" y="2541761"/>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61" name="Rounded Rectangle 41"/>
            <p:cNvSpPr/>
            <p:nvPr/>
          </p:nvSpPr>
          <p:spPr>
            <a:xfrm>
              <a:off x="9475965" y="2567140"/>
              <a:ext cx="2286957" cy="1962065"/>
            </a:xfrm>
            <a:prstGeom prst="roundRect">
              <a:avLst>
                <a:gd name="adj" fmla="val 7465"/>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Closed Opportunity</a:t>
              </a:r>
              <a:endParaRPr lang="en-US" sz="2400" kern="1200" dirty="0"/>
            </a:p>
            <a:p>
              <a:pPr marL="114300" lvl="1" indent="-114300" algn="l" defTabSz="577850">
                <a:lnSpc>
                  <a:spcPct val="90000"/>
                </a:lnSpc>
                <a:spcBef>
                  <a:spcPct val="0"/>
                </a:spcBef>
                <a:spcAft>
                  <a:spcPct val="15000"/>
                </a:spcAft>
                <a:buChar char="••"/>
              </a:pPr>
              <a:r>
                <a:rPr lang="en-GB" sz="2000" kern="1200" dirty="0">
                  <a:solidFill>
                    <a:schemeClr val="tx1"/>
                  </a:solidFill>
                </a:rPr>
                <a:t>XRT  0.6859</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rgbClr val="FF0000"/>
                  </a:solidFill>
                </a:rPr>
                <a:t>USD 14,579!!!!</a:t>
              </a:r>
              <a:endParaRPr lang="en-US" sz="2000" kern="1200" dirty="0">
                <a:solidFill>
                  <a:srgbClr val="FF0000"/>
                </a:solidFill>
              </a:endParaRPr>
            </a:p>
          </p:txBody>
        </p:sp>
        <p:sp>
          <p:nvSpPr>
            <p:cNvPr id="62" name="Rounded Rectangle 26"/>
            <p:cNvSpPr/>
            <p:nvPr/>
          </p:nvSpPr>
          <p:spPr bwMode="auto">
            <a:xfrm>
              <a:off x="1831431" y="3212946"/>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63" name="Rounded Rectangle 27"/>
            <p:cNvSpPr/>
            <p:nvPr/>
          </p:nvSpPr>
          <p:spPr bwMode="auto">
            <a:xfrm>
              <a:off x="3963307" y="3443197"/>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64" name="Rounded Rectangle 28"/>
            <p:cNvSpPr/>
            <p:nvPr/>
          </p:nvSpPr>
          <p:spPr bwMode="auto">
            <a:xfrm>
              <a:off x="7297182" y="3443197"/>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407988" y="5255877"/>
              <a:ext cx="588186" cy="588186"/>
            </a:xfrm>
            <a:prstGeom prst="rect">
              <a:avLst/>
            </a:prstGeom>
            <a:noFill/>
            <a:effectLst/>
          </p:spPr>
        </p:pic>
        <p:pic>
          <p:nvPicPr>
            <p:cNvPr id="6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511834" y="4321313"/>
              <a:ext cx="551432" cy="551432"/>
            </a:xfrm>
            <a:prstGeom prst="rect">
              <a:avLst/>
            </a:prstGeom>
            <a:noFill/>
            <a:effectLst/>
          </p:spPr>
        </p:pic>
        <p:sp>
          <p:nvSpPr>
            <p:cNvPr id="67" name="Rectangle 66"/>
            <p:cNvSpPr/>
            <p:nvPr/>
          </p:nvSpPr>
          <p:spPr bwMode="auto">
            <a:xfrm>
              <a:off x="628758" y="2630655"/>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68" name="Rectangle 67"/>
            <p:cNvSpPr/>
            <p:nvPr/>
          </p:nvSpPr>
          <p:spPr bwMode="auto">
            <a:xfrm>
              <a:off x="3707238" y="2630655"/>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69" name="Rectangle 68"/>
            <p:cNvSpPr/>
            <p:nvPr/>
          </p:nvSpPr>
          <p:spPr bwMode="auto">
            <a:xfrm>
              <a:off x="6810102" y="2630655"/>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Salesforce Sans" panose="020B0505020202020203" pitchFamily="34" charset="0"/>
                  <a:cs typeface="Arial" panose="020B0604020202020204" pitchFamily="34" charset="0"/>
                </a:rPr>
                <a:t>MAY</a:t>
              </a:r>
            </a:p>
          </p:txBody>
        </p:sp>
        <p:sp>
          <p:nvSpPr>
            <p:cNvPr id="70" name="Rounded Rectangle 38"/>
            <p:cNvSpPr/>
            <p:nvPr/>
          </p:nvSpPr>
          <p:spPr>
            <a:xfrm>
              <a:off x="6710536" y="3665139"/>
              <a:ext cx="2054069" cy="2139568"/>
            </a:xfrm>
            <a:prstGeom prst="roundRect">
              <a:avLst>
                <a:gd name="adj" fmla="val 8692"/>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EUR XRT Updated</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0.6859</a:t>
              </a:r>
              <a:endParaRPr lang="en-US" sz="2000" kern="1200" dirty="0">
                <a:solidFill>
                  <a:schemeClr val="tx1"/>
                </a:solidFill>
              </a:endParaRPr>
            </a:p>
          </p:txBody>
        </p:sp>
        <p:sp>
          <p:nvSpPr>
            <p:cNvPr id="71" name="Freeform 431"/>
            <p:cNvSpPr>
              <a:spLocks noChangeArrowheads="1"/>
            </p:cNvSpPr>
            <p:nvPr/>
          </p:nvSpPr>
          <p:spPr bwMode="auto">
            <a:xfrm>
              <a:off x="8296182" y="5294972"/>
              <a:ext cx="414338" cy="448628"/>
            </a:xfrm>
            <a:custGeom>
              <a:avLst/>
              <a:gdLst>
                <a:gd name="T0" fmla="*/ 27218038 w 680"/>
                <a:gd name="T1" fmla="*/ 83584654 h 729"/>
                <a:gd name="T2" fmla="*/ 10841178 w 680"/>
                <a:gd name="T3" fmla="*/ 76716106 h 729"/>
                <a:gd name="T4" fmla="*/ 2422052 w 680"/>
                <a:gd name="T5" fmla="*/ 67286810 h 729"/>
                <a:gd name="T6" fmla="*/ 115433 w 680"/>
                <a:gd name="T7" fmla="*/ 59952610 h 729"/>
                <a:gd name="T8" fmla="*/ 345959 w 680"/>
                <a:gd name="T9" fmla="*/ 52153099 h 729"/>
                <a:gd name="T10" fmla="*/ 5651115 w 680"/>
                <a:gd name="T11" fmla="*/ 40046129 h 729"/>
                <a:gd name="T12" fmla="*/ 15108457 w 680"/>
                <a:gd name="T13" fmla="*/ 29918013 h 729"/>
                <a:gd name="T14" fmla="*/ 26987173 w 680"/>
                <a:gd name="T15" fmla="*/ 22118502 h 729"/>
                <a:gd name="T16" fmla="*/ 17299644 w 680"/>
                <a:gd name="T17" fmla="*/ 7450443 h 729"/>
                <a:gd name="T18" fmla="*/ 16953685 w 680"/>
                <a:gd name="T19" fmla="*/ 4889353 h 729"/>
                <a:gd name="T20" fmla="*/ 18683480 w 680"/>
                <a:gd name="T21" fmla="*/ 2910158 h 729"/>
                <a:gd name="T22" fmla="*/ 39097093 w 680"/>
                <a:gd name="T23" fmla="*/ 0 h 729"/>
                <a:gd name="T24" fmla="*/ 59395274 w 680"/>
                <a:gd name="T25" fmla="*/ 2910158 h 729"/>
                <a:gd name="T26" fmla="*/ 61355934 w 680"/>
                <a:gd name="T27" fmla="*/ 4889353 h 729"/>
                <a:gd name="T28" fmla="*/ 60779110 w 680"/>
                <a:gd name="T29" fmla="*/ 7450443 h 729"/>
                <a:gd name="T30" fmla="*/ 53167335 w 680"/>
                <a:gd name="T31" fmla="*/ 23515460 h 729"/>
                <a:gd name="T32" fmla="*/ 64930957 w 680"/>
                <a:gd name="T33" fmla="*/ 31547797 h 729"/>
                <a:gd name="T34" fmla="*/ 73926907 w 680"/>
                <a:gd name="T35" fmla="*/ 42257809 h 729"/>
                <a:gd name="T36" fmla="*/ 78194187 w 680"/>
                <a:gd name="T37" fmla="*/ 54947015 h 729"/>
                <a:gd name="T38" fmla="*/ 77848228 w 680"/>
                <a:gd name="T39" fmla="*/ 61466152 h 729"/>
                <a:gd name="T40" fmla="*/ 75080217 w 680"/>
                <a:gd name="T41" fmla="*/ 68683768 h 729"/>
                <a:gd name="T42" fmla="*/ 64584998 w 680"/>
                <a:gd name="T43" fmla="*/ 78578717 h 729"/>
                <a:gd name="T44" fmla="*/ 47170260 w 680"/>
                <a:gd name="T45" fmla="*/ 84283133 h 729"/>
                <a:gd name="T46" fmla="*/ 55243427 w 680"/>
                <a:gd name="T47" fmla="*/ 57508104 h 729"/>
                <a:gd name="T48" fmla="*/ 52705943 w 680"/>
                <a:gd name="T49" fmla="*/ 52851578 h 729"/>
                <a:gd name="T50" fmla="*/ 43364373 w 680"/>
                <a:gd name="T51" fmla="*/ 49475425 h 729"/>
                <a:gd name="T52" fmla="*/ 35637165 w 680"/>
                <a:gd name="T53" fmla="*/ 47729398 h 729"/>
                <a:gd name="T54" fmla="*/ 34599287 w 680"/>
                <a:gd name="T55" fmla="*/ 45633961 h 729"/>
                <a:gd name="T56" fmla="*/ 36559609 w 680"/>
                <a:gd name="T57" fmla="*/ 43305698 h 729"/>
                <a:gd name="T58" fmla="*/ 41634239 w 680"/>
                <a:gd name="T59" fmla="*/ 42956288 h 729"/>
                <a:gd name="T60" fmla="*/ 47516219 w 680"/>
                <a:gd name="T61" fmla="*/ 43771351 h 729"/>
                <a:gd name="T62" fmla="*/ 52014025 w 680"/>
                <a:gd name="T63" fmla="*/ 40860851 h 729"/>
                <a:gd name="T64" fmla="*/ 51668066 w 680"/>
                <a:gd name="T65" fmla="*/ 38998240 h 729"/>
                <a:gd name="T66" fmla="*/ 43825426 w 680"/>
                <a:gd name="T67" fmla="*/ 37252213 h 729"/>
                <a:gd name="T68" fmla="*/ 43018414 w 680"/>
                <a:gd name="T69" fmla="*/ 31780624 h 729"/>
                <a:gd name="T70" fmla="*/ 37251866 w 680"/>
                <a:gd name="T71" fmla="*/ 31431555 h 729"/>
                <a:gd name="T72" fmla="*/ 35291206 w 680"/>
                <a:gd name="T73" fmla="*/ 37252213 h 729"/>
                <a:gd name="T74" fmla="*/ 26641214 w 680"/>
                <a:gd name="T75" fmla="*/ 39813303 h 729"/>
                <a:gd name="T76" fmla="*/ 23642677 w 680"/>
                <a:gd name="T77" fmla="*/ 44120419 h 729"/>
                <a:gd name="T78" fmla="*/ 23642677 w 680"/>
                <a:gd name="T79" fmla="*/ 48078467 h 729"/>
                <a:gd name="T80" fmla="*/ 26526120 w 680"/>
                <a:gd name="T81" fmla="*/ 51803688 h 729"/>
                <a:gd name="T82" fmla="*/ 37366960 w 680"/>
                <a:gd name="T83" fmla="*/ 55412667 h 729"/>
                <a:gd name="T84" fmla="*/ 43133508 w 680"/>
                <a:gd name="T85" fmla="*/ 57158694 h 729"/>
                <a:gd name="T86" fmla="*/ 43825426 w 680"/>
                <a:gd name="T87" fmla="*/ 59719784 h 729"/>
                <a:gd name="T88" fmla="*/ 40250403 w 680"/>
                <a:gd name="T89" fmla="*/ 62164631 h 729"/>
                <a:gd name="T90" fmla="*/ 32407762 w 680"/>
                <a:gd name="T91" fmla="*/ 61931805 h 729"/>
                <a:gd name="T92" fmla="*/ 25603337 w 680"/>
                <a:gd name="T93" fmla="*/ 60767673 h 729"/>
                <a:gd name="T94" fmla="*/ 22720233 w 680"/>
                <a:gd name="T95" fmla="*/ 63794415 h 729"/>
                <a:gd name="T96" fmla="*/ 23066192 w 680"/>
                <a:gd name="T97" fmla="*/ 65773268 h 729"/>
                <a:gd name="T98" fmla="*/ 31369885 w 680"/>
                <a:gd name="T99" fmla="*/ 67635879 h 729"/>
                <a:gd name="T100" fmla="*/ 34483855 w 680"/>
                <a:gd name="T101" fmla="*/ 72292406 h 729"/>
                <a:gd name="T102" fmla="*/ 39558485 w 680"/>
                <a:gd name="T103" fmla="*/ 73456537 h 729"/>
                <a:gd name="T104" fmla="*/ 42672116 w 680"/>
                <a:gd name="T105" fmla="*/ 71593927 h 729"/>
                <a:gd name="T106" fmla="*/ 50630189 w 680"/>
                <a:gd name="T107" fmla="*/ 65889852 h 729"/>
                <a:gd name="T108" fmla="*/ 54666603 w 680"/>
                <a:gd name="T109" fmla="*/ 62164631 h 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80" h="729">
                  <a:moveTo>
                    <a:pt x="339" y="728"/>
                  </a:moveTo>
                  <a:lnTo>
                    <a:pt x="339" y="728"/>
                  </a:lnTo>
                  <a:lnTo>
                    <a:pt x="303" y="727"/>
                  </a:lnTo>
                  <a:lnTo>
                    <a:pt x="270" y="724"/>
                  </a:lnTo>
                  <a:lnTo>
                    <a:pt x="236" y="718"/>
                  </a:lnTo>
                  <a:lnTo>
                    <a:pt x="205" y="711"/>
                  </a:lnTo>
                  <a:lnTo>
                    <a:pt x="174" y="700"/>
                  </a:lnTo>
                  <a:lnTo>
                    <a:pt x="144" y="688"/>
                  </a:lnTo>
                  <a:lnTo>
                    <a:pt x="118" y="675"/>
                  </a:lnTo>
                  <a:lnTo>
                    <a:pt x="94" y="659"/>
                  </a:lnTo>
                  <a:lnTo>
                    <a:pt x="72" y="641"/>
                  </a:lnTo>
                  <a:lnTo>
                    <a:pt x="51" y="622"/>
                  </a:lnTo>
                  <a:lnTo>
                    <a:pt x="35" y="601"/>
                  </a:lnTo>
                  <a:lnTo>
                    <a:pt x="28" y="590"/>
                  </a:lnTo>
                  <a:lnTo>
                    <a:pt x="21" y="578"/>
                  </a:lnTo>
                  <a:lnTo>
                    <a:pt x="16" y="566"/>
                  </a:lnTo>
                  <a:lnTo>
                    <a:pt x="10" y="554"/>
                  </a:lnTo>
                  <a:lnTo>
                    <a:pt x="7" y="541"/>
                  </a:lnTo>
                  <a:lnTo>
                    <a:pt x="3" y="528"/>
                  </a:lnTo>
                  <a:lnTo>
                    <a:pt x="1" y="515"/>
                  </a:lnTo>
                  <a:lnTo>
                    <a:pt x="0" y="500"/>
                  </a:lnTo>
                  <a:lnTo>
                    <a:pt x="0" y="487"/>
                  </a:lnTo>
                  <a:lnTo>
                    <a:pt x="0" y="472"/>
                  </a:lnTo>
                  <a:lnTo>
                    <a:pt x="3" y="448"/>
                  </a:lnTo>
                  <a:lnTo>
                    <a:pt x="9" y="426"/>
                  </a:lnTo>
                  <a:lnTo>
                    <a:pt x="16" y="404"/>
                  </a:lnTo>
                  <a:lnTo>
                    <a:pt x="25" y="383"/>
                  </a:lnTo>
                  <a:lnTo>
                    <a:pt x="37" y="363"/>
                  </a:lnTo>
                  <a:lnTo>
                    <a:pt x="49" y="344"/>
                  </a:lnTo>
                  <a:lnTo>
                    <a:pt x="63" y="325"/>
                  </a:lnTo>
                  <a:lnTo>
                    <a:pt x="78" y="305"/>
                  </a:lnTo>
                  <a:lnTo>
                    <a:pt x="94" y="289"/>
                  </a:lnTo>
                  <a:lnTo>
                    <a:pt x="113" y="271"/>
                  </a:lnTo>
                  <a:lnTo>
                    <a:pt x="131" y="257"/>
                  </a:lnTo>
                  <a:lnTo>
                    <a:pt x="150" y="242"/>
                  </a:lnTo>
                  <a:lnTo>
                    <a:pt x="171" y="227"/>
                  </a:lnTo>
                  <a:lnTo>
                    <a:pt x="191" y="214"/>
                  </a:lnTo>
                  <a:lnTo>
                    <a:pt x="212" y="202"/>
                  </a:lnTo>
                  <a:lnTo>
                    <a:pt x="234" y="190"/>
                  </a:lnTo>
                  <a:lnTo>
                    <a:pt x="191" y="124"/>
                  </a:lnTo>
                  <a:lnTo>
                    <a:pt x="171" y="93"/>
                  </a:lnTo>
                  <a:lnTo>
                    <a:pt x="150" y="64"/>
                  </a:lnTo>
                  <a:lnTo>
                    <a:pt x="147" y="59"/>
                  </a:lnTo>
                  <a:lnTo>
                    <a:pt x="146" y="53"/>
                  </a:lnTo>
                  <a:lnTo>
                    <a:pt x="146" y="48"/>
                  </a:lnTo>
                  <a:lnTo>
                    <a:pt x="147" y="42"/>
                  </a:lnTo>
                  <a:lnTo>
                    <a:pt x="149" y="36"/>
                  </a:lnTo>
                  <a:lnTo>
                    <a:pt x="153" y="31"/>
                  </a:lnTo>
                  <a:lnTo>
                    <a:pt x="158" y="28"/>
                  </a:lnTo>
                  <a:lnTo>
                    <a:pt x="162" y="25"/>
                  </a:lnTo>
                  <a:lnTo>
                    <a:pt x="206" y="15"/>
                  </a:lnTo>
                  <a:lnTo>
                    <a:pt x="250" y="8"/>
                  </a:lnTo>
                  <a:lnTo>
                    <a:pt x="294" y="2"/>
                  </a:lnTo>
                  <a:lnTo>
                    <a:pt x="339" y="0"/>
                  </a:lnTo>
                  <a:lnTo>
                    <a:pt x="384" y="2"/>
                  </a:lnTo>
                  <a:lnTo>
                    <a:pt x="429" y="8"/>
                  </a:lnTo>
                  <a:lnTo>
                    <a:pt x="473" y="15"/>
                  </a:lnTo>
                  <a:lnTo>
                    <a:pt x="515" y="25"/>
                  </a:lnTo>
                  <a:lnTo>
                    <a:pt x="521" y="28"/>
                  </a:lnTo>
                  <a:lnTo>
                    <a:pt x="526" y="31"/>
                  </a:lnTo>
                  <a:lnTo>
                    <a:pt x="529" y="36"/>
                  </a:lnTo>
                  <a:lnTo>
                    <a:pt x="532" y="42"/>
                  </a:lnTo>
                  <a:lnTo>
                    <a:pt x="533" y="48"/>
                  </a:lnTo>
                  <a:lnTo>
                    <a:pt x="533" y="53"/>
                  </a:lnTo>
                  <a:lnTo>
                    <a:pt x="530" y="59"/>
                  </a:lnTo>
                  <a:lnTo>
                    <a:pt x="527" y="64"/>
                  </a:lnTo>
                  <a:lnTo>
                    <a:pt x="485" y="124"/>
                  </a:lnTo>
                  <a:lnTo>
                    <a:pt x="461" y="157"/>
                  </a:lnTo>
                  <a:lnTo>
                    <a:pt x="440" y="190"/>
                  </a:lnTo>
                  <a:lnTo>
                    <a:pt x="461" y="202"/>
                  </a:lnTo>
                  <a:lnTo>
                    <a:pt x="482" y="214"/>
                  </a:lnTo>
                  <a:lnTo>
                    <a:pt x="504" y="227"/>
                  </a:lnTo>
                  <a:lnTo>
                    <a:pt x="523" y="242"/>
                  </a:lnTo>
                  <a:lnTo>
                    <a:pt x="544" y="257"/>
                  </a:lnTo>
                  <a:lnTo>
                    <a:pt x="563" y="271"/>
                  </a:lnTo>
                  <a:lnTo>
                    <a:pt x="580" y="289"/>
                  </a:lnTo>
                  <a:lnTo>
                    <a:pt x="598" y="305"/>
                  </a:lnTo>
                  <a:lnTo>
                    <a:pt x="614" y="325"/>
                  </a:lnTo>
                  <a:lnTo>
                    <a:pt x="628" y="344"/>
                  </a:lnTo>
                  <a:lnTo>
                    <a:pt x="641" y="363"/>
                  </a:lnTo>
                  <a:lnTo>
                    <a:pt x="653" y="383"/>
                  </a:lnTo>
                  <a:lnTo>
                    <a:pt x="661" y="404"/>
                  </a:lnTo>
                  <a:lnTo>
                    <a:pt x="669" y="426"/>
                  </a:lnTo>
                  <a:lnTo>
                    <a:pt x="675" y="448"/>
                  </a:lnTo>
                  <a:lnTo>
                    <a:pt x="678" y="472"/>
                  </a:lnTo>
                  <a:lnTo>
                    <a:pt x="679" y="487"/>
                  </a:lnTo>
                  <a:lnTo>
                    <a:pt x="678" y="500"/>
                  </a:lnTo>
                  <a:lnTo>
                    <a:pt x="676" y="515"/>
                  </a:lnTo>
                  <a:lnTo>
                    <a:pt x="675" y="528"/>
                  </a:lnTo>
                  <a:lnTo>
                    <a:pt x="672" y="541"/>
                  </a:lnTo>
                  <a:lnTo>
                    <a:pt x="667" y="554"/>
                  </a:lnTo>
                  <a:lnTo>
                    <a:pt x="663" y="566"/>
                  </a:lnTo>
                  <a:lnTo>
                    <a:pt x="657" y="578"/>
                  </a:lnTo>
                  <a:lnTo>
                    <a:pt x="651" y="590"/>
                  </a:lnTo>
                  <a:lnTo>
                    <a:pt x="644" y="601"/>
                  </a:lnTo>
                  <a:lnTo>
                    <a:pt x="626" y="622"/>
                  </a:lnTo>
                  <a:lnTo>
                    <a:pt x="607" y="641"/>
                  </a:lnTo>
                  <a:lnTo>
                    <a:pt x="585" y="659"/>
                  </a:lnTo>
                  <a:lnTo>
                    <a:pt x="560" y="675"/>
                  </a:lnTo>
                  <a:lnTo>
                    <a:pt x="533" y="688"/>
                  </a:lnTo>
                  <a:lnTo>
                    <a:pt x="504" y="700"/>
                  </a:lnTo>
                  <a:lnTo>
                    <a:pt x="474" y="711"/>
                  </a:lnTo>
                  <a:lnTo>
                    <a:pt x="442" y="718"/>
                  </a:lnTo>
                  <a:lnTo>
                    <a:pt x="409" y="724"/>
                  </a:lnTo>
                  <a:lnTo>
                    <a:pt x="374" y="727"/>
                  </a:lnTo>
                  <a:lnTo>
                    <a:pt x="339" y="728"/>
                  </a:lnTo>
                  <a:close/>
                  <a:moveTo>
                    <a:pt x="480" y="504"/>
                  </a:moveTo>
                  <a:lnTo>
                    <a:pt x="480" y="504"/>
                  </a:lnTo>
                  <a:lnTo>
                    <a:pt x="479" y="494"/>
                  </a:lnTo>
                  <a:lnTo>
                    <a:pt x="477" y="484"/>
                  </a:lnTo>
                  <a:lnTo>
                    <a:pt x="474" y="475"/>
                  </a:lnTo>
                  <a:lnTo>
                    <a:pt x="470" y="467"/>
                  </a:lnTo>
                  <a:lnTo>
                    <a:pt x="464" y="460"/>
                  </a:lnTo>
                  <a:lnTo>
                    <a:pt x="457" y="454"/>
                  </a:lnTo>
                  <a:lnTo>
                    <a:pt x="449" y="450"/>
                  </a:lnTo>
                  <a:lnTo>
                    <a:pt x="440" y="444"/>
                  </a:lnTo>
                  <a:lnTo>
                    <a:pt x="421" y="436"/>
                  </a:lnTo>
                  <a:lnTo>
                    <a:pt x="399" y="429"/>
                  </a:lnTo>
                  <a:lnTo>
                    <a:pt x="376" y="425"/>
                  </a:lnTo>
                  <a:lnTo>
                    <a:pt x="351" y="420"/>
                  </a:lnTo>
                  <a:lnTo>
                    <a:pt x="324" y="414"/>
                  </a:lnTo>
                  <a:lnTo>
                    <a:pt x="317" y="411"/>
                  </a:lnTo>
                  <a:lnTo>
                    <a:pt x="309" y="410"/>
                  </a:lnTo>
                  <a:lnTo>
                    <a:pt x="305" y="406"/>
                  </a:lnTo>
                  <a:lnTo>
                    <a:pt x="302" y="403"/>
                  </a:lnTo>
                  <a:lnTo>
                    <a:pt x="300" y="398"/>
                  </a:lnTo>
                  <a:lnTo>
                    <a:pt x="300" y="392"/>
                  </a:lnTo>
                  <a:lnTo>
                    <a:pt x="300" y="386"/>
                  </a:lnTo>
                  <a:lnTo>
                    <a:pt x="303" y="382"/>
                  </a:lnTo>
                  <a:lnTo>
                    <a:pt x="306" y="377"/>
                  </a:lnTo>
                  <a:lnTo>
                    <a:pt x="311" y="375"/>
                  </a:lnTo>
                  <a:lnTo>
                    <a:pt x="317" y="372"/>
                  </a:lnTo>
                  <a:lnTo>
                    <a:pt x="326" y="370"/>
                  </a:lnTo>
                  <a:lnTo>
                    <a:pt x="334" y="369"/>
                  </a:lnTo>
                  <a:lnTo>
                    <a:pt x="345" y="369"/>
                  </a:lnTo>
                  <a:lnTo>
                    <a:pt x="361" y="369"/>
                  </a:lnTo>
                  <a:lnTo>
                    <a:pt x="376" y="370"/>
                  </a:lnTo>
                  <a:lnTo>
                    <a:pt x="389" y="372"/>
                  </a:lnTo>
                  <a:lnTo>
                    <a:pt x="402" y="375"/>
                  </a:lnTo>
                  <a:lnTo>
                    <a:pt x="412" y="376"/>
                  </a:lnTo>
                  <a:lnTo>
                    <a:pt x="423" y="375"/>
                  </a:lnTo>
                  <a:lnTo>
                    <a:pt x="432" y="372"/>
                  </a:lnTo>
                  <a:lnTo>
                    <a:pt x="439" y="367"/>
                  </a:lnTo>
                  <a:lnTo>
                    <a:pt x="451" y="351"/>
                  </a:lnTo>
                  <a:lnTo>
                    <a:pt x="454" y="348"/>
                  </a:lnTo>
                  <a:lnTo>
                    <a:pt x="454" y="345"/>
                  </a:lnTo>
                  <a:lnTo>
                    <a:pt x="454" y="342"/>
                  </a:lnTo>
                  <a:lnTo>
                    <a:pt x="452" y="339"/>
                  </a:lnTo>
                  <a:lnTo>
                    <a:pt x="448" y="335"/>
                  </a:lnTo>
                  <a:lnTo>
                    <a:pt x="440" y="330"/>
                  </a:lnTo>
                  <a:lnTo>
                    <a:pt x="426" y="327"/>
                  </a:lnTo>
                  <a:lnTo>
                    <a:pt x="412" y="325"/>
                  </a:lnTo>
                  <a:lnTo>
                    <a:pt x="380" y="320"/>
                  </a:lnTo>
                  <a:lnTo>
                    <a:pt x="380" y="285"/>
                  </a:lnTo>
                  <a:lnTo>
                    <a:pt x="380" y="282"/>
                  </a:lnTo>
                  <a:lnTo>
                    <a:pt x="379" y="279"/>
                  </a:lnTo>
                  <a:lnTo>
                    <a:pt x="373" y="273"/>
                  </a:lnTo>
                  <a:lnTo>
                    <a:pt x="364" y="270"/>
                  </a:lnTo>
                  <a:lnTo>
                    <a:pt x="353" y="269"/>
                  </a:lnTo>
                  <a:lnTo>
                    <a:pt x="333" y="269"/>
                  </a:lnTo>
                  <a:lnTo>
                    <a:pt x="323" y="270"/>
                  </a:lnTo>
                  <a:lnTo>
                    <a:pt x="314" y="273"/>
                  </a:lnTo>
                  <a:lnTo>
                    <a:pt x="308" y="279"/>
                  </a:lnTo>
                  <a:lnTo>
                    <a:pt x="306" y="282"/>
                  </a:lnTo>
                  <a:lnTo>
                    <a:pt x="306" y="285"/>
                  </a:lnTo>
                  <a:lnTo>
                    <a:pt x="306" y="320"/>
                  </a:lnTo>
                  <a:lnTo>
                    <a:pt x="284" y="323"/>
                  </a:lnTo>
                  <a:lnTo>
                    <a:pt x="264" y="329"/>
                  </a:lnTo>
                  <a:lnTo>
                    <a:pt x="246" y="335"/>
                  </a:lnTo>
                  <a:lnTo>
                    <a:pt x="231" y="342"/>
                  </a:lnTo>
                  <a:lnTo>
                    <a:pt x="219" y="352"/>
                  </a:lnTo>
                  <a:lnTo>
                    <a:pt x="213" y="358"/>
                  </a:lnTo>
                  <a:lnTo>
                    <a:pt x="211" y="364"/>
                  </a:lnTo>
                  <a:lnTo>
                    <a:pt x="208" y="372"/>
                  </a:lnTo>
                  <a:lnTo>
                    <a:pt x="205" y="379"/>
                  </a:lnTo>
                  <a:lnTo>
                    <a:pt x="203" y="386"/>
                  </a:lnTo>
                  <a:lnTo>
                    <a:pt x="203" y="395"/>
                  </a:lnTo>
                  <a:lnTo>
                    <a:pt x="203" y="404"/>
                  </a:lnTo>
                  <a:lnTo>
                    <a:pt x="205" y="413"/>
                  </a:lnTo>
                  <a:lnTo>
                    <a:pt x="208" y="420"/>
                  </a:lnTo>
                  <a:lnTo>
                    <a:pt x="212" y="428"/>
                  </a:lnTo>
                  <a:lnTo>
                    <a:pt x="216" y="435"/>
                  </a:lnTo>
                  <a:lnTo>
                    <a:pt x="222" y="441"/>
                  </a:lnTo>
                  <a:lnTo>
                    <a:pt x="230" y="445"/>
                  </a:lnTo>
                  <a:lnTo>
                    <a:pt x="237" y="451"/>
                  </a:lnTo>
                  <a:lnTo>
                    <a:pt x="255" y="458"/>
                  </a:lnTo>
                  <a:lnTo>
                    <a:pt x="275" y="466"/>
                  </a:lnTo>
                  <a:lnTo>
                    <a:pt x="299" y="470"/>
                  </a:lnTo>
                  <a:lnTo>
                    <a:pt x="324" y="476"/>
                  </a:lnTo>
                  <a:lnTo>
                    <a:pt x="351" y="481"/>
                  </a:lnTo>
                  <a:lnTo>
                    <a:pt x="361" y="484"/>
                  </a:lnTo>
                  <a:lnTo>
                    <a:pt x="368" y="487"/>
                  </a:lnTo>
                  <a:lnTo>
                    <a:pt x="374" y="491"/>
                  </a:lnTo>
                  <a:lnTo>
                    <a:pt x="377" y="495"/>
                  </a:lnTo>
                  <a:lnTo>
                    <a:pt x="380" y="500"/>
                  </a:lnTo>
                  <a:lnTo>
                    <a:pt x="380" y="507"/>
                  </a:lnTo>
                  <a:lnTo>
                    <a:pt x="380" y="513"/>
                  </a:lnTo>
                  <a:lnTo>
                    <a:pt x="377" y="519"/>
                  </a:lnTo>
                  <a:lnTo>
                    <a:pt x="373" y="523"/>
                  </a:lnTo>
                  <a:lnTo>
                    <a:pt x="367" y="528"/>
                  </a:lnTo>
                  <a:lnTo>
                    <a:pt x="359" y="531"/>
                  </a:lnTo>
                  <a:lnTo>
                    <a:pt x="349" y="534"/>
                  </a:lnTo>
                  <a:lnTo>
                    <a:pt x="337" y="535"/>
                  </a:lnTo>
                  <a:lnTo>
                    <a:pt x="323" y="535"/>
                  </a:lnTo>
                  <a:lnTo>
                    <a:pt x="302" y="534"/>
                  </a:lnTo>
                  <a:lnTo>
                    <a:pt x="281" y="532"/>
                  </a:lnTo>
                  <a:lnTo>
                    <a:pt x="262" y="528"/>
                  </a:lnTo>
                  <a:lnTo>
                    <a:pt x="243" y="523"/>
                  </a:lnTo>
                  <a:lnTo>
                    <a:pt x="233" y="520"/>
                  </a:lnTo>
                  <a:lnTo>
                    <a:pt x="222" y="522"/>
                  </a:lnTo>
                  <a:lnTo>
                    <a:pt x="215" y="525"/>
                  </a:lnTo>
                  <a:lnTo>
                    <a:pt x="211" y="528"/>
                  </a:lnTo>
                  <a:lnTo>
                    <a:pt x="209" y="531"/>
                  </a:lnTo>
                  <a:lnTo>
                    <a:pt x="197" y="548"/>
                  </a:lnTo>
                  <a:lnTo>
                    <a:pt x="194" y="551"/>
                  </a:lnTo>
                  <a:lnTo>
                    <a:pt x="194" y="554"/>
                  </a:lnTo>
                  <a:lnTo>
                    <a:pt x="194" y="557"/>
                  </a:lnTo>
                  <a:lnTo>
                    <a:pt x="196" y="560"/>
                  </a:lnTo>
                  <a:lnTo>
                    <a:pt x="200" y="565"/>
                  </a:lnTo>
                  <a:lnTo>
                    <a:pt x="209" y="569"/>
                  </a:lnTo>
                  <a:lnTo>
                    <a:pt x="228" y="573"/>
                  </a:lnTo>
                  <a:lnTo>
                    <a:pt x="249" y="578"/>
                  </a:lnTo>
                  <a:lnTo>
                    <a:pt x="272" y="581"/>
                  </a:lnTo>
                  <a:lnTo>
                    <a:pt x="296" y="584"/>
                  </a:lnTo>
                  <a:lnTo>
                    <a:pt x="296" y="615"/>
                  </a:lnTo>
                  <a:lnTo>
                    <a:pt x="297" y="618"/>
                  </a:lnTo>
                  <a:lnTo>
                    <a:pt x="299" y="621"/>
                  </a:lnTo>
                  <a:lnTo>
                    <a:pt x="305" y="627"/>
                  </a:lnTo>
                  <a:lnTo>
                    <a:pt x="312" y="630"/>
                  </a:lnTo>
                  <a:lnTo>
                    <a:pt x="323" y="631"/>
                  </a:lnTo>
                  <a:lnTo>
                    <a:pt x="343" y="631"/>
                  </a:lnTo>
                  <a:lnTo>
                    <a:pt x="353" y="630"/>
                  </a:lnTo>
                  <a:lnTo>
                    <a:pt x="362" y="627"/>
                  </a:lnTo>
                  <a:lnTo>
                    <a:pt x="367" y="621"/>
                  </a:lnTo>
                  <a:lnTo>
                    <a:pt x="368" y="618"/>
                  </a:lnTo>
                  <a:lnTo>
                    <a:pt x="370" y="615"/>
                  </a:lnTo>
                  <a:lnTo>
                    <a:pt x="370" y="584"/>
                  </a:lnTo>
                  <a:lnTo>
                    <a:pt x="396" y="579"/>
                  </a:lnTo>
                  <a:lnTo>
                    <a:pt x="420" y="573"/>
                  </a:lnTo>
                  <a:lnTo>
                    <a:pt x="439" y="566"/>
                  </a:lnTo>
                  <a:lnTo>
                    <a:pt x="454" y="557"/>
                  </a:lnTo>
                  <a:lnTo>
                    <a:pt x="460" y="551"/>
                  </a:lnTo>
                  <a:lnTo>
                    <a:pt x="466" y="546"/>
                  </a:lnTo>
                  <a:lnTo>
                    <a:pt x="470" y="540"/>
                  </a:lnTo>
                  <a:lnTo>
                    <a:pt x="474" y="534"/>
                  </a:lnTo>
                  <a:lnTo>
                    <a:pt x="476" y="526"/>
                  </a:lnTo>
                  <a:lnTo>
                    <a:pt x="479" y="519"/>
                  </a:lnTo>
                  <a:lnTo>
                    <a:pt x="480" y="5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2" name="Rounded Rectangle 15"/>
            <p:cNvSpPr/>
            <p:nvPr/>
          </p:nvSpPr>
          <p:spPr>
            <a:xfrm>
              <a:off x="3629302" y="3665139"/>
              <a:ext cx="2321487" cy="2146726"/>
            </a:xfrm>
            <a:prstGeom prst="roundRect">
              <a:avLst>
                <a:gd name="adj" fmla="val 11146"/>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en-GB" sz="2400" b="1" kern="1200" dirty="0">
                  <a:solidFill>
                    <a:schemeClr val="tx1"/>
                  </a:solidFill>
                </a:rPr>
                <a:t>Opportunity Closed</a:t>
              </a:r>
              <a:endParaRPr lang="en-US" sz="2400" b="1"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XRT  0.6942</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EUR 10,000</a:t>
              </a:r>
              <a:endParaRPr lang="en-US" sz="2000" kern="1200" dirty="0">
                <a:solidFill>
                  <a:schemeClr val="tx1"/>
                </a:solidFill>
              </a:endParaRPr>
            </a:p>
            <a:p>
              <a:pPr marL="114300" lvl="1" indent="-114300" algn="l" defTabSz="577850">
                <a:lnSpc>
                  <a:spcPct val="90000"/>
                </a:lnSpc>
                <a:spcBef>
                  <a:spcPct val="0"/>
                </a:spcBef>
                <a:spcAft>
                  <a:spcPct val="15000"/>
                </a:spcAft>
                <a:buChar char="••"/>
              </a:pPr>
              <a:r>
                <a:rPr lang="en-GB" sz="2000" kern="1200" dirty="0">
                  <a:solidFill>
                    <a:schemeClr val="tx1"/>
                  </a:solidFill>
                </a:rPr>
                <a:t>USD 14,405</a:t>
              </a:r>
              <a:endParaRPr lang="en-US" sz="2000" kern="1200" dirty="0">
                <a:solidFill>
                  <a:schemeClr val="tx1"/>
                </a:solidFill>
              </a:endParaRPr>
            </a:p>
          </p:txBody>
        </p:sp>
        <p:pic>
          <p:nvPicPr>
            <p:cNvPr id="7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650223" y="5255877"/>
              <a:ext cx="588186" cy="588186"/>
            </a:xfrm>
            <a:prstGeom prst="rect">
              <a:avLst/>
            </a:prstGeom>
            <a:noFill/>
            <a:effectLst/>
          </p:spPr>
        </p:pic>
      </p:grpSp>
    </p:spTree>
    <p:custDataLst>
      <p:tags r:id="rId1"/>
    </p:custDataLst>
    <p:extLst>
      <p:ext uri="{BB962C8B-B14F-4D97-AF65-F5344CB8AC3E}">
        <p14:creationId xmlns:p14="http://schemas.microsoft.com/office/powerpoint/2010/main" val="4285833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2" y="2201333"/>
            <a:ext cx="8250765" cy="4588196"/>
          </a:xfrm>
        </p:spPr>
        <p:txBody>
          <a:bodyPr/>
          <a:lstStyle/>
          <a:p>
            <a:r>
              <a:rPr lang="en-US" dirty="0"/>
              <a:t>Tasks: </a:t>
            </a:r>
          </a:p>
          <a:p>
            <a:pPr lvl="1"/>
            <a:r>
              <a:rPr lang="en-US" dirty="0"/>
              <a:t>Enable advanced currency management.</a:t>
            </a:r>
          </a:p>
          <a:p>
            <a:pPr lvl="1"/>
            <a:r>
              <a:rPr lang="en-US" dirty="0"/>
              <a:t>Update the Euro exchange rate using the first day of next month as the Start Date.</a:t>
            </a:r>
          </a:p>
          <a:p>
            <a:pPr lvl="1"/>
            <a:r>
              <a:rPr lang="en-US" dirty="0"/>
              <a:t>Edit the Close Date on the Euro opportunity to see how the converted amounts change depending on the respective exchange rates.</a:t>
            </a:r>
          </a:p>
          <a:p>
            <a:endParaRPr lang="en-US" dirty="0"/>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US" dirty="0"/>
              <a:t>You want to be able to update exchange rates weekly without affecting </a:t>
            </a:r>
            <a:br>
              <a:rPr lang="en-US" dirty="0"/>
            </a:br>
            <a:r>
              <a:rPr lang="en-US" dirty="0"/>
              <a:t>historical opportunities. </a:t>
            </a:r>
          </a:p>
        </p:txBody>
      </p:sp>
      <p:sp>
        <p:nvSpPr>
          <p:cNvPr id="10" name="Content Placeholder 9"/>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a:t>2-4: Update the Euro Exchange Rate with ACM</a:t>
            </a:r>
            <a:endParaRPr lang="en-US" dirty="0"/>
          </a:p>
        </p:txBody>
      </p:sp>
      <p:sp>
        <p:nvSpPr>
          <p:cNvPr id="4" name="Slide Number Placeholder 3"/>
          <p:cNvSpPr>
            <a:spLocks noGrp="1"/>
          </p:cNvSpPr>
          <p:nvPr>
            <p:ph type="sldNum" sz="quarter" idx="13"/>
          </p:nvPr>
        </p:nvSpPr>
        <p:spPr/>
        <p:txBody>
          <a:bodyPr/>
          <a:lstStyle/>
          <a:p>
            <a:fld id="{812A5277-1DB9-460F-9A21-B857ABB32666}" type="slidenum">
              <a:rPr lang="en-US" smtClean="0"/>
              <a:pPr/>
              <a:t>66</a:t>
            </a:fld>
            <a:endParaRPr lang="en-US" dirty="0"/>
          </a:p>
        </p:txBody>
      </p:sp>
    </p:spTree>
    <p:custDataLst>
      <p:tags r:id="rId1"/>
    </p:custDataLst>
    <p:extLst>
      <p:ext uri="{BB962C8B-B14F-4D97-AF65-F5344CB8AC3E}">
        <p14:creationId xmlns:p14="http://schemas.microsoft.com/office/powerpoint/2010/main" val="1951798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0" y="1027272"/>
            <a:ext cx="6258409" cy="4635062"/>
          </a:xfrm>
        </p:spPr>
        <p:txBody>
          <a:bodyPr/>
          <a:lstStyle/>
          <a:p>
            <a:pPr lvl="3"/>
            <a:r>
              <a:rPr lang="en-US" dirty="0"/>
              <a:t>Setting Up the Company Profile</a:t>
            </a:r>
          </a:p>
          <a:p>
            <a:pPr lvl="1"/>
            <a:r>
              <a:rPr lang="en-GB" b="1" dirty="0"/>
              <a:t>Configuring the User Interface</a:t>
            </a:r>
          </a:p>
          <a:p>
            <a:pPr lvl="2"/>
            <a:r>
              <a:rPr lang="en-US" dirty="0"/>
              <a:t>Setting Up Activities and Calendars</a:t>
            </a:r>
          </a:p>
          <a:p>
            <a:pPr lvl="2"/>
            <a:r>
              <a:rPr lang="en-GB" dirty="0"/>
              <a:t>Setting Up Chatter Groups</a:t>
            </a:r>
          </a:p>
          <a:p>
            <a:pPr lvl="2"/>
            <a:r>
              <a:rPr lang="en-GB" dirty="0"/>
              <a:t>Mobile Access with Salesforce1</a:t>
            </a:r>
          </a:p>
          <a:p>
            <a:pPr lvl="2"/>
            <a:r>
              <a:rPr lang="en-GB" dirty="0"/>
              <a:t>Salesforce Email Integration</a:t>
            </a:r>
            <a:endParaRPr lang="en-US" dirty="0"/>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67</a:t>
            </a:fld>
            <a:endParaRPr lang="en-US" dirty="0"/>
          </a:p>
        </p:txBody>
      </p:sp>
    </p:spTree>
    <p:custDataLst>
      <p:tags r:id="rId1"/>
    </p:custDataLst>
    <p:extLst>
      <p:ext uri="{BB962C8B-B14F-4D97-AF65-F5344CB8AC3E}">
        <p14:creationId xmlns:p14="http://schemas.microsoft.com/office/powerpoint/2010/main" val="64768291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Customized Home pages Improve the User Experience</a:t>
            </a:r>
          </a:p>
        </p:txBody>
      </p:sp>
      <p:graphicFrame>
        <p:nvGraphicFramePr>
          <p:cNvPr id="7" name="Table 6"/>
          <p:cNvGraphicFramePr>
            <a:graphicFrameLocks noGrp="1"/>
          </p:cNvGraphicFramePr>
          <p:nvPr>
            <p:extLst>
              <p:ext uri="{D42A27DB-BD31-4B8C-83A1-F6EECF244321}">
                <p14:modId xmlns:p14="http://schemas.microsoft.com/office/powerpoint/2010/main" val="500533888"/>
              </p:ext>
            </p:extLst>
          </p:nvPr>
        </p:nvGraphicFramePr>
        <p:xfrm>
          <a:off x="1711207" y="1004006"/>
          <a:ext cx="8926668" cy="5251060"/>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   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    7h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Our Support team recently took a poll and landed on these requests for their Home page:</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Big chart of total cases by agent by status</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Smaller chart of total cases broken down by product</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Five most recent cases </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Chatter posts where rep is @mentioned</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Today’s tasks and upcoming events</a:t>
                      </a:r>
                    </a:p>
                    <a:p>
                      <a:pPr marL="342900" indent="-342900">
                        <a:buFontTx/>
                        <a:buChar char="-"/>
                      </a:pPr>
                      <a:r>
                        <a:rPr lang="en-GB" sz="1800" b="0" kern="1200" dirty="0">
                          <a:solidFill>
                            <a:schemeClr val="tx1"/>
                          </a:solidFill>
                          <a:latin typeface="Salesforce Sans" panose="020B0505020202020203" pitchFamily="34" charset="0"/>
                          <a:ea typeface="Segoe UI" pitchFamily="34" charset="0"/>
                          <a:cs typeface="Segoe UI" pitchFamily="34" charset="0"/>
                        </a:rPr>
                        <a:t>Link out to the Salesforce Trust site</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Can you make this happen?  </a:t>
                      </a:r>
                      <a:r>
                        <a:rPr lang="en-GB" sz="1800" b="0" kern="1200" dirty="0">
                          <a:solidFill>
                            <a:srgbClr val="0070C0"/>
                          </a:solidFill>
                          <a:latin typeface="Salesforce Sans" panose="020B0505020202020203" pitchFamily="34" charset="0"/>
                          <a:ea typeface="Segoe UI" pitchFamily="34" charset="0"/>
                          <a:cs typeface="Segoe UI" pitchFamily="34" charset="0"/>
                        </a:rPr>
                        <a:t>#thanks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15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Robin</a:t>
                      </a:r>
                      <a:r>
                        <a:rPr lang="en-GB" sz="1600" b="0" baseline="0" dirty="0">
                          <a:solidFill>
                            <a:srgbClr val="0070C0"/>
                          </a:solidFill>
                          <a:latin typeface="Salesforce Sans" panose="020B0505020202020203" pitchFamily="34" charset="0"/>
                          <a:ea typeface="Segoe UI" pitchFamily="34" charset="0"/>
                          <a:cs typeface="Segoe UI" pitchFamily="34" charset="0"/>
                        </a:rPr>
                        <a:t> Kramer</a:t>
                      </a:r>
                      <a:r>
                        <a:rPr lang="en-GB" sz="1600" b="0" dirty="0">
                          <a:solidFill>
                            <a:schemeClr val="tx1"/>
                          </a:solidFill>
                          <a:latin typeface="Salesforce Sans" panose="020B0505020202020203" pitchFamily="34" charset="0"/>
                          <a:ea typeface="Segoe UI" pitchFamily="34" charset="0"/>
                          <a:cs typeface="Segoe UI" pitchFamily="34" charset="0"/>
                        </a:rPr>
                        <a:t>, </a:t>
                      </a:r>
                      <a:r>
                        <a:rPr lang="en-GB" sz="1600" b="0" dirty="0">
                          <a:solidFill>
                            <a:srgbClr val="0070C0"/>
                          </a:solidFill>
                          <a:latin typeface="Salesforce Sans" panose="020B0505020202020203" pitchFamily="34" charset="0"/>
                          <a:ea typeface="Segoe UI" pitchFamily="34" charset="0"/>
                          <a:cs typeface="Segoe UI" pitchFamily="34" charset="0"/>
                        </a:rPr>
                        <a:t>Cara Ng</a:t>
                      </a:r>
                      <a:r>
                        <a:rPr lang="en-GB" sz="1600" b="0" dirty="0">
                          <a:solidFill>
                            <a:schemeClr val="tx1"/>
                          </a:solidFill>
                          <a:latin typeface="Salesforce Sans" panose="020B0505020202020203" pitchFamily="34" charset="0"/>
                          <a:ea typeface="Segoe UI" pitchFamily="34" charset="0"/>
                          <a:cs typeface="Segoe UI" pitchFamily="34" charset="0"/>
                        </a:rPr>
                        <a:t>, and </a:t>
                      </a:r>
                      <a:r>
                        <a:rPr lang="en-GB" sz="1600" b="0" dirty="0" err="1">
                          <a:solidFill>
                            <a:srgbClr val="0070C0"/>
                          </a:solidFill>
                          <a:latin typeface="Salesforce Sans" panose="020B0505020202020203" pitchFamily="34" charset="0"/>
                          <a:ea typeface="Segoe UI" pitchFamily="34" charset="0"/>
                          <a:cs typeface="Segoe UI" pitchFamily="34" charset="0"/>
                        </a:rPr>
                        <a:t>Seema</a:t>
                      </a:r>
                      <a:r>
                        <a:rPr lang="en-GB" sz="1600" b="0" baseline="0" dirty="0">
                          <a:solidFill>
                            <a:srgbClr val="0070C0"/>
                          </a:solidFill>
                          <a:latin typeface="Salesforce Sans" panose="020B0505020202020203" pitchFamily="34" charset="0"/>
                          <a:ea typeface="Segoe UI" pitchFamily="34" charset="0"/>
                          <a:cs typeface="Segoe UI" pitchFamily="34" charset="0"/>
                        </a:rPr>
                        <a:t> Kumar</a:t>
                      </a:r>
                      <a:r>
                        <a:rPr lang="en-GB" sz="1600" b="0" dirty="0">
                          <a:solidFill>
                            <a:schemeClr val="tx1"/>
                          </a:solidFill>
                          <a:latin typeface="Salesforce Sans" panose="020B0505020202020203" pitchFamily="34" charset="0"/>
                          <a:ea typeface="Segoe UI" pitchFamily="34" charset="0"/>
                          <a:cs typeface="Segoe UI" pitchFamily="34" charset="0"/>
                        </a:rPr>
                        <a:t> like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222208">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Juan Garcia</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chemeClr val="tx1"/>
                          </a:solidFill>
                          <a:latin typeface="Salesforce Sans" panose="020B0505020202020203" pitchFamily="34" charset="0"/>
                          <a:ea typeface="Segoe UI" pitchFamily="34" charset="0"/>
                          <a:cs typeface="Segoe UI" pitchFamily="34" charset="0"/>
                        </a:rPr>
                        <a:t>This</a:t>
                      </a:r>
                      <a:r>
                        <a:rPr lang="en-GB" sz="1800" b="0" baseline="0" dirty="0">
                          <a:solidFill>
                            <a:schemeClr val="tx1"/>
                          </a:solidFill>
                          <a:latin typeface="Salesforce Sans" panose="020B0505020202020203" pitchFamily="34" charset="0"/>
                          <a:ea typeface="Segoe UI" pitchFamily="34" charset="0"/>
                          <a:cs typeface="Segoe UI" pitchFamily="34" charset="0"/>
                        </a:rPr>
                        <a:t> would be great, thank you Noah!</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45m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4"/>
          <a:srcRect l="1970" t="12280" r="78654" b="85404"/>
          <a:stretch/>
        </p:blipFill>
        <p:spPr>
          <a:xfrm>
            <a:off x="1707413" y="4487490"/>
            <a:ext cx="3280454" cy="277523"/>
          </a:xfrm>
          <a:prstGeom prst="rect">
            <a:avLst/>
          </a:prstGeom>
        </p:spPr>
      </p:pic>
      <p:pic>
        <p:nvPicPr>
          <p:cNvPr id="11" name="Picture 10"/>
          <p:cNvPicPr>
            <a:picLocks noChangeAspect="1"/>
          </p:cNvPicPr>
          <p:nvPr/>
        </p:nvPicPr>
        <p:blipFill rotWithShape="1">
          <a:blip r:embed="rId4"/>
          <a:srcRect l="96090" t="2041" r="2152" b="95552"/>
          <a:stretch/>
        </p:blipFill>
        <p:spPr>
          <a:xfrm>
            <a:off x="10245058" y="1107357"/>
            <a:ext cx="297640" cy="288435"/>
          </a:xfrm>
          <a:prstGeom prst="rect">
            <a:avLst/>
          </a:prstGeom>
        </p:spPr>
      </p:pic>
      <p:pic>
        <p:nvPicPr>
          <p:cNvPr id="12" name="Picture 11"/>
          <p:cNvPicPr>
            <a:picLocks noChangeAspect="1"/>
          </p:cNvPicPr>
          <p:nvPr/>
        </p:nvPicPr>
        <p:blipFill rotWithShape="1">
          <a:blip r:embed="rId4"/>
          <a:srcRect l="95812" t="16466" r="2430" b="81127"/>
          <a:stretch/>
        </p:blipFill>
        <p:spPr>
          <a:xfrm>
            <a:off x="10245058" y="3437644"/>
            <a:ext cx="297640" cy="288435"/>
          </a:xfrm>
          <a:prstGeom prst="rect">
            <a:avLst/>
          </a:prstGeom>
        </p:spPr>
      </p:pic>
      <p:pic>
        <p:nvPicPr>
          <p:cNvPr id="14" name="Picture 13"/>
          <p:cNvPicPr>
            <a:picLocks noChangeAspect="1"/>
          </p:cNvPicPr>
          <p:nvPr/>
        </p:nvPicPr>
        <p:blipFill rotWithShape="1">
          <a:blip r:embed="rId5"/>
          <a:srcRect l="5937" t="6188" r="9143" b="3506"/>
          <a:stretch/>
        </p:blipFill>
        <p:spPr>
          <a:xfrm>
            <a:off x="1897796" y="5350373"/>
            <a:ext cx="409154" cy="411480"/>
          </a:xfrm>
          <a:prstGeom prst="ellipse">
            <a:avLst/>
          </a:prstGeom>
        </p:spPr>
      </p:pic>
      <p:pic>
        <p:nvPicPr>
          <p:cNvPr id="13" name="Picture 12" descr="NLarkin headshot.png"/>
          <p:cNvPicPr>
            <a:picLocks noChangeAspect="1"/>
          </p:cNvPicPr>
          <p:nvPr/>
        </p:nvPicPr>
        <p:blipFill>
          <a:blip r:embed="rId6" cstate="print"/>
          <a:srcRect l="3327" r="4243" b="14125"/>
          <a:stretch>
            <a:fillRect/>
          </a:stretch>
        </p:blipFill>
        <p:spPr>
          <a:xfrm>
            <a:off x="1735625" y="1081957"/>
            <a:ext cx="720795" cy="720000"/>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68</a:t>
            </a:fld>
            <a:endParaRPr lang="en-US" dirty="0"/>
          </a:p>
        </p:txBody>
      </p:sp>
    </p:spTree>
    <p:custDataLst>
      <p:tags r:id="rId1"/>
    </p:custDataLst>
    <p:extLst>
      <p:ext uri="{BB962C8B-B14F-4D97-AF65-F5344CB8AC3E}">
        <p14:creationId xmlns:p14="http://schemas.microsoft.com/office/powerpoint/2010/main" val="151881488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115711" y="843165"/>
            <a:ext cx="4341989" cy="5950440"/>
          </a:xfrm>
        </p:spPr>
        <p:txBody>
          <a:bodyPr>
            <a:normAutofit/>
          </a:bodyPr>
          <a:lstStyle/>
          <a:p>
            <a:pPr lvl="1"/>
            <a:r>
              <a:rPr lang="en-US" dirty="0"/>
              <a:t>The Home page is a versatile canvas for bringing relevant updates, details, and summaries to your users with Lightning components.</a:t>
            </a:r>
          </a:p>
          <a:p>
            <a:pPr lvl="2"/>
            <a:r>
              <a:rPr lang="en-US" dirty="0"/>
              <a:t>Apply standard or custom Lightning components</a:t>
            </a:r>
          </a:p>
          <a:p>
            <a:pPr lvl="2" fontAlgn="t"/>
            <a:r>
              <a:rPr lang="en-US" dirty="0"/>
              <a:t>Update component properties</a:t>
            </a:r>
          </a:p>
          <a:p>
            <a:pPr lvl="2" fontAlgn="t"/>
            <a:r>
              <a:rPr lang="en-US" dirty="0"/>
              <a:t>Assignable to user profiles</a:t>
            </a:r>
          </a:p>
        </p:txBody>
      </p:sp>
      <p:sp>
        <p:nvSpPr>
          <p:cNvPr id="2" name="Title 1"/>
          <p:cNvSpPr>
            <a:spLocks noGrp="1"/>
          </p:cNvSpPr>
          <p:nvPr>
            <p:ph type="title"/>
          </p:nvPr>
        </p:nvSpPr>
        <p:spPr/>
        <p:txBody>
          <a:bodyPr/>
          <a:lstStyle/>
          <a:p>
            <a:r>
              <a:rPr lang="en-GB" dirty="0"/>
              <a:t>Home page</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69</a:t>
            </a:fld>
            <a:endParaRPr lang="en-US" dirty="0"/>
          </a:p>
        </p:txBody>
      </p:sp>
      <p:pic>
        <p:nvPicPr>
          <p:cNvPr id="6" name="Picture 5"/>
          <p:cNvPicPr>
            <a:picLocks noChangeAspect="1"/>
          </p:cNvPicPr>
          <p:nvPr/>
        </p:nvPicPr>
        <p:blipFill>
          <a:blip r:embed="rId4"/>
          <a:stretch>
            <a:fillRect/>
          </a:stretch>
        </p:blipFill>
        <p:spPr>
          <a:xfrm>
            <a:off x="4713514" y="1157494"/>
            <a:ext cx="7266700" cy="475345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256292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48509" y="1027275"/>
            <a:ext cx="8106648" cy="3875587"/>
          </a:xfrm>
        </p:spPr>
        <p:txBody>
          <a:bodyPr/>
          <a:lstStyle/>
          <a:p>
            <a:r>
              <a:rPr lang="en-US" dirty="0"/>
              <a:t>By the end of this introduction, you will be:</a:t>
            </a:r>
          </a:p>
          <a:p>
            <a:pPr lvl="2"/>
            <a:r>
              <a:rPr lang="en-US" dirty="0"/>
              <a:t>Familiar with the facilities, the courseware, and your fellow students. </a:t>
            </a:r>
          </a:p>
          <a:p>
            <a:pPr lvl="2"/>
            <a:r>
              <a:rPr lang="en-US" dirty="0"/>
              <a:t>Acquainted with your new company, AW Computing.</a:t>
            </a:r>
          </a:p>
        </p:txBody>
      </p:sp>
      <p:sp>
        <p:nvSpPr>
          <p:cNvPr id="6" name="Title 5"/>
          <p:cNvSpPr>
            <a:spLocks noGrp="1"/>
          </p:cNvSpPr>
          <p:nvPr>
            <p:ph type="title"/>
          </p:nvPr>
        </p:nvSpPr>
        <p:spPr/>
        <p:txBody>
          <a:bodyPr/>
          <a:lstStyle/>
          <a:p>
            <a:r>
              <a:rPr lang="en-US" dirty="0"/>
              <a:t>Introduction Objectives</a:t>
            </a:r>
          </a:p>
        </p:txBody>
      </p:sp>
      <p:sp>
        <p:nvSpPr>
          <p:cNvPr id="2" name="Text Placeholder 1"/>
          <p:cNvSpPr>
            <a:spLocks noGrp="1"/>
          </p:cNvSpPr>
          <p:nvPr>
            <p:ph type="body" sz="quarter" idx="12"/>
          </p:nvPr>
        </p:nvSpPr>
        <p:spPr/>
        <p:txBody>
          <a:bodyPr/>
          <a:lstStyle/>
          <a:p>
            <a:r>
              <a:rPr lang="en-US" dirty="0"/>
              <a:t>Introductions and Overview</a:t>
            </a:r>
          </a:p>
        </p:txBody>
      </p:sp>
      <p:sp>
        <p:nvSpPr>
          <p:cNvPr id="4" name="Slide Number Placeholder 3"/>
          <p:cNvSpPr>
            <a:spLocks noGrp="1"/>
          </p:cNvSpPr>
          <p:nvPr>
            <p:ph type="sldNum" sz="quarter" idx="10"/>
          </p:nvPr>
        </p:nvSpPr>
        <p:spPr/>
        <p:txBody>
          <a:bodyPr/>
          <a:lstStyle/>
          <a:p>
            <a:fld id="{812A5277-1DB9-460F-9A21-B857ABB32666}" type="slidenum">
              <a:rPr lang="en-US" smtClean="0"/>
              <a:pPr/>
              <a:t>7</a:t>
            </a:fld>
            <a:endParaRPr lang="en-US"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Customize the Home page with Lightning App builder</a:t>
            </a:r>
          </a:p>
        </p:txBody>
      </p:sp>
      <p:sp>
        <p:nvSpPr>
          <p:cNvPr id="2" name="Slide Number Placeholder 1"/>
          <p:cNvSpPr>
            <a:spLocks noGrp="1"/>
          </p:cNvSpPr>
          <p:nvPr>
            <p:ph type="sldNum" sz="quarter" idx="10"/>
          </p:nvPr>
        </p:nvSpPr>
        <p:spPr/>
        <p:txBody>
          <a:bodyPr/>
          <a:lstStyle/>
          <a:p>
            <a:fld id="{812A5277-1DB9-460F-9A21-B857ABB32666}" type="slidenum">
              <a:rPr lang="en-US" smtClean="0"/>
              <a:pPr/>
              <a:t>70</a:t>
            </a:fld>
            <a:endParaRPr lang="en-US" dirty="0"/>
          </a:p>
        </p:txBody>
      </p:sp>
      <p:pic>
        <p:nvPicPr>
          <p:cNvPr id="8" name="Picture 7"/>
          <p:cNvPicPr>
            <a:picLocks noChangeAspect="1"/>
          </p:cNvPicPr>
          <p:nvPr/>
        </p:nvPicPr>
        <p:blipFill>
          <a:blip r:embed="rId3"/>
          <a:stretch>
            <a:fillRect/>
          </a:stretch>
        </p:blipFill>
        <p:spPr>
          <a:xfrm>
            <a:off x="2017659" y="1068988"/>
            <a:ext cx="8116772" cy="494652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2" name="Rounded Rectangular Callout 11"/>
          <p:cNvSpPr/>
          <p:nvPr/>
        </p:nvSpPr>
        <p:spPr>
          <a:xfrm>
            <a:off x="10270937" y="1264914"/>
            <a:ext cx="1831628" cy="870730"/>
          </a:xfrm>
          <a:prstGeom prst="wedgeRoundRectCallout">
            <a:avLst>
              <a:gd name="adj1" fmla="val -60591"/>
              <a:gd name="adj2" fmla="val -19350"/>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Be sure to Activate when done!</a:t>
            </a:r>
          </a:p>
        </p:txBody>
      </p:sp>
      <p:sp>
        <p:nvSpPr>
          <p:cNvPr id="13" name="Rounded Rectangular Callout 12"/>
          <p:cNvSpPr/>
          <p:nvPr/>
        </p:nvSpPr>
        <p:spPr>
          <a:xfrm>
            <a:off x="9982809" y="2338773"/>
            <a:ext cx="1873923" cy="970971"/>
          </a:xfrm>
          <a:prstGeom prst="wedgeRoundRectCallout">
            <a:avLst>
              <a:gd name="adj1" fmla="val -65988"/>
              <a:gd name="adj2" fmla="val -22742"/>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Update component settings.</a:t>
            </a:r>
          </a:p>
        </p:txBody>
      </p:sp>
      <p:sp>
        <p:nvSpPr>
          <p:cNvPr id="15" name="Rounded Rectangular Callout 14"/>
          <p:cNvSpPr/>
          <p:nvPr/>
        </p:nvSpPr>
        <p:spPr>
          <a:xfrm>
            <a:off x="43186" y="2051103"/>
            <a:ext cx="1878832" cy="1337117"/>
          </a:xfrm>
          <a:prstGeom prst="wedgeRoundRectCallout">
            <a:avLst>
              <a:gd name="adj1" fmla="val 63590"/>
              <a:gd name="adj2" fmla="val -20267"/>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Apply Standard and Custom components.</a:t>
            </a:r>
          </a:p>
        </p:txBody>
      </p:sp>
      <p:sp>
        <p:nvSpPr>
          <p:cNvPr id="17" name="Rounded Rectangular Callout 16"/>
          <p:cNvSpPr/>
          <p:nvPr/>
        </p:nvSpPr>
        <p:spPr>
          <a:xfrm>
            <a:off x="3599642" y="3132001"/>
            <a:ext cx="2116331" cy="703174"/>
          </a:xfrm>
          <a:prstGeom prst="wedgeRoundRectCallout">
            <a:avLst>
              <a:gd name="adj1" fmla="val 46720"/>
              <a:gd name="adj2" fmla="val 14227"/>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Drag and drop components.</a:t>
            </a:r>
          </a:p>
        </p:txBody>
      </p:sp>
      <p:cxnSp>
        <p:nvCxnSpPr>
          <p:cNvPr id="19" name="Curved Connector 18"/>
          <p:cNvCxnSpPr/>
          <p:nvPr/>
        </p:nvCxnSpPr>
        <p:spPr bwMode="auto">
          <a:xfrm>
            <a:off x="3135086" y="3576845"/>
            <a:ext cx="640080" cy="548640"/>
          </a:xfrm>
          <a:prstGeom prst="curvedConnector3">
            <a:avLst>
              <a:gd name="adj1" fmla="val 54762"/>
            </a:avLst>
          </a:prstGeom>
          <a:solidFill>
            <a:schemeClr val="accent1"/>
          </a:solidFill>
          <a:ln w="38100" cap="flat" cmpd="sng" algn="ctr">
            <a:solidFill>
              <a:srgbClr val="FF0000"/>
            </a:solidFill>
            <a:prstDash val="solid"/>
            <a:round/>
            <a:headEnd type="none" w="med" len="med"/>
            <a:tailEnd type="triangle"/>
          </a:ln>
          <a:effectLst/>
        </p:spPr>
      </p:cxnSp>
      <p:sp>
        <p:nvSpPr>
          <p:cNvPr id="20" name="Rectangle 19"/>
          <p:cNvSpPr/>
          <p:nvPr/>
        </p:nvSpPr>
        <p:spPr bwMode="auto">
          <a:xfrm>
            <a:off x="0" y="6337523"/>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User Interface | Lightning App Builder</a:t>
            </a:r>
          </a:p>
        </p:txBody>
      </p:sp>
      <p:sp>
        <p:nvSpPr>
          <p:cNvPr id="21" name="TextBox 20"/>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2"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682636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2" y="2201333"/>
            <a:ext cx="11955462" cy="4588196"/>
          </a:xfrm>
        </p:spPr>
        <p:txBody>
          <a:bodyPr/>
          <a:lstStyle/>
          <a:p>
            <a:r>
              <a:rPr lang="en-US" dirty="0"/>
              <a:t>Tasks: </a:t>
            </a:r>
          </a:p>
          <a:p>
            <a:pPr lvl="1"/>
            <a:r>
              <a:rPr lang="en-US" dirty="0"/>
              <a:t>Add a new Home page that meets the Support team’s requirements.</a:t>
            </a:r>
          </a:p>
          <a:p>
            <a:pPr lvl="1"/>
            <a:r>
              <a:rPr lang="en-US" dirty="0"/>
              <a:t>Test the new Home page.</a:t>
            </a:r>
          </a:p>
          <a:p>
            <a:endParaRPr lang="en-US" dirty="0"/>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US" dirty="0"/>
              <a:t>Noah Larkin, VP of Services, received feedback on what the Support team’s Home page should include. Create a new Home page based on this information. </a:t>
            </a:r>
          </a:p>
        </p:txBody>
      </p:sp>
      <p:sp>
        <p:nvSpPr>
          <p:cNvPr id="10" name="Content Placeholder 9"/>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2-5: Customizing the Home page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71</a:t>
            </a:fld>
            <a:endParaRPr lang="en-US" dirty="0"/>
          </a:p>
        </p:txBody>
      </p:sp>
    </p:spTree>
    <p:custDataLst>
      <p:tags r:id="rId1"/>
    </p:custDataLst>
    <p:extLst>
      <p:ext uri="{BB962C8B-B14F-4D97-AF65-F5344CB8AC3E}">
        <p14:creationId xmlns:p14="http://schemas.microsoft.com/office/powerpoint/2010/main" val="1665207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dirty="0"/>
              <a:t>Using List Views for Better Results</a:t>
            </a:r>
          </a:p>
        </p:txBody>
      </p:sp>
      <p:graphicFrame>
        <p:nvGraphicFramePr>
          <p:cNvPr id="6" name="Table 5"/>
          <p:cNvGraphicFramePr>
            <a:graphicFrameLocks noGrp="1"/>
          </p:cNvGraphicFramePr>
          <p:nvPr>
            <p:extLst>
              <p:ext uri="{D42A27DB-BD31-4B8C-83A1-F6EECF244321}">
                <p14:modId xmlns:p14="http://schemas.microsoft.com/office/powerpoint/2010/main" val="3679280115"/>
              </p:ext>
            </p:extLst>
          </p:nvPr>
        </p:nvGraphicFramePr>
        <p:xfrm>
          <a:off x="1712795" y="1667245"/>
          <a:ext cx="8926668" cy="4137023"/>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Connor McCoy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4h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chemeClr val="tx1"/>
                          </a:solidFill>
                          <a:latin typeface="Salesforce Sans" panose="020B0505020202020203" pitchFamily="34" charset="0"/>
                          <a:ea typeface="Segoe UI" pitchFamily="34" charset="0"/>
                          <a:cs typeface="Segoe UI" pitchFamily="34" charset="0"/>
                        </a:rPr>
                        <a:t>Marketing is currently targeting accounts in the technology and manufacturing industries. Other than run a report, is there any way my team can access simple lists of only these industries?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4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Lorenzo</a:t>
                      </a:r>
                      <a:r>
                        <a:rPr lang="en-GB" sz="1600" b="0" baseline="0" dirty="0">
                          <a:solidFill>
                            <a:srgbClr val="0070C0"/>
                          </a:solidFill>
                          <a:latin typeface="Salesforce Sans" panose="020B0505020202020203" pitchFamily="34" charset="0"/>
                          <a:ea typeface="Segoe UI" pitchFamily="34" charset="0"/>
                          <a:cs typeface="Segoe UI" pitchFamily="34" charset="0"/>
                        </a:rPr>
                        <a:t> Costa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479771">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Samir Patel</a:t>
                      </a:r>
                    </a:p>
                    <a:p>
                      <a:pPr marL="0" marR="0" indent="0" algn="l" defTabSz="914400" rtl="0" eaLnBrk="1" fontAlgn="auto" latinLnBrk="0" hangingPunct="1">
                        <a:lnSpc>
                          <a:spcPct val="100000"/>
                        </a:lnSpc>
                        <a:spcBef>
                          <a:spcPts val="900"/>
                        </a:spcBef>
                        <a:spcAft>
                          <a:spcPts val="0"/>
                        </a:spcAft>
                        <a:buClrTx/>
                        <a:buSzTx/>
                        <a:buFontTx/>
                        <a:buNone/>
                        <a:tabLst/>
                        <a:defRPr/>
                      </a:pPr>
                      <a:r>
                        <a:rPr lang="en-GB" sz="1800" b="0" kern="1200" dirty="0">
                          <a:solidFill>
                            <a:srgbClr val="0070C0"/>
                          </a:solidFill>
                          <a:latin typeface="Salesforce Sans" panose="020B0505020202020203" pitchFamily="34" charset="0"/>
                          <a:ea typeface="Segoe UI" pitchFamily="34" charset="0"/>
                          <a:cs typeface="Segoe UI" pitchFamily="34" charset="0"/>
                        </a:rPr>
                        <a:t>@Connor</a:t>
                      </a:r>
                      <a:r>
                        <a:rPr lang="en-GB" sz="1800" b="0" dirty="0">
                          <a:solidFill>
                            <a:schemeClr val="tx1"/>
                          </a:solidFill>
                          <a:latin typeface="Salesforce Sans" panose="020B0505020202020203" pitchFamily="34" charset="0"/>
                          <a:ea typeface="Segoe UI" pitchFamily="34" charset="0"/>
                          <a:cs typeface="Segoe UI" pitchFamily="34" charset="0"/>
                        </a:rPr>
                        <a:t>,</a:t>
                      </a:r>
                      <a:r>
                        <a:rPr lang="en-GB" sz="1800" b="0" baseline="0" dirty="0">
                          <a:solidFill>
                            <a:schemeClr val="tx1"/>
                          </a:solidFill>
                          <a:latin typeface="Salesforce Sans" panose="020B0505020202020203" pitchFamily="34" charset="0"/>
                          <a:ea typeface="Segoe UI" pitchFamily="34" charset="0"/>
                          <a:cs typeface="Segoe UI" pitchFamily="34" charset="0"/>
                        </a:rPr>
                        <a:t> it would definitely save us time to not be running back and forth between reports.</a:t>
                      </a:r>
                      <a:r>
                        <a:rPr lang="en-GB"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12m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4"/>
          <a:srcRect l="1970" t="12280" r="78654" b="85404"/>
          <a:stretch/>
        </p:blipFill>
        <p:spPr>
          <a:xfrm>
            <a:off x="1776978" y="3562410"/>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46646" y="1770597"/>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46646" y="4366105"/>
            <a:ext cx="297640" cy="288435"/>
          </a:xfrm>
          <a:prstGeom prst="rect">
            <a:avLst/>
          </a:prstGeom>
        </p:spPr>
      </p:pic>
      <p:pic>
        <p:nvPicPr>
          <p:cNvPr id="12" name="Picture 11"/>
          <p:cNvPicPr>
            <a:picLocks noChangeAspect="1"/>
          </p:cNvPicPr>
          <p:nvPr/>
        </p:nvPicPr>
        <p:blipFill rotWithShape="1">
          <a:blip r:embed="rId5"/>
          <a:srcRect l="5937" t="6188" r="9143" b="3506"/>
          <a:stretch/>
        </p:blipFill>
        <p:spPr>
          <a:xfrm>
            <a:off x="1899384" y="4384321"/>
            <a:ext cx="409154" cy="411480"/>
          </a:xfrm>
          <a:prstGeom prst="ellipse">
            <a:avLst/>
          </a:prstGeom>
        </p:spPr>
      </p:pic>
      <p:pic>
        <p:nvPicPr>
          <p:cNvPr id="14" name="Picture 13" descr="CMcCoy headshot.png"/>
          <p:cNvPicPr>
            <a:picLocks noChangeAspect="1"/>
          </p:cNvPicPr>
          <p:nvPr/>
        </p:nvPicPr>
        <p:blipFill>
          <a:blip r:embed="rId6" cstate="print"/>
          <a:srcRect t="-534" r="7914" b="15280"/>
          <a:stretch>
            <a:fillRect/>
          </a:stretch>
        </p:blipFill>
        <p:spPr>
          <a:xfrm>
            <a:off x="1746651" y="1751547"/>
            <a:ext cx="600320" cy="601449"/>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72</a:t>
            </a:fld>
            <a:endParaRPr lang="en-US" dirty="0"/>
          </a:p>
        </p:txBody>
      </p:sp>
    </p:spTree>
    <p:custDataLst>
      <p:tags r:id="rId1"/>
    </p:custDataLst>
    <p:extLst>
      <p:ext uri="{BB962C8B-B14F-4D97-AF65-F5344CB8AC3E}">
        <p14:creationId xmlns:p14="http://schemas.microsoft.com/office/powerpoint/2010/main" val="360479332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868084" y="4006243"/>
            <a:ext cx="10436432" cy="26994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Content Placeholder 11"/>
          <p:cNvSpPr>
            <a:spLocks noGrp="1"/>
          </p:cNvSpPr>
          <p:nvPr>
            <p:ph idx="1"/>
          </p:nvPr>
        </p:nvSpPr>
        <p:spPr/>
        <p:txBody>
          <a:bodyPr/>
          <a:lstStyle/>
          <a:p>
            <a:r>
              <a:rPr lang="en-GB" dirty="0"/>
              <a:t>Create list views for frequently performed searches. You can:</a:t>
            </a:r>
          </a:p>
          <a:p>
            <a:pPr lvl="2"/>
            <a:r>
              <a:rPr lang="en-GB" dirty="0"/>
              <a:t>Save list views for future use. </a:t>
            </a:r>
          </a:p>
          <a:p>
            <a:pPr lvl="2"/>
            <a:r>
              <a:rPr lang="en-GB" dirty="0"/>
              <a:t>Filter on a specific field or fields.</a:t>
            </a:r>
          </a:p>
          <a:p>
            <a:pPr lvl="2"/>
            <a:r>
              <a:rPr lang="en-GB" dirty="0"/>
              <a:t>Specify which groups of users have access to the list view.</a:t>
            </a:r>
          </a:p>
          <a:p>
            <a:pPr lvl="2"/>
            <a:r>
              <a:rPr lang="en-GB" dirty="0"/>
              <a:t>Display as grid or Kanban. Select to display a relevant chart. </a:t>
            </a:r>
          </a:p>
          <a:p>
            <a:pPr lvl="2"/>
            <a:r>
              <a:rPr lang="en-GB" dirty="0"/>
              <a:t>Edit records in list views.</a:t>
            </a:r>
          </a:p>
          <a:p>
            <a:pPr lvl="2"/>
            <a:r>
              <a:rPr lang="en-GB" dirty="0"/>
              <a:t>Follow records and view related Chatter posts.</a:t>
            </a:r>
          </a:p>
          <a:p>
            <a:pPr lvl="1"/>
            <a:endParaRPr lang="en-GB" dirty="0"/>
          </a:p>
        </p:txBody>
      </p:sp>
      <p:sp>
        <p:nvSpPr>
          <p:cNvPr id="2" name="Title 1"/>
          <p:cNvSpPr>
            <a:spLocks noGrp="1"/>
          </p:cNvSpPr>
          <p:nvPr>
            <p:ph type="title"/>
          </p:nvPr>
        </p:nvSpPr>
        <p:spPr/>
        <p:txBody>
          <a:bodyPr/>
          <a:lstStyle/>
          <a:p>
            <a:r>
              <a:rPr lang="en-US"/>
              <a:t>How Can List Views Benefit Your Users?</a:t>
            </a:r>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73</a:t>
            </a:fld>
            <a:endParaRPr lang="en-US" dirty="0"/>
          </a:p>
        </p:txBody>
      </p:sp>
    </p:spTree>
    <p:custDataLst>
      <p:tags r:id="rId1"/>
    </p:custDataLst>
    <p:extLst>
      <p:ext uri="{BB962C8B-B14F-4D97-AF65-F5344CB8AC3E}">
        <p14:creationId xmlns:p14="http://schemas.microsoft.com/office/powerpoint/2010/main" val="4211921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List View</a:t>
            </a:r>
            <a:endParaRPr lang="en-US" dirty="0"/>
          </a:p>
        </p:txBody>
      </p:sp>
      <p:sp>
        <p:nvSpPr>
          <p:cNvPr id="8" name="Slide Number Placeholder 7"/>
          <p:cNvSpPr>
            <a:spLocks noGrp="1"/>
          </p:cNvSpPr>
          <p:nvPr>
            <p:ph type="sldNum" sz="quarter" idx="10"/>
          </p:nvPr>
        </p:nvSpPr>
        <p:spPr/>
        <p:txBody>
          <a:bodyPr/>
          <a:lstStyle/>
          <a:p>
            <a:fld id="{812A5277-1DB9-460F-9A21-B857ABB32666}" type="slidenum">
              <a:rPr lang="en-US" smtClean="0"/>
              <a:pPr/>
              <a:t>74</a:t>
            </a:fld>
            <a:endParaRPr lang="en-US" dirty="0"/>
          </a:p>
        </p:txBody>
      </p:sp>
      <p:sp>
        <p:nvSpPr>
          <p:cNvPr id="12" name="Content Placeholder 11"/>
          <p:cNvSpPr>
            <a:spLocks noGrp="1"/>
          </p:cNvSpPr>
          <p:nvPr>
            <p:ph idx="4294967295"/>
          </p:nvPr>
        </p:nvSpPr>
        <p:spPr>
          <a:xfrm>
            <a:off x="0" y="920750"/>
            <a:ext cx="6604000" cy="427038"/>
          </a:xfrm>
        </p:spPr>
        <p:txBody>
          <a:bodyPr>
            <a:noAutofit/>
          </a:bodyPr>
          <a:lstStyle/>
          <a:p>
            <a:r>
              <a:rPr lang="en-GB" sz="2200" dirty="0"/>
              <a:t>1. Enter an appropriate name and visibility.</a:t>
            </a:r>
            <a:endParaRPr lang="en-US" sz="2200" dirty="0"/>
          </a:p>
        </p:txBody>
      </p:sp>
      <p:sp>
        <p:nvSpPr>
          <p:cNvPr id="23" name="Content Placeholder 11"/>
          <p:cNvSpPr txBox="1">
            <a:spLocks/>
          </p:cNvSpPr>
          <p:nvPr/>
        </p:nvSpPr>
        <p:spPr>
          <a:xfrm>
            <a:off x="299256" y="3607549"/>
            <a:ext cx="4909702" cy="448827"/>
          </a:xfrm>
          <a:prstGeom prst="rect">
            <a:avLst/>
          </a:prstGeom>
        </p:spPr>
        <p:txBody>
          <a:bodyPr lIns="91440">
            <a:noAutofit/>
          </a:bodyPr>
          <a:lstStyle/>
          <a:p>
            <a:pPr>
              <a:spcBef>
                <a:spcPts val="900"/>
              </a:spcBef>
              <a:buFont typeface="Wingdings" pitchFamily="2" charset="2"/>
              <a:buNone/>
              <a:defRPr/>
            </a:pPr>
            <a:r>
              <a:rPr lang="en-GB" sz="2200" dirty="0">
                <a:solidFill>
                  <a:srgbClr val="262626"/>
                </a:solidFill>
              </a:rPr>
              <a:t>2. Specify up to 10 filters.</a:t>
            </a:r>
            <a:endParaRPr lang="en-US" sz="2200" dirty="0">
              <a:solidFill>
                <a:srgbClr val="262626"/>
              </a:solidFill>
            </a:endParaRPr>
          </a:p>
        </p:txBody>
      </p:sp>
      <p:sp>
        <p:nvSpPr>
          <p:cNvPr id="24" name="Content Placeholder 11"/>
          <p:cNvSpPr txBox="1">
            <a:spLocks/>
          </p:cNvSpPr>
          <p:nvPr/>
        </p:nvSpPr>
        <p:spPr>
          <a:xfrm>
            <a:off x="7381744" y="917142"/>
            <a:ext cx="4147821" cy="448827"/>
          </a:xfrm>
          <a:prstGeom prst="rect">
            <a:avLst/>
          </a:prstGeom>
        </p:spPr>
        <p:txBody>
          <a:bodyPr lIns="91440">
            <a:noAutofit/>
          </a:bodyPr>
          <a:lstStyle/>
          <a:p>
            <a:pPr>
              <a:spcBef>
                <a:spcPts val="900"/>
              </a:spcBef>
              <a:buFont typeface="Wingdings" pitchFamily="2" charset="2"/>
              <a:buNone/>
              <a:defRPr/>
            </a:pPr>
            <a:r>
              <a:rPr lang="en-GB" sz="2200" dirty="0">
                <a:solidFill>
                  <a:srgbClr val="262626"/>
                </a:solidFill>
              </a:rPr>
              <a:t>3. Select up to 15 columns.</a:t>
            </a:r>
            <a:endParaRPr lang="en-US" sz="2200" dirty="0">
              <a:solidFill>
                <a:srgbClr val="262626"/>
              </a:solidFill>
            </a:endParaRPr>
          </a:p>
        </p:txBody>
      </p:sp>
      <p:grpSp>
        <p:nvGrpSpPr>
          <p:cNvPr id="3" name="Group 19"/>
          <p:cNvGrpSpPr/>
          <p:nvPr/>
        </p:nvGrpSpPr>
        <p:grpSpPr>
          <a:xfrm>
            <a:off x="12887126" y="413929"/>
            <a:ext cx="4593164" cy="5675362"/>
            <a:chOff x="4281540" y="1281638"/>
            <a:chExt cx="4057650" cy="5013674"/>
          </a:xfrm>
        </p:grpSpPr>
        <p:pic>
          <p:nvPicPr>
            <p:cNvPr id="6148" name="Picture 4"/>
            <p:cNvPicPr>
              <a:picLocks noChangeAspect="1" noChangeArrowheads="1"/>
            </p:cNvPicPr>
            <p:nvPr/>
          </p:nvPicPr>
          <p:blipFill>
            <a:blip r:embed="rId4" cstate="print"/>
            <a:srcRect/>
            <a:stretch>
              <a:fillRect/>
            </a:stretch>
          </p:blipFill>
          <p:spPr bwMode="auto">
            <a:xfrm>
              <a:off x="4281540" y="1281638"/>
              <a:ext cx="4057650" cy="657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150" name="Picture 6"/>
            <p:cNvPicPr>
              <a:picLocks noChangeAspect="1" noChangeArrowheads="1"/>
            </p:cNvPicPr>
            <p:nvPr/>
          </p:nvPicPr>
          <p:blipFill>
            <a:blip r:embed="rId5" cstate="print"/>
            <a:srcRect/>
            <a:stretch>
              <a:fillRect/>
            </a:stretch>
          </p:blipFill>
          <p:spPr bwMode="auto">
            <a:xfrm>
              <a:off x="4281540" y="4027188"/>
              <a:ext cx="4057650" cy="11334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151" name="Picture 7"/>
            <p:cNvPicPr>
              <a:picLocks noChangeAspect="1" noChangeArrowheads="1"/>
            </p:cNvPicPr>
            <p:nvPr/>
          </p:nvPicPr>
          <p:blipFill>
            <a:blip r:embed="rId6" cstate="print"/>
            <a:srcRect/>
            <a:stretch>
              <a:fillRect/>
            </a:stretch>
          </p:blipFill>
          <p:spPr bwMode="auto">
            <a:xfrm>
              <a:off x="4281540" y="2054337"/>
              <a:ext cx="4057650" cy="18573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152" name="Picture 8"/>
            <p:cNvPicPr>
              <a:picLocks noChangeAspect="1" noChangeArrowheads="1"/>
            </p:cNvPicPr>
            <p:nvPr/>
          </p:nvPicPr>
          <p:blipFill>
            <a:blip r:embed="rId7" cstate="print"/>
            <a:srcRect/>
            <a:stretch>
              <a:fillRect/>
            </a:stretch>
          </p:blipFill>
          <p:spPr bwMode="auto">
            <a:xfrm>
              <a:off x="4281540" y="5276137"/>
              <a:ext cx="4057650" cy="10191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pic>
        <p:nvPicPr>
          <p:cNvPr id="4" name="Picture 3"/>
          <p:cNvPicPr>
            <a:picLocks noChangeAspect="1"/>
          </p:cNvPicPr>
          <p:nvPr/>
        </p:nvPicPr>
        <p:blipFill>
          <a:blip r:embed="rId8"/>
          <a:stretch>
            <a:fillRect/>
          </a:stretch>
        </p:blipFill>
        <p:spPr>
          <a:xfrm>
            <a:off x="465508" y="1461782"/>
            <a:ext cx="3569590" cy="18332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9"/>
          <a:stretch>
            <a:fillRect/>
          </a:stretch>
        </p:blipFill>
        <p:spPr>
          <a:xfrm>
            <a:off x="415631" y="4012252"/>
            <a:ext cx="4793327" cy="21362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10"/>
          <a:stretch>
            <a:fillRect/>
          </a:stretch>
        </p:blipFill>
        <p:spPr>
          <a:xfrm>
            <a:off x="7514745" y="1481295"/>
            <a:ext cx="4189316" cy="241083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8" name="Rectangle 17"/>
          <p:cNvSpPr/>
          <p:nvPr/>
        </p:nvSpPr>
        <p:spPr bwMode="auto">
          <a:xfrm>
            <a:off x="0" y="6334780"/>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Object | List View Controls | Create New View</a:t>
            </a:r>
          </a:p>
        </p:txBody>
      </p:sp>
      <p:sp>
        <p:nvSpPr>
          <p:cNvPr id="21" name="TextBox 20"/>
          <p:cNvSpPr txBox="1"/>
          <p:nvPr/>
        </p:nvSpPr>
        <p:spPr bwMode="white">
          <a:xfrm>
            <a:off x="327222" y="6353515"/>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2" name="Freeform 202"/>
          <p:cNvSpPr>
            <a:spLocks noEditPoints="1"/>
          </p:cNvSpPr>
          <p:nvPr/>
        </p:nvSpPr>
        <p:spPr bwMode="auto">
          <a:xfrm flipH="1">
            <a:off x="212938" y="6418608"/>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4250677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235200"/>
            <a:ext cx="7889520" cy="4554329"/>
          </a:xfrm>
        </p:spPr>
        <p:txBody>
          <a:bodyPr/>
          <a:lstStyle/>
          <a:p>
            <a:r>
              <a:rPr lang="en-US" dirty="0"/>
              <a:t>Task: </a:t>
            </a:r>
          </a:p>
          <a:p>
            <a:pPr marL="0" lvl="1" indent="0">
              <a:buNone/>
            </a:pPr>
            <a:r>
              <a:rPr lang="en-US" dirty="0"/>
              <a:t>Create a list view to display accounts in the manufacturing and technology industries.</a:t>
            </a:r>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US" dirty="0"/>
              <a:t>Marketing is currently targeting accounts in the manufacturing and technology industries. They need quick access to these accounts on a regular basis.  </a:t>
            </a:r>
          </a:p>
        </p:txBody>
      </p:sp>
      <p:sp>
        <p:nvSpPr>
          <p:cNvPr id="6" name="Content Placeholder 5"/>
          <p:cNvSpPr>
            <a:spLocks noGrp="1"/>
          </p:cNvSpPr>
          <p:nvPr>
            <p:ph idx="10"/>
          </p:nvPr>
        </p:nvSpPr>
        <p:spPr/>
        <p:txBody>
          <a:bodyPr/>
          <a:lstStyle/>
          <a:p>
            <a:r>
              <a:rPr lang="en-US"/>
              <a:t>5 min</a:t>
            </a:r>
            <a:endParaRPr lang="en-US" dirty="0"/>
          </a:p>
        </p:txBody>
      </p:sp>
      <p:sp>
        <p:nvSpPr>
          <p:cNvPr id="3" name="Text Placeholder 2"/>
          <p:cNvSpPr>
            <a:spLocks noGrp="1"/>
          </p:cNvSpPr>
          <p:nvPr>
            <p:ph type="body" sz="quarter" idx="12"/>
          </p:nvPr>
        </p:nvSpPr>
        <p:spPr/>
        <p:txBody>
          <a:bodyPr/>
          <a:lstStyle/>
          <a:p>
            <a:r>
              <a:rPr lang="en-US" dirty="0"/>
              <a:t>Join ME</a:t>
            </a:r>
          </a:p>
        </p:txBody>
      </p:sp>
      <p:sp>
        <p:nvSpPr>
          <p:cNvPr id="103425" name="Rectangle 2"/>
          <p:cNvSpPr>
            <a:spLocks noGrp="1" noChangeArrowheads="1"/>
          </p:cNvSpPr>
          <p:nvPr>
            <p:ph type="title"/>
          </p:nvPr>
        </p:nvSpPr>
        <p:spPr/>
        <p:txBody>
          <a:bodyPr/>
          <a:lstStyle/>
          <a:p>
            <a:r>
              <a:rPr lang="en-US" dirty="0"/>
              <a:t>2-6: Create a Manufacturing and Technology Accounts List View </a:t>
            </a:r>
          </a:p>
        </p:txBody>
      </p:sp>
      <p:sp>
        <p:nvSpPr>
          <p:cNvPr id="4" name="Slide Number Placeholder 3"/>
          <p:cNvSpPr>
            <a:spLocks noGrp="1"/>
          </p:cNvSpPr>
          <p:nvPr>
            <p:ph type="sldNum" sz="quarter" idx="13"/>
          </p:nvPr>
        </p:nvSpPr>
        <p:spPr/>
        <p:txBody>
          <a:bodyPr/>
          <a:lstStyle/>
          <a:p>
            <a:fld id="{812A5277-1DB9-460F-9A21-B857ABB32666}" type="slidenum">
              <a:rPr lang="en-US" smtClean="0"/>
              <a:pPr/>
              <a:t>75</a:t>
            </a:fld>
            <a:endParaRPr lang="en-US" dirty="0"/>
          </a:p>
        </p:txBody>
      </p:sp>
    </p:spTree>
    <p:custDataLst>
      <p:tags r:id="rId1"/>
    </p:custDataLst>
    <p:extLst>
      <p:ext uri="{BB962C8B-B14F-4D97-AF65-F5344CB8AC3E}">
        <p14:creationId xmlns:p14="http://schemas.microsoft.com/office/powerpoint/2010/main" val="265810100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0" y="1027272"/>
            <a:ext cx="6258409" cy="4635062"/>
          </a:xfrm>
        </p:spPr>
        <p:txBody>
          <a:bodyPr/>
          <a:lstStyle/>
          <a:p>
            <a:pPr lvl="3"/>
            <a:r>
              <a:rPr lang="en-US" dirty="0"/>
              <a:t>Setting Up the Company Profile</a:t>
            </a:r>
          </a:p>
          <a:p>
            <a:pPr lvl="3"/>
            <a:r>
              <a:rPr lang="en-GB" dirty="0"/>
              <a:t>Configuring the User Interface</a:t>
            </a:r>
          </a:p>
          <a:p>
            <a:pPr lvl="1"/>
            <a:r>
              <a:rPr lang="en-US" dirty="0"/>
              <a:t>Setting Up Activities and Calendars</a:t>
            </a:r>
          </a:p>
          <a:p>
            <a:pPr lvl="2"/>
            <a:r>
              <a:rPr lang="en-GB" dirty="0"/>
              <a:t>Setting Up Chatter Groups</a:t>
            </a:r>
          </a:p>
          <a:p>
            <a:pPr lvl="2"/>
            <a:r>
              <a:rPr lang="en-GB" dirty="0"/>
              <a:t>Mobile Access with Salesforce1</a:t>
            </a:r>
          </a:p>
          <a:p>
            <a:pPr lvl="2"/>
            <a:r>
              <a:rPr lang="en-GB" dirty="0"/>
              <a:t>Salesforce Email Integration</a:t>
            </a:r>
            <a:endParaRPr lang="en-US" dirty="0"/>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76</a:t>
            </a:fld>
            <a:endParaRPr lang="en-US" dirty="0"/>
          </a:p>
        </p:txBody>
      </p:sp>
    </p:spTree>
    <p:custDataLst>
      <p:tags r:id="rId1"/>
    </p:custDataLst>
    <p:extLst>
      <p:ext uri="{BB962C8B-B14F-4D97-AF65-F5344CB8AC3E}">
        <p14:creationId xmlns:p14="http://schemas.microsoft.com/office/powerpoint/2010/main" val="374428160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t>Setting Up Activities and Calendars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75471259"/>
              </p:ext>
            </p:extLst>
          </p:nvPr>
        </p:nvGraphicFramePr>
        <p:xfrm>
          <a:off x="1716514" y="1802001"/>
          <a:ext cx="8926668" cy="4021876"/>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val="20000"/>
                    </a:ext>
                  </a:extLst>
                </a:gridCol>
                <a:gridCol w="404814">
                  <a:extLst>
                    <a:ext uri="{9D8B030D-6E8A-4147-A177-3AD203B41FA5}">
                      <a16:colId xmlns:a16="http://schemas.microsoft.com/office/drawing/2014/main"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2h ago</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baseline="0" dirty="0">
                          <a:solidFill>
                            <a:schemeClr val="tx1"/>
                          </a:solidFill>
                          <a:latin typeface="Salesforce Sans" panose="020B0505020202020203" pitchFamily="34" charset="0"/>
                          <a:ea typeface="Segoe UI" pitchFamily="34" charset="0"/>
                          <a:cs typeface="Segoe UI" pitchFamily="34" charset="0"/>
                        </a:rPr>
                        <a:t>Each sales rep must keep track of all emails, meetings, and tasks that have to do with accounts and contacts. I would also like to see what my reps have scheduled </a:t>
                      </a:r>
                      <a:br>
                        <a:rPr lang="en-US" sz="1800" b="0" kern="1200" baseline="0" dirty="0">
                          <a:solidFill>
                            <a:schemeClr val="tx1"/>
                          </a:solidFill>
                          <a:latin typeface="Salesforce Sans" panose="020B0505020202020203" pitchFamily="34" charset="0"/>
                          <a:ea typeface="Segoe UI" pitchFamily="34" charset="0"/>
                          <a:cs typeface="Segoe UI" pitchFamily="34" charset="0"/>
                        </a:rPr>
                      </a:br>
                      <a:r>
                        <a:rPr lang="en-US" sz="1800" b="0" kern="1200" baseline="0" dirty="0">
                          <a:solidFill>
                            <a:schemeClr val="tx1"/>
                          </a:solidFill>
                          <a:latin typeface="Salesforce Sans" panose="020B0505020202020203" pitchFamily="34" charset="0"/>
                          <a:ea typeface="Segoe UI" pitchFamily="34" charset="0"/>
                          <a:cs typeface="Segoe UI" pitchFamily="34" charset="0"/>
                        </a:rPr>
                        <a:t>on their calendars. </a:t>
                      </a:r>
                      <a:r>
                        <a:rPr lang="en-GB" sz="1800" b="0" kern="1200" baseline="0" dirty="0">
                          <a:solidFill>
                            <a:schemeClr val="tx1"/>
                          </a:solidFill>
                          <a:latin typeface="Salesforce Sans" panose="020B0505020202020203" pitchFamily="34" charset="0"/>
                          <a:ea typeface="Segoe UI" pitchFamily="34" charset="0"/>
                          <a:cs typeface="Segoe UI" pitchFamily="34" charset="0"/>
                        </a:rPr>
                        <a:t>Will you please make sure we’re set up with this capability?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5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Courtney</a:t>
                      </a:r>
                      <a:r>
                        <a:rPr lang="en-GB" sz="1600" b="0" baseline="0" dirty="0">
                          <a:solidFill>
                            <a:srgbClr val="0070C0"/>
                          </a:solidFill>
                          <a:latin typeface="Salesforce Sans" panose="020B0505020202020203" pitchFamily="34" charset="0"/>
                          <a:ea typeface="Segoe UI" pitchFamily="34" charset="0"/>
                          <a:cs typeface="Segoe UI" pitchFamily="34" charset="0"/>
                        </a:rPr>
                        <a:t> Brown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364624">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Courtney</a:t>
                      </a:r>
                      <a:r>
                        <a:rPr lang="en-GB" sz="1800" b="0" baseline="0" dirty="0">
                          <a:solidFill>
                            <a:srgbClr val="0070C0"/>
                          </a:solidFill>
                          <a:latin typeface="Salesforce Sans" panose="020B0505020202020203" pitchFamily="34" charset="0"/>
                          <a:ea typeface="Segoe UI" pitchFamily="34" charset="0"/>
                          <a:cs typeface="Segoe UI" pitchFamily="34" charset="0"/>
                        </a:rPr>
                        <a:t> Brown</a:t>
                      </a:r>
                      <a:endParaRPr lang="en-GB" sz="1800" b="0" dirty="0">
                        <a:solidFill>
                          <a:srgbClr val="0070C0"/>
                        </a:solidFill>
                        <a:latin typeface="Salesforce Sans" panose="020B0505020202020203" pitchFamily="34" charset="0"/>
                        <a:ea typeface="Segoe UI" pitchFamily="34" charset="0"/>
                        <a:cs typeface="Segoe UI" pitchFamily="34" charset="0"/>
                      </a:endParaRPr>
                    </a:p>
                    <a:p>
                      <a:r>
                        <a:rPr lang="en-GB" sz="1800" b="0" baseline="0" dirty="0">
                          <a:solidFill>
                            <a:schemeClr val="tx1"/>
                          </a:solidFill>
                          <a:latin typeface="Salesforce Sans" panose="020B0505020202020203" pitchFamily="34" charset="0"/>
                          <a:ea typeface="Segoe UI" pitchFamily="34" charset="0"/>
                          <a:cs typeface="Segoe UI" pitchFamily="34" charset="0"/>
                        </a:rPr>
                        <a:t>Reporting of </a:t>
                      </a:r>
                      <a:r>
                        <a:rPr lang="en-GB" sz="1800" b="0" kern="1200" baseline="0" dirty="0">
                          <a:solidFill>
                            <a:schemeClr val="tx1"/>
                          </a:solidFill>
                          <a:latin typeface="Salesforce Sans" panose="020B0505020202020203" pitchFamily="34" charset="0"/>
                          <a:ea typeface="Segoe UI" pitchFamily="34" charset="0"/>
                          <a:cs typeface="Segoe UI" pitchFamily="34" charset="0"/>
                        </a:rPr>
                        <a:t>activities would make Sales Operation’s job easier, too.  Any way we can do that?</a:t>
                      </a:r>
                      <a:endParaRPr lang="en-GB" sz="1800" b="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23m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rotWithShape="1">
          <a:blip r:embed="rId4"/>
          <a:srcRect l="1970" t="12280" r="78654" b="85404"/>
          <a:stretch/>
        </p:blipFill>
        <p:spPr>
          <a:xfrm>
            <a:off x="1716514" y="3646048"/>
            <a:ext cx="3280454" cy="277523"/>
          </a:xfrm>
          <a:prstGeom prst="rect">
            <a:avLst/>
          </a:prstGeom>
        </p:spPr>
      </p:pic>
      <p:pic>
        <p:nvPicPr>
          <p:cNvPr id="10" name="Picture 9"/>
          <p:cNvPicPr>
            <a:picLocks noChangeAspect="1"/>
          </p:cNvPicPr>
          <p:nvPr/>
        </p:nvPicPr>
        <p:blipFill rotWithShape="1">
          <a:blip r:embed="rId4"/>
          <a:srcRect l="96090" t="2041" r="2152" b="95552"/>
          <a:stretch/>
        </p:blipFill>
        <p:spPr>
          <a:xfrm>
            <a:off x="10250365" y="1905353"/>
            <a:ext cx="297640" cy="288435"/>
          </a:xfrm>
          <a:prstGeom prst="rect">
            <a:avLst/>
          </a:prstGeom>
        </p:spPr>
      </p:pic>
      <p:pic>
        <p:nvPicPr>
          <p:cNvPr id="11" name="Picture 10"/>
          <p:cNvPicPr>
            <a:picLocks noChangeAspect="1"/>
          </p:cNvPicPr>
          <p:nvPr/>
        </p:nvPicPr>
        <p:blipFill rotWithShape="1">
          <a:blip r:embed="rId4"/>
          <a:srcRect l="95812" t="16466" r="2430" b="81127"/>
          <a:stretch/>
        </p:blipFill>
        <p:spPr>
          <a:xfrm>
            <a:off x="10250365" y="4540440"/>
            <a:ext cx="297640" cy="288435"/>
          </a:xfrm>
          <a:prstGeom prst="rect">
            <a:avLst/>
          </a:prstGeom>
        </p:spPr>
      </p:pic>
      <p:pic>
        <p:nvPicPr>
          <p:cNvPr id="13" name="Picture 12"/>
          <p:cNvPicPr>
            <a:picLocks noChangeAspect="1"/>
          </p:cNvPicPr>
          <p:nvPr/>
        </p:nvPicPr>
        <p:blipFill rotWithShape="1">
          <a:blip r:embed="rId5"/>
          <a:srcRect l="5937" t="6188" r="9143" b="3506"/>
          <a:stretch/>
        </p:blipFill>
        <p:spPr>
          <a:xfrm>
            <a:off x="1929400" y="4517017"/>
            <a:ext cx="409154" cy="411480"/>
          </a:xfrm>
          <a:prstGeom prst="ellipse">
            <a:avLst/>
          </a:prstGeom>
        </p:spPr>
      </p:pic>
      <p:pic>
        <p:nvPicPr>
          <p:cNvPr id="12" name="Picture: Allison Wheeler" descr="AWheeler headshot.png"/>
          <p:cNvPicPr>
            <a:picLocks noChangeAspect="1"/>
          </p:cNvPicPr>
          <p:nvPr/>
        </p:nvPicPr>
        <p:blipFill>
          <a:blip r:embed="rId6" cstate="print"/>
          <a:srcRect l="12167" r="-3772" b="12284"/>
          <a:stretch>
            <a:fillRect/>
          </a:stretch>
        </p:blipFill>
        <p:spPr>
          <a:xfrm>
            <a:off x="1736659" y="1861595"/>
            <a:ext cx="568391" cy="566682"/>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77</a:t>
            </a:fld>
            <a:endParaRPr lang="en-US" dirty="0"/>
          </a:p>
        </p:txBody>
      </p:sp>
    </p:spTree>
    <p:custDataLst>
      <p:tags r:id="rId1"/>
    </p:custDataLst>
    <p:extLst>
      <p:ext uri="{BB962C8B-B14F-4D97-AF65-F5344CB8AC3E}">
        <p14:creationId xmlns:p14="http://schemas.microsoft.com/office/powerpoint/2010/main" val="257071656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Activities? </a:t>
            </a:r>
          </a:p>
        </p:txBody>
      </p:sp>
      <p:sp>
        <p:nvSpPr>
          <p:cNvPr id="78" name="Slide Number Placeholder 77"/>
          <p:cNvSpPr>
            <a:spLocks noGrp="1"/>
          </p:cNvSpPr>
          <p:nvPr>
            <p:ph type="sldNum" sz="quarter" idx="10"/>
          </p:nvPr>
        </p:nvSpPr>
        <p:spPr/>
        <p:txBody>
          <a:bodyPr/>
          <a:lstStyle/>
          <a:p>
            <a:fld id="{812A5277-1DB9-460F-9A21-B857ABB32666}" type="slidenum">
              <a:rPr lang="en-US" smtClean="0"/>
              <a:pPr/>
              <a:t>78</a:t>
            </a:fld>
            <a:endParaRPr lang="en-US" dirty="0"/>
          </a:p>
        </p:txBody>
      </p:sp>
      <p:sp>
        <p:nvSpPr>
          <p:cNvPr id="4" name="Rectangle 3"/>
          <p:cNvSpPr/>
          <p:nvPr/>
        </p:nvSpPr>
        <p:spPr bwMode="auto">
          <a:xfrm>
            <a:off x="3175" y="5587916"/>
            <a:ext cx="12188825" cy="1292662"/>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b="1" dirty="0">
                <a:solidFill>
                  <a:srgbClr val="FFFFFF"/>
                </a:solidFill>
                <a:cs typeface="Arial" pitchFamily="34" charset="0"/>
              </a:rPr>
              <a:t>Activities</a:t>
            </a:r>
            <a:r>
              <a:rPr lang="en-US" sz="2400" dirty="0">
                <a:solidFill>
                  <a:srgbClr val="FFFFFF"/>
                </a:solidFill>
                <a:cs typeface="Arial" pitchFamily="34" charset="0"/>
              </a:rPr>
              <a:t> are records of the interactions your organization has with records such as your accounts, contacts, and opportunities. They can be either tasks or events.</a:t>
            </a:r>
          </a:p>
        </p:txBody>
      </p:sp>
      <p:sp>
        <p:nvSpPr>
          <p:cNvPr id="5" name="TextBox 4"/>
          <p:cNvSpPr txBox="1"/>
          <p:nvPr/>
        </p:nvSpPr>
        <p:spPr bwMode="white">
          <a:xfrm>
            <a:off x="33867" y="5895038"/>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latin typeface="Arial" panose="020B0604020202020204" pitchFamily="34" charset="0"/>
                <a:cs typeface="Arial" panose="020B0604020202020204" pitchFamily="34" charset="0"/>
              </a:rPr>
              <a:t>DEFINITION:</a:t>
            </a:r>
          </a:p>
        </p:txBody>
      </p:sp>
      <p:grpSp>
        <p:nvGrpSpPr>
          <p:cNvPr id="6" name="Group 4"/>
          <p:cNvGrpSpPr>
            <a:grpSpLocks noChangeAspect="1"/>
          </p:cNvGrpSpPr>
          <p:nvPr/>
        </p:nvGrpSpPr>
        <p:grpSpPr bwMode="auto">
          <a:xfrm>
            <a:off x="470430" y="6199822"/>
            <a:ext cx="422275" cy="328613"/>
            <a:chOff x="275" y="1308"/>
            <a:chExt cx="266" cy="207"/>
          </a:xfrm>
        </p:grpSpPr>
        <p:sp>
          <p:nvSpPr>
            <p:cNvPr id="7"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1"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2"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3"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4"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5"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2"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3"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4"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5"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1"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2"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3"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4"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5"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6"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7"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8"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9"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0"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
        <p:nvSpPr>
          <p:cNvPr id="71" name="TextBox 70"/>
          <p:cNvSpPr txBox="1"/>
          <p:nvPr/>
        </p:nvSpPr>
        <p:spPr>
          <a:xfrm>
            <a:off x="616035" y="2662793"/>
            <a:ext cx="994183" cy="461665"/>
          </a:xfrm>
          <a:prstGeom prst="rect">
            <a:avLst/>
          </a:prstGeom>
          <a:noFill/>
        </p:spPr>
        <p:txBody>
          <a:bodyPr wrap="none" rtlCol="0">
            <a:spAutoFit/>
          </a:bodyPr>
          <a:lstStyle/>
          <a:p>
            <a:r>
              <a:rPr lang="en-GB" sz="2400" b="1" dirty="0">
                <a:solidFill>
                  <a:srgbClr val="262626"/>
                </a:solidFill>
              </a:rPr>
              <a:t>Tasks</a:t>
            </a:r>
          </a:p>
        </p:txBody>
      </p:sp>
      <p:sp>
        <p:nvSpPr>
          <p:cNvPr id="74" name="TextBox 73"/>
          <p:cNvSpPr txBox="1"/>
          <p:nvPr/>
        </p:nvSpPr>
        <p:spPr>
          <a:xfrm>
            <a:off x="616837" y="5167162"/>
            <a:ext cx="992579" cy="400110"/>
          </a:xfrm>
          <a:prstGeom prst="rect">
            <a:avLst/>
          </a:prstGeom>
          <a:noFill/>
        </p:spPr>
        <p:txBody>
          <a:bodyPr wrap="none" rtlCol="0">
            <a:spAutoFit/>
          </a:bodyPr>
          <a:lstStyle/>
          <a:p>
            <a:r>
              <a:rPr lang="en-GB" sz="2000" b="1" dirty="0">
                <a:solidFill>
                  <a:srgbClr val="262626"/>
                </a:solidFill>
              </a:rPr>
              <a:t>Events</a:t>
            </a:r>
            <a:endParaRPr lang="en-GB" sz="2400" b="1" dirty="0">
              <a:solidFill>
                <a:srgbClr val="262626"/>
              </a:solidFill>
            </a:endParaRPr>
          </a:p>
        </p:txBody>
      </p:sp>
      <p:sp>
        <p:nvSpPr>
          <p:cNvPr id="75" name="TextBox 74"/>
          <p:cNvSpPr txBox="1"/>
          <p:nvPr/>
        </p:nvSpPr>
        <p:spPr>
          <a:xfrm>
            <a:off x="4218488" y="1164938"/>
            <a:ext cx="1704313" cy="400110"/>
          </a:xfrm>
          <a:prstGeom prst="rect">
            <a:avLst/>
          </a:prstGeom>
          <a:noFill/>
        </p:spPr>
        <p:txBody>
          <a:bodyPr wrap="none" rtlCol="0">
            <a:spAutoFit/>
          </a:bodyPr>
          <a:lstStyle/>
          <a:p>
            <a:r>
              <a:rPr lang="en-GB" sz="2000" dirty="0">
                <a:solidFill>
                  <a:srgbClr val="262626"/>
                </a:solidFill>
              </a:rPr>
              <a:t>User-created</a:t>
            </a:r>
          </a:p>
        </p:txBody>
      </p:sp>
      <p:sp>
        <p:nvSpPr>
          <p:cNvPr id="76" name="TextBox 75"/>
          <p:cNvSpPr txBox="1"/>
          <p:nvPr/>
        </p:nvSpPr>
        <p:spPr>
          <a:xfrm>
            <a:off x="8220773" y="999701"/>
            <a:ext cx="3307245" cy="769441"/>
          </a:xfrm>
          <a:prstGeom prst="rect">
            <a:avLst/>
          </a:prstGeom>
          <a:noFill/>
        </p:spPr>
        <p:txBody>
          <a:bodyPr wrap="square" rtlCol="0">
            <a:spAutoFit/>
          </a:bodyPr>
          <a:lstStyle/>
          <a:p>
            <a:r>
              <a:rPr lang="en-GB" sz="2200" dirty="0">
                <a:solidFill>
                  <a:srgbClr val="262626"/>
                </a:solidFill>
              </a:rPr>
              <a:t>Marked as completed by user when done.</a:t>
            </a:r>
          </a:p>
        </p:txBody>
      </p:sp>
      <p:sp>
        <p:nvSpPr>
          <p:cNvPr id="77" name="TextBox 76"/>
          <p:cNvSpPr txBox="1"/>
          <p:nvPr/>
        </p:nvSpPr>
        <p:spPr>
          <a:xfrm>
            <a:off x="4218488" y="2552581"/>
            <a:ext cx="2925801" cy="707886"/>
          </a:xfrm>
          <a:prstGeom prst="rect">
            <a:avLst/>
          </a:prstGeom>
          <a:noFill/>
        </p:spPr>
        <p:txBody>
          <a:bodyPr wrap="none" rtlCol="0">
            <a:spAutoFit/>
          </a:bodyPr>
          <a:lstStyle/>
          <a:p>
            <a:r>
              <a:rPr lang="en-GB" sz="2000" dirty="0">
                <a:solidFill>
                  <a:srgbClr val="262626"/>
                </a:solidFill>
              </a:rPr>
              <a:t>System-created during </a:t>
            </a:r>
            <a:br>
              <a:rPr lang="en-GB" sz="2000" dirty="0">
                <a:solidFill>
                  <a:srgbClr val="262626"/>
                </a:solidFill>
              </a:rPr>
            </a:br>
            <a:r>
              <a:rPr lang="en-GB" sz="2000" dirty="0">
                <a:solidFill>
                  <a:srgbClr val="262626"/>
                </a:solidFill>
              </a:rPr>
              <a:t>mail merge</a:t>
            </a:r>
          </a:p>
        </p:txBody>
      </p:sp>
      <p:sp>
        <p:nvSpPr>
          <p:cNvPr id="80" name="TextBox 79"/>
          <p:cNvSpPr txBox="1"/>
          <p:nvPr/>
        </p:nvSpPr>
        <p:spPr>
          <a:xfrm>
            <a:off x="2158851" y="1231380"/>
            <a:ext cx="819455" cy="369332"/>
          </a:xfrm>
          <a:prstGeom prst="rect">
            <a:avLst/>
          </a:prstGeom>
          <a:noFill/>
        </p:spPr>
        <p:txBody>
          <a:bodyPr wrap="none" rtlCol="0">
            <a:spAutoFit/>
          </a:bodyPr>
          <a:lstStyle/>
          <a:p>
            <a:r>
              <a:rPr lang="en-GB" dirty="0">
                <a:solidFill>
                  <a:srgbClr val="262626"/>
                </a:solidFill>
              </a:rPr>
              <a:t>To Do</a:t>
            </a:r>
          </a:p>
        </p:txBody>
      </p:sp>
      <p:sp>
        <p:nvSpPr>
          <p:cNvPr id="83" name="TextBox 82"/>
          <p:cNvSpPr txBox="1"/>
          <p:nvPr/>
        </p:nvSpPr>
        <p:spPr>
          <a:xfrm>
            <a:off x="2191676" y="3534954"/>
            <a:ext cx="779381" cy="369332"/>
          </a:xfrm>
          <a:prstGeom prst="rect">
            <a:avLst/>
          </a:prstGeom>
          <a:noFill/>
        </p:spPr>
        <p:txBody>
          <a:bodyPr wrap="none" rtlCol="0">
            <a:spAutoFit/>
          </a:bodyPr>
          <a:lstStyle/>
          <a:p>
            <a:r>
              <a:rPr lang="en-GB" dirty="0">
                <a:solidFill>
                  <a:srgbClr val="262626"/>
                </a:solidFill>
              </a:rPr>
              <a:t>Email</a:t>
            </a:r>
          </a:p>
        </p:txBody>
      </p:sp>
      <p:sp>
        <p:nvSpPr>
          <p:cNvPr id="86" name="TextBox 85"/>
          <p:cNvSpPr txBox="1"/>
          <p:nvPr/>
        </p:nvSpPr>
        <p:spPr>
          <a:xfrm>
            <a:off x="2115398" y="2748289"/>
            <a:ext cx="1444626" cy="369332"/>
          </a:xfrm>
          <a:prstGeom prst="rect">
            <a:avLst/>
          </a:prstGeom>
          <a:noFill/>
        </p:spPr>
        <p:txBody>
          <a:bodyPr wrap="none" rtlCol="0">
            <a:spAutoFit/>
          </a:bodyPr>
          <a:lstStyle/>
          <a:p>
            <a:r>
              <a:rPr lang="en-GB" dirty="0">
                <a:solidFill>
                  <a:srgbClr val="262626"/>
                </a:solidFill>
              </a:rPr>
              <a:t>Mail Merge </a:t>
            </a:r>
          </a:p>
        </p:txBody>
      </p:sp>
      <p:sp>
        <p:nvSpPr>
          <p:cNvPr id="89" name="TextBox 88"/>
          <p:cNvSpPr txBox="1"/>
          <p:nvPr/>
        </p:nvSpPr>
        <p:spPr>
          <a:xfrm>
            <a:off x="2157515" y="1944270"/>
            <a:ext cx="1029449" cy="369332"/>
          </a:xfrm>
          <a:prstGeom prst="rect">
            <a:avLst/>
          </a:prstGeom>
          <a:noFill/>
        </p:spPr>
        <p:txBody>
          <a:bodyPr wrap="none" rtlCol="0">
            <a:spAutoFit/>
          </a:bodyPr>
          <a:lstStyle/>
          <a:p>
            <a:r>
              <a:rPr lang="en-GB" dirty="0">
                <a:solidFill>
                  <a:srgbClr val="262626"/>
                </a:solidFill>
              </a:rPr>
              <a:t>Call Log</a:t>
            </a:r>
          </a:p>
        </p:txBody>
      </p:sp>
      <p:sp>
        <p:nvSpPr>
          <p:cNvPr id="90" name="TextBox 89"/>
          <p:cNvSpPr txBox="1"/>
          <p:nvPr/>
        </p:nvSpPr>
        <p:spPr>
          <a:xfrm>
            <a:off x="4218488" y="1914102"/>
            <a:ext cx="1704313" cy="400110"/>
          </a:xfrm>
          <a:prstGeom prst="rect">
            <a:avLst/>
          </a:prstGeom>
          <a:noFill/>
        </p:spPr>
        <p:txBody>
          <a:bodyPr wrap="none" rtlCol="0">
            <a:spAutoFit/>
          </a:bodyPr>
          <a:lstStyle/>
          <a:p>
            <a:r>
              <a:rPr lang="en-GB" sz="2000" dirty="0">
                <a:solidFill>
                  <a:srgbClr val="262626"/>
                </a:solidFill>
              </a:rPr>
              <a:t>User-created</a:t>
            </a:r>
          </a:p>
        </p:txBody>
      </p:sp>
      <p:sp>
        <p:nvSpPr>
          <p:cNvPr id="91" name="TextBox 90"/>
          <p:cNvSpPr txBox="1"/>
          <p:nvPr/>
        </p:nvSpPr>
        <p:spPr>
          <a:xfrm>
            <a:off x="4218488" y="3288915"/>
            <a:ext cx="3770584" cy="1015663"/>
          </a:xfrm>
          <a:prstGeom prst="rect">
            <a:avLst/>
          </a:prstGeom>
          <a:noFill/>
        </p:spPr>
        <p:txBody>
          <a:bodyPr wrap="none" rtlCol="0">
            <a:spAutoFit/>
          </a:bodyPr>
          <a:lstStyle/>
          <a:p>
            <a:r>
              <a:rPr lang="en-GB" sz="2000" dirty="0">
                <a:solidFill>
                  <a:srgbClr val="262626"/>
                </a:solidFill>
              </a:rPr>
              <a:t>System-created when </a:t>
            </a:r>
            <a:br>
              <a:rPr lang="en-GB" sz="2000" dirty="0">
                <a:solidFill>
                  <a:srgbClr val="262626"/>
                </a:solidFill>
              </a:rPr>
            </a:br>
            <a:r>
              <a:rPr lang="en-GB" sz="2000" dirty="0">
                <a:solidFill>
                  <a:srgbClr val="262626"/>
                </a:solidFill>
              </a:rPr>
              <a:t>sending email from Salesforce</a:t>
            </a:r>
          </a:p>
          <a:p>
            <a:r>
              <a:rPr lang="en-GB" sz="2000" dirty="0">
                <a:solidFill>
                  <a:srgbClr val="262626"/>
                </a:solidFill>
              </a:rPr>
              <a:t>or adding from Outlook</a:t>
            </a:r>
          </a:p>
        </p:txBody>
      </p:sp>
      <p:sp>
        <p:nvSpPr>
          <p:cNvPr id="92" name="TextBox 91"/>
          <p:cNvSpPr txBox="1"/>
          <p:nvPr/>
        </p:nvSpPr>
        <p:spPr>
          <a:xfrm>
            <a:off x="8092437" y="2676096"/>
            <a:ext cx="3873176" cy="769441"/>
          </a:xfrm>
          <a:prstGeom prst="rect">
            <a:avLst/>
          </a:prstGeom>
          <a:noFill/>
        </p:spPr>
        <p:txBody>
          <a:bodyPr wrap="none" rtlCol="0">
            <a:spAutoFit/>
          </a:bodyPr>
          <a:lstStyle/>
          <a:p>
            <a:r>
              <a:rPr lang="en-GB" sz="2200" dirty="0">
                <a:solidFill>
                  <a:srgbClr val="262626"/>
                </a:solidFill>
              </a:rPr>
              <a:t>Created as completed tasks:</a:t>
            </a:r>
          </a:p>
          <a:p>
            <a:r>
              <a:rPr lang="en-GB" sz="2200" dirty="0">
                <a:solidFill>
                  <a:srgbClr val="262626"/>
                </a:solidFill>
              </a:rPr>
              <a:t>Due Date = Created Date.</a:t>
            </a:r>
          </a:p>
        </p:txBody>
      </p:sp>
      <p:sp>
        <p:nvSpPr>
          <p:cNvPr id="93" name="Right Bracket 92"/>
          <p:cNvSpPr/>
          <p:nvPr/>
        </p:nvSpPr>
        <p:spPr>
          <a:xfrm>
            <a:off x="7778379" y="1906082"/>
            <a:ext cx="259879" cy="224268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62626"/>
              </a:solidFill>
            </a:endParaRPr>
          </a:p>
        </p:txBody>
      </p:sp>
      <p:sp>
        <p:nvSpPr>
          <p:cNvPr id="94" name="Right Bracket 93"/>
          <p:cNvSpPr/>
          <p:nvPr/>
        </p:nvSpPr>
        <p:spPr>
          <a:xfrm>
            <a:off x="7778379" y="1095954"/>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62626"/>
              </a:solidFill>
            </a:endParaRPr>
          </a:p>
        </p:txBody>
      </p:sp>
      <p:sp>
        <p:nvSpPr>
          <p:cNvPr id="95" name="Right Bracket 94"/>
          <p:cNvSpPr/>
          <p:nvPr/>
        </p:nvSpPr>
        <p:spPr>
          <a:xfrm rot="10800000">
            <a:off x="2041619" y="1095953"/>
            <a:ext cx="259879" cy="3072068"/>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62626"/>
              </a:solidFill>
            </a:endParaRPr>
          </a:p>
        </p:txBody>
      </p:sp>
      <p:sp>
        <p:nvSpPr>
          <p:cNvPr id="96" name="TextBox 95"/>
          <p:cNvSpPr txBox="1"/>
          <p:nvPr/>
        </p:nvSpPr>
        <p:spPr>
          <a:xfrm>
            <a:off x="2301498" y="4530386"/>
            <a:ext cx="5724525" cy="769441"/>
          </a:xfrm>
          <a:prstGeom prst="rect">
            <a:avLst/>
          </a:prstGeom>
          <a:noFill/>
        </p:spPr>
        <p:txBody>
          <a:bodyPr wrap="square" rtlCol="0">
            <a:spAutoFit/>
          </a:bodyPr>
          <a:lstStyle/>
          <a:p>
            <a:r>
              <a:rPr lang="en-GB" sz="2200" dirty="0">
                <a:solidFill>
                  <a:srgbClr val="262626"/>
                </a:solidFill>
              </a:rPr>
              <a:t>User-scheduled interactions, with a start</a:t>
            </a:r>
            <a:br>
              <a:rPr lang="en-GB" sz="2200" dirty="0">
                <a:solidFill>
                  <a:srgbClr val="262626"/>
                </a:solidFill>
              </a:rPr>
            </a:br>
            <a:r>
              <a:rPr lang="en-GB" sz="2200" dirty="0">
                <a:solidFill>
                  <a:srgbClr val="262626"/>
                </a:solidFill>
              </a:rPr>
              <a:t>and end date, which appear on calendars.</a:t>
            </a:r>
          </a:p>
        </p:txBody>
      </p:sp>
      <p:cxnSp>
        <p:nvCxnSpPr>
          <p:cNvPr id="97" name="Straight Connector 96"/>
          <p:cNvCxnSpPr/>
          <p:nvPr/>
        </p:nvCxnSpPr>
        <p:spPr>
          <a:xfrm>
            <a:off x="215153" y="4339471"/>
            <a:ext cx="11370142"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8" name="Right Bracket 97"/>
          <p:cNvSpPr/>
          <p:nvPr/>
        </p:nvSpPr>
        <p:spPr>
          <a:xfrm>
            <a:off x="7776749" y="4603600"/>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62626"/>
              </a:solidFill>
            </a:endParaRPr>
          </a:p>
        </p:txBody>
      </p:sp>
      <p:sp>
        <p:nvSpPr>
          <p:cNvPr id="99" name="Right Bracket 98"/>
          <p:cNvSpPr/>
          <p:nvPr/>
        </p:nvSpPr>
        <p:spPr>
          <a:xfrm rot="10800000">
            <a:off x="2052599" y="4617193"/>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62626"/>
              </a:solidFill>
            </a:endParaRPr>
          </a:p>
        </p:txBody>
      </p:sp>
      <p:sp>
        <p:nvSpPr>
          <p:cNvPr id="100" name="TextBox 99"/>
          <p:cNvSpPr txBox="1"/>
          <p:nvPr/>
        </p:nvSpPr>
        <p:spPr>
          <a:xfrm>
            <a:off x="8092437" y="4442328"/>
            <a:ext cx="3767378" cy="1107996"/>
          </a:xfrm>
          <a:prstGeom prst="rect">
            <a:avLst/>
          </a:prstGeom>
          <a:noFill/>
        </p:spPr>
        <p:txBody>
          <a:bodyPr wrap="none" rtlCol="0">
            <a:spAutoFit/>
          </a:bodyPr>
          <a:lstStyle/>
          <a:p>
            <a:r>
              <a:rPr lang="en-GB" sz="2200" dirty="0">
                <a:solidFill>
                  <a:srgbClr val="262626"/>
                </a:solidFill>
              </a:rPr>
              <a:t>Automatically marked as</a:t>
            </a:r>
          </a:p>
          <a:p>
            <a:r>
              <a:rPr lang="en-GB" sz="2200" dirty="0">
                <a:solidFill>
                  <a:srgbClr val="262626"/>
                </a:solidFill>
              </a:rPr>
              <a:t>Completed when start date</a:t>
            </a:r>
          </a:p>
          <a:p>
            <a:r>
              <a:rPr lang="en-GB" sz="2200" dirty="0">
                <a:solidFill>
                  <a:srgbClr val="262626"/>
                </a:solidFill>
              </a:rPr>
              <a:t>is reached.</a:t>
            </a:r>
          </a:p>
        </p:txBody>
      </p:sp>
      <p:pic>
        <p:nvPicPr>
          <p:cNvPr id="10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47461" y="1911792"/>
            <a:ext cx="73133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C:\Users\jgoldie\Downloads\Ev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366" y="4428208"/>
            <a:ext cx="731520" cy="73171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0041198" y="242689"/>
            <a:ext cx="357790" cy="261610"/>
          </a:xfrm>
          <a:prstGeom prst="rect">
            <a:avLst/>
          </a:prstGeom>
        </p:spPr>
        <p:txBody>
          <a:bodyPr wrap="none">
            <a:spAutoFit/>
          </a:bodyPr>
          <a:lstStyle/>
          <a:p>
            <a:r>
              <a:rPr lang="en-US" sz="1100" dirty="0">
                <a:solidFill>
                  <a:srgbClr val="FFFFFF"/>
                </a:solidFill>
              </a:rPr>
              <a:t>76</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3771" y="1803843"/>
            <a:ext cx="663699" cy="663699"/>
          </a:xfrm>
          <a:prstGeom prst="rect">
            <a:avLst/>
          </a:prstGeom>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6585" y="3446126"/>
            <a:ext cx="663699" cy="663699"/>
          </a:xfrm>
          <a:prstGeom prst="rect">
            <a:avLst/>
          </a:prstGeom>
        </p:spPr>
      </p:pic>
      <p:pic>
        <p:nvPicPr>
          <p:cNvPr id="72" name="Picture 71"/>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67196" y="2585661"/>
            <a:ext cx="663088" cy="655881"/>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8872" y="1134112"/>
            <a:ext cx="515809" cy="521126"/>
          </a:xfrm>
          <a:prstGeom prst="rect">
            <a:avLst/>
          </a:prstGeom>
        </p:spPr>
      </p:pic>
    </p:spTree>
    <p:custDataLst>
      <p:tags r:id="rId1"/>
    </p:custDataLst>
    <p:extLst>
      <p:ext uri="{BB962C8B-B14F-4D97-AF65-F5344CB8AC3E}">
        <p14:creationId xmlns:p14="http://schemas.microsoft.com/office/powerpoint/2010/main" val="808596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11941175" cy="1450723"/>
          </a:xfrm>
        </p:spPr>
        <p:txBody>
          <a:bodyPr numCol="2" spcCol="548640"/>
          <a:lstStyle/>
          <a:p>
            <a:r>
              <a:rPr lang="en-US" dirty="0"/>
              <a:t>Every user has a personal calendar. The administrator sets access to personal calendars in Security Controls.</a:t>
            </a:r>
          </a:p>
          <a:p>
            <a:r>
              <a:rPr lang="en-US" dirty="0"/>
              <a:t>Individual users then grant access to specific users.</a:t>
            </a:r>
          </a:p>
        </p:txBody>
      </p:sp>
      <p:sp>
        <p:nvSpPr>
          <p:cNvPr id="2" name="Title 1"/>
          <p:cNvSpPr>
            <a:spLocks noGrp="1"/>
          </p:cNvSpPr>
          <p:nvPr>
            <p:ph type="title"/>
          </p:nvPr>
        </p:nvSpPr>
        <p:spPr/>
        <p:txBody>
          <a:bodyPr/>
          <a:lstStyle/>
          <a:p>
            <a:r>
              <a:rPr lang="en-US" dirty="0"/>
              <a:t>Personal Calendars</a:t>
            </a:r>
          </a:p>
        </p:txBody>
      </p:sp>
      <p:sp>
        <p:nvSpPr>
          <p:cNvPr id="11" name="Slide Number Placeholder 10"/>
          <p:cNvSpPr>
            <a:spLocks noGrp="1"/>
          </p:cNvSpPr>
          <p:nvPr>
            <p:ph type="sldNum" sz="quarter" idx="10"/>
          </p:nvPr>
        </p:nvSpPr>
        <p:spPr/>
        <p:txBody>
          <a:bodyPr/>
          <a:lstStyle/>
          <a:p>
            <a:fld id="{812A5277-1DB9-460F-9A21-B857ABB32666}" type="slidenum">
              <a:rPr lang="en-US" smtClean="0"/>
              <a:pPr/>
              <a:t>79</a:t>
            </a:fld>
            <a:endParaRPr lang="en-US" dirty="0"/>
          </a:p>
        </p:txBody>
      </p:sp>
      <p:grpSp>
        <p:nvGrpSpPr>
          <p:cNvPr id="4" name="Group 11"/>
          <p:cNvGrpSpPr/>
          <p:nvPr/>
        </p:nvGrpSpPr>
        <p:grpSpPr>
          <a:xfrm>
            <a:off x="8967094" y="2263455"/>
            <a:ext cx="2813033" cy="2246054"/>
            <a:chOff x="3327451" y="2567281"/>
            <a:chExt cx="2695575" cy="2047875"/>
          </a:xfrm>
        </p:grpSpPr>
        <p:pic>
          <p:nvPicPr>
            <p:cNvPr id="2052" name="Picture 4"/>
            <p:cNvPicPr>
              <a:picLocks noChangeAspect="1" noChangeArrowheads="1"/>
            </p:cNvPicPr>
            <p:nvPr/>
          </p:nvPicPr>
          <p:blipFill>
            <a:blip r:embed="rId4" cstate="print"/>
            <a:srcRect/>
            <a:stretch>
              <a:fillRect/>
            </a:stretch>
          </p:blipFill>
          <p:spPr bwMode="auto">
            <a:xfrm>
              <a:off x="3327451" y="2567281"/>
              <a:ext cx="2695575" cy="2047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0" name="Rectangle 9"/>
            <p:cNvSpPr/>
            <p:nvPr/>
          </p:nvSpPr>
          <p:spPr>
            <a:xfrm>
              <a:off x="4255618" y="2846425"/>
              <a:ext cx="1135958" cy="21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14" name="Picture 4"/>
          <p:cNvPicPr>
            <a:picLocks noChangeAspect="1" noChangeArrowheads="1"/>
          </p:cNvPicPr>
          <p:nvPr/>
        </p:nvPicPr>
        <p:blipFill>
          <a:blip r:embed="rId5" cstate="print"/>
          <a:srcRect/>
          <a:stretch>
            <a:fillRect/>
          </a:stretch>
        </p:blipFill>
        <p:spPr bwMode="auto">
          <a:xfrm>
            <a:off x="187875" y="2173059"/>
            <a:ext cx="5048154" cy="11204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5" name="Group 18"/>
          <p:cNvGrpSpPr/>
          <p:nvPr/>
        </p:nvGrpSpPr>
        <p:grpSpPr>
          <a:xfrm>
            <a:off x="6421617" y="2263455"/>
            <a:ext cx="2376252" cy="2246283"/>
            <a:chOff x="6421617" y="1912289"/>
            <a:chExt cx="2376252" cy="2246283"/>
          </a:xfrm>
        </p:grpSpPr>
        <p:grpSp>
          <p:nvGrpSpPr>
            <p:cNvPr id="6" name="Group 10"/>
            <p:cNvGrpSpPr/>
            <p:nvPr/>
          </p:nvGrpSpPr>
          <p:grpSpPr>
            <a:xfrm>
              <a:off x="6421617" y="1912289"/>
              <a:ext cx="2376252" cy="2246283"/>
              <a:chOff x="724054" y="2609222"/>
              <a:chExt cx="1914525" cy="1905000"/>
            </a:xfrm>
          </p:grpSpPr>
          <p:pic>
            <p:nvPicPr>
              <p:cNvPr id="2050" name="Picture 2"/>
              <p:cNvPicPr>
                <a:picLocks noChangeAspect="1" noChangeArrowheads="1"/>
              </p:cNvPicPr>
              <p:nvPr/>
            </p:nvPicPr>
            <p:blipFill>
              <a:blip r:embed="rId6" cstate="print"/>
              <a:srcRect/>
              <a:stretch>
                <a:fillRect/>
              </a:stretch>
            </p:blipFill>
            <p:spPr bwMode="auto">
              <a:xfrm>
                <a:off x="724054" y="2609222"/>
                <a:ext cx="1914525" cy="19050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a:xfrm>
                <a:off x="1677561" y="4167673"/>
                <a:ext cx="842757" cy="2748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8" name="Rectangle 17"/>
            <p:cNvSpPr/>
            <p:nvPr/>
          </p:nvSpPr>
          <p:spPr bwMode="auto">
            <a:xfrm>
              <a:off x="7108373" y="2133602"/>
              <a:ext cx="1034143" cy="17417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200" b="1" dirty="0">
                  <a:solidFill>
                    <a:srgbClr val="262626">
                      <a:lumMod val="75000"/>
                      <a:lumOff val="25000"/>
                    </a:srgbClr>
                  </a:solidFill>
                  <a:cs typeface="Arial" panose="020B0604020202020204" pitchFamily="34" charset="0"/>
                </a:rPr>
                <a:t>MAY</a:t>
              </a:r>
            </a:p>
          </p:txBody>
        </p:sp>
      </p:grpSp>
      <p:sp>
        <p:nvSpPr>
          <p:cNvPr id="24" name="Rectangle 23"/>
          <p:cNvSpPr/>
          <p:nvPr/>
        </p:nvSpPr>
        <p:spPr bwMode="auto">
          <a:xfrm>
            <a:off x="0" y="6338887"/>
            <a:ext cx="12188825"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Security | Sharing Settings</a:t>
            </a:r>
          </a:p>
        </p:txBody>
      </p:sp>
      <p:sp>
        <p:nvSpPr>
          <p:cNvPr id="25" name="TextBox 24"/>
          <p:cNvSpPr txBox="1"/>
          <p:nvPr/>
        </p:nvSpPr>
        <p:spPr bwMode="white">
          <a:xfrm>
            <a:off x="327222" y="6338887"/>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6" name="Freeform 202"/>
          <p:cNvSpPr>
            <a:spLocks noEditPoints="1"/>
          </p:cNvSpPr>
          <p:nvPr/>
        </p:nvSpPr>
        <p:spPr bwMode="auto">
          <a:xfrm flipH="1">
            <a:off x="212938" y="64039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55877">
            <a:off x="10813445" y="1334952"/>
            <a:ext cx="1274400" cy="1274400"/>
          </a:xfrm>
          <a:prstGeom prst="rect">
            <a:avLst/>
          </a:prstGeom>
        </p:spPr>
      </p:pic>
    </p:spTree>
    <p:custDataLst>
      <p:tags r:id="rId1"/>
    </p:custDataLst>
    <p:extLst>
      <p:ext uri="{BB962C8B-B14F-4D97-AF65-F5344CB8AC3E}">
        <p14:creationId xmlns:p14="http://schemas.microsoft.com/office/powerpoint/2010/main" val="76176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idx="1"/>
          </p:nvPr>
        </p:nvSpPr>
        <p:spPr/>
        <p:txBody>
          <a:bodyPr/>
          <a:lstStyle/>
          <a:p>
            <a:pPr lvl="1"/>
            <a:r>
              <a:rPr lang="en-US" dirty="0"/>
              <a:t>Introductions</a:t>
            </a:r>
          </a:p>
          <a:p>
            <a:pPr lvl="2"/>
            <a:r>
              <a:rPr lang="en-US" dirty="0"/>
              <a:t>Welcome to AW Computing</a:t>
            </a:r>
          </a:p>
        </p:txBody>
      </p:sp>
      <p:sp>
        <p:nvSpPr>
          <p:cNvPr id="4" name="Text Placeholder 3"/>
          <p:cNvSpPr>
            <a:spLocks noGrp="1"/>
          </p:cNvSpPr>
          <p:nvPr>
            <p:ph type="body" sz="quarter" idx="13"/>
          </p:nvPr>
        </p:nvSpPr>
        <p:spPr/>
        <p:txBody>
          <a:bodyPr/>
          <a:lstStyle/>
          <a:p>
            <a:r>
              <a:rPr lang="en-US" dirty="0"/>
              <a:t>Introductions and Overview</a:t>
            </a:r>
          </a:p>
        </p:txBody>
      </p:sp>
      <p:sp>
        <p:nvSpPr>
          <p:cNvPr id="2" name="Slide Number Placeholder 1"/>
          <p:cNvSpPr>
            <a:spLocks noGrp="1"/>
          </p:cNvSpPr>
          <p:nvPr>
            <p:ph type="sldNum" sz="quarter" idx="12"/>
          </p:nvPr>
        </p:nvSpPr>
        <p:spPr/>
        <p:txBody>
          <a:bodyPr/>
          <a:lstStyle/>
          <a:p>
            <a:fld id="{812A5277-1DB9-460F-9A21-B857ABB32666}" type="slidenum">
              <a:rPr lang="en-US" smtClean="0"/>
              <a:pPr/>
              <a:t>8</a:t>
            </a:fld>
            <a:endParaRPr lang="en-US"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4"/>
          <a:srcRect r="30725"/>
          <a:stretch/>
        </p:blipFill>
        <p:spPr>
          <a:xfrm>
            <a:off x="8996082" y="2131626"/>
            <a:ext cx="2967753" cy="454774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a:stretch>
            <a:fillRect/>
          </a:stretch>
        </p:blipFill>
        <p:spPr>
          <a:xfrm>
            <a:off x="211095" y="2066143"/>
            <a:ext cx="5605270" cy="461322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 name="Content Placeholder 2"/>
          <p:cNvSpPr>
            <a:spLocks noGrp="1"/>
          </p:cNvSpPr>
          <p:nvPr>
            <p:ph idx="1"/>
          </p:nvPr>
        </p:nvSpPr>
        <p:spPr/>
        <p:txBody>
          <a:bodyPr/>
          <a:lstStyle/>
          <a:p>
            <a:r>
              <a:rPr lang="en-US" dirty="0"/>
              <a:t>Tasks are your to-do list. Events are what is on your calendar. Relate tasks and events to contacts, cases, and opportunities to get a 360-degree view of all activities on your accounts.</a:t>
            </a:r>
          </a:p>
        </p:txBody>
      </p:sp>
      <p:sp>
        <p:nvSpPr>
          <p:cNvPr id="2" name="Title 1"/>
          <p:cNvSpPr>
            <a:spLocks noGrp="1"/>
          </p:cNvSpPr>
          <p:nvPr>
            <p:ph type="title"/>
          </p:nvPr>
        </p:nvSpPr>
        <p:spPr/>
        <p:txBody>
          <a:bodyPr/>
          <a:lstStyle/>
          <a:p>
            <a:r>
              <a:rPr lang="en-US"/>
              <a:t>Tasks, Events, and Emails in Salesforce</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80</a:t>
            </a:fld>
            <a:endParaRPr lang="en-US" dirty="0"/>
          </a:p>
        </p:txBody>
      </p:sp>
      <p:sp>
        <p:nvSpPr>
          <p:cNvPr id="10" name="Content Placeholder 2"/>
          <p:cNvSpPr>
            <a:spLocks noGrp="1"/>
          </p:cNvSpPr>
          <p:nvPr>
            <p:ph idx="4294967295"/>
          </p:nvPr>
        </p:nvSpPr>
        <p:spPr>
          <a:xfrm>
            <a:off x="9526588" y="1800225"/>
            <a:ext cx="2665412" cy="1592263"/>
          </a:xfrm>
          <a:prstGeom prst="roundRect">
            <a:avLst>
              <a:gd name="adj" fmla="val 8076"/>
            </a:avLst>
          </a:prstGeom>
          <a:solidFill>
            <a:srgbClr val="0070C0"/>
          </a:solidFill>
        </p:spPr>
        <p:txBody>
          <a:bodyPr anchor="ctr"/>
          <a:lstStyle/>
          <a:p>
            <a:pPr marL="0" lvl="1" indent="0" algn="ctr">
              <a:buNone/>
            </a:pPr>
            <a:r>
              <a:rPr lang="en-US" dirty="0">
                <a:solidFill>
                  <a:schemeClr val="bg1"/>
                </a:solidFill>
              </a:rPr>
              <a:t>Current and past tasks and events are tracked in the Activity feed. </a:t>
            </a:r>
          </a:p>
        </p:txBody>
      </p:sp>
      <p:sp>
        <p:nvSpPr>
          <p:cNvPr id="9" name="Rounded Rectangle 8"/>
          <p:cNvSpPr/>
          <p:nvPr/>
        </p:nvSpPr>
        <p:spPr>
          <a:xfrm>
            <a:off x="6488130" y="4019226"/>
            <a:ext cx="3193753" cy="1969928"/>
          </a:xfrm>
          <a:prstGeom prst="roundRect">
            <a:avLst>
              <a:gd name="adj" fmla="val 8957"/>
            </a:avLst>
          </a:prstGeom>
          <a:solidFill>
            <a:srgbClr val="002060"/>
          </a:solidFill>
          <a:ln w="9525">
            <a:noFill/>
            <a:miter lim="800000"/>
            <a:headEnd/>
            <a:tailEnd/>
          </a:ln>
        </p:spPr>
        <p:txBody>
          <a:bodyPr vert="horz" wrap="square" lIns="91424" tIns="45712" rIns="91424" bIns="45712" numCol="1" anchor="ctr" anchorCtr="0" compatLnSpc="1">
            <a:prstTxWarp prst="textNoShape">
              <a:avLst/>
            </a:prstTxWarp>
          </a:bodyPr>
          <a:lstStyle/>
          <a:p>
            <a:pPr fontAlgn="base">
              <a:spcBef>
                <a:spcPts val="600"/>
              </a:spcBef>
              <a:spcAft>
                <a:spcPct val="0"/>
              </a:spcAft>
            </a:pPr>
            <a:r>
              <a:rPr lang="en-US" sz="2400" dirty="0">
                <a:solidFill>
                  <a:schemeClr val="bg1"/>
                </a:solidFill>
                <a:latin typeface="Salesforce Sans" panose="020B0505020202020203" pitchFamily="34" charset="0"/>
                <a:cs typeface="Arial" pitchFamily="34" charset="0"/>
              </a:rPr>
              <a:t>Run standard Activities reports (or write your own) to measure and monitor activities.</a:t>
            </a:r>
          </a:p>
        </p:txBody>
      </p:sp>
    </p:spTree>
    <p:custDataLst>
      <p:tags r:id="rId1"/>
    </p:custDataLst>
    <p:extLst>
      <p:ext uri="{BB962C8B-B14F-4D97-AF65-F5344CB8AC3E}">
        <p14:creationId xmlns:p14="http://schemas.microsoft.com/office/powerpoint/2010/main" val="2042221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0272" y="758287"/>
            <a:ext cx="12192000"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User Interface | User Interface</a:t>
            </a:r>
          </a:p>
        </p:txBody>
      </p:sp>
      <p:sp>
        <p:nvSpPr>
          <p:cNvPr id="19" name="TextBox 18"/>
          <p:cNvSpPr txBox="1"/>
          <p:nvPr/>
        </p:nvSpPr>
        <p:spPr bwMode="white">
          <a:xfrm>
            <a:off x="337494" y="793172"/>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6" name="Freeform 202"/>
          <p:cNvSpPr>
            <a:spLocks noEditPoints="1"/>
          </p:cNvSpPr>
          <p:nvPr/>
        </p:nvSpPr>
        <p:spPr bwMode="auto">
          <a:xfrm flipH="1">
            <a:off x="223210" y="85826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4" name="Rectangle 13"/>
          <p:cNvSpPr/>
          <p:nvPr/>
        </p:nvSpPr>
        <p:spPr bwMode="auto">
          <a:xfrm>
            <a:off x="0" y="6334780"/>
            <a:ext cx="12192000"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Feature Settings | Sales | Activity Settings</a:t>
            </a:r>
          </a:p>
        </p:txBody>
      </p:sp>
      <p:sp>
        <p:nvSpPr>
          <p:cNvPr id="16" name="TextBox 15"/>
          <p:cNvSpPr txBox="1"/>
          <p:nvPr/>
        </p:nvSpPr>
        <p:spPr bwMode="white">
          <a:xfrm>
            <a:off x="327222" y="6338887"/>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17" name="Freeform 202"/>
          <p:cNvSpPr>
            <a:spLocks noEditPoints="1"/>
          </p:cNvSpPr>
          <p:nvPr/>
        </p:nvSpPr>
        <p:spPr bwMode="auto">
          <a:xfrm flipH="1">
            <a:off x="212938" y="64039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5" name="Content Placeholder 14"/>
          <p:cNvSpPr>
            <a:spLocks noGrp="1"/>
          </p:cNvSpPr>
          <p:nvPr>
            <p:ph idx="1"/>
          </p:nvPr>
        </p:nvSpPr>
        <p:spPr>
          <a:xfrm>
            <a:off x="115711" y="1412263"/>
            <a:ext cx="6164065" cy="3260212"/>
          </a:xfrm>
        </p:spPr>
        <p:txBody>
          <a:bodyPr/>
          <a:lstStyle/>
          <a:p>
            <a:pPr marL="0" lvl="1" indent="0">
              <a:buNone/>
            </a:pPr>
            <a:r>
              <a:rPr lang="en-US" dirty="0"/>
              <a:t>Activity settings are accessed in two different areas of the Setup menu. </a:t>
            </a:r>
          </a:p>
          <a:p>
            <a:pPr lvl="2"/>
            <a:r>
              <a:rPr lang="en-US" dirty="0"/>
              <a:t>User interaction options for Calendars are set in the Calendar section under </a:t>
            </a:r>
            <a:r>
              <a:rPr lang="en-US" b="1" dirty="0"/>
              <a:t>User Interface</a:t>
            </a:r>
            <a:r>
              <a:rPr lang="en-US" dirty="0"/>
              <a:t>.</a:t>
            </a:r>
          </a:p>
          <a:p>
            <a:pPr lvl="2"/>
            <a:r>
              <a:rPr lang="en-US" dirty="0"/>
              <a:t>Calendar details and task and event features, such as re-occurring tasks, group tasks and more are set in </a:t>
            </a:r>
            <a:br>
              <a:rPr lang="en-US" dirty="0"/>
            </a:br>
            <a:r>
              <a:rPr lang="en-US" b="1" dirty="0"/>
              <a:t>Activity Settings</a:t>
            </a:r>
            <a:r>
              <a:rPr lang="en-US" dirty="0"/>
              <a:t>.</a:t>
            </a:r>
          </a:p>
        </p:txBody>
      </p:sp>
      <p:sp>
        <p:nvSpPr>
          <p:cNvPr id="2" name="Title 1"/>
          <p:cNvSpPr>
            <a:spLocks noGrp="1"/>
          </p:cNvSpPr>
          <p:nvPr>
            <p:ph type="title"/>
          </p:nvPr>
        </p:nvSpPr>
        <p:spPr/>
        <p:txBody>
          <a:bodyPr/>
          <a:lstStyle/>
          <a:p>
            <a:r>
              <a:rPr lang="en-US" dirty="0"/>
              <a:t>Calendar and Activity Settings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81</a:t>
            </a:fld>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509" y="2628900"/>
            <a:ext cx="4038600" cy="362564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509" y="843330"/>
            <a:ext cx="4038600" cy="16764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750834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6331039"/>
            <a:ext cx="12192000"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Objects and Fields | Object Manager</a:t>
            </a:r>
          </a:p>
        </p:txBody>
      </p:sp>
      <p:sp>
        <p:nvSpPr>
          <p:cNvPr id="19" name="TextBox 18"/>
          <p:cNvSpPr txBox="1"/>
          <p:nvPr/>
        </p:nvSpPr>
        <p:spPr bwMode="white">
          <a:xfrm>
            <a:off x="327222" y="6338887"/>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0" name="Freeform 202"/>
          <p:cNvSpPr>
            <a:spLocks noEditPoints="1"/>
          </p:cNvSpPr>
          <p:nvPr/>
        </p:nvSpPr>
        <p:spPr bwMode="auto">
          <a:xfrm flipH="1">
            <a:off x="212938" y="64039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5" name="Content Placeholder 14"/>
          <p:cNvSpPr>
            <a:spLocks noGrp="1"/>
          </p:cNvSpPr>
          <p:nvPr>
            <p:ph idx="1"/>
          </p:nvPr>
        </p:nvSpPr>
        <p:spPr>
          <a:xfrm>
            <a:off x="128588" y="812071"/>
            <a:ext cx="8866924" cy="5328312"/>
          </a:xfrm>
        </p:spPr>
        <p:txBody>
          <a:bodyPr/>
          <a:lstStyle/>
          <a:p>
            <a:pPr lvl="2"/>
            <a:r>
              <a:rPr lang="en-US" dirty="0"/>
              <a:t>Tasks and Events are Activities.</a:t>
            </a:r>
          </a:p>
          <a:p>
            <a:pPr lvl="2"/>
            <a:r>
              <a:rPr lang="en-US" dirty="0"/>
              <a:t>They can be customized just like any other object.</a:t>
            </a:r>
          </a:p>
          <a:p>
            <a:pPr lvl="2"/>
            <a:r>
              <a:rPr lang="en-US" dirty="0"/>
              <a:t>Custom fields can be created for all activities and they can have validation rules, record types, and page layouts.</a:t>
            </a:r>
          </a:p>
          <a:p>
            <a:pPr lvl="2"/>
            <a:r>
              <a:rPr lang="en-US" dirty="0"/>
              <a:t>There is no Activities tab. However, there is a calendar tab in Lightning.</a:t>
            </a:r>
          </a:p>
        </p:txBody>
      </p:sp>
      <p:sp>
        <p:nvSpPr>
          <p:cNvPr id="2" name="Title 1"/>
          <p:cNvSpPr>
            <a:spLocks noGrp="1"/>
          </p:cNvSpPr>
          <p:nvPr>
            <p:ph type="title"/>
          </p:nvPr>
        </p:nvSpPr>
        <p:spPr/>
        <p:txBody>
          <a:bodyPr/>
          <a:lstStyle/>
          <a:p>
            <a:r>
              <a:rPr lang="en-US" dirty="0"/>
              <a:t>Customizing Activities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82</a:t>
            </a:fld>
            <a:endParaRPr lang="en-US" dirty="0"/>
          </a:p>
        </p:txBody>
      </p:sp>
      <p:grpSp>
        <p:nvGrpSpPr>
          <p:cNvPr id="3" name="Group 2"/>
          <p:cNvGrpSpPr/>
          <p:nvPr/>
        </p:nvGrpSpPr>
        <p:grpSpPr>
          <a:xfrm>
            <a:off x="2997200" y="3378200"/>
            <a:ext cx="8252582" cy="2410781"/>
            <a:chOff x="2570662" y="3962481"/>
            <a:chExt cx="6299961" cy="1892719"/>
          </a:xfrm>
        </p:grpSpPr>
        <p:pic>
          <p:nvPicPr>
            <p:cNvPr id="1026" name="Picture 2"/>
            <p:cNvPicPr>
              <a:picLocks noChangeAspect="1" noChangeArrowheads="1"/>
            </p:cNvPicPr>
            <p:nvPr/>
          </p:nvPicPr>
          <p:blipFill rotWithShape="1">
            <a:blip r:embed="rId4" cstate="print"/>
            <a:srcRect l="24866" t="15081"/>
            <a:stretch/>
          </p:blipFill>
          <p:spPr bwMode="auto">
            <a:xfrm>
              <a:off x="2570662" y="3962481"/>
              <a:ext cx="6299961" cy="189271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a:xfrm>
              <a:off x="2777099" y="4423635"/>
              <a:ext cx="1690242" cy="193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2777098" y="5018547"/>
              <a:ext cx="2053798" cy="197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p:cNvSpPr/>
            <p:nvPr/>
          </p:nvSpPr>
          <p:spPr>
            <a:xfrm>
              <a:off x="2777098" y="5409643"/>
              <a:ext cx="1607615" cy="202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6399188" y="4418127"/>
              <a:ext cx="2115885" cy="6059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p:cNvSpPr/>
            <p:nvPr/>
          </p:nvSpPr>
          <p:spPr>
            <a:xfrm>
              <a:off x="6378585" y="5224407"/>
              <a:ext cx="2441912" cy="588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custDataLst>
      <p:tags r:id="rId1"/>
    </p:custDataLst>
    <p:extLst>
      <p:ext uri="{BB962C8B-B14F-4D97-AF65-F5344CB8AC3E}">
        <p14:creationId xmlns:p14="http://schemas.microsoft.com/office/powerpoint/2010/main" val="1128911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0" y="1027272"/>
            <a:ext cx="6258409" cy="4635062"/>
          </a:xfrm>
        </p:spPr>
        <p:txBody>
          <a:bodyPr/>
          <a:lstStyle/>
          <a:p>
            <a:pPr lvl="3"/>
            <a:r>
              <a:rPr lang="en-US" dirty="0"/>
              <a:t>Setting Up the Company Profile</a:t>
            </a:r>
          </a:p>
          <a:p>
            <a:pPr lvl="3"/>
            <a:r>
              <a:rPr lang="en-GB" dirty="0"/>
              <a:t>Configuring the User Interface</a:t>
            </a:r>
          </a:p>
          <a:p>
            <a:pPr lvl="3"/>
            <a:r>
              <a:rPr lang="en-US" dirty="0"/>
              <a:t>Setting Up Activities and Calendars</a:t>
            </a:r>
          </a:p>
          <a:p>
            <a:pPr lvl="1"/>
            <a:r>
              <a:rPr lang="en-GB" dirty="0"/>
              <a:t>Setting Up Chatter Groups</a:t>
            </a:r>
          </a:p>
          <a:p>
            <a:pPr lvl="2"/>
            <a:r>
              <a:rPr lang="en-GB" dirty="0"/>
              <a:t>Mobile Access with Salesforce1</a:t>
            </a:r>
          </a:p>
          <a:p>
            <a:pPr lvl="2"/>
            <a:r>
              <a:rPr lang="en-GB" dirty="0"/>
              <a:t>Salesforce Email Integration</a:t>
            </a:r>
            <a:endParaRPr lang="en-US" dirty="0"/>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83</a:t>
            </a:fld>
            <a:endParaRPr lang="en-US" dirty="0"/>
          </a:p>
        </p:txBody>
      </p:sp>
    </p:spTree>
    <p:custDataLst>
      <p:tags r:id="rId1"/>
    </p:custDataLst>
    <p:extLst>
      <p:ext uri="{BB962C8B-B14F-4D97-AF65-F5344CB8AC3E}">
        <p14:creationId xmlns:p14="http://schemas.microsoft.com/office/powerpoint/2010/main" val="147782742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593" y="836614"/>
            <a:ext cx="5707432" cy="5935663"/>
          </a:xfrm>
        </p:spPr>
        <p:txBody>
          <a:bodyPr/>
          <a:lstStyle/>
          <a:p>
            <a:r>
              <a:rPr lang="en-US" dirty="0"/>
              <a:t>All of the vice presidential-level employees and the CEO just came back from a three-day off-site meeting. Improving communication was the number-one topic.  </a:t>
            </a:r>
          </a:p>
          <a:p>
            <a:endParaRPr lang="en-US" dirty="0"/>
          </a:p>
        </p:txBody>
      </p:sp>
      <p:sp>
        <p:nvSpPr>
          <p:cNvPr id="9" name="Title 8"/>
          <p:cNvSpPr>
            <a:spLocks noGrp="1"/>
          </p:cNvSpPr>
          <p:nvPr>
            <p:ph type="title"/>
          </p:nvPr>
        </p:nvSpPr>
        <p:spPr/>
        <p:txBody>
          <a:bodyPr/>
          <a:lstStyle/>
          <a:p>
            <a:r>
              <a:rPr lang="en-US" dirty="0"/>
              <a:t>Improving the User Experience with Chatter</a:t>
            </a:r>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5353181" y="122962"/>
            <a:ext cx="7769384" cy="8126970"/>
          </a:xfrm>
          <a:prstGeom prst="rect">
            <a:avLst/>
          </a:prstGeom>
          <a:effectLst>
            <a:outerShdw blurRad="165100" dist="38100" dir="2700000" sx="102000" sy="102000" algn="tl" rotWithShape="0">
              <a:prstClr val="black">
                <a:alpha val="27000"/>
              </a:prstClr>
            </a:outerShdw>
          </a:effectLst>
        </p:spPr>
      </p:pic>
      <p:sp>
        <p:nvSpPr>
          <p:cNvPr id="18" name="Content Placeholder 4"/>
          <p:cNvSpPr txBox="1">
            <a:spLocks/>
          </p:cNvSpPr>
          <p:nvPr/>
        </p:nvSpPr>
        <p:spPr bwMode="auto">
          <a:xfrm rot="20820167">
            <a:off x="7291225" y="1630564"/>
            <a:ext cx="4198899" cy="4818349"/>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spcAft>
                <a:spcPts val="1200"/>
              </a:spcAft>
            </a:pPr>
            <a:r>
              <a:rPr lang="en-US" sz="2000" b="1" kern="0" dirty="0">
                <a:solidFill>
                  <a:srgbClr val="262626"/>
                </a:solidFill>
                <a:latin typeface="Segoe Print" panose="02000600000000000000" pitchFamily="2" charset="0"/>
              </a:rPr>
              <a:t>Three-day off-site:</a:t>
            </a:r>
            <a:br>
              <a:rPr lang="en-US" sz="2000" b="1" kern="0" dirty="0">
                <a:solidFill>
                  <a:srgbClr val="262626"/>
                </a:solidFill>
                <a:latin typeface="Segoe Print" panose="02000600000000000000" pitchFamily="2" charset="0"/>
              </a:rPr>
            </a:br>
            <a:r>
              <a:rPr lang="en-US" sz="2000" b="1" kern="0" dirty="0">
                <a:solidFill>
                  <a:srgbClr val="262626"/>
                </a:solidFill>
                <a:latin typeface="Segoe Print" panose="02000600000000000000" pitchFamily="2" charset="0"/>
              </a:rPr>
              <a:t>Improve Communication!</a:t>
            </a:r>
          </a:p>
          <a:p>
            <a:pPr marL="285750" indent="-285750">
              <a:spcAft>
                <a:spcPts val="1200"/>
              </a:spcAft>
              <a:buFont typeface="Wingdings" pitchFamily="2" charset="2"/>
              <a:buChar char="ü"/>
            </a:pPr>
            <a:r>
              <a:rPr lang="en-US" sz="2000" kern="0" dirty="0">
                <a:solidFill>
                  <a:srgbClr val="262626"/>
                </a:solidFill>
                <a:latin typeface="Segoe Print" panose="02000600000000000000" pitchFamily="2" charset="0"/>
              </a:rPr>
              <a:t>Make management aware of problems at earlier stages.</a:t>
            </a:r>
          </a:p>
          <a:p>
            <a:pPr marL="285750" indent="-285750">
              <a:spcAft>
                <a:spcPts val="1200"/>
              </a:spcAft>
              <a:buFont typeface="Wingdings" pitchFamily="2" charset="2"/>
              <a:buChar char="ü"/>
            </a:pPr>
            <a:r>
              <a:rPr lang="en-US" sz="2000" kern="0" dirty="0">
                <a:solidFill>
                  <a:srgbClr val="262626"/>
                </a:solidFill>
                <a:latin typeface="Segoe Print" panose="02000600000000000000" pitchFamily="2" charset="0"/>
              </a:rPr>
              <a:t>Find ways to share knowledge and experience among teams, departments, and people outside of AW Computing.</a:t>
            </a:r>
          </a:p>
          <a:p>
            <a:pPr marL="285750" indent="-285750">
              <a:spcAft>
                <a:spcPts val="1200"/>
              </a:spcAft>
              <a:buFont typeface="Wingdings" pitchFamily="2" charset="2"/>
              <a:buChar char="ü"/>
            </a:pPr>
            <a:r>
              <a:rPr lang="en-US" sz="2000" kern="0" dirty="0">
                <a:solidFill>
                  <a:srgbClr val="262626"/>
                </a:solidFill>
                <a:latin typeface="Segoe Print" panose="02000600000000000000" pitchFamily="2" charset="0"/>
              </a:rPr>
              <a:t>Find a way to reduce </a:t>
            </a:r>
            <a:br>
              <a:rPr lang="en-US" sz="2000" kern="0" dirty="0">
                <a:solidFill>
                  <a:srgbClr val="262626"/>
                </a:solidFill>
                <a:latin typeface="Segoe Print" panose="02000600000000000000" pitchFamily="2" charset="0"/>
              </a:rPr>
            </a:br>
            <a:r>
              <a:rPr lang="en-US" sz="2000" kern="0" dirty="0">
                <a:solidFill>
                  <a:srgbClr val="262626"/>
                </a:solidFill>
                <a:latin typeface="Segoe Print" panose="02000600000000000000" pitchFamily="2" charset="0"/>
              </a:rPr>
              <a:t>large, redundant email attachments.</a:t>
            </a:r>
          </a:p>
        </p:txBody>
      </p:sp>
      <p:pic>
        <p:nvPicPr>
          <p:cNvPr id="14" name="Picture 13" descr="JWiseman headshot.png"/>
          <p:cNvPicPr>
            <a:picLocks noChangeAspect="1"/>
          </p:cNvPicPr>
          <p:nvPr/>
        </p:nvPicPr>
        <p:blipFill>
          <a:blip r:embed="rId6" cstate="print"/>
          <a:srcRect r="-361" b="20716"/>
          <a:stretch>
            <a:fillRect/>
          </a:stretch>
        </p:blipFill>
        <p:spPr>
          <a:xfrm>
            <a:off x="1127386" y="3672417"/>
            <a:ext cx="1177140" cy="1176213"/>
          </a:xfrm>
          <a:prstGeom prst="rect">
            <a:avLst/>
          </a:prstGeom>
          <a:solidFill>
            <a:schemeClr val="bg1"/>
          </a:solidFill>
          <a:ln w="19050">
            <a:solidFill>
              <a:schemeClr val="bg1">
                <a:lumMod val="85000"/>
              </a:schemeClr>
            </a:solidFill>
          </a:ln>
        </p:spPr>
      </p:pic>
      <p:pic>
        <p:nvPicPr>
          <p:cNvPr id="15" name="Picture 14" descr="NLarkin headshot.png"/>
          <p:cNvPicPr>
            <a:picLocks noChangeAspect="1"/>
          </p:cNvPicPr>
          <p:nvPr/>
        </p:nvPicPr>
        <p:blipFill>
          <a:blip r:embed="rId7" cstate="print"/>
          <a:srcRect l="3327" r="4243" b="14125"/>
          <a:stretch>
            <a:fillRect/>
          </a:stretch>
        </p:blipFill>
        <p:spPr>
          <a:xfrm>
            <a:off x="2487683" y="3672418"/>
            <a:ext cx="1220025" cy="1218996"/>
          </a:xfrm>
          <a:prstGeom prst="rect">
            <a:avLst/>
          </a:prstGeom>
          <a:solidFill>
            <a:schemeClr val="bg1"/>
          </a:solidFill>
          <a:ln w="19050">
            <a:solidFill>
              <a:schemeClr val="bg1">
                <a:lumMod val="85000"/>
              </a:schemeClr>
            </a:solidFill>
          </a:ln>
        </p:spPr>
      </p:pic>
      <p:pic>
        <p:nvPicPr>
          <p:cNvPr id="16" name="Picture 15" descr="AWheeler headshot.png"/>
          <p:cNvPicPr>
            <a:picLocks noChangeAspect="1"/>
          </p:cNvPicPr>
          <p:nvPr/>
        </p:nvPicPr>
        <p:blipFill>
          <a:blip r:embed="rId8" cstate="print"/>
          <a:srcRect l="12167" r="-3772" b="12284"/>
          <a:stretch>
            <a:fillRect/>
          </a:stretch>
        </p:blipFill>
        <p:spPr>
          <a:xfrm>
            <a:off x="3856237" y="3661936"/>
            <a:ext cx="1185398" cy="1229477"/>
          </a:xfrm>
          <a:prstGeom prst="rect">
            <a:avLst/>
          </a:prstGeom>
          <a:solidFill>
            <a:schemeClr val="bg1"/>
          </a:solidFill>
          <a:ln w="19050">
            <a:solidFill>
              <a:schemeClr val="bg1">
                <a:lumMod val="85000"/>
              </a:schemeClr>
            </a:solidFill>
          </a:ln>
        </p:spPr>
      </p:pic>
      <p:pic>
        <p:nvPicPr>
          <p:cNvPr id="19" name="Picture 18" descr="LWu headshot.png"/>
          <p:cNvPicPr>
            <a:picLocks noChangeAspect="1"/>
          </p:cNvPicPr>
          <p:nvPr/>
        </p:nvPicPr>
        <p:blipFill>
          <a:blip r:embed="rId9" cstate="print"/>
          <a:srcRect l="2141" b="8977"/>
          <a:stretch>
            <a:fillRect/>
          </a:stretch>
        </p:blipFill>
        <p:spPr>
          <a:xfrm>
            <a:off x="1126607" y="5145298"/>
            <a:ext cx="1178698" cy="1176724"/>
          </a:xfrm>
          <a:prstGeom prst="rect">
            <a:avLst/>
          </a:prstGeom>
          <a:solidFill>
            <a:schemeClr val="bg1"/>
          </a:solidFill>
          <a:ln w="19050">
            <a:solidFill>
              <a:schemeClr val="bg1">
                <a:lumMod val="85000"/>
              </a:schemeClr>
            </a:solidFill>
          </a:ln>
        </p:spPr>
      </p:pic>
      <p:pic>
        <p:nvPicPr>
          <p:cNvPr id="20" name="Picture 19" descr="CMcCoy headshot.png"/>
          <p:cNvPicPr>
            <a:picLocks noChangeAspect="1"/>
          </p:cNvPicPr>
          <p:nvPr/>
        </p:nvPicPr>
        <p:blipFill>
          <a:blip r:embed="rId10" cstate="print"/>
          <a:srcRect t="-534" r="7914" b="15280"/>
          <a:stretch>
            <a:fillRect/>
          </a:stretch>
        </p:blipFill>
        <p:spPr>
          <a:xfrm>
            <a:off x="2490597" y="5139579"/>
            <a:ext cx="1180347" cy="1182567"/>
          </a:xfrm>
          <a:prstGeom prst="rect">
            <a:avLst/>
          </a:prstGeom>
          <a:solidFill>
            <a:schemeClr val="bg1"/>
          </a:solidFill>
          <a:ln w="19050">
            <a:solidFill>
              <a:schemeClr val="bg1">
                <a:lumMod val="85000"/>
              </a:schemeClr>
            </a:solidFill>
          </a:ln>
        </p:spPr>
      </p:pic>
      <p:pic>
        <p:nvPicPr>
          <p:cNvPr id="21" name="Picture 20" descr="BBassi headshot.png"/>
          <p:cNvPicPr>
            <a:picLocks noChangeAspect="1"/>
          </p:cNvPicPr>
          <p:nvPr/>
        </p:nvPicPr>
        <p:blipFill>
          <a:blip r:embed="rId11" cstate="print"/>
          <a:srcRect r="6999" b="22635"/>
          <a:stretch>
            <a:fillRect/>
          </a:stretch>
        </p:blipFill>
        <p:spPr>
          <a:xfrm>
            <a:off x="3856237" y="5139703"/>
            <a:ext cx="1186870" cy="1182319"/>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84</a:t>
            </a:fld>
            <a:endParaRPr lang="en-US" dirty="0"/>
          </a:p>
        </p:txBody>
      </p:sp>
    </p:spTree>
    <p:custDataLst>
      <p:tags r:id="rId1"/>
    </p:custDataLst>
    <p:extLst>
      <p:ext uri="{BB962C8B-B14F-4D97-AF65-F5344CB8AC3E}">
        <p14:creationId xmlns:p14="http://schemas.microsoft.com/office/powerpoint/2010/main" val="25618301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5807" y="5951505"/>
            <a:ext cx="12207807"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Ask Salesforce to enable profile-based Chatter for your organization if </a:t>
            </a:r>
            <a:br>
              <a:rPr lang="en-US" sz="2400" dirty="0">
                <a:solidFill>
                  <a:srgbClr val="FFFFFF"/>
                </a:solidFill>
                <a:cs typeface="Arial" pitchFamily="34" charset="0"/>
              </a:rPr>
            </a:br>
            <a:r>
              <a:rPr lang="en-US" sz="2400" dirty="0">
                <a:solidFill>
                  <a:srgbClr val="FFFFFF"/>
                </a:solidFill>
                <a:cs typeface="Arial" pitchFamily="34" charset="0"/>
              </a:rPr>
              <a:t>you only want certain groups of users to have Chatter access. </a:t>
            </a:r>
          </a:p>
        </p:txBody>
      </p:sp>
      <p:pic>
        <p:nvPicPr>
          <p:cNvPr id="45" name="Picture 4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05414" y="6350619"/>
            <a:ext cx="353832" cy="309239"/>
          </a:xfrm>
          <a:prstGeom prst="rect">
            <a:avLst/>
          </a:prstGeom>
          <a:noFill/>
          <a:ln>
            <a:noFill/>
          </a:ln>
          <a:effectLst/>
        </p:spPr>
      </p:pic>
      <p:sp>
        <p:nvSpPr>
          <p:cNvPr id="46" name="Rectangle 45"/>
          <p:cNvSpPr/>
          <p:nvPr/>
        </p:nvSpPr>
        <p:spPr bwMode="auto">
          <a:xfrm>
            <a:off x="0" y="758486"/>
            <a:ext cx="12192000"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Chatter lets your employees collaborate with fellow employees on files </a:t>
            </a:r>
            <a:br>
              <a:rPr lang="en-US" sz="2400" dirty="0">
                <a:solidFill>
                  <a:srgbClr val="FFFFFF"/>
                </a:solidFill>
                <a:cs typeface="Arial" pitchFamily="34" charset="0"/>
              </a:rPr>
            </a:br>
            <a:r>
              <a:rPr lang="en-US" sz="2400" dirty="0">
                <a:solidFill>
                  <a:srgbClr val="FFFFFF"/>
                </a:solidFill>
                <a:cs typeface="Arial" pitchFamily="34" charset="0"/>
              </a:rPr>
              <a:t>and records. Chatter is automatically enabled in all new organizations. </a:t>
            </a:r>
          </a:p>
        </p:txBody>
      </p:sp>
      <p:sp>
        <p:nvSpPr>
          <p:cNvPr id="60" name="TextBox 59"/>
          <p:cNvSpPr txBox="1"/>
          <p:nvPr/>
        </p:nvSpPr>
        <p:spPr bwMode="white">
          <a:xfrm>
            <a:off x="11087" y="857583"/>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63" name="TextBox 62"/>
          <p:cNvSpPr txBox="1"/>
          <p:nvPr/>
        </p:nvSpPr>
        <p:spPr bwMode="white">
          <a:xfrm>
            <a:off x="26894" y="6082890"/>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ALERT:</a:t>
            </a:r>
          </a:p>
        </p:txBody>
      </p:sp>
      <p:sp>
        <p:nvSpPr>
          <p:cNvPr id="64" name="Freeform 343"/>
          <p:cNvSpPr>
            <a:spLocks noEditPoints="1"/>
          </p:cNvSpPr>
          <p:nvPr/>
        </p:nvSpPr>
        <p:spPr bwMode="auto">
          <a:xfrm>
            <a:off x="464931" y="1110038"/>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4" name="Title 3"/>
          <p:cNvSpPr>
            <a:spLocks noGrp="1"/>
          </p:cNvSpPr>
          <p:nvPr>
            <p:ph type="title"/>
          </p:nvPr>
        </p:nvSpPr>
        <p:spPr/>
        <p:txBody>
          <a:bodyPr/>
          <a:lstStyle/>
          <a:p>
            <a:r>
              <a:rPr lang="en-US" dirty="0"/>
              <a:t>What is Chatter?</a:t>
            </a:r>
          </a:p>
        </p:txBody>
      </p:sp>
      <p:sp>
        <p:nvSpPr>
          <p:cNvPr id="2" name="Slide Number Placeholder 1"/>
          <p:cNvSpPr>
            <a:spLocks noGrp="1"/>
          </p:cNvSpPr>
          <p:nvPr>
            <p:ph type="sldNum" sz="quarter" idx="10"/>
          </p:nvPr>
        </p:nvSpPr>
        <p:spPr/>
        <p:txBody>
          <a:bodyPr/>
          <a:lstStyle/>
          <a:p>
            <a:fld id="{812A5277-1DB9-460F-9A21-B857ABB32666}" type="slidenum">
              <a:rPr lang="en-US" smtClean="0"/>
              <a:pPr/>
              <a:t>85</a:t>
            </a:fld>
            <a:endParaRPr lang="en-US" dirty="0"/>
          </a:p>
        </p:txBody>
      </p:sp>
      <p:sp>
        <p:nvSpPr>
          <p:cNvPr id="17" name="Rectangle 16"/>
          <p:cNvSpPr/>
          <p:nvPr/>
        </p:nvSpPr>
        <p:spPr>
          <a:xfrm>
            <a:off x="2365683" y="2101343"/>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Follow</a:t>
            </a:r>
          </a:p>
        </p:txBody>
      </p:sp>
      <p:sp>
        <p:nvSpPr>
          <p:cNvPr id="12" name="Rectangle 11"/>
          <p:cNvSpPr/>
          <p:nvPr/>
        </p:nvSpPr>
        <p:spPr>
          <a:xfrm>
            <a:off x="2379489" y="5053391"/>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Attach</a:t>
            </a:r>
          </a:p>
        </p:txBody>
      </p:sp>
      <p:sp>
        <p:nvSpPr>
          <p:cNvPr id="13" name="Rectangle 12"/>
          <p:cNvSpPr/>
          <p:nvPr/>
        </p:nvSpPr>
        <p:spPr>
          <a:xfrm>
            <a:off x="2365682" y="4476236"/>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Comment</a:t>
            </a:r>
          </a:p>
        </p:txBody>
      </p:sp>
      <p:sp>
        <p:nvSpPr>
          <p:cNvPr id="14" name="Rectangle 13"/>
          <p:cNvSpPr/>
          <p:nvPr/>
        </p:nvSpPr>
        <p:spPr>
          <a:xfrm>
            <a:off x="2365682" y="3882513"/>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Link</a:t>
            </a:r>
          </a:p>
        </p:txBody>
      </p:sp>
      <p:sp>
        <p:nvSpPr>
          <p:cNvPr id="15" name="Rectangle 14"/>
          <p:cNvSpPr/>
          <p:nvPr/>
        </p:nvSpPr>
        <p:spPr>
          <a:xfrm>
            <a:off x="2365683" y="3288789"/>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Download</a:t>
            </a:r>
          </a:p>
        </p:txBody>
      </p:sp>
      <p:sp>
        <p:nvSpPr>
          <p:cNvPr id="16" name="Rectangle 15"/>
          <p:cNvSpPr/>
          <p:nvPr/>
        </p:nvSpPr>
        <p:spPr>
          <a:xfrm>
            <a:off x="2365683" y="2695066"/>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62626"/>
                </a:solidFill>
              </a:rPr>
              <a:t>Like</a:t>
            </a:r>
          </a:p>
        </p:txBody>
      </p:sp>
      <p:sp>
        <p:nvSpPr>
          <p:cNvPr id="47" name="Rounded Rectangle 46"/>
          <p:cNvSpPr/>
          <p:nvPr/>
        </p:nvSpPr>
        <p:spPr bwMode="auto">
          <a:xfrm>
            <a:off x="5025856" y="2068724"/>
            <a:ext cx="3733872"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People, records, files </a:t>
            </a:r>
          </a:p>
        </p:txBody>
      </p:sp>
      <p:sp>
        <p:nvSpPr>
          <p:cNvPr id="52" name="Rounded Rectangle 51"/>
          <p:cNvSpPr/>
          <p:nvPr/>
        </p:nvSpPr>
        <p:spPr bwMode="auto">
          <a:xfrm>
            <a:off x="5036038" y="2659340"/>
            <a:ext cx="3730651"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Posts</a:t>
            </a:r>
          </a:p>
        </p:txBody>
      </p:sp>
      <p:sp>
        <p:nvSpPr>
          <p:cNvPr id="53" name="Rounded Rectangle 52"/>
          <p:cNvSpPr/>
          <p:nvPr/>
        </p:nvSpPr>
        <p:spPr bwMode="auto">
          <a:xfrm>
            <a:off x="5046221" y="3253351"/>
            <a:ext cx="3726325"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Files</a:t>
            </a:r>
          </a:p>
        </p:txBody>
      </p:sp>
      <p:sp>
        <p:nvSpPr>
          <p:cNvPr id="54" name="Rounded Rectangle 53"/>
          <p:cNvSpPr/>
          <p:nvPr/>
        </p:nvSpPr>
        <p:spPr bwMode="auto">
          <a:xfrm>
            <a:off x="5056404" y="3850756"/>
            <a:ext cx="3733872"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To internal and external links</a:t>
            </a:r>
          </a:p>
        </p:txBody>
      </p:sp>
      <p:sp>
        <p:nvSpPr>
          <p:cNvPr id="55" name="Rounded Rectangle 54"/>
          <p:cNvSpPr/>
          <p:nvPr/>
        </p:nvSpPr>
        <p:spPr bwMode="auto">
          <a:xfrm>
            <a:off x="5046222" y="4441373"/>
            <a:ext cx="3733872"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On posts, records</a:t>
            </a:r>
          </a:p>
        </p:txBody>
      </p:sp>
      <p:sp>
        <p:nvSpPr>
          <p:cNvPr id="56" name="Rounded Rectangle 55"/>
          <p:cNvSpPr/>
          <p:nvPr/>
        </p:nvSpPr>
        <p:spPr bwMode="auto">
          <a:xfrm>
            <a:off x="5036039" y="5021806"/>
            <a:ext cx="3733872"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solidFill>
                  <a:srgbClr val="FFFFFF"/>
                </a:solidFill>
              </a:rPr>
              <a:t>Files to posts, records</a:t>
            </a:r>
          </a:p>
        </p:txBody>
      </p:sp>
      <p:cxnSp>
        <p:nvCxnSpPr>
          <p:cNvPr id="59" name="Straight Connector 58"/>
          <p:cNvCxnSpPr>
            <a:stCxn id="17" idx="3"/>
            <a:endCxn id="47" idx="1"/>
          </p:cNvCxnSpPr>
          <p:nvPr/>
        </p:nvCxnSpPr>
        <p:spPr>
          <a:xfrm>
            <a:off x="4320827" y="2271177"/>
            <a:ext cx="705029" cy="12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6" idx="3"/>
            <a:endCxn id="52" idx="1"/>
          </p:cNvCxnSpPr>
          <p:nvPr/>
        </p:nvCxnSpPr>
        <p:spPr>
          <a:xfrm flipV="1">
            <a:off x="4320827" y="2863001"/>
            <a:ext cx="715211" cy="18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5" idx="3"/>
            <a:endCxn id="53" idx="1"/>
          </p:cNvCxnSpPr>
          <p:nvPr/>
        </p:nvCxnSpPr>
        <p:spPr>
          <a:xfrm flipV="1">
            <a:off x="4320827" y="3457012"/>
            <a:ext cx="725394" cy="16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4" idx="3"/>
            <a:endCxn id="54" idx="1"/>
          </p:cNvCxnSpPr>
          <p:nvPr/>
        </p:nvCxnSpPr>
        <p:spPr>
          <a:xfrm>
            <a:off x="4320826" y="4052347"/>
            <a:ext cx="735578" cy="20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13" idx="3"/>
            <a:endCxn id="55" idx="1"/>
          </p:cNvCxnSpPr>
          <p:nvPr/>
        </p:nvCxnSpPr>
        <p:spPr>
          <a:xfrm flipV="1">
            <a:off x="4320826" y="4645034"/>
            <a:ext cx="725396" cy="103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2" idx="3"/>
            <a:endCxn id="56" idx="1"/>
          </p:cNvCxnSpPr>
          <p:nvPr/>
        </p:nvCxnSpPr>
        <p:spPr>
          <a:xfrm>
            <a:off x="4334633" y="5223225"/>
            <a:ext cx="701406" cy="22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2626" y="5065579"/>
            <a:ext cx="327479" cy="3274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1115" y="3277743"/>
            <a:ext cx="358538" cy="35853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82626" y="2113639"/>
            <a:ext cx="350063" cy="350063"/>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60000" y="2710851"/>
            <a:ext cx="350063" cy="35006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99043" y="3893732"/>
            <a:ext cx="317228" cy="317228"/>
          </a:xfrm>
          <a:prstGeom prst="rect">
            <a:avLst/>
          </a:prstGeom>
        </p:spPr>
      </p:pic>
      <p:sp>
        <p:nvSpPr>
          <p:cNvPr id="21" name="Rectangle 20"/>
          <p:cNvSpPr/>
          <p:nvPr/>
        </p:nvSpPr>
        <p:spPr>
          <a:xfrm>
            <a:off x="8937034" y="4515639"/>
            <a:ext cx="2241319" cy="369332"/>
          </a:xfrm>
          <a:prstGeom prst="rect">
            <a:avLst/>
          </a:prstGeom>
        </p:spPr>
        <p:txBody>
          <a:bodyPr wrap="none">
            <a:spAutoFit/>
          </a:bodyPr>
          <a:lstStyle/>
          <a:p>
            <a:r>
              <a:rPr lang="en-US" dirty="0">
                <a:solidFill>
                  <a:srgbClr val="54698D"/>
                </a:solidFill>
              </a:rPr>
              <a:t>Write a comment...</a:t>
            </a:r>
          </a:p>
        </p:txBody>
      </p:sp>
    </p:spTree>
    <p:custDataLst>
      <p:tags r:id="rId1"/>
    </p:custDataLst>
    <p:extLst>
      <p:ext uri="{BB962C8B-B14F-4D97-AF65-F5344CB8AC3E}">
        <p14:creationId xmlns:p14="http://schemas.microsoft.com/office/powerpoint/2010/main" val="1296035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424292" y="1157259"/>
            <a:ext cx="7216027" cy="502784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Chatter Home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86</a:t>
            </a:fld>
            <a:endParaRPr lang="en-US" dirty="0"/>
          </a:p>
        </p:txBody>
      </p:sp>
      <p:sp>
        <p:nvSpPr>
          <p:cNvPr id="17" name="Freeform 343"/>
          <p:cNvSpPr>
            <a:spLocks noEditPoints="1"/>
          </p:cNvSpPr>
          <p:nvPr/>
        </p:nvSpPr>
        <p:spPr bwMode="auto">
          <a:xfrm>
            <a:off x="375931" y="1348086"/>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23" name="Rounded Rectangular Callout 22"/>
          <p:cNvSpPr/>
          <p:nvPr/>
        </p:nvSpPr>
        <p:spPr>
          <a:xfrm>
            <a:off x="775876" y="1304557"/>
            <a:ext cx="1518231" cy="639862"/>
          </a:xfrm>
          <a:prstGeom prst="wedgeRoundRectCallout">
            <a:avLst>
              <a:gd name="adj1" fmla="val 62705"/>
              <a:gd name="adj2" fmla="val 14227"/>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Feed view filters</a:t>
            </a:r>
          </a:p>
        </p:txBody>
      </p:sp>
      <p:sp>
        <p:nvSpPr>
          <p:cNvPr id="26" name="Rounded Rectangular Callout 25"/>
          <p:cNvSpPr/>
          <p:nvPr/>
        </p:nvSpPr>
        <p:spPr>
          <a:xfrm>
            <a:off x="128588" y="2444068"/>
            <a:ext cx="2035334" cy="1001418"/>
          </a:xfrm>
          <a:prstGeom prst="wedgeRoundRectCallout">
            <a:avLst>
              <a:gd name="adj1" fmla="val 62834"/>
              <a:gd name="adj2" fmla="val -37506"/>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Organized categories of tracked items</a:t>
            </a:r>
          </a:p>
        </p:txBody>
      </p:sp>
      <p:sp>
        <p:nvSpPr>
          <p:cNvPr id="27" name="Rounded Rectangular Callout 26"/>
          <p:cNvSpPr/>
          <p:nvPr/>
        </p:nvSpPr>
        <p:spPr>
          <a:xfrm>
            <a:off x="1190491" y="4126361"/>
            <a:ext cx="2307182" cy="617926"/>
          </a:xfrm>
          <a:prstGeom prst="wedgeRoundRectCallout">
            <a:avLst>
              <a:gd name="adj1" fmla="val 24922"/>
              <a:gd name="adj2" fmla="val -97382"/>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Recently viewed Chatter Groups</a:t>
            </a:r>
          </a:p>
        </p:txBody>
      </p:sp>
      <p:sp>
        <p:nvSpPr>
          <p:cNvPr id="28" name="Rounded Rectangular Callout 27"/>
          <p:cNvSpPr/>
          <p:nvPr/>
        </p:nvSpPr>
        <p:spPr>
          <a:xfrm>
            <a:off x="4393766" y="3552856"/>
            <a:ext cx="2815223" cy="703174"/>
          </a:xfrm>
          <a:prstGeom prst="wedgeRoundRectCallout">
            <a:avLst>
              <a:gd name="adj1" fmla="val 46720"/>
              <a:gd name="adj2" fmla="val 14227"/>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View of Chatter posts and responses</a:t>
            </a:r>
          </a:p>
        </p:txBody>
      </p:sp>
      <p:sp>
        <p:nvSpPr>
          <p:cNvPr id="29" name="Rectangle 28"/>
          <p:cNvSpPr/>
          <p:nvPr/>
        </p:nvSpPr>
        <p:spPr bwMode="auto">
          <a:xfrm>
            <a:off x="-1589" y="6348032"/>
            <a:ext cx="12192000"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dirty="0">
                <a:solidFill>
                  <a:srgbClr val="FFFFFF"/>
                </a:solidFill>
                <a:cs typeface="Arial" pitchFamily="34" charset="0"/>
              </a:rPr>
              <a:t>Click the </a:t>
            </a:r>
            <a:r>
              <a:rPr lang="en-US" sz="2200" b="1" dirty="0">
                <a:solidFill>
                  <a:srgbClr val="FFFFFF"/>
                </a:solidFill>
                <a:cs typeface="Arial" pitchFamily="34" charset="0"/>
              </a:rPr>
              <a:t>Chatter</a:t>
            </a:r>
            <a:r>
              <a:rPr lang="en-US" sz="2200" dirty="0">
                <a:solidFill>
                  <a:srgbClr val="FFFFFF"/>
                </a:solidFill>
                <a:cs typeface="Arial" pitchFamily="34" charset="0"/>
              </a:rPr>
              <a:t> tab.</a:t>
            </a:r>
          </a:p>
        </p:txBody>
      </p:sp>
      <p:sp>
        <p:nvSpPr>
          <p:cNvPr id="30" name="TextBox 29"/>
          <p:cNvSpPr txBox="1"/>
          <p:nvPr/>
        </p:nvSpPr>
        <p:spPr bwMode="white">
          <a:xfrm>
            <a:off x="327222" y="6338887"/>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31" name="Freeform 202"/>
          <p:cNvSpPr>
            <a:spLocks noEditPoints="1"/>
          </p:cNvSpPr>
          <p:nvPr/>
        </p:nvSpPr>
        <p:spPr bwMode="auto">
          <a:xfrm flipH="1">
            <a:off x="212938" y="64039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681" y="1395678"/>
            <a:ext cx="2324638" cy="2168745"/>
          </a:xfrm>
          <a:prstGeom prst="rect">
            <a:avLst/>
          </a:prstGeom>
        </p:spPr>
      </p:pic>
      <p:sp>
        <p:nvSpPr>
          <p:cNvPr id="6" name="Rectangle 5"/>
          <p:cNvSpPr/>
          <p:nvPr/>
        </p:nvSpPr>
        <p:spPr bwMode="auto">
          <a:xfrm>
            <a:off x="7390255" y="3552856"/>
            <a:ext cx="2250064" cy="2632248"/>
          </a:xfrm>
          <a:prstGeom prst="rect">
            <a:avLst/>
          </a:prstGeom>
          <a:solidFill>
            <a:srgbClr val="FDFDFD"/>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Rounded Rectangular Callout 17"/>
          <p:cNvSpPr/>
          <p:nvPr/>
        </p:nvSpPr>
        <p:spPr>
          <a:xfrm>
            <a:off x="8802556" y="4151761"/>
            <a:ext cx="3159628" cy="1747058"/>
          </a:xfrm>
          <a:prstGeom prst="wedgeRoundRectCallout">
            <a:avLst>
              <a:gd name="adj1" fmla="val -40997"/>
              <a:gd name="adj2" fmla="val -72666"/>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Recommendations appear only on the Chatter home page. (Files are records aren’t recommended.)</a:t>
            </a:r>
          </a:p>
        </p:txBody>
      </p:sp>
    </p:spTree>
    <p:custDataLst>
      <p:tags r:id="rId1"/>
    </p:custDataLst>
    <p:extLst>
      <p:ext uri="{BB962C8B-B14F-4D97-AF65-F5344CB8AC3E}">
        <p14:creationId xmlns:p14="http://schemas.microsoft.com/office/powerpoint/2010/main" val="2146952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15712" y="1684421"/>
            <a:ext cx="8656813" cy="4094181"/>
          </a:xfrm>
        </p:spPr>
        <p:txBody>
          <a:bodyPr/>
          <a:lstStyle/>
          <a:p>
            <a:pPr lvl="2"/>
            <a:r>
              <a:rPr lang="en-US" dirty="0"/>
              <a:t>As an administrator, you can: </a:t>
            </a:r>
          </a:p>
          <a:p>
            <a:pPr lvl="3"/>
            <a:r>
              <a:rPr lang="en-US" dirty="0"/>
              <a:t>Give users access to Chatter based on their profile.</a:t>
            </a:r>
          </a:p>
          <a:p>
            <a:pPr lvl="3"/>
            <a:r>
              <a:rPr lang="en-US" dirty="0"/>
              <a:t>Enable email notifications, allowing Chatter posts and comments </a:t>
            </a:r>
            <a:br>
              <a:rPr lang="en-US" dirty="0"/>
            </a:br>
            <a:r>
              <a:rPr lang="en-US" dirty="0"/>
              <a:t>to generate emails. </a:t>
            </a:r>
          </a:p>
          <a:p>
            <a:pPr lvl="3"/>
            <a:r>
              <a:rPr lang="en-US" dirty="0"/>
              <a:t>Allow group archiving. </a:t>
            </a:r>
          </a:p>
          <a:p>
            <a:pPr lvl="3"/>
            <a:r>
              <a:rPr lang="en-US" dirty="0"/>
              <a:t>Configure Invitations, allowing  users to invite non-Salesforce users and people outside your company to join the Chatter community.</a:t>
            </a:r>
          </a:p>
          <a:p>
            <a:pPr lvl="3"/>
            <a:r>
              <a:rPr lang="en-US" dirty="0"/>
              <a:t>Enable objects and fields for feed tracking, alerting followers to any changes made to records they follow.</a:t>
            </a:r>
          </a:p>
          <a:p>
            <a:pPr lvl="2"/>
            <a:r>
              <a:rPr lang="en-US" dirty="0">
                <a:solidFill>
                  <a:srgbClr val="262626"/>
                </a:solidFill>
              </a:rPr>
              <a:t>Receipt of email notifications is controlled by each user in their personal settings area.</a:t>
            </a:r>
            <a:endParaRPr lang="en-US" dirty="0"/>
          </a:p>
        </p:txBody>
      </p:sp>
      <p:sp>
        <p:nvSpPr>
          <p:cNvPr id="2" name="Title 1"/>
          <p:cNvSpPr>
            <a:spLocks noGrp="1"/>
          </p:cNvSpPr>
          <p:nvPr>
            <p:ph type="title"/>
          </p:nvPr>
        </p:nvSpPr>
        <p:spPr/>
        <p:txBody>
          <a:bodyPr/>
          <a:lstStyle/>
          <a:p>
            <a:r>
              <a:rPr lang="en-US"/>
              <a:t>Administering Chatter </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87</a:t>
            </a:fld>
            <a:endParaRPr lang="en-US" dirty="0"/>
          </a:p>
        </p:txBody>
      </p:sp>
      <p:sp>
        <p:nvSpPr>
          <p:cNvPr id="11" name="Rectangle 10"/>
          <p:cNvSpPr/>
          <p:nvPr/>
        </p:nvSpPr>
        <p:spPr bwMode="auto">
          <a:xfrm>
            <a:off x="0" y="758486"/>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Chatter is secure and works in accordance with all the security and permission settings in your Salesforce organization!</a:t>
            </a:r>
          </a:p>
        </p:txBody>
      </p:sp>
      <p:sp>
        <p:nvSpPr>
          <p:cNvPr id="16" name="TextBox 15"/>
          <p:cNvSpPr txBox="1"/>
          <p:nvPr/>
        </p:nvSpPr>
        <p:spPr bwMode="white">
          <a:xfrm>
            <a:off x="12769" y="860106"/>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17" name="Freeform 343"/>
          <p:cNvSpPr>
            <a:spLocks noEditPoints="1"/>
          </p:cNvSpPr>
          <p:nvPr/>
        </p:nvSpPr>
        <p:spPr bwMode="auto">
          <a:xfrm>
            <a:off x="466613" y="1112561"/>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18" name="Rectangle 17"/>
          <p:cNvSpPr/>
          <p:nvPr/>
        </p:nvSpPr>
        <p:spPr bwMode="auto">
          <a:xfrm>
            <a:off x="-1" y="5796171"/>
            <a:ext cx="12188825" cy="1061829"/>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dirty="0">
                <a:solidFill>
                  <a:srgbClr val="FFFFFF"/>
                </a:solidFill>
                <a:cs typeface="Arial" pitchFamily="34" charset="0"/>
              </a:rPr>
              <a:t>To enable and administer Chatter:</a:t>
            </a:r>
          </a:p>
          <a:p>
            <a:pPr>
              <a:spcBef>
                <a:spcPct val="50000"/>
              </a:spcBef>
            </a:pPr>
            <a:r>
              <a:rPr lang="en-US" sz="2200" b="1" dirty="0">
                <a:solidFill>
                  <a:srgbClr val="FFFFFF"/>
                </a:solidFill>
                <a:cs typeface="Arial" pitchFamily="34" charset="0"/>
              </a:rPr>
              <a:t>Setup | Feature Settings | Chatter | Chatter Settings</a:t>
            </a:r>
          </a:p>
        </p:txBody>
      </p:sp>
      <p:sp>
        <p:nvSpPr>
          <p:cNvPr id="19" name="TextBox 18"/>
          <p:cNvSpPr txBox="1"/>
          <p:nvPr/>
        </p:nvSpPr>
        <p:spPr bwMode="white">
          <a:xfrm>
            <a:off x="28576" y="6040824"/>
            <a:ext cx="1295063"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20" name="Freeform 202"/>
          <p:cNvSpPr>
            <a:spLocks noEditPoints="1"/>
          </p:cNvSpPr>
          <p:nvPr/>
        </p:nvSpPr>
        <p:spPr bwMode="auto">
          <a:xfrm flipH="1">
            <a:off x="478581" y="631570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2646433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Following Records on Chatter</a:t>
            </a:r>
          </a:p>
        </p:txBody>
      </p:sp>
      <p:sp>
        <p:nvSpPr>
          <p:cNvPr id="6" name="Slide Number Placeholder 5"/>
          <p:cNvSpPr>
            <a:spLocks noGrp="1"/>
          </p:cNvSpPr>
          <p:nvPr>
            <p:ph type="sldNum" sz="quarter" idx="10"/>
          </p:nvPr>
        </p:nvSpPr>
        <p:spPr/>
        <p:txBody>
          <a:bodyPr/>
          <a:lstStyle/>
          <a:p>
            <a:fld id="{812A5277-1DB9-460F-9A21-B857ABB32666}" type="slidenum">
              <a:rPr lang="en-US" smtClean="0"/>
              <a:pPr/>
              <a:t>88</a:t>
            </a:fld>
            <a:endParaRPr lang="en-US" dirty="0"/>
          </a:p>
        </p:txBody>
      </p:sp>
      <p:sp>
        <p:nvSpPr>
          <p:cNvPr id="38" name="Rectangle 37"/>
          <p:cNvSpPr/>
          <p:nvPr/>
        </p:nvSpPr>
        <p:spPr bwMode="auto">
          <a:xfrm>
            <a:off x="3175" y="5939739"/>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Objects must have feed tracking enabled for users to see Chatter feed updates on records they follow. </a:t>
            </a:r>
          </a:p>
        </p:txBody>
      </p:sp>
      <p:sp>
        <p:nvSpPr>
          <p:cNvPr id="39" name="TextBox 38"/>
          <p:cNvSpPr txBox="1"/>
          <p:nvPr/>
        </p:nvSpPr>
        <p:spPr bwMode="white">
          <a:xfrm>
            <a:off x="12769" y="6042621"/>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40" name="Freeform 343"/>
          <p:cNvSpPr>
            <a:spLocks noEditPoints="1"/>
          </p:cNvSpPr>
          <p:nvPr/>
        </p:nvSpPr>
        <p:spPr bwMode="auto">
          <a:xfrm>
            <a:off x="466613" y="6295076"/>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
        <p:nvSpPr>
          <p:cNvPr id="41" name="Rectangle 40"/>
          <p:cNvSpPr/>
          <p:nvPr/>
        </p:nvSpPr>
        <p:spPr bwMode="auto">
          <a:xfrm>
            <a:off x="0" y="748860"/>
            <a:ext cx="12188825" cy="92333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dirty="0">
                <a:solidFill>
                  <a:srgbClr val="FFFFFF"/>
                </a:solidFill>
                <a:cs typeface="Arial" pitchFamily="34" charset="0"/>
              </a:rPr>
              <a:t>Chatter posts linked to records are displayed in the Chatter feed and </a:t>
            </a:r>
            <a:br>
              <a:rPr lang="en-US" sz="2400" dirty="0">
                <a:solidFill>
                  <a:srgbClr val="FFFFFF"/>
                </a:solidFill>
                <a:cs typeface="Arial" pitchFamily="34" charset="0"/>
              </a:rPr>
            </a:br>
            <a:r>
              <a:rPr lang="en-US" sz="2400" dirty="0">
                <a:solidFill>
                  <a:srgbClr val="FFFFFF"/>
                </a:solidFill>
                <a:cs typeface="Arial" pitchFamily="34" charset="0"/>
              </a:rPr>
              <a:t>visible to anyone who has access to the object record. </a:t>
            </a:r>
          </a:p>
        </p:txBody>
      </p:sp>
      <p:sp>
        <p:nvSpPr>
          <p:cNvPr id="43" name="TextBox 42"/>
          <p:cNvSpPr txBox="1"/>
          <p:nvPr/>
        </p:nvSpPr>
        <p:spPr bwMode="white">
          <a:xfrm>
            <a:off x="12769" y="836192"/>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57" name="Freeform 343"/>
          <p:cNvSpPr>
            <a:spLocks noEditPoints="1"/>
          </p:cNvSpPr>
          <p:nvPr/>
        </p:nvSpPr>
        <p:spPr bwMode="auto">
          <a:xfrm>
            <a:off x="466613" y="108864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grpSp>
        <p:nvGrpSpPr>
          <p:cNvPr id="2" name="Group 1"/>
          <p:cNvGrpSpPr/>
          <p:nvPr/>
        </p:nvGrpSpPr>
        <p:grpSpPr>
          <a:xfrm>
            <a:off x="632588" y="1782727"/>
            <a:ext cx="10851840" cy="4065746"/>
            <a:chOff x="297182" y="1658566"/>
            <a:chExt cx="11514633" cy="4314068"/>
          </a:xfrm>
        </p:grpSpPr>
        <p:pic>
          <p:nvPicPr>
            <p:cNvPr id="3" name="Picture 2"/>
            <p:cNvPicPr>
              <a:picLocks noChangeAspect="1"/>
            </p:cNvPicPr>
            <p:nvPr/>
          </p:nvPicPr>
          <p:blipFill>
            <a:blip r:embed="rId4"/>
            <a:stretch>
              <a:fillRect/>
            </a:stretch>
          </p:blipFill>
          <p:spPr>
            <a:xfrm>
              <a:off x="2450121" y="1658566"/>
              <a:ext cx="7140193" cy="431406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59" name="Rounded Rectangular Callout 58"/>
            <p:cNvSpPr/>
            <p:nvPr/>
          </p:nvSpPr>
          <p:spPr>
            <a:xfrm>
              <a:off x="297182" y="1979325"/>
              <a:ext cx="1995763" cy="433955"/>
            </a:xfrm>
            <a:prstGeom prst="wedgeRoundRectCallout">
              <a:avLst>
                <a:gd name="adj1" fmla="val 62404"/>
                <a:gd name="adj2" fmla="val -52823"/>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Object record</a:t>
              </a:r>
            </a:p>
          </p:txBody>
        </p:sp>
        <p:sp>
          <p:nvSpPr>
            <p:cNvPr id="61" name="Rounded Rectangular Callout 60"/>
            <p:cNvSpPr/>
            <p:nvPr/>
          </p:nvSpPr>
          <p:spPr>
            <a:xfrm>
              <a:off x="9092149" y="2454198"/>
              <a:ext cx="1639800" cy="603200"/>
            </a:xfrm>
            <a:prstGeom prst="wedgeRoundRectCallout">
              <a:avLst>
                <a:gd name="adj1" fmla="val -33075"/>
                <a:gd name="adj2" fmla="val 78454"/>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Write a new post.</a:t>
              </a:r>
            </a:p>
          </p:txBody>
        </p:sp>
        <p:sp>
          <p:nvSpPr>
            <p:cNvPr id="62" name="Rounded Rectangular Callout 61"/>
            <p:cNvSpPr/>
            <p:nvPr/>
          </p:nvSpPr>
          <p:spPr>
            <a:xfrm>
              <a:off x="9669456" y="5104908"/>
              <a:ext cx="2142359" cy="658679"/>
            </a:xfrm>
            <a:prstGeom prst="wedgeRoundRectCallout">
              <a:avLst>
                <a:gd name="adj1" fmla="val -65997"/>
                <a:gd name="adj2" fmla="val 49663"/>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Comment on existing posts.</a:t>
              </a:r>
            </a:p>
          </p:txBody>
        </p:sp>
        <p:sp>
          <p:nvSpPr>
            <p:cNvPr id="18" name="Rounded Rectangular Callout 17"/>
            <p:cNvSpPr/>
            <p:nvPr/>
          </p:nvSpPr>
          <p:spPr>
            <a:xfrm>
              <a:off x="9155326" y="3519669"/>
              <a:ext cx="1805474" cy="663520"/>
            </a:xfrm>
            <a:prstGeom prst="wedgeRoundRectCallout">
              <a:avLst>
                <a:gd name="adj1" fmla="val -59398"/>
                <a:gd name="adj2" fmla="val -16895"/>
                <a:gd name="adj3" fmla="val 16667"/>
              </a:avLst>
            </a:prstGeom>
            <a:solidFill>
              <a:srgbClr val="008675"/>
            </a:solid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Search past posts.</a:t>
              </a:r>
            </a:p>
          </p:txBody>
        </p:sp>
      </p:grpSp>
    </p:spTree>
    <p:custDataLst>
      <p:tags r:id="rId1"/>
    </p:custDataLst>
    <p:extLst>
      <p:ext uri="{BB962C8B-B14F-4D97-AF65-F5344CB8AC3E}">
        <p14:creationId xmlns:p14="http://schemas.microsoft.com/office/powerpoint/2010/main" val="3152061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4151576" y="1444753"/>
            <a:ext cx="7740307" cy="37067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267" name="Picture 3" hidden="1"/>
          <p:cNvPicPr>
            <a:picLocks noChangeAspect="1" noChangeArrowheads="1"/>
          </p:cNvPicPr>
          <p:nvPr/>
        </p:nvPicPr>
        <p:blipFill>
          <a:blip r:embed="rId5" cstate="print"/>
          <a:srcRect b="21716"/>
          <a:stretch>
            <a:fillRect/>
          </a:stretch>
        </p:blipFill>
        <p:spPr bwMode="auto">
          <a:xfrm>
            <a:off x="1345471" y="3214859"/>
            <a:ext cx="6415565" cy="319900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8" name="Content Placeholder 7"/>
          <p:cNvSpPr>
            <a:spLocks noGrp="1"/>
          </p:cNvSpPr>
          <p:nvPr>
            <p:ph idx="1"/>
          </p:nvPr>
        </p:nvSpPr>
        <p:spPr>
          <a:xfrm>
            <a:off x="115712" y="843165"/>
            <a:ext cx="3899076" cy="5950440"/>
          </a:xfrm>
        </p:spPr>
        <p:txBody>
          <a:bodyPr>
            <a:normAutofit/>
          </a:bodyPr>
          <a:lstStyle/>
          <a:p>
            <a:pPr marL="0" indent="0">
              <a:buNone/>
            </a:pPr>
            <a:r>
              <a:rPr lang="en-US" dirty="0"/>
              <a:t>Groups are a powerful feature of Chatter that </a:t>
            </a:r>
            <a:br>
              <a:rPr lang="en-US" dirty="0"/>
            </a:br>
            <a:r>
              <a:rPr lang="en-US" dirty="0"/>
              <a:t>users can create. Users </a:t>
            </a:r>
            <a:br>
              <a:rPr lang="en-US" dirty="0"/>
            </a:br>
            <a:r>
              <a:rPr lang="en-US" dirty="0"/>
              <a:t>in a Chatter group can:</a:t>
            </a:r>
          </a:p>
          <a:p>
            <a:pPr lvl="2" fontAlgn="t"/>
            <a:r>
              <a:rPr lang="en-US" dirty="0"/>
              <a:t>Collaborate in a private, public, or unlisted group.</a:t>
            </a:r>
          </a:p>
          <a:p>
            <a:pPr lvl="2" fontAlgn="t"/>
            <a:r>
              <a:rPr lang="en-US" dirty="0"/>
              <a:t>Use Announcements for important messages.</a:t>
            </a:r>
          </a:p>
          <a:p>
            <a:pPr lvl="2" fontAlgn="t"/>
            <a:r>
              <a:rPr lang="en-US" dirty="0"/>
              <a:t>Post updates, files, and links.</a:t>
            </a:r>
          </a:p>
          <a:p>
            <a:pPr lvl="2" fontAlgn="auto"/>
            <a:r>
              <a:rPr lang="en-US" dirty="0"/>
              <a:t>Include customers in private groups.</a:t>
            </a:r>
          </a:p>
          <a:p>
            <a:pPr lvl="2" fontAlgn="t"/>
            <a:r>
              <a:rPr lang="en-US" dirty="0"/>
              <a:t>Reduce group emails.</a:t>
            </a:r>
          </a:p>
          <a:p>
            <a:pPr lvl="2" fontAlgn="t"/>
            <a:r>
              <a:rPr lang="en-US" dirty="0"/>
              <a:t>Reduce email attachments.</a:t>
            </a:r>
          </a:p>
          <a:p>
            <a:pPr fontAlgn="t"/>
            <a:endParaRPr lang="en-US" dirty="0"/>
          </a:p>
          <a:p>
            <a:endParaRPr lang="en-US" dirty="0"/>
          </a:p>
          <a:p>
            <a:pPr>
              <a:buNone/>
            </a:pPr>
            <a:endParaRPr lang="en-US" dirty="0"/>
          </a:p>
          <a:p>
            <a:endParaRPr lang="en-US" dirty="0"/>
          </a:p>
        </p:txBody>
      </p:sp>
      <p:sp>
        <p:nvSpPr>
          <p:cNvPr id="7" name="Title 6"/>
          <p:cNvSpPr>
            <a:spLocks noGrp="1"/>
          </p:cNvSpPr>
          <p:nvPr>
            <p:ph type="title"/>
          </p:nvPr>
        </p:nvSpPr>
        <p:spPr/>
        <p:txBody>
          <a:bodyPr/>
          <a:lstStyle/>
          <a:p>
            <a:r>
              <a:rPr lang="en-US" dirty="0"/>
              <a:t>What are Chatter Groups?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89</a:t>
            </a:fld>
            <a:endParaRPr lang="en-US" dirty="0"/>
          </a:p>
        </p:txBody>
      </p:sp>
      <p:sp>
        <p:nvSpPr>
          <p:cNvPr id="18" name="Rounded Rectangular Callout 17"/>
          <p:cNvSpPr/>
          <p:nvPr/>
        </p:nvSpPr>
        <p:spPr>
          <a:xfrm>
            <a:off x="8820908" y="5484646"/>
            <a:ext cx="2334767" cy="729156"/>
          </a:xfrm>
          <a:prstGeom prst="wedgeRoundRectCallout">
            <a:avLst>
              <a:gd name="adj1" fmla="val 20562"/>
              <a:gd name="adj2" fmla="val -98996"/>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Add and manage members.</a:t>
            </a:r>
          </a:p>
        </p:txBody>
      </p:sp>
      <p:sp>
        <p:nvSpPr>
          <p:cNvPr id="19" name="Rounded Rectangular Callout 18"/>
          <p:cNvSpPr/>
          <p:nvPr/>
        </p:nvSpPr>
        <p:spPr>
          <a:xfrm>
            <a:off x="5353803" y="3818385"/>
            <a:ext cx="2307182" cy="957590"/>
          </a:xfrm>
          <a:prstGeom prst="wedgeRoundRectCallout">
            <a:avLst>
              <a:gd name="adj1" fmla="val -66968"/>
              <a:gd name="adj2" fmla="val -96390"/>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Post updates, files, links, polls, and more. </a:t>
            </a:r>
          </a:p>
        </p:txBody>
      </p:sp>
      <p:sp>
        <p:nvSpPr>
          <p:cNvPr id="20" name="Rounded Rectangular Callout 19"/>
          <p:cNvSpPr/>
          <p:nvPr/>
        </p:nvSpPr>
        <p:spPr bwMode="auto">
          <a:xfrm>
            <a:off x="9704425" y="1864345"/>
            <a:ext cx="2676269" cy="857740"/>
          </a:xfrm>
          <a:prstGeom prst="wedgeRoundRectCallout">
            <a:avLst>
              <a:gd name="adj1" fmla="val -22560"/>
              <a:gd name="adj2" fmla="val 105199"/>
              <a:gd name="adj3" fmla="val 16667"/>
            </a:avLst>
          </a:prstGeom>
          <a:solidFill>
            <a:srgbClr val="008675"/>
          </a:solidFill>
          <a:ln w="38100" cap="flat" cmpd="sng" algn="ctr">
            <a:solidFill>
              <a:srgbClr val="008675"/>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srgbClr val="FFFFFF"/>
                </a:solidFill>
              </a:rPr>
              <a:t>Group information and description.</a:t>
            </a:r>
          </a:p>
        </p:txBody>
      </p:sp>
      <p:sp>
        <p:nvSpPr>
          <p:cNvPr id="14" name="Rounded Rectangular Callout 13"/>
          <p:cNvSpPr/>
          <p:nvPr/>
        </p:nvSpPr>
        <p:spPr>
          <a:xfrm>
            <a:off x="6210234" y="2589961"/>
            <a:ext cx="1302344" cy="670042"/>
          </a:xfrm>
          <a:prstGeom prst="wedgeRoundRectCallout">
            <a:avLst>
              <a:gd name="adj1" fmla="val -77882"/>
              <a:gd name="adj2" fmla="val -18587"/>
              <a:gd name="adj3" fmla="val 16667"/>
            </a:avLst>
          </a:prstGeom>
          <a:solidFill>
            <a:srgbClr val="008675"/>
          </a:solidFill>
          <a:ln w="38100">
            <a:solidFill>
              <a:srgbClr val="008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Measure activity.</a:t>
            </a:r>
          </a:p>
        </p:txBody>
      </p:sp>
    </p:spTree>
    <p:custDataLst>
      <p:tags r:id="rId1"/>
    </p:custDataLst>
    <p:extLst>
      <p:ext uri="{BB962C8B-B14F-4D97-AF65-F5344CB8AC3E}">
        <p14:creationId xmlns:p14="http://schemas.microsoft.com/office/powerpoint/2010/main" val="827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9</a:t>
            </a:fld>
            <a:endParaRPr lang="en-US" dirty="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200275"/>
            <a:ext cx="7729536" cy="4589254"/>
          </a:xfrm>
        </p:spPr>
        <p:txBody>
          <a:bodyPr/>
          <a:lstStyle/>
          <a:p>
            <a:r>
              <a:rPr lang="en-US" dirty="0"/>
              <a:t>Tasks:</a:t>
            </a:r>
          </a:p>
          <a:p>
            <a:pPr lvl="1"/>
            <a:r>
              <a:rPr lang="en-US" dirty="0"/>
              <a:t>Create Chatter Groups for All Sales (public) and All Support (private).</a:t>
            </a:r>
          </a:p>
          <a:p>
            <a:pPr lvl="1"/>
            <a:r>
              <a:rPr lang="en-US" dirty="0"/>
              <a:t>Post a link to the All Support group that explains how to use @mentions.</a:t>
            </a:r>
          </a:p>
          <a:p>
            <a:pPr lvl="1"/>
            <a:r>
              <a:rPr lang="en-US" dirty="0"/>
              <a:t>Click</a:t>
            </a:r>
            <a:r>
              <a:rPr lang="en-US" b="1" dirty="0"/>
              <a:t> #training </a:t>
            </a:r>
            <a:r>
              <a:rPr lang="en-US" dirty="0"/>
              <a:t>in your Chatter post to see other conversations in the company regarding training. </a:t>
            </a:r>
          </a:p>
          <a:p>
            <a:endParaRPr lang="en-US" dirty="0"/>
          </a:p>
        </p:txBody>
      </p:sp>
      <p:sp>
        <p:nvSpPr>
          <p:cNvPr id="2" name="Content Placeholder 1"/>
          <p:cNvSpPr>
            <a:spLocks noGrp="1"/>
          </p:cNvSpPr>
          <p:nvPr>
            <p:ph idx="11"/>
          </p:nvPr>
        </p:nvSpPr>
        <p:spPr>
          <a:xfrm>
            <a:off x="1" y="758825"/>
            <a:ext cx="12192000" cy="1312635"/>
          </a:xfrm>
        </p:spPr>
        <p:txBody>
          <a:bodyPr/>
          <a:lstStyle/>
          <a:p>
            <a:r>
              <a:rPr lang="en-US" dirty="0"/>
              <a:t>Goal: </a:t>
            </a:r>
          </a:p>
          <a:p>
            <a:pPr lvl="1"/>
            <a:r>
              <a:rPr lang="en-US" dirty="0"/>
              <a:t>Create Chatter groups to replace group email lists. Post a link to additional training and mark it with a topic tag, so users can easily search for training-related posts. </a:t>
            </a:r>
          </a:p>
        </p:txBody>
      </p:sp>
      <p:sp>
        <p:nvSpPr>
          <p:cNvPr id="9" name="Content Placeholder 8"/>
          <p:cNvSpPr>
            <a:spLocks noGrp="1"/>
          </p:cNvSpPr>
          <p:nvPr>
            <p:ph idx="10"/>
          </p:nvPr>
        </p:nvSpPr>
        <p:spPr/>
        <p:txBody>
          <a:bodyPr/>
          <a:lstStyle/>
          <a:p>
            <a:r>
              <a:rPr lang="en-US"/>
              <a:t>10 min</a:t>
            </a:r>
            <a:endParaRPr lang="en-US" dirty="0"/>
          </a:p>
        </p:txBody>
      </p:sp>
      <p:sp>
        <p:nvSpPr>
          <p:cNvPr id="3" name="Text Placeholder 2"/>
          <p:cNvSpPr>
            <a:spLocks noGrp="1"/>
          </p:cNvSpPr>
          <p:nvPr>
            <p:ph type="body" sz="quarter" idx="12"/>
          </p:nvPr>
        </p:nvSpPr>
        <p:spPr/>
        <p:txBody>
          <a:bodyPr/>
          <a:lstStyle/>
          <a:p>
            <a:r>
              <a:rPr lang="en-US"/>
              <a:t>Join me</a:t>
            </a:r>
            <a:endParaRPr lang="en-US" dirty="0"/>
          </a:p>
        </p:txBody>
      </p:sp>
      <p:sp>
        <p:nvSpPr>
          <p:cNvPr id="6" name="Title 5"/>
          <p:cNvSpPr>
            <a:spLocks noGrp="1"/>
          </p:cNvSpPr>
          <p:nvPr>
            <p:ph type="title"/>
          </p:nvPr>
        </p:nvSpPr>
        <p:spPr/>
        <p:txBody>
          <a:bodyPr/>
          <a:lstStyle/>
          <a:p>
            <a:r>
              <a:rPr lang="en-US" dirty="0"/>
              <a:t>2-7: Create Public and Private Chatter Groups </a:t>
            </a:r>
          </a:p>
        </p:txBody>
      </p:sp>
      <p:sp>
        <p:nvSpPr>
          <p:cNvPr id="4" name="Slide Number Placeholder 3"/>
          <p:cNvSpPr>
            <a:spLocks noGrp="1"/>
          </p:cNvSpPr>
          <p:nvPr>
            <p:ph type="sldNum" sz="quarter" idx="13"/>
          </p:nvPr>
        </p:nvSpPr>
        <p:spPr/>
        <p:txBody>
          <a:bodyPr/>
          <a:lstStyle/>
          <a:p>
            <a:fld id="{812A5277-1DB9-460F-9A21-B857ABB32666}" type="slidenum">
              <a:rPr lang="en-US" smtClean="0"/>
              <a:pPr/>
              <a:t>90</a:t>
            </a:fld>
            <a:endParaRPr lang="en-US" dirty="0"/>
          </a:p>
        </p:txBody>
      </p:sp>
    </p:spTree>
    <p:custDataLst>
      <p:tags r:id="rId1"/>
    </p:custDataLst>
    <p:extLst>
      <p:ext uri="{BB962C8B-B14F-4D97-AF65-F5344CB8AC3E}">
        <p14:creationId xmlns:p14="http://schemas.microsoft.com/office/powerpoint/2010/main" val="1245230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0" y="1027272"/>
            <a:ext cx="6258409" cy="4635062"/>
          </a:xfrm>
        </p:spPr>
        <p:txBody>
          <a:bodyPr/>
          <a:lstStyle/>
          <a:p>
            <a:pPr lvl="3"/>
            <a:r>
              <a:rPr lang="en-US" dirty="0"/>
              <a:t>Setting Up the Company Profile</a:t>
            </a:r>
          </a:p>
          <a:p>
            <a:pPr lvl="3"/>
            <a:r>
              <a:rPr lang="en-GB" dirty="0"/>
              <a:t>Configuring the User Interface</a:t>
            </a:r>
          </a:p>
          <a:p>
            <a:pPr lvl="3"/>
            <a:r>
              <a:rPr lang="en-US" dirty="0"/>
              <a:t>Setting Up Activities and Calendars</a:t>
            </a:r>
          </a:p>
          <a:p>
            <a:pPr lvl="3"/>
            <a:r>
              <a:rPr lang="en-GB" dirty="0"/>
              <a:t>Setting Up Chatter Groups</a:t>
            </a:r>
          </a:p>
          <a:p>
            <a:pPr lvl="1"/>
            <a:r>
              <a:rPr lang="en-GB" dirty="0"/>
              <a:t>Mobile Access with Salesforce1</a:t>
            </a:r>
          </a:p>
          <a:p>
            <a:pPr lvl="2"/>
            <a:r>
              <a:rPr lang="en-GB" dirty="0"/>
              <a:t>Salesforce Email Integration</a:t>
            </a:r>
            <a:endParaRPr lang="en-US" dirty="0"/>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91</a:t>
            </a:fld>
            <a:endParaRPr lang="en-US" dirty="0"/>
          </a:p>
        </p:txBody>
      </p:sp>
    </p:spTree>
    <p:custDataLst>
      <p:tags r:id="rId1"/>
    </p:custDataLst>
    <p:extLst>
      <p:ext uri="{BB962C8B-B14F-4D97-AF65-F5344CB8AC3E}">
        <p14:creationId xmlns:p14="http://schemas.microsoft.com/office/powerpoint/2010/main" val="10019352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Mobile Access with Salesforce1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025040167"/>
              </p:ext>
            </p:extLst>
          </p:nvPr>
        </p:nvGraphicFramePr>
        <p:xfrm>
          <a:off x="2579886" y="1168035"/>
          <a:ext cx="7548517" cy="4762276"/>
        </p:xfrm>
        <a:graphic>
          <a:graphicData uri="http://schemas.openxmlformats.org/drawingml/2006/table">
            <a:tbl>
              <a:tblPr firstRow="1" bandRow="1">
                <a:tableStyleId>{5C22544A-7EE6-4342-B048-85BDC9FD1C3A}</a:tableStyleId>
              </a:tblPr>
              <a:tblGrid>
                <a:gridCol w="7206201">
                  <a:extLst>
                    <a:ext uri="{9D8B030D-6E8A-4147-A177-3AD203B41FA5}">
                      <a16:colId xmlns:a16="http://schemas.microsoft.com/office/drawing/2014/main" val="20000"/>
                    </a:ext>
                  </a:extLst>
                </a:gridCol>
                <a:gridCol w="342316">
                  <a:extLst>
                    <a:ext uri="{9D8B030D-6E8A-4147-A177-3AD203B41FA5}">
                      <a16:colId xmlns:a16="http://schemas.microsoft.com/office/drawing/2014/main" val="20001"/>
                    </a:ext>
                  </a:extLst>
                </a:gridCol>
              </a:tblGrid>
              <a:tr h="574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Salesforce Sans" panose="020B0505020202020203" pitchFamily="34" charset="0"/>
                          <a:ea typeface="Segoe UI" pitchFamily="34" charset="0"/>
                          <a:cs typeface="Segoe UI" pitchFamily="34" charset="0"/>
                        </a:rPr>
                        <a:t>Ling</a:t>
                      </a:r>
                      <a:r>
                        <a:rPr lang="en-US" sz="1800" b="0" baseline="0" dirty="0">
                          <a:solidFill>
                            <a:srgbClr val="0070C0"/>
                          </a:solidFill>
                          <a:latin typeface="Salesforce Sans" panose="020B0505020202020203" pitchFamily="34" charset="0"/>
                          <a:ea typeface="Segoe UI" pitchFamily="34" charset="0"/>
                          <a:cs typeface="Segoe UI" pitchFamily="34" charset="0"/>
                        </a:rPr>
                        <a:t> Wu</a:t>
                      </a:r>
                      <a:endParaRPr lang="en-US"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2">
                              <a:lumMod val="50000"/>
                            </a:schemeClr>
                          </a:solidFill>
                          <a:latin typeface="Salesforce Sans" panose="020B0505020202020203" pitchFamily="34" charset="0"/>
                          <a:ea typeface="Segoe UI" pitchFamily="34" charset="0"/>
                          <a:cs typeface="Segoe UI" pitchFamily="34" charset="0"/>
                        </a:rPr>
                        <a:t>11h ago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729516">
                <a:tc gridSpan="2">
                  <a:txBody>
                    <a:bodyPr/>
                    <a:lstStyle/>
                    <a:p>
                      <a:r>
                        <a:rPr lang="en-GB" sz="1800" b="0" kern="1200" dirty="0">
                          <a:solidFill>
                            <a:schemeClr val="tx1"/>
                          </a:solidFill>
                          <a:latin typeface="Salesforce Sans" panose="020B0505020202020203" pitchFamily="34" charset="0"/>
                          <a:ea typeface="Segoe UI" pitchFamily="34" charset="0"/>
                          <a:cs typeface="Segoe UI" pitchFamily="34" charset="0"/>
                        </a:rPr>
                        <a:t>Our sales team loves using Salesforce1 on company tablets and their cell phones. We really want to set up the recruiting team to be mobile-ready so they can leverage their Salesforce data when they are at job fairs. Can you set that up?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9181">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en-GB" sz="1600" b="0" dirty="0">
                          <a:solidFill>
                            <a:schemeClr val="bg1">
                              <a:lumMod val="50000"/>
                            </a:schemeClr>
                          </a:solidFill>
                          <a:latin typeface="Salesforce Sans" panose="020B0505020202020203" pitchFamily="34" charset="0"/>
                          <a:ea typeface="Segoe UI" pitchFamily="34" charset="0"/>
                          <a:cs typeface="Segoe UI" pitchFamily="34" charset="0"/>
                        </a:rPr>
                        <a:t>1 comment ·  3 views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91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rgbClr val="0070C0"/>
                          </a:solidFill>
                          <a:latin typeface="Salesforce Sans" panose="020B0505020202020203" pitchFamily="34" charset="0"/>
                          <a:ea typeface="Segoe UI" pitchFamily="34" charset="0"/>
                          <a:cs typeface="Segoe UI" pitchFamily="34" charset="0"/>
                        </a:rPr>
                        <a:t>Marcela Lopez </a:t>
                      </a:r>
                      <a:r>
                        <a:rPr lang="en-GB" sz="1600" b="0" dirty="0">
                          <a:solidFill>
                            <a:schemeClr val="tx1"/>
                          </a:solidFill>
                          <a:latin typeface="Salesforce Sans" panose="020B0505020202020203" pitchFamily="34" charset="0"/>
                          <a:ea typeface="Segoe UI" pitchFamily="34" charset="0"/>
                          <a:cs typeface="Segoe UI" pitchFamily="34" charset="0"/>
                        </a:rPr>
                        <a:t>likes this.</a:t>
                      </a: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3"/>
                  </a:ext>
                </a:extLst>
              </a:tr>
              <a:tr h="1135226">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en-GB" sz="1800" b="0" dirty="0">
                          <a:solidFill>
                            <a:srgbClr val="0070C0"/>
                          </a:solidFill>
                          <a:latin typeface="Salesforce Sans" panose="020B0505020202020203" pitchFamily="34" charset="0"/>
                          <a:ea typeface="Segoe UI" pitchFamily="34" charset="0"/>
                          <a:cs typeface="Segoe UI" pitchFamily="34" charset="0"/>
                        </a:rPr>
                        <a:t>Marcela Lopez</a:t>
                      </a:r>
                    </a:p>
                    <a:p>
                      <a:pPr marL="0" marR="0" indent="0" algn="l" defTabSz="914400" rtl="0" eaLnBrk="1" fontAlgn="auto" latinLnBrk="0" hangingPunct="1">
                        <a:lnSpc>
                          <a:spcPct val="100000"/>
                        </a:lnSpc>
                        <a:spcBef>
                          <a:spcPts val="900"/>
                        </a:spcBef>
                        <a:spcAft>
                          <a:spcPts val="0"/>
                        </a:spcAft>
                        <a:buClrTx/>
                        <a:buSzTx/>
                        <a:buFontTx/>
                        <a:buNone/>
                        <a:tabLst/>
                        <a:defRPr/>
                      </a:pPr>
                      <a:r>
                        <a:rPr lang="en-US" sz="1800" b="0" kern="1200" noProof="0" dirty="0">
                          <a:solidFill>
                            <a:schemeClr val="tx1"/>
                          </a:solidFill>
                          <a:latin typeface="Salesforce Sans" panose="020B0505020202020203" pitchFamily="34" charset="0"/>
                          <a:ea typeface="Segoe UI" pitchFamily="34" charset="0"/>
                          <a:cs typeface="Segoe UI" pitchFamily="34" charset="0"/>
                        </a:rPr>
                        <a:t>Does this mean we’ll be able to register new candidates and conduct</a:t>
                      </a:r>
                      <a:r>
                        <a:rPr lang="en-US" sz="1800" b="0" kern="1200" baseline="0" noProof="0" dirty="0">
                          <a:solidFill>
                            <a:schemeClr val="tx1"/>
                          </a:solidFill>
                          <a:latin typeface="Salesforce Sans" panose="020B0505020202020203" pitchFamily="34" charset="0"/>
                          <a:ea typeface="Segoe UI" pitchFamily="34" charset="0"/>
                          <a:cs typeface="Segoe UI" pitchFamily="34" charset="0"/>
                        </a:rPr>
                        <a:t> interviews away from our laptops?</a:t>
                      </a: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en-GB" sz="1600" b="0" dirty="0">
                          <a:solidFill>
                            <a:schemeClr val="bg2">
                              <a:lumMod val="50000"/>
                            </a:schemeClr>
                          </a:solidFill>
                          <a:latin typeface="Salesforce Sans" panose="020B0505020202020203" pitchFamily="34" charset="0"/>
                          <a:ea typeface="Segoe UI" pitchFamily="34" charset="0"/>
                          <a:cs typeface="Segoe UI" pitchFamily="34" charset="0"/>
                        </a:rPr>
                        <a:t>Like  ·  31m ago</a:t>
                      </a: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0004"/>
                  </a:ext>
                </a:extLst>
              </a:tr>
            </a:tbl>
          </a:graphicData>
        </a:graphic>
      </p:graphicFrame>
      <p:pic>
        <p:nvPicPr>
          <p:cNvPr id="12" name="Picture 11"/>
          <p:cNvPicPr>
            <a:picLocks noChangeAspect="1"/>
          </p:cNvPicPr>
          <p:nvPr/>
        </p:nvPicPr>
        <p:blipFill rotWithShape="1">
          <a:blip r:embed="rId4"/>
          <a:srcRect l="1970" t="12280" r="78654" b="85404"/>
          <a:stretch/>
        </p:blipFill>
        <p:spPr>
          <a:xfrm>
            <a:off x="2579886" y="3772107"/>
            <a:ext cx="3280454" cy="277523"/>
          </a:xfrm>
          <a:prstGeom prst="rect">
            <a:avLst/>
          </a:prstGeom>
        </p:spPr>
      </p:pic>
      <p:pic>
        <p:nvPicPr>
          <p:cNvPr id="13" name="Picture 12"/>
          <p:cNvPicPr>
            <a:picLocks noChangeAspect="1"/>
          </p:cNvPicPr>
          <p:nvPr/>
        </p:nvPicPr>
        <p:blipFill rotWithShape="1">
          <a:blip r:embed="rId4"/>
          <a:srcRect l="96090" t="2041" r="2152" b="95552"/>
          <a:stretch/>
        </p:blipFill>
        <p:spPr>
          <a:xfrm>
            <a:off x="9422098" y="1252420"/>
            <a:ext cx="297640" cy="288435"/>
          </a:xfrm>
          <a:prstGeom prst="rect">
            <a:avLst/>
          </a:prstGeom>
        </p:spPr>
      </p:pic>
      <p:pic>
        <p:nvPicPr>
          <p:cNvPr id="14" name="Picture 13"/>
          <p:cNvPicPr>
            <a:picLocks noChangeAspect="1"/>
          </p:cNvPicPr>
          <p:nvPr/>
        </p:nvPicPr>
        <p:blipFill rotWithShape="1">
          <a:blip r:embed="rId4"/>
          <a:srcRect l="95812" t="16466" r="2430" b="81127"/>
          <a:stretch/>
        </p:blipFill>
        <p:spPr>
          <a:xfrm>
            <a:off x="9422098" y="4534508"/>
            <a:ext cx="297640" cy="288435"/>
          </a:xfrm>
          <a:prstGeom prst="rect">
            <a:avLst/>
          </a:prstGeom>
        </p:spPr>
      </p:pic>
      <p:pic>
        <p:nvPicPr>
          <p:cNvPr id="15" name="Picture 14"/>
          <p:cNvPicPr>
            <a:picLocks noChangeAspect="1"/>
          </p:cNvPicPr>
          <p:nvPr/>
        </p:nvPicPr>
        <p:blipFill rotWithShape="1">
          <a:blip r:embed="rId5"/>
          <a:srcRect l="5937" t="6188" r="9143" b="3506"/>
          <a:stretch/>
        </p:blipFill>
        <p:spPr>
          <a:xfrm>
            <a:off x="2683430" y="4569898"/>
            <a:ext cx="409154" cy="411480"/>
          </a:xfrm>
          <a:prstGeom prst="ellipse">
            <a:avLst/>
          </a:prstGeom>
        </p:spPr>
      </p:pic>
      <p:pic>
        <p:nvPicPr>
          <p:cNvPr id="16" name="Picture 15" descr="LWu headshot.png"/>
          <p:cNvPicPr>
            <a:picLocks noChangeAspect="1"/>
          </p:cNvPicPr>
          <p:nvPr/>
        </p:nvPicPr>
        <p:blipFill>
          <a:blip r:embed="rId6" cstate="print"/>
          <a:srcRect l="2141" b="8977"/>
          <a:stretch>
            <a:fillRect/>
          </a:stretch>
        </p:blipFill>
        <p:spPr>
          <a:xfrm>
            <a:off x="2587506" y="1231859"/>
            <a:ext cx="558112" cy="557032"/>
          </a:xfrm>
          <a:prstGeom prst="rect">
            <a:avLst/>
          </a:prstGeom>
          <a:solidFill>
            <a:schemeClr val="bg1"/>
          </a:solidFill>
          <a:ln w="19050">
            <a:solidFill>
              <a:schemeClr val="bg1">
                <a:lumMod val="85000"/>
              </a:schemeClr>
            </a:solidFill>
          </a:ln>
        </p:spPr>
      </p:pic>
      <p:sp>
        <p:nvSpPr>
          <p:cNvPr id="2" name="Slide Number Placeholder 1"/>
          <p:cNvSpPr>
            <a:spLocks noGrp="1"/>
          </p:cNvSpPr>
          <p:nvPr>
            <p:ph type="sldNum" sz="quarter" idx="10"/>
          </p:nvPr>
        </p:nvSpPr>
        <p:spPr/>
        <p:txBody>
          <a:bodyPr/>
          <a:lstStyle/>
          <a:p>
            <a:fld id="{812A5277-1DB9-460F-9A21-B857ABB32666}" type="slidenum">
              <a:rPr lang="en-US" smtClean="0"/>
              <a:pPr/>
              <a:t>92</a:t>
            </a:fld>
            <a:endParaRPr lang="en-US" dirty="0"/>
          </a:p>
        </p:txBody>
      </p:sp>
    </p:spTree>
    <p:custDataLst>
      <p:tags r:id="rId1"/>
    </p:custDataLst>
    <p:extLst>
      <p:ext uri="{BB962C8B-B14F-4D97-AF65-F5344CB8AC3E}">
        <p14:creationId xmlns:p14="http://schemas.microsoft.com/office/powerpoint/2010/main" val="2040505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1" y="1783503"/>
            <a:ext cx="5042077" cy="5010102"/>
          </a:xfrm>
        </p:spPr>
        <p:txBody>
          <a:bodyPr/>
          <a:lstStyle/>
          <a:p>
            <a:r>
              <a:rPr lang="en-US" dirty="0"/>
              <a:t>Salesforce1 is available on:</a:t>
            </a:r>
          </a:p>
          <a:p>
            <a:pPr lvl="2"/>
            <a:r>
              <a:rPr lang="en-US" dirty="0"/>
              <a:t>Android smart phones with Android 4.4 or later.</a:t>
            </a:r>
          </a:p>
          <a:p>
            <a:pPr lvl="2"/>
            <a:r>
              <a:rPr lang="en-US" dirty="0"/>
              <a:t>iOS smart phones and tablets with iOS 10 or later.</a:t>
            </a:r>
          </a:p>
          <a:p>
            <a:endParaRPr lang="en-US" dirty="0"/>
          </a:p>
          <a:p>
            <a:endParaRPr lang="en-US" dirty="0"/>
          </a:p>
          <a:p>
            <a:endParaRPr lang="en-US" dirty="0"/>
          </a:p>
          <a:p>
            <a:endParaRPr lang="en-US" dirty="0"/>
          </a:p>
        </p:txBody>
      </p:sp>
      <p:sp>
        <p:nvSpPr>
          <p:cNvPr id="7" name="Title 6"/>
          <p:cNvSpPr>
            <a:spLocks noGrp="1"/>
          </p:cNvSpPr>
          <p:nvPr>
            <p:ph type="title"/>
          </p:nvPr>
        </p:nvSpPr>
        <p:spPr/>
        <p:txBody>
          <a:bodyPr/>
          <a:lstStyle/>
          <a:p>
            <a:r>
              <a:rPr lang="en-US" dirty="0"/>
              <a:t>Salesforce1 Mobile App</a:t>
            </a:r>
          </a:p>
        </p:txBody>
      </p:sp>
      <p:sp>
        <p:nvSpPr>
          <p:cNvPr id="2" name="Slide Number Placeholder 1"/>
          <p:cNvSpPr>
            <a:spLocks noGrp="1"/>
          </p:cNvSpPr>
          <p:nvPr>
            <p:ph type="sldNum" sz="quarter" idx="10"/>
          </p:nvPr>
        </p:nvSpPr>
        <p:spPr/>
        <p:txBody>
          <a:bodyPr/>
          <a:lstStyle/>
          <a:p>
            <a:fld id="{812A5277-1DB9-460F-9A21-B857ABB32666}" type="slidenum">
              <a:rPr lang="en-US" smtClean="0"/>
              <a:pPr/>
              <a:t>93</a:t>
            </a:fld>
            <a:endParaRPr lang="en-US" dirty="0"/>
          </a:p>
        </p:txBody>
      </p:sp>
      <p:grpSp>
        <p:nvGrpSpPr>
          <p:cNvPr id="3" name="Group 15"/>
          <p:cNvGrpSpPr/>
          <p:nvPr/>
        </p:nvGrpSpPr>
        <p:grpSpPr>
          <a:xfrm>
            <a:off x="6729996" y="1943126"/>
            <a:ext cx="2038618" cy="3822407"/>
            <a:chOff x="5541264" y="1171230"/>
            <a:chExt cx="2690858" cy="5045360"/>
          </a:xfrm>
          <a:effectLst>
            <a:outerShdw blurRad="50800" dist="38100" dir="2700000" algn="tl" rotWithShape="0">
              <a:prstClr val="black">
                <a:alpha val="40000"/>
              </a:prstClr>
            </a:outerShdw>
          </a:effectLst>
        </p:grpSpPr>
        <p:pic>
          <p:nvPicPr>
            <p:cNvPr id="17" name="Picture 16" descr="IMG_0270.PNG"/>
            <p:cNvPicPr>
              <a:picLocks noChangeAspect="1"/>
            </p:cNvPicPr>
            <p:nvPr/>
          </p:nvPicPr>
          <p:blipFill>
            <a:blip r:embed="rId4" cstate="print"/>
            <a:stretch>
              <a:fillRect/>
            </a:stretch>
          </p:blipFill>
          <p:spPr>
            <a:xfrm>
              <a:off x="5776906" y="1794790"/>
              <a:ext cx="2217822" cy="3781415"/>
            </a:xfrm>
            <a:prstGeom prst="rect">
              <a:avLst/>
            </a:prstGeom>
          </p:spPr>
        </p:pic>
        <p:pic>
          <p:nvPicPr>
            <p:cNvPr id="18" name="Picture 5" descr="C:\Users\mariann.foster\Documents\ProjectNotes\DreamForce 13\HTC.pn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41264" y="1171230"/>
              <a:ext cx="2690858" cy="5045360"/>
            </a:xfrm>
            <a:prstGeom prst="rect">
              <a:avLst/>
            </a:prstGeom>
            <a:noFill/>
          </p:spPr>
        </p:pic>
      </p:grpSp>
      <p:grpSp>
        <p:nvGrpSpPr>
          <p:cNvPr id="5" name="Group 18"/>
          <p:cNvGrpSpPr/>
          <p:nvPr/>
        </p:nvGrpSpPr>
        <p:grpSpPr>
          <a:xfrm>
            <a:off x="9471190" y="1929246"/>
            <a:ext cx="1925599" cy="3822219"/>
            <a:chOff x="6229345" y="2715046"/>
            <a:chExt cx="1853189" cy="3678490"/>
          </a:xfrm>
          <a:effectLst>
            <a:outerShdw blurRad="50800" dist="38100" dir="2700000" algn="tl" rotWithShape="0">
              <a:prstClr val="black">
                <a:alpha val="40000"/>
              </a:prstClr>
            </a:outerShdw>
          </a:effectLst>
        </p:grpSpPr>
        <p:pic>
          <p:nvPicPr>
            <p:cNvPr id="20" name="Picture 3" descr="C:\Users\mariann.foster\Documents\ProjectNotes\DreamForce 13\iphone.png"/>
            <p:cNvPicPr>
              <a:picLocks noChangeAspect="1" noChangeArrowheads="1"/>
            </p:cNvPicPr>
            <p:nvPr/>
          </p:nvPicPr>
          <p:blipFill rotWithShape="1">
            <a:blip r:embed="rId6" cstate="print"/>
            <a:srcRect t="1" b="357"/>
            <a:stretch/>
          </p:blipFill>
          <p:spPr bwMode="auto">
            <a:xfrm>
              <a:off x="6229345" y="2715046"/>
              <a:ext cx="1853189" cy="3678490"/>
            </a:xfrm>
            <a:prstGeom prst="rect">
              <a:avLst/>
            </a:prstGeom>
            <a:noFill/>
          </p:spPr>
        </p:pic>
        <p:pic>
          <p:nvPicPr>
            <p:cNvPr id="21" name="Picture 20" descr="IMG_0272.PNG"/>
            <p:cNvPicPr>
              <a:picLocks noChangeAspect="1"/>
            </p:cNvPicPr>
            <p:nvPr/>
          </p:nvPicPr>
          <p:blipFill>
            <a:blip r:embed="rId7" cstate="print"/>
            <a:srcRect b="5262"/>
            <a:stretch>
              <a:fillRect/>
            </a:stretch>
          </p:blipFill>
          <p:spPr>
            <a:xfrm>
              <a:off x="6373536" y="3158535"/>
              <a:ext cx="1584016" cy="2663690"/>
            </a:xfrm>
            <a:prstGeom prst="rect">
              <a:avLst/>
            </a:prstGeom>
          </p:spPr>
        </p:pic>
      </p:grpSp>
      <p:pic>
        <p:nvPicPr>
          <p:cNvPr id="22" name="Picture 2">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396323" y="5936864"/>
            <a:ext cx="2120970" cy="629172"/>
          </a:xfrm>
          <a:prstGeom prst="rect">
            <a:avLst/>
          </a:prstGeom>
          <a:noFill/>
          <a:effectLst>
            <a:outerShdw blurRad="50800" dist="38100" dir="2700000" algn="tl" rotWithShape="0">
              <a:prstClr val="black">
                <a:alpha val="40000"/>
              </a:prstClr>
            </a:outerShdw>
          </a:effectLst>
        </p:spPr>
      </p:pic>
      <p:pic>
        <p:nvPicPr>
          <p:cNvPr id="23" name="Content Placeholder 6" descr="GooglePlayLogo.png"/>
          <p:cNvPicPr>
            <a:picLocks noChangeAspect="1"/>
          </p:cNvPicPr>
          <p:nvPr/>
        </p:nvPicPr>
        <p:blipFill>
          <a:blip r:embed="rId10" cstate="print"/>
          <a:stretch>
            <a:fillRect/>
          </a:stretch>
        </p:blipFill>
        <p:spPr bwMode="auto">
          <a:xfrm>
            <a:off x="6778476" y="5907989"/>
            <a:ext cx="1879876" cy="65577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6" name="Rectangle 25"/>
          <p:cNvSpPr/>
          <p:nvPr/>
        </p:nvSpPr>
        <p:spPr bwMode="auto">
          <a:xfrm>
            <a:off x="0" y="758485"/>
            <a:ext cx="12188825" cy="923408"/>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ctr" anchorCtr="0" compatLnSpc="1">
            <a:prstTxWarp prst="textNoShape">
              <a:avLst/>
            </a:prstTxWarp>
            <a:noAutofit/>
          </a:bodyPr>
          <a:lstStyle/>
          <a:p>
            <a:pPr>
              <a:spcBef>
                <a:spcPct val="50000"/>
              </a:spcBef>
            </a:pPr>
            <a:r>
              <a:rPr lang="en-US" sz="2400" dirty="0">
                <a:solidFill>
                  <a:srgbClr val="FFFFFF"/>
                </a:solidFill>
                <a:cs typeface="Arial" pitchFamily="34" charset="0"/>
              </a:rPr>
              <a:t>Allows access to Salesforce from mobile devices.</a:t>
            </a:r>
          </a:p>
        </p:txBody>
      </p:sp>
      <p:sp>
        <p:nvSpPr>
          <p:cNvPr id="27" name="TextBox 26"/>
          <p:cNvSpPr txBox="1"/>
          <p:nvPr/>
        </p:nvSpPr>
        <p:spPr bwMode="white">
          <a:xfrm>
            <a:off x="12769" y="860105"/>
            <a:ext cx="1310871" cy="27699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NOTE:</a:t>
            </a:r>
          </a:p>
        </p:txBody>
      </p:sp>
      <p:sp>
        <p:nvSpPr>
          <p:cNvPr id="28" name="Freeform 343"/>
          <p:cNvSpPr>
            <a:spLocks noEditPoints="1"/>
          </p:cNvSpPr>
          <p:nvPr/>
        </p:nvSpPr>
        <p:spPr bwMode="auto">
          <a:xfrm>
            <a:off x="466613" y="111256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pic>
        <p:nvPicPr>
          <p:cNvPr id="24" name="Salesforce1"/>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8522852" y="864509"/>
            <a:ext cx="711360" cy="711360"/>
          </a:xfrm>
          <a:prstGeom prst="rect">
            <a:avLst/>
          </a:prstGeom>
          <a:noFill/>
          <a:effectLst>
            <a:outerShdw blurRad="50800" dist="38100" dir="2700000" algn="tl" rotWithShape="0">
              <a:prstClr val="black">
                <a:alpha val="40000"/>
              </a:prstClr>
            </a:outerShdw>
          </a:effectLst>
        </p:spPr>
      </p:pic>
      <p:sp>
        <p:nvSpPr>
          <p:cNvPr id="19" name="Rounded Rectangle 24"/>
          <p:cNvSpPr/>
          <p:nvPr/>
        </p:nvSpPr>
        <p:spPr>
          <a:xfrm>
            <a:off x="811479" y="4358490"/>
            <a:ext cx="4531229" cy="2139199"/>
          </a:xfrm>
          <a:prstGeom prst="roundRect">
            <a:avLst>
              <a:gd name="adj" fmla="val 7707"/>
            </a:avLst>
          </a:prstGeom>
          <a:solidFill>
            <a:schemeClr val="accent1">
              <a:lumMod val="5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algn="ctr" fontAlgn="auto">
              <a:spcBef>
                <a:spcPts val="0"/>
              </a:spcBef>
              <a:spcAft>
                <a:spcPts val="0"/>
              </a:spcAft>
            </a:pPr>
            <a:r>
              <a:rPr lang="en-US" sz="2400" b="1" dirty="0">
                <a:solidFill>
                  <a:schemeClr val="bg1"/>
                </a:solidFill>
                <a:latin typeface="Salesforce Sans" panose="020B0505020202020203" pitchFamily="34" charset="0"/>
                <a:cs typeface="Arial" pitchFamily="34" charset="0"/>
              </a:rPr>
              <a:t>Salesforce1 can be accessed using a mobile browser.          See Help &amp; Training for the list of supported browsers.</a:t>
            </a:r>
          </a:p>
        </p:txBody>
      </p:sp>
    </p:spTree>
    <p:custDataLst>
      <p:tags r:id="rId1"/>
    </p:custDataLst>
    <p:extLst>
      <p:ext uri="{BB962C8B-B14F-4D97-AF65-F5344CB8AC3E}">
        <p14:creationId xmlns:p14="http://schemas.microsoft.com/office/powerpoint/2010/main" val="36193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711" y="843165"/>
            <a:ext cx="4556301" cy="5950440"/>
          </a:xfrm>
        </p:spPr>
        <p:txBody>
          <a:bodyPr/>
          <a:lstStyle/>
          <a:p>
            <a:pPr lvl="0" fontAlgn="auto">
              <a:lnSpc>
                <a:spcPct val="95000"/>
              </a:lnSpc>
              <a:spcAft>
                <a:spcPts val="0"/>
              </a:spcAft>
              <a:defRPr/>
            </a:pPr>
            <a:r>
              <a:rPr lang="en-GB" kern="1200" dirty="0"/>
              <a:t>Salesforce1 </a:t>
            </a:r>
            <a:r>
              <a:rPr lang="en-GB" dirty="0"/>
              <a:t>has been enabled for all organizations and is administered from Connected Apps. Its </a:t>
            </a:r>
            <a:r>
              <a:rPr lang="en-GB" kern="1200" dirty="0"/>
              <a:t>components are automatically installed when: </a:t>
            </a:r>
          </a:p>
          <a:p>
            <a:pPr marL="227013" lvl="0" indent="-227013" fontAlgn="auto">
              <a:lnSpc>
                <a:spcPct val="95000"/>
              </a:lnSpc>
              <a:spcAft>
                <a:spcPts val="0"/>
              </a:spcAft>
              <a:buFont typeface="Wingdings" pitchFamily="2" charset="2"/>
              <a:buChar char="§"/>
              <a:defRPr/>
            </a:pPr>
            <a:r>
              <a:rPr lang="en-US" kern="1200" dirty="0">
                <a:solidFill>
                  <a:srgbClr val="000000"/>
                </a:solidFill>
              </a:rPr>
              <a:t>A user downloads and installs the app</a:t>
            </a:r>
            <a:r>
              <a:rPr lang="en-US" dirty="0">
                <a:solidFill>
                  <a:srgbClr val="000000"/>
                </a:solidFill>
              </a:rPr>
              <a:t>, and…</a:t>
            </a:r>
          </a:p>
          <a:p>
            <a:pPr marL="227013" lvl="0" indent="-227013" fontAlgn="auto">
              <a:lnSpc>
                <a:spcPct val="95000"/>
              </a:lnSpc>
              <a:spcAft>
                <a:spcPts val="0"/>
              </a:spcAft>
              <a:buFont typeface="Wingdings" pitchFamily="2" charset="2"/>
              <a:buChar char="§"/>
              <a:defRPr/>
            </a:pPr>
            <a:r>
              <a:rPr lang="en-US" kern="1200" dirty="0">
                <a:solidFill>
                  <a:srgbClr val="000000"/>
                </a:solidFill>
              </a:rPr>
              <a:t>Authenticates with your </a:t>
            </a:r>
            <a:br>
              <a:rPr lang="en-US" kern="1200" dirty="0">
                <a:solidFill>
                  <a:srgbClr val="000000"/>
                </a:solidFill>
              </a:rPr>
            </a:br>
            <a:r>
              <a:rPr lang="en-US" kern="1200" dirty="0">
                <a:solidFill>
                  <a:srgbClr val="000000"/>
                </a:solidFill>
              </a:rPr>
              <a:t>org by logging in to the mobile app. </a:t>
            </a:r>
          </a:p>
          <a:p>
            <a:endParaRPr lang="en-US" dirty="0"/>
          </a:p>
        </p:txBody>
      </p:sp>
      <p:sp>
        <p:nvSpPr>
          <p:cNvPr id="2" name="Title 1"/>
          <p:cNvSpPr>
            <a:spLocks noGrp="1"/>
          </p:cNvSpPr>
          <p:nvPr>
            <p:ph type="title"/>
          </p:nvPr>
        </p:nvSpPr>
        <p:spPr/>
        <p:txBody>
          <a:bodyPr/>
          <a:lstStyle/>
          <a:p>
            <a:r>
              <a:rPr lang="en-US" dirty="0"/>
              <a:t>Administering Salesforce1</a:t>
            </a:r>
          </a:p>
        </p:txBody>
      </p:sp>
      <p:sp>
        <p:nvSpPr>
          <p:cNvPr id="3" name="Slide Number Placeholder 2"/>
          <p:cNvSpPr>
            <a:spLocks noGrp="1"/>
          </p:cNvSpPr>
          <p:nvPr>
            <p:ph type="sldNum" sz="quarter" idx="10"/>
          </p:nvPr>
        </p:nvSpPr>
        <p:spPr/>
        <p:txBody>
          <a:bodyPr/>
          <a:lstStyle/>
          <a:p>
            <a:fld id="{812A5277-1DB9-460F-9A21-B857ABB32666}" type="slidenum">
              <a:rPr lang="en-US" smtClean="0"/>
              <a:pPr/>
              <a:t>94</a:t>
            </a:fld>
            <a:endParaRPr lang="en-US" dirty="0"/>
          </a:p>
        </p:txBody>
      </p:sp>
      <p:pic>
        <p:nvPicPr>
          <p:cNvPr id="11" name="Connected Apps"/>
          <p:cNvPicPr>
            <a:picLocks noChangeAspect="1" noChangeArrowheads="1"/>
          </p:cNvPicPr>
          <p:nvPr/>
        </p:nvPicPr>
        <p:blipFill>
          <a:blip r:embed="rId4" cstate="print"/>
          <a:srcRect/>
          <a:stretch>
            <a:fillRect/>
          </a:stretch>
        </p:blipFill>
        <p:spPr bwMode="auto">
          <a:xfrm>
            <a:off x="4900612" y="843165"/>
            <a:ext cx="7151121" cy="415762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0" name="Rectangle 9"/>
          <p:cNvSpPr/>
          <p:nvPr/>
        </p:nvSpPr>
        <p:spPr bwMode="auto">
          <a:xfrm>
            <a:off x="0" y="6334780"/>
            <a:ext cx="12192000" cy="523220"/>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200" b="1" dirty="0">
                <a:solidFill>
                  <a:srgbClr val="FFFFFF"/>
                </a:solidFill>
                <a:cs typeface="Arial" pitchFamily="34" charset="0"/>
              </a:rPr>
              <a:t>Setup | Apps | Manage Connected Apps</a:t>
            </a:r>
          </a:p>
        </p:txBody>
      </p:sp>
      <p:sp>
        <p:nvSpPr>
          <p:cNvPr id="15" name="TextBox 14"/>
          <p:cNvSpPr txBox="1"/>
          <p:nvPr/>
        </p:nvSpPr>
        <p:spPr bwMode="white">
          <a:xfrm>
            <a:off x="327222" y="6338887"/>
            <a:ext cx="1004711" cy="461649"/>
          </a:xfrm>
          <a:prstGeom prst="rect">
            <a:avLst/>
          </a:prstGeom>
          <a:noFill/>
          <a:ln>
            <a:noFill/>
          </a:ln>
        </p:spPr>
        <p:txBody>
          <a:bodyPr wrap="square" lIns="91424" tIns="45712" rIns="91424" bIns="45712" rtlCol="0">
            <a:spAutoFit/>
          </a:bodyPr>
          <a:lstStyle/>
          <a:p>
            <a:pPr algn="ctr"/>
            <a:r>
              <a:rPr lang="en-US" sz="1200" dirty="0">
                <a:solidFill>
                  <a:srgbClr val="FFFFFF"/>
                </a:solidFill>
                <a:cs typeface="Arial" panose="020B0604020202020204" pitchFamily="34" charset="0"/>
              </a:rPr>
              <a:t>CLICK PATH:</a:t>
            </a:r>
          </a:p>
        </p:txBody>
      </p:sp>
      <p:sp>
        <p:nvSpPr>
          <p:cNvPr id="16" name="Freeform 202"/>
          <p:cNvSpPr>
            <a:spLocks noEditPoints="1"/>
          </p:cNvSpPr>
          <p:nvPr/>
        </p:nvSpPr>
        <p:spPr bwMode="auto">
          <a:xfrm flipH="1">
            <a:off x="212938" y="64039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solidFill>
                <a:srgbClr val="262626"/>
              </a:solidFill>
            </a:endParaRPr>
          </a:p>
        </p:txBody>
      </p:sp>
    </p:spTree>
    <p:custDataLst>
      <p:tags r:id="rId1"/>
    </p:custDataLst>
    <p:extLst>
      <p:ext uri="{BB962C8B-B14F-4D97-AF65-F5344CB8AC3E}">
        <p14:creationId xmlns:p14="http://schemas.microsoft.com/office/powerpoint/2010/main" val="3377291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586038"/>
            <a:ext cx="6743698" cy="4203491"/>
          </a:xfrm>
        </p:spPr>
        <p:txBody>
          <a:bodyPr/>
          <a:lstStyle/>
          <a:p>
            <a:pPr lvl="0"/>
            <a:r>
              <a:rPr lang="en-US" dirty="0"/>
              <a:t>Tasks:</a:t>
            </a:r>
          </a:p>
          <a:p>
            <a:pPr lvl="1"/>
            <a:r>
              <a:rPr lang="en-US" dirty="0"/>
              <a:t>Review the Salesforce1 app components. </a:t>
            </a:r>
          </a:p>
          <a:p>
            <a:pPr lvl="1"/>
            <a:r>
              <a:rPr lang="en-US" dirty="0"/>
              <a:t>Change the PIN requirements needed to access Saleforce1 using an iOS device, and answer a few questions based on the information you find in the app. </a:t>
            </a:r>
          </a:p>
        </p:txBody>
      </p:sp>
      <p:sp>
        <p:nvSpPr>
          <p:cNvPr id="3" name="Content Placeholder 2"/>
          <p:cNvSpPr>
            <a:spLocks noGrp="1"/>
          </p:cNvSpPr>
          <p:nvPr>
            <p:ph idx="11"/>
          </p:nvPr>
        </p:nvSpPr>
        <p:spPr>
          <a:xfrm>
            <a:off x="1" y="758825"/>
            <a:ext cx="12192000" cy="1681967"/>
          </a:xfrm>
        </p:spPr>
        <p:txBody>
          <a:bodyPr/>
          <a:lstStyle/>
          <a:p>
            <a:pPr lvl="0"/>
            <a:r>
              <a:rPr lang="en-US" dirty="0"/>
              <a:t>Goal: </a:t>
            </a:r>
          </a:p>
          <a:p>
            <a:pPr lvl="1"/>
            <a:r>
              <a:rPr lang="en-US" dirty="0"/>
              <a:t>Review the Saleforce1 app components, and ensure that all users with iOS devices can self-authorize to use the app. Control the settings and answer some questions regarding the components.  </a:t>
            </a:r>
          </a:p>
        </p:txBody>
      </p:sp>
      <p:sp>
        <p:nvSpPr>
          <p:cNvPr id="2" name="Content Placeholder 1"/>
          <p:cNvSpPr>
            <a:spLocks noGrp="1"/>
          </p:cNvSpPr>
          <p:nvPr>
            <p:ph idx="10"/>
          </p:nvPr>
        </p:nvSpPr>
        <p:spPr/>
        <p:txBody>
          <a:bodyPr/>
          <a:lstStyle/>
          <a:p>
            <a:r>
              <a:rPr lang="en-US"/>
              <a:t>5 min</a:t>
            </a:r>
            <a:endParaRPr lang="en-US" dirty="0"/>
          </a:p>
        </p:txBody>
      </p:sp>
      <p:sp>
        <p:nvSpPr>
          <p:cNvPr id="6" name="Text Placeholder 5"/>
          <p:cNvSpPr>
            <a:spLocks noGrp="1"/>
          </p:cNvSpPr>
          <p:nvPr>
            <p:ph type="body" sz="quarter" idx="12"/>
          </p:nvPr>
        </p:nvSpPr>
        <p:spPr/>
        <p:txBody>
          <a:bodyPr/>
          <a:lstStyle/>
          <a:p>
            <a:r>
              <a:rPr lang="en-US"/>
              <a:t>JOIN ME</a:t>
            </a:r>
            <a:endParaRPr lang="en-US" dirty="0"/>
          </a:p>
        </p:txBody>
      </p:sp>
      <p:sp>
        <p:nvSpPr>
          <p:cNvPr id="5" name="Title 4"/>
          <p:cNvSpPr>
            <a:spLocks noGrp="1"/>
          </p:cNvSpPr>
          <p:nvPr>
            <p:ph type="title"/>
          </p:nvPr>
        </p:nvSpPr>
        <p:spPr/>
        <p:txBody>
          <a:bodyPr/>
          <a:lstStyle/>
          <a:p>
            <a:r>
              <a:rPr lang="en-US" dirty="0"/>
              <a:t>2-8: Getting Ready for Salesforce1</a:t>
            </a:r>
          </a:p>
        </p:txBody>
      </p:sp>
      <p:sp>
        <p:nvSpPr>
          <p:cNvPr id="8" name="Rectangle 7"/>
          <p:cNvSpPr/>
          <p:nvPr/>
        </p:nvSpPr>
        <p:spPr>
          <a:xfrm>
            <a:off x="8624236" y="2436596"/>
            <a:ext cx="3567764" cy="4541719"/>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tIns="0" rIns="365760" rtlCol="0" anchor="ctr"/>
          <a:lstStyle/>
          <a:p>
            <a:r>
              <a:rPr lang="en-US" sz="2200" b="1" dirty="0">
                <a:solidFill>
                  <a:srgbClr val="FFFFFF"/>
                </a:solidFill>
              </a:rPr>
              <a:t>Homework:</a:t>
            </a:r>
          </a:p>
          <a:p>
            <a:r>
              <a:rPr lang="en-US" sz="2200" dirty="0">
                <a:solidFill>
                  <a:srgbClr val="FFFFFF"/>
                </a:solidFill>
              </a:rPr>
              <a:t>Download Salesforce1 on </a:t>
            </a:r>
            <a:br>
              <a:rPr lang="en-US" sz="2200" dirty="0">
                <a:solidFill>
                  <a:srgbClr val="FFFFFF"/>
                </a:solidFill>
              </a:rPr>
            </a:br>
            <a:r>
              <a:rPr lang="en-US" sz="2200" dirty="0">
                <a:solidFill>
                  <a:srgbClr val="FFFFFF"/>
                </a:solidFill>
              </a:rPr>
              <a:t>your Android or </a:t>
            </a:r>
            <a:br>
              <a:rPr lang="en-US" sz="2200" dirty="0">
                <a:solidFill>
                  <a:srgbClr val="FFFFFF"/>
                </a:solidFill>
              </a:rPr>
            </a:br>
            <a:r>
              <a:rPr lang="en-US" sz="2200" dirty="0">
                <a:solidFill>
                  <a:srgbClr val="FFFFFF"/>
                </a:solidFill>
              </a:rPr>
              <a:t>iOS device, and </a:t>
            </a:r>
            <a:br>
              <a:rPr lang="en-US" sz="2200" dirty="0">
                <a:solidFill>
                  <a:srgbClr val="FFFFFF"/>
                </a:solidFill>
              </a:rPr>
            </a:br>
            <a:r>
              <a:rPr lang="en-US" sz="2200" dirty="0">
                <a:solidFill>
                  <a:srgbClr val="FFFFFF"/>
                </a:solidFill>
              </a:rPr>
              <a:t>use your ADX201 login and password to log in. Be ready </a:t>
            </a:r>
            <a:br>
              <a:rPr lang="en-US" sz="2200" dirty="0">
                <a:solidFill>
                  <a:srgbClr val="FFFFFF"/>
                </a:solidFill>
              </a:rPr>
            </a:br>
            <a:r>
              <a:rPr lang="en-US" sz="2200" dirty="0">
                <a:solidFill>
                  <a:srgbClr val="FFFFFF"/>
                </a:solidFill>
              </a:rPr>
              <a:t>to talk about </a:t>
            </a:r>
            <a:br>
              <a:rPr lang="en-US" sz="2200" dirty="0">
                <a:solidFill>
                  <a:srgbClr val="FFFFFF"/>
                </a:solidFill>
              </a:rPr>
            </a:br>
            <a:r>
              <a:rPr lang="en-US" sz="2200" dirty="0">
                <a:solidFill>
                  <a:srgbClr val="FFFFFF"/>
                </a:solidFill>
              </a:rPr>
              <a:t>your experience tomorrow in class!</a:t>
            </a:r>
          </a:p>
        </p:txBody>
      </p:sp>
      <p:grpSp>
        <p:nvGrpSpPr>
          <p:cNvPr id="13" name="Group 12"/>
          <p:cNvGrpSpPr/>
          <p:nvPr/>
        </p:nvGrpSpPr>
        <p:grpSpPr>
          <a:xfrm>
            <a:off x="8023405" y="4235115"/>
            <a:ext cx="914400" cy="914400"/>
            <a:chOff x="7988967" y="3262963"/>
            <a:chExt cx="914400" cy="914400"/>
          </a:xfrm>
        </p:grpSpPr>
        <p:sp>
          <p:nvSpPr>
            <p:cNvPr id="10" name="Oval 9"/>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12"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solidFill>
                  <a:srgbClr val="262626"/>
                </a:solidFill>
              </a:endParaRPr>
            </a:p>
          </p:txBody>
        </p:sp>
      </p:grpSp>
      <p:sp>
        <p:nvSpPr>
          <p:cNvPr id="4" name="Slide Number Placeholder 3"/>
          <p:cNvSpPr>
            <a:spLocks noGrp="1"/>
          </p:cNvSpPr>
          <p:nvPr>
            <p:ph type="sldNum" sz="quarter" idx="13"/>
          </p:nvPr>
        </p:nvSpPr>
        <p:spPr/>
        <p:txBody>
          <a:bodyPr/>
          <a:lstStyle/>
          <a:p>
            <a:fld id="{812A5277-1DB9-460F-9A21-B857ABB32666}" type="slidenum">
              <a:rPr lang="en-US" smtClean="0"/>
              <a:pPr/>
              <a:t>95</a:t>
            </a:fld>
            <a:endParaRPr lang="en-US" dirty="0"/>
          </a:p>
        </p:txBody>
      </p:sp>
    </p:spTree>
    <p:custDataLst>
      <p:tags r:id="rId1"/>
    </p:custDataLst>
    <p:extLst>
      <p:ext uri="{BB962C8B-B14F-4D97-AF65-F5344CB8AC3E}">
        <p14:creationId xmlns:p14="http://schemas.microsoft.com/office/powerpoint/2010/main" val="1485857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r>
              <a:rPr lang="en-US"/>
              <a:t>Module Agenda</a:t>
            </a:r>
            <a:endParaRPr lang="en-US" dirty="0"/>
          </a:p>
        </p:txBody>
      </p:sp>
      <p:sp>
        <p:nvSpPr>
          <p:cNvPr id="464898" name="Content Placeholder 6"/>
          <p:cNvSpPr>
            <a:spLocks noGrp="1"/>
          </p:cNvSpPr>
          <p:nvPr>
            <p:ph idx="1"/>
          </p:nvPr>
        </p:nvSpPr>
        <p:spPr>
          <a:xfrm>
            <a:off x="853590" y="1027272"/>
            <a:ext cx="6258409" cy="4635062"/>
          </a:xfrm>
        </p:spPr>
        <p:txBody>
          <a:bodyPr/>
          <a:lstStyle/>
          <a:p>
            <a:pPr lvl="3"/>
            <a:r>
              <a:rPr lang="en-US" dirty="0"/>
              <a:t>Setting Up the Company Profile</a:t>
            </a:r>
          </a:p>
          <a:p>
            <a:pPr lvl="3"/>
            <a:r>
              <a:rPr lang="en-GB" dirty="0"/>
              <a:t>Configuring the User Interface</a:t>
            </a:r>
          </a:p>
          <a:p>
            <a:pPr lvl="3"/>
            <a:r>
              <a:rPr lang="en-US" dirty="0"/>
              <a:t>Setting Up Activities and Calendars</a:t>
            </a:r>
          </a:p>
          <a:p>
            <a:pPr lvl="3"/>
            <a:r>
              <a:rPr lang="en-GB" dirty="0"/>
              <a:t>Setting Up Chatter Groups</a:t>
            </a:r>
          </a:p>
          <a:p>
            <a:pPr lvl="3"/>
            <a:r>
              <a:rPr lang="en-GB" dirty="0"/>
              <a:t>Mobile Access with Salesforce1</a:t>
            </a:r>
          </a:p>
          <a:p>
            <a:pPr lvl="1"/>
            <a:r>
              <a:rPr lang="en-GB" dirty="0"/>
              <a:t>Salesforce Email Integration</a:t>
            </a:r>
            <a:endParaRPr lang="en-US" dirty="0"/>
          </a:p>
        </p:txBody>
      </p:sp>
      <p:sp>
        <p:nvSpPr>
          <p:cNvPr id="5" name="Text Placeholder 4"/>
          <p:cNvSpPr>
            <a:spLocks noGrp="1"/>
          </p:cNvSpPr>
          <p:nvPr>
            <p:ph type="body" sz="quarter" idx="13"/>
          </p:nvPr>
        </p:nvSpPr>
        <p:spPr/>
        <p:txBody>
          <a:bodyPr/>
          <a:lstStyle/>
          <a:p>
            <a:r>
              <a:rPr lang="en-US" dirty="0"/>
              <a:t>Module 2: </a:t>
            </a:r>
            <a:r>
              <a:rPr lang="en-US" b="0" dirty="0">
                <a:latin typeface="Salesforce Sans Light" panose="020B0305020202020203" pitchFamily="34" charset="0"/>
              </a:rPr>
              <a:t>Getting Your Organization Ready for Users </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3" name="Slide Number Placeholder 2"/>
          <p:cNvSpPr>
            <a:spLocks noGrp="1"/>
          </p:cNvSpPr>
          <p:nvPr>
            <p:ph type="sldNum" sz="quarter" idx="12"/>
          </p:nvPr>
        </p:nvSpPr>
        <p:spPr/>
        <p:txBody>
          <a:bodyPr/>
          <a:lstStyle/>
          <a:p>
            <a:fld id="{812A5277-1DB9-460F-9A21-B857ABB32666}" type="slidenum">
              <a:rPr lang="en-US" smtClean="0"/>
              <a:pPr/>
              <a:t>96</a:t>
            </a:fld>
            <a:endParaRPr lang="en-US" dirty="0"/>
          </a:p>
        </p:txBody>
      </p:sp>
    </p:spTree>
    <p:custDataLst>
      <p:tags r:id="rId1"/>
    </p:custDataLst>
    <p:extLst>
      <p:ext uri="{BB962C8B-B14F-4D97-AF65-F5344CB8AC3E}">
        <p14:creationId xmlns:p14="http://schemas.microsoft.com/office/powerpoint/2010/main" val="97234205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sym typeface="Arial"/>
              </a:rPr>
              <a:t>Salesforce for Outlook:</a:t>
            </a:r>
          </a:p>
          <a:p>
            <a:pPr lvl="2">
              <a:buFont typeface="Wingdings" panose="05000000000000000000" pitchFamily="2" charset="2"/>
              <a:buChar char="§"/>
            </a:pPr>
            <a:r>
              <a:rPr lang="en-US" sz="2200" dirty="0"/>
              <a:t>For older Exchange and Outlook versions</a:t>
            </a:r>
          </a:p>
          <a:p>
            <a:pPr lvl="2">
              <a:buFont typeface="Wingdings" panose="05000000000000000000" pitchFamily="2" charset="2"/>
              <a:buChar char="§"/>
            </a:pPr>
            <a:r>
              <a:rPr lang="en-US" sz="2200" dirty="0"/>
              <a:t>Requires software installation and manual </a:t>
            </a:r>
            <a:r>
              <a:rPr lang="en-US" sz="2200" dirty="0">
                <a:sym typeface="Arial"/>
              </a:rPr>
              <a:t>version updates</a:t>
            </a:r>
          </a:p>
          <a:p>
            <a:endParaRPr lang="en-US" b="1" dirty="0">
              <a:sym typeface="Arial"/>
            </a:endParaRPr>
          </a:p>
          <a:p>
            <a:endParaRPr lang="en-US" b="1" dirty="0">
              <a:sym typeface="Arial"/>
            </a:endParaRPr>
          </a:p>
          <a:p>
            <a:endParaRPr lang="en-US" b="1" dirty="0">
              <a:sym typeface="Arial"/>
            </a:endParaRPr>
          </a:p>
          <a:p>
            <a:endParaRPr lang="en-US" b="1" dirty="0">
              <a:sym typeface="Arial"/>
            </a:endParaRPr>
          </a:p>
          <a:p>
            <a:endParaRPr lang="en-US" b="1" dirty="0">
              <a:sym typeface="Arial"/>
            </a:endParaRPr>
          </a:p>
          <a:p>
            <a:r>
              <a:rPr lang="en-US" b="1" dirty="0">
                <a:sym typeface="Arial"/>
              </a:rPr>
              <a:t>Lightning for Outlook:</a:t>
            </a:r>
          </a:p>
          <a:p>
            <a:pPr lvl="2">
              <a:buFont typeface="Wingdings" panose="05000000000000000000" pitchFamily="2" charset="2"/>
              <a:buChar char="§"/>
            </a:pPr>
            <a:r>
              <a:rPr lang="en-US" sz="2200" dirty="0"/>
              <a:t>100% cloud-based, always running the latest release features (no need to install or update)</a:t>
            </a:r>
          </a:p>
          <a:p>
            <a:pPr lvl="2">
              <a:buFont typeface="Wingdings" panose="05000000000000000000" pitchFamily="2" charset="2"/>
              <a:buChar char="§"/>
            </a:pPr>
            <a:r>
              <a:rPr lang="en-US" sz="2200" dirty="0"/>
              <a:t>Show custom</a:t>
            </a:r>
            <a:r>
              <a:rPr lang="en-US" sz="2200" dirty="0">
                <a:sym typeface="Arial"/>
              </a:rPr>
              <a:t> Lightning Components using Lightning App Builder</a:t>
            </a:r>
          </a:p>
          <a:p>
            <a:pPr lvl="2">
              <a:buFont typeface="Wingdings" panose="05000000000000000000" pitchFamily="2" charset="2"/>
              <a:buChar char="§"/>
            </a:pPr>
            <a:r>
              <a:rPr lang="en-US" sz="2200" dirty="0"/>
              <a:t>Compatible with </a:t>
            </a:r>
            <a:r>
              <a:rPr lang="en-US" sz="2200" dirty="0">
                <a:sym typeface="Arial"/>
              </a:rPr>
              <a:t>Lightning and Classic </a:t>
            </a:r>
            <a:r>
              <a:rPr lang="en-US" sz="2200" dirty="0"/>
              <a:t>UI</a:t>
            </a:r>
          </a:p>
        </p:txBody>
      </p:sp>
      <p:sp>
        <p:nvSpPr>
          <p:cNvPr id="8" name="Content Placeholder 7"/>
          <p:cNvSpPr>
            <a:spLocks noGrp="1"/>
          </p:cNvSpPr>
          <p:nvPr>
            <p:ph idx="10"/>
          </p:nvPr>
        </p:nvSpPr>
        <p:spPr/>
        <p:txBody>
          <a:bodyPr/>
          <a:lstStyle/>
          <a:p>
            <a:pPr lvl="0"/>
            <a:r>
              <a:rPr lang="en-US" b="1" dirty="0">
                <a:sym typeface="Arial"/>
              </a:rPr>
              <a:t>With an Outlook integration, you can:</a:t>
            </a:r>
          </a:p>
          <a:p>
            <a:pPr lvl="1"/>
            <a:r>
              <a:rPr lang="en-US" sz="2200" dirty="0">
                <a:sym typeface="Arial"/>
              </a:rPr>
              <a:t>View Salesforce </a:t>
            </a:r>
            <a:r>
              <a:rPr lang="en-US" sz="2200" dirty="0"/>
              <a:t>contacts, leads</a:t>
            </a:r>
            <a:r>
              <a:rPr lang="en-US" sz="2200" dirty="0">
                <a:sym typeface="Arial"/>
              </a:rPr>
              <a:t>, accounts, opportunities, and cases </a:t>
            </a:r>
            <a:r>
              <a:rPr lang="en-US" sz="2200" dirty="0"/>
              <a:t>rela</a:t>
            </a:r>
            <a:r>
              <a:rPr lang="en-US" sz="2200" dirty="0">
                <a:sym typeface="Arial"/>
              </a:rPr>
              <a:t>ted </a:t>
            </a:r>
            <a:r>
              <a:rPr lang="en-US" sz="2200" dirty="0"/>
              <a:t>to </a:t>
            </a:r>
            <a:r>
              <a:rPr lang="en-US" sz="2200" dirty="0">
                <a:sym typeface="Arial"/>
              </a:rPr>
              <a:t>Outlook emails.</a:t>
            </a:r>
          </a:p>
          <a:p>
            <a:pPr lvl="1"/>
            <a:r>
              <a:rPr lang="en-US" sz="2200" dirty="0">
                <a:sym typeface="Arial"/>
              </a:rPr>
              <a:t>Synchronize contacts and calendar events.</a:t>
            </a:r>
          </a:p>
          <a:p>
            <a:pPr lvl="1"/>
            <a:r>
              <a:rPr lang="en-US" sz="2200" dirty="0"/>
              <a:t>Copy Outlook </a:t>
            </a:r>
            <a:r>
              <a:rPr lang="en-US" sz="2200" dirty="0">
                <a:sym typeface="Arial"/>
              </a:rPr>
              <a:t>emails and attachments to Salesforce.</a:t>
            </a:r>
          </a:p>
          <a:p>
            <a:pPr lvl="1"/>
            <a:r>
              <a:rPr lang="en-US" sz="2200" dirty="0">
                <a:sym typeface="Arial"/>
              </a:rPr>
              <a:t>Search</a:t>
            </a:r>
            <a:r>
              <a:rPr lang="en-US" sz="2200" dirty="0"/>
              <a:t> for records.</a:t>
            </a:r>
          </a:p>
          <a:p>
            <a:endParaRPr lang="en-US" dirty="0"/>
          </a:p>
        </p:txBody>
      </p:sp>
      <p:sp>
        <p:nvSpPr>
          <p:cNvPr id="237" name="Shape 237"/>
          <p:cNvSpPr txBox="1">
            <a:spLocks noGrp="1"/>
          </p:cNvSpPr>
          <p:nvPr>
            <p:ph type="title"/>
          </p:nvPr>
        </p:nvSpPr>
        <p:spPr/>
        <p:txBody>
          <a:bodyPr/>
          <a:lstStyle/>
          <a:p>
            <a:pPr lvl="0"/>
            <a:r>
              <a:rPr lang="en-US">
                <a:sym typeface="Arial"/>
              </a:rPr>
              <a:t>SALESFORCE INTEGRATION WITH OUTLOOK</a:t>
            </a:r>
            <a:endParaRPr lang="en-US" dirty="0">
              <a:sym typeface="Arial"/>
            </a:endParaRPr>
          </a:p>
        </p:txBody>
      </p:sp>
      <p:sp>
        <p:nvSpPr>
          <p:cNvPr id="3" name="Slide Number Placeholder 2"/>
          <p:cNvSpPr>
            <a:spLocks noGrp="1"/>
          </p:cNvSpPr>
          <p:nvPr>
            <p:ph type="sldNum" sz="quarter" idx="11"/>
          </p:nvPr>
        </p:nvSpPr>
        <p:spPr/>
        <p:txBody>
          <a:bodyPr/>
          <a:lstStyle/>
          <a:p>
            <a:fld id="{812A5277-1DB9-460F-9A21-B857ABB32666}" type="slidenum">
              <a:rPr lang="en-US" smtClean="0"/>
              <a:pPr/>
              <a:t>97</a:t>
            </a:fld>
            <a:endParaRPr lang="en-US" dirty="0"/>
          </a:p>
        </p:txBody>
      </p:sp>
      <p:grpSp>
        <p:nvGrpSpPr>
          <p:cNvPr id="2" name="Group 1"/>
          <p:cNvGrpSpPr/>
          <p:nvPr/>
        </p:nvGrpSpPr>
        <p:grpSpPr>
          <a:xfrm>
            <a:off x="6014064" y="2378041"/>
            <a:ext cx="3860081" cy="1619886"/>
            <a:chOff x="7962897" y="2533650"/>
            <a:chExt cx="3860081" cy="1619886"/>
          </a:xfrm>
        </p:grpSpPr>
        <p:pic>
          <p:nvPicPr>
            <p:cNvPr id="240" name="Shape 240"/>
            <p:cNvPicPr preferRelativeResize="0"/>
            <p:nvPr/>
          </p:nvPicPr>
          <p:blipFill rotWithShape="1">
            <a:blip r:embed="rId4">
              <a:alphaModFix/>
            </a:blip>
            <a:srcRect/>
            <a:stretch/>
          </p:blipFill>
          <p:spPr>
            <a:xfrm>
              <a:off x="9964778" y="3189375"/>
              <a:ext cx="1858200" cy="480900"/>
            </a:xfrm>
            <a:prstGeom prst="rect">
              <a:avLst/>
            </a:prstGeom>
            <a:noFill/>
            <a:ln>
              <a:noFill/>
            </a:ln>
          </p:spPr>
        </p:pic>
        <p:pic>
          <p:nvPicPr>
            <p:cNvPr id="241" name="Shape 241" descr="sfdc_Appexchange_logo_rgb_1.png"/>
            <p:cNvPicPr preferRelativeResize="0"/>
            <p:nvPr/>
          </p:nvPicPr>
          <p:blipFill rotWithShape="1">
            <a:blip r:embed="rId5">
              <a:alphaModFix/>
            </a:blip>
            <a:srcRect l="-4174"/>
            <a:stretch/>
          </p:blipFill>
          <p:spPr>
            <a:xfrm>
              <a:off x="7962897" y="2887936"/>
              <a:ext cx="1710900" cy="1083600"/>
            </a:xfrm>
            <a:prstGeom prst="rect">
              <a:avLst/>
            </a:prstGeom>
            <a:noFill/>
            <a:ln>
              <a:noFill/>
            </a:ln>
          </p:spPr>
        </p:pic>
        <p:sp>
          <p:nvSpPr>
            <p:cNvPr id="242" name="Shape 242"/>
            <p:cNvSpPr/>
            <p:nvPr/>
          </p:nvSpPr>
          <p:spPr>
            <a:xfrm rot="5400000">
              <a:off x="9457039" y="2246100"/>
              <a:ext cx="415200" cy="990300"/>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algn="ctr">
                <a:buClr>
                  <a:srgbClr val="262626"/>
                </a:buClr>
                <a:buFont typeface="Arial"/>
                <a:buNone/>
              </a:pPr>
              <a:endParaRPr sz="2400">
                <a:solidFill>
                  <a:srgbClr val="262626"/>
                </a:solidFill>
                <a:latin typeface="Times New Roman"/>
                <a:ea typeface="Times New Roman"/>
                <a:cs typeface="Times New Roman"/>
                <a:sym typeface="Times New Roman"/>
              </a:endParaRPr>
            </a:p>
          </p:txBody>
        </p:sp>
        <p:sp>
          <p:nvSpPr>
            <p:cNvPr id="243" name="Shape 243"/>
            <p:cNvSpPr/>
            <p:nvPr/>
          </p:nvSpPr>
          <p:spPr>
            <a:xfrm rot="-5599422">
              <a:off x="9514826" y="3469581"/>
              <a:ext cx="377735" cy="990176"/>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algn="ctr">
                <a:buClr>
                  <a:srgbClr val="262626"/>
                </a:buClr>
                <a:buFont typeface="Arial"/>
                <a:buNone/>
              </a:pPr>
              <a:endParaRPr sz="2400">
                <a:solidFill>
                  <a:srgbClr val="262626"/>
                </a:solidFill>
                <a:latin typeface="Times New Roman"/>
                <a:ea typeface="Times New Roman"/>
                <a:cs typeface="Times New Roman"/>
                <a:sym typeface="Times New Roman"/>
              </a:endParaRPr>
            </a:p>
          </p:txBody>
        </p:sp>
      </p:grpSp>
    </p:spTree>
    <p:custDataLst>
      <p:tags r:id="rId1"/>
    </p:custDataLst>
    <p:extLst>
      <p:ext uri="{BB962C8B-B14F-4D97-AF65-F5344CB8AC3E}">
        <p14:creationId xmlns:p14="http://schemas.microsoft.com/office/powerpoint/2010/main" val="2593435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prstGeom prst="rect">
            <a:avLst/>
          </a:prstGeom>
          <a:noFill/>
          <a:ln>
            <a:noFill/>
          </a:ln>
        </p:spPr>
        <p:txBody>
          <a:bodyPr lIns="91400" tIns="91400" rIns="91400" bIns="45700" anchor="ctr" anchorCtr="0">
            <a:noAutofit/>
          </a:bodyPr>
          <a:lstStyle/>
          <a:p>
            <a:pPr marL="0" marR="0" lvl="0" indent="0" algn="l" rtl="0">
              <a:lnSpc>
                <a:spcPct val="85000"/>
              </a:lnSpc>
              <a:spcBef>
                <a:spcPts val="0"/>
              </a:spcBef>
              <a:spcAft>
                <a:spcPts val="0"/>
              </a:spcAft>
              <a:buSzPct val="25000"/>
              <a:buNone/>
            </a:pPr>
            <a:r>
              <a:rPr lang="en-US" sz="2800" b="0" i="0" u="none" strike="noStrike" cap="none" dirty="0">
                <a:solidFill>
                  <a:schemeClr val="lt1"/>
                </a:solidFill>
                <a:latin typeface="+mj-lt"/>
                <a:ea typeface="Arial"/>
                <a:cs typeface="Arial"/>
                <a:sym typeface="Arial"/>
              </a:rPr>
              <a:t>LIGHTNING FOR OUTLOOK</a:t>
            </a:r>
          </a:p>
        </p:txBody>
      </p:sp>
      <p:sp>
        <p:nvSpPr>
          <p:cNvPr id="3" name="Slide Number Placeholder 2"/>
          <p:cNvSpPr>
            <a:spLocks noGrp="1"/>
          </p:cNvSpPr>
          <p:nvPr>
            <p:ph type="sldNum" sz="quarter" idx="10"/>
          </p:nvPr>
        </p:nvSpPr>
        <p:spPr/>
        <p:txBody>
          <a:bodyPr/>
          <a:lstStyle/>
          <a:p>
            <a:fld id="{812A5277-1DB9-460F-9A21-B857ABB32666}" type="slidenum">
              <a:rPr lang="en-US" smtClean="0"/>
              <a:pPr/>
              <a:t>98</a:t>
            </a:fld>
            <a:endParaRPr lang="en-US" dirty="0"/>
          </a:p>
        </p:txBody>
      </p:sp>
      <p:pic>
        <p:nvPicPr>
          <p:cNvPr id="253" name="Shape 253"/>
          <p:cNvPicPr preferRelativeResize="0"/>
          <p:nvPr/>
        </p:nvPicPr>
        <p:blipFill rotWithShape="1">
          <a:blip r:embed="rId4">
            <a:alphaModFix/>
          </a:blip>
          <a:srcRect/>
          <a:stretch/>
        </p:blipFill>
        <p:spPr>
          <a:xfrm>
            <a:off x="1265598" y="801291"/>
            <a:ext cx="9744074" cy="6046305"/>
          </a:xfrm>
          <a:prstGeom prst="rect">
            <a:avLst/>
          </a:prstGeom>
          <a:noFill/>
          <a:ln>
            <a:solidFill>
              <a:schemeClr val="bg1">
                <a:lumMod val="75000"/>
              </a:schemeClr>
            </a:solidFill>
          </a:ln>
        </p:spPr>
      </p:pic>
      <p:sp>
        <p:nvSpPr>
          <p:cNvPr id="5" name="Rectangle 4"/>
          <p:cNvSpPr/>
          <p:nvPr/>
        </p:nvSpPr>
        <p:spPr bwMode="auto">
          <a:xfrm>
            <a:off x="8485095" y="2330067"/>
            <a:ext cx="2524577" cy="23029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600" b="1">
              <a:solidFill>
                <a:srgbClr val="262626"/>
              </a:solidFill>
              <a:latin typeface="Times New Roman" pitchFamily="18" charset="0"/>
            </a:endParaRPr>
          </a:p>
        </p:txBody>
      </p:sp>
      <p:sp>
        <p:nvSpPr>
          <p:cNvPr id="6" name="Rectangle 5"/>
          <p:cNvSpPr/>
          <p:nvPr/>
        </p:nvSpPr>
        <p:spPr bwMode="auto">
          <a:xfrm>
            <a:off x="8485094" y="4639235"/>
            <a:ext cx="2524577" cy="81808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600" b="1">
              <a:solidFill>
                <a:srgbClr val="262626"/>
              </a:solidFill>
              <a:latin typeface="Times New Roman" pitchFamily="18" charset="0"/>
            </a:endParaRPr>
          </a:p>
        </p:txBody>
      </p:sp>
      <p:sp>
        <p:nvSpPr>
          <p:cNvPr id="7" name="Rectangle 6"/>
          <p:cNvSpPr/>
          <p:nvPr/>
        </p:nvSpPr>
        <p:spPr bwMode="auto">
          <a:xfrm>
            <a:off x="8485093" y="5456315"/>
            <a:ext cx="2524577" cy="121342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600" b="1">
              <a:solidFill>
                <a:srgbClr val="262626"/>
              </a:solidFill>
              <a:latin typeface="Times New Roman" pitchFamily="18" charset="0"/>
            </a:endParaRPr>
          </a:p>
        </p:txBody>
      </p:sp>
      <p:sp>
        <p:nvSpPr>
          <p:cNvPr id="8" name="Rectangle 7"/>
          <p:cNvSpPr/>
          <p:nvPr/>
        </p:nvSpPr>
        <p:spPr bwMode="auto">
          <a:xfrm>
            <a:off x="8485093" y="1842246"/>
            <a:ext cx="1775014" cy="48955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600" b="1">
              <a:solidFill>
                <a:srgbClr val="262626"/>
              </a:solidFill>
              <a:latin typeface="Times New Roman" pitchFamily="18" charset="0"/>
            </a:endParaRPr>
          </a:p>
        </p:txBody>
      </p:sp>
      <p:grpSp>
        <p:nvGrpSpPr>
          <p:cNvPr id="10" name="Group 9"/>
          <p:cNvGrpSpPr/>
          <p:nvPr/>
        </p:nvGrpSpPr>
        <p:grpSpPr>
          <a:xfrm>
            <a:off x="10874640" y="2386119"/>
            <a:ext cx="1054960" cy="411765"/>
            <a:chOff x="10696633" y="2516002"/>
            <a:chExt cx="2266772" cy="823530"/>
          </a:xfrm>
          <a:solidFill>
            <a:srgbClr val="008675"/>
          </a:solidFill>
        </p:grpSpPr>
        <p:sp>
          <p:nvSpPr>
            <p:cNvPr id="11" name="Flowchart: Alternate Process 10"/>
            <p:cNvSpPr/>
            <p:nvPr/>
          </p:nvSpPr>
          <p:spPr>
            <a:xfrm>
              <a:off x="11357257" y="2516002"/>
              <a:ext cx="1606148"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1</a:t>
              </a:r>
            </a:p>
          </p:txBody>
        </p:sp>
        <p:cxnSp>
          <p:nvCxnSpPr>
            <p:cNvPr id="12" name="Straight Connector 11"/>
            <p:cNvCxnSpPr>
              <a:stCxn id="11" idx="1"/>
            </p:cNvCxnSpPr>
            <p:nvPr/>
          </p:nvCxnSpPr>
          <p:spPr bwMode="auto">
            <a:xfrm flipH="1" flipV="1">
              <a:off x="10696633" y="2867852"/>
              <a:ext cx="660624" cy="59915"/>
            </a:xfrm>
            <a:prstGeom prst="line">
              <a:avLst/>
            </a:prstGeom>
            <a:grpFill/>
            <a:ln w="38100" cap="flat" cmpd="sng" algn="ctr">
              <a:solidFill>
                <a:srgbClr val="008675"/>
              </a:solidFill>
              <a:prstDash val="solid"/>
              <a:round/>
              <a:headEnd type="none" w="med" len="med"/>
              <a:tailEnd type="oval" w="lg" len="lg"/>
            </a:ln>
            <a:effectLst/>
          </p:spPr>
        </p:cxnSp>
      </p:grpSp>
      <p:grpSp>
        <p:nvGrpSpPr>
          <p:cNvPr id="13" name="Group 12"/>
          <p:cNvGrpSpPr/>
          <p:nvPr/>
        </p:nvGrpSpPr>
        <p:grpSpPr>
          <a:xfrm flipH="1">
            <a:off x="7430133" y="2016423"/>
            <a:ext cx="1054960" cy="411765"/>
            <a:chOff x="10696633" y="2516002"/>
            <a:chExt cx="2266772" cy="823530"/>
          </a:xfrm>
          <a:solidFill>
            <a:srgbClr val="008675"/>
          </a:solidFill>
        </p:grpSpPr>
        <p:sp>
          <p:nvSpPr>
            <p:cNvPr id="14" name="Flowchart: Alternate Process 13"/>
            <p:cNvSpPr/>
            <p:nvPr/>
          </p:nvSpPr>
          <p:spPr>
            <a:xfrm>
              <a:off x="11357257" y="2516002"/>
              <a:ext cx="1606148"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6</a:t>
              </a:r>
            </a:p>
          </p:txBody>
        </p:sp>
        <p:cxnSp>
          <p:nvCxnSpPr>
            <p:cNvPr id="15" name="Straight Connector 14"/>
            <p:cNvCxnSpPr>
              <a:stCxn id="14" idx="1"/>
            </p:cNvCxnSpPr>
            <p:nvPr/>
          </p:nvCxnSpPr>
          <p:spPr bwMode="auto">
            <a:xfrm flipH="1" flipV="1">
              <a:off x="10696633" y="2867852"/>
              <a:ext cx="660624" cy="59915"/>
            </a:xfrm>
            <a:prstGeom prst="line">
              <a:avLst/>
            </a:prstGeom>
            <a:grpFill/>
            <a:ln w="38100" cap="flat" cmpd="sng" algn="ctr">
              <a:solidFill>
                <a:srgbClr val="008675"/>
              </a:solidFill>
              <a:prstDash val="solid"/>
              <a:round/>
              <a:headEnd type="none" w="med" len="med"/>
              <a:tailEnd type="oval" w="lg" len="lg"/>
            </a:ln>
            <a:effectLst/>
          </p:spPr>
        </p:cxnSp>
      </p:grpSp>
      <p:grpSp>
        <p:nvGrpSpPr>
          <p:cNvPr id="19" name="Group 18"/>
          <p:cNvGrpSpPr/>
          <p:nvPr/>
        </p:nvGrpSpPr>
        <p:grpSpPr>
          <a:xfrm>
            <a:off x="10874640" y="4659075"/>
            <a:ext cx="1054960" cy="411765"/>
            <a:chOff x="10696633" y="2516002"/>
            <a:chExt cx="2266772" cy="823530"/>
          </a:xfrm>
          <a:solidFill>
            <a:srgbClr val="008675"/>
          </a:solidFill>
        </p:grpSpPr>
        <p:sp>
          <p:nvSpPr>
            <p:cNvPr id="20" name="Flowchart: Alternate Process 19"/>
            <p:cNvSpPr/>
            <p:nvPr/>
          </p:nvSpPr>
          <p:spPr>
            <a:xfrm>
              <a:off x="11357257" y="2516002"/>
              <a:ext cx="1606148"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4</a:t>
              </a:r>
            </a:p>
          </p:txBody>
        </p:sp>
        <p:cxnSp>
          <p:nvCxnSpPr>
            <p:cNvPr id="21" name="Straight Connector 20"/>
            <p:cNvCxnSpPr>
              <a:stCxn id="20" idx="1"/>
            </p:cNvCxnSpPr>
            <p:nvPr/>
          </p:nvCxnSpPr>
          <p:spPr bwMode="auto">
            <a:xfrm flipH="1" flipV="1">
              <a:off x="10696633" y="2867852"/>
              <a:ext cx="660624" cy="59915"/>
            </a:xfrm>
            <a:prstGeom prst="line">
              <a:avLst/>
            </a:prstGeom>
            <a:grpFill/>
            <a:ln w="38100" cap="flat" cmpd="sng" algn="ctr">
              <a:solidFill>
                <a:srgbClr val="008675"/>
              </a:solidFill>
              <a:prstDash val="solid"/>
              <a:round/>
              <a:headEnd type="none" w="med" len="med"/>
              <a:tailEnd type="oval" w="lg" len="lg"/>
            </a:ln>
            <a:effectLst/>
          </p:spPr>
        </p:cxnSp>
      </p:grpSp>
      <p:grpSp>
        <p:nvGrpSpPr>
          <p:cNvPr id="22" name="Group 21"/>
          <p:cNvGrpSpPr/>
          <p:nvPr/>
        </p:nvGrpSpPr>
        <p:grpSpPr>
          <a:xfrm>
            <a:off x="10874640" y="6034952"/>
            <a:ext cx="1054960" cy="411765"/>
            <a:chOff x="10696633" y="2516002"/>
            <a:chExt cx="2266772" cy="823530"/>
          </a:xfrm>
          <a:solidFill>
            <a:srgbClr val="008675"/>
          </a:solidFill>
        </p:grpSpPr>
        <p:sp>
          <p:nvSpPr>
            <p:cNvPr id="23" name="Flowchart: Alternate Process 22"/>
            <p:cNvSpPr/>
            <p:nvPr/>
          </p:nvSpPr>
          <p:spPr>
            <a:xfrm>
              <a:off x="11357257" y="2516002"/>
              <a:ext cx="1606148"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5</a:t>
              </a:r>
            </a:p>
          </p:txBody>
        </p:sp>
        <p:cxnSp>
          <p:nvCxnSpPr>
            <p:cNvPr id="24" name="Straight Connector 23"/>
            <p:cNvCxnSpPr>
              <a:stCxn id="23" idx="1"/>
            </p:cNvCxnSpPr>
            <p:nvPr/>
          </p:nvCxnSpPr>
          <p:spPr bwMode="auto">
            <a:xfrm flipH="1" flipV="1">
              <a:off x="10696633" y="2867852"/>
              <a:ext cx="660624" cy="59915"/>
            </a:xfrm>
            <a:prstGeom prst="line">
              <a:avLst/>
            </a:prstGeom>
            <a:grpFill/>
            <a:ln w="38100" cap="flat" cmpd="sng" algn="ctr">
              <a:solidFill>
                <a:srgbClr val="008675"/>
              </a:solidFill>
              <a:prstDash val="solid"/>
              <a:round/>
              <a:headEnd type="none" w="med" len="med"/>
              <a:tailEnd type="oval" w="lg" len="lg"/>
            </a:ln>
            <a:effectLst/>
          </p:spPr>
        </p:cxnSp>
      </p:grpSp>
      <p:sp>
        <p:nvSpPr>
          <p:cNvPr id="36" name="Rectangle 35"/>
          <p:cNvSpPr/>
          <p:nvPr/>
        </p:nvSpPr>
        <p:spPr bwMode="auto">
          <a:xfrm>
            <a:off x="10494818" y="1842246"/>
            <a:ext cx="514852" cy="49183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600" b="1">
              <a:solidFill>
                <a:srgbClr val="262626"/>
              </a:solidFill>
              <a:latin typeface="Times New Roman" pitchFamily="18" charset="0"/>
            </a:endParaRPr>
          </a:p>
        </p:txBody>
      </p:sp>
      <p:grpSp>
        <p:nvGrpSpPr>
          <p:cNvPr id="41" name="Group 40"/>
          <p:cNvGrpSpPr/>
          <p:nvPr/>
        </p:nvGrpSpPr>
        <p:grpSpPr>
          <a:xfrm>
            <a:off x="10637124" y="1271409"/>
            <a:ext cx="832511" cy="766188"/>
            <a:chOff x="16195422" y="1275568"/>
            <a:chExt cx="1788800" cy="1532376"/>
          </a:xfrm>
          <a:solidFill>
            <a:srgbClr val="008675"/>
          </a:solidFill>
        </p:grpSpPr>
        <p:sp>
          <p:nvSpPr>
            <p:cNvPr id="42" name="Flowchart: Alternate Process 41"/>
            <p:cNvSpPr/>
            <p:nvPr/>
          </p:nvSpPr>
          <p:spPr>
            <a:xfrm>
              <a:off x="16378075" y="1275568"/>
              <a:ext cx="1606147"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3</a:t>
              </a:r>
            </a:p>
          </p:txBody>
        </p:sp>
        <p:cxnSp>
          <p:nvCxnSpPr>
            <p:cNvPr id="43" name="Straight Connector 42"/>
            <p:cNvCxnSpPr>
              <a:stCxn id="42" idx="1"/>
            </p:cNvCxnSpPr>
            <p:nvPr/>
          </p:nvCxnSpPr>
          <p:spPr bwMode="auto">
            <a:xfrm flipH="1">
              <a:off x="16195422" y="1687334"/>
              <a:ext cx="182653" cy="1120610"/>
            </a:xfrm>
            <a:prstGeom prst="line">
              <a:avLst/>
            </a:prstGeom>
            <a:grpFill/>
            <a:ln w="38100" cap="flat" cmpd="sng" algn="ctr">
              <a:solidFill>
                <a:srgbClr val="008675"/>
              </a:solidFill>
              <a:prstDash val="solid"/>
              <a:round/>
              <a:headEnd type="none" w="med" len="med"/>
              <a:tailEnd type="oval" w="lg" len="lg"/>
            </a:ln>
            <a:effectLst/>
          </p:spPr>
        </p:cxnSp>
      </p:grpSp>
      <p:grpSp>
        <p:nvGrpSpPr>
          <p:cNvPr id="34" name="Group 33"/>
          <p:cNvGrpSpPr/>
          <p:nvPr/>
        </p:nvGrpSpPr>
        <p:grpSpPr>
          <a:xfrm flipH="1">
            <a:off x="7430133" y="3804581"/>
            <a:ext cx="1054960" cy="411765"/>
            <a:chOff x="10696633" y="2516002"/>
            <a:chExt cx="2266772" cy="823530"/>
          </a:xfrm>
          <a:solidFill>
            <a:srgbClr val="008675"/>
          </a:solidFill>
        </p:grpSpPr>
        <p:sp>
          <p:nvSpPr>
            <p:cNvPr id="35" name="Flowchart: Alternate Process 34"/>
            <p:cNvSpPr/>
            <p:nvPr/>
          </p:nvSpPr>
          <p:spPr>
            <a:xfrm>
              <a:off x="11357257" y="2516002"/>
              <a:ext cx="1606148" cy="823530"/>
            </a:xfrm>
            <a:prstGeom prst="flowChartAlternateProcess">
              <a:avLst/>
            </a:prstGeom>
            <a:grpFill/>
            <a:ln w="38100">
              <a:solidFill>
                <a:srgbClr val="0086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en-US" sz="2400" b="1" dirty="0">
                  <a:solidFill>
                    <a:srgbClr val="FFFFFF"/>
                  </a:solidFill>
                </a:rPr>
                <a:t>2</a:t>
              </a:r>
            </a:p>
          </p:txBody>
        </p:sp>
        <p:cxnSp>
          <p:nvCxnSpPr>
            <p:cNvPr id="37" name="Straight Connector 36"/>
            <p:cNvCxnSpPr>
              <a:stCxn id="35" idx="1"/>
            </p:cNvCxnSpPr>
            <p:nvPr/>
          </p:nvCxnSpPr>
          <p:spPr bwMode="auto">
            <a:xfrm flipH="1" flipV="1">
              <a:off x="10696633" y="2867852"/>
              <a:ext cx="660624" cy="59915"/>
            </a:xfrm>
            <a:prstGeom prst="line">
              <a:avLst/>
            </a:prstGeom>
            <a:grpFill/>
            <a:ln w="38100" cap="flat" cmpd="sng" algn="ctr">
              <a:solidFill>
                <a:srgbClr val="008675"/>
              </a:solidFill>
              <a:prstDash val="solid"/>
              <a:round/>
              <a:headEnd type="none" w="med" len="med"/>
              <a:tailEnd type="oval" w="lg" len="lg"/>
            </a:ln>
            <a:effectLst/>
          </p:spPr>
        </p:cxnSp>
      </p:grpSp>
      <p:sp>
        <p:nvSpPr>
          <p:cNvPr id="2" name="Rectangle 1"/>
          <p:cNvSpPr/>
          <p:nvPr/>
        </p:nvSpPr>
        <p:spPr>
          <a:xfrm>
            <a:off x="5974011" y="3244334"/>
            <a:ext cx="243978" cy="369332"/>
          </a:xfrm>
          <a:prstGeom prst="rect">
            <a:avLst/>
          </a:prstGeom>
        </p:spPr>
        <p:txBody>
          <a:bodyPr wrap="none">
            <a:spAutoFit/>
          </a:bodyPr>
          <a:lstStyle/>
          <a:p>
            <a:r>
              <a:rPr lang="en-US" dirty="0">
                <a:solidFill>
                  <a:srgbClr val="262626"/>
                </a:solidFill>
              </a:rPr>
              <a:t> </a:t>
            </a:r>
          </a:p>
        </p:txBody>
      </p:sp>
    </p:spTree>
    <p:custDataLst>
      <p:tags r:id="rId1"/>
    </p:custDataLst>
    <p:extLst>
      <p:ext uri="{BB962C8B-B14F-4D97-AF65-F5344CB8AC3E}">
        <p14:creationId xmlns:p14="http://schemas.microsoft.com/office/powerpoint/2010/main" val="3728799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13" name="Oval 112"/>
          <p:cNvSpPr/>
          <p:nvPr/>
        </p:nvSpPr>
        <p:spPr bwMode="auto">
          <a:xfrm>
            <a:off x="283677" y="3903862"/>
            <a:ext cx="921721" cy="910611"/>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p:nvSpPr>
        <p:spPr bwMode="auto">
          <a:xfrm>
            <a:off x="259566" y="2300362"/>
            <a:ext cx="910341" cy="910341"/>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477" name="Shape 477"/>
          <p:cNvGrpSpPr/>
          <p:nvPr/>
        </p:nvGrpSpPr>
        <p:grpSpPr>
          <a:xfrm>
            <a:off x="8168640" y="1891651"/>
            <a:ext cx="5523473" cy="3171006"/>
            <a:chOff x="0" y="0"/>
            <a:chExt cx="6336600" cy="3641700"/>
          </a:xfrm>
        </p:grpSpPr>
        <p:pic>
          <p:nvPicPr>
            <p:cNvPr id="478" name="Shape 478"/>
            <p:cNvPicPr preferRelativeResize="0"/>
            <p:nvPr/>
          </p:nvPicPr>
          <p:blipFill rotWithShape="1">
            <a:blip r:embed="rId4">
              <a:alphaModFix/>
            </a:blip>
            <a:srcRect/>
            <a:stretch/>
          </p:blipFill>
          <p:spPr>
            <a:xfrm>
              <a:off x="762152" y="214735"/>
              <a:ext cx="4813500" cy="3008399"/>
            </a:xfrm>
            <a:prstGeom prst="rect">
              <a:avLst/>
            </a:prstGeom>
            <a:noFill/>
            <a:ln>
              <a:noFill/>
            </a:ln>
          </p:spPr>
        </p:pic>
        <p:pic>
          <p:nvPicPr>
            <p:cNvPr id="479" name="Shape 479"/>
            <p:cNvPicPr preferRelativeResize="0"/>
            <p:nvPr/>
          </p:nvPicPr>
          <p:blipFill rotWithShape="1">
            <a:blip r:embed="rId5">
              <a:alphaModFix/>
            </a:blip>
            <a:srcRect/>
            <a:stretch/>
          </p:blipFill>
          <p:spPr>
            <a:xfrm>
              <a:off x="0" y="0"/>
              <a:ext cx="6336600" cy="3641700"/>
            </a:xfrm>
            <a:prstGeom prst="rect">
              <a:avLst/>
            </a:prstGeom>
            <a:noFill/>
            <a:ln>
              <a:noFill/>
            </a:ln>
            <a:effectLst>
              <a:outerShdw blurRad="177800" rotWithShape="0">
                <a:srgbClr val="000000">
                  <a:alpha val="49800"/>
                </a:srgbClr>
              </a:outerShdw>
            </a:effectLst>
          </p:spPr>
        </p:pic>
      </p:grpSp>
      <p:grpSp>
        <p:nvGrpSpPr>
          <p:cNvPr id="482" name="Shape 482"/>
          <p:cNvGrpSpPr/>
          <p:nvPr/>
        </p:nvGrpSpPr>
        <p:grpSpPr>
          <a:xfrm>
            <a:off x="5751505" y="2957122"/>
            <a:ext cx="3106682" cy="2454205"/>
            <a:chOff x="0" y="0"/>
            <a:chExt cx="3564026" cy="2818500"/>
          </a:xfrm>
        </p:grpSpPr>
        <p:sp>
          <p:nvSpPr>
            <p:cNvPr id="483" name="Shape 483"/>
            <p:cNvSpPr/>
            <p:nvPr/>
          </p:nvSpPr>
          <p:spPr>
            <a:xfrm rot="5400000">
              <a:off x="2537075" y="2109531"/>
              <a:ext cx="961500" cy="441300"/>
            </a:xfrm>
            <a:prstGeom prst="rect">
              <a:avLst/>
            </a:prstGeom>
            <a:gradFill>
              <a:gsLst>
                <a:gs pos="0">
                  <a:srgbClr val="000000">
                    <a:alpha val="36862"/>
                  </a:srgbClr>
                </a:gs>
                <a:gs pos="49680">
                  <a:srgbClr val="000000">
                    <a:alpha val="18431"/>
                  </a:srgbClr>
                </a:gs>
                <a:gs pos="100000">
                  <a:srgbClr val="000000">
                    <a:alpha val="0"/>
                  </a:srgbClr>
                </a:gs>
              </a:gsLst>
              <a:path path="circle">
                <a:fillToRect l="100000" b="100000"/>
              </a:path>
              <a:tileRect t="-100000" r="-100000"/>
            </a:gradFill>
            <a:ln>
              <a:noFill/>
            </a:ln>
          </p:spPr>
          <p:txBody>
            <a:bodyPr lIns="35700" tIns="35700" rIns="35700" bIns="35700" anchor="ctr" anchorCtr="0">
              <a:noAutofit/>
            </a:bodyPr>
            <a:lstStyle/>
            <a:p>
              <a:pPr algn="ctr">
                <a:lnSpc>
                  <a:spcPct val="90000"/>
                </a:lnSpc>
                <a:buClr>
                  <a:srgbClr val="FFFFFF"/>
                </a:buClr>
                <a:buFont typeface="Arial"/>
                <a:buNone/>
              </a:pPr>
              <a:endParaRPr sz="1867" kern="0">
                <a:solidFill>
                  <a:srgbClr val="1C1C1C"/>
                </a:solidFill>
                <a:ea typeface="Arial"/>
                <a:cs typeface="Arial"/>
                <a:sym typeface="Arial"/>
              </a:endParaRPr>
            </a:p>
          </p:txBody>
        </p:sp>
        <p:cxnSp>
          <p:nvCxnSpPr>
            <p:cNvPr id="484" name="Shape 484"/>
            <p:cNvCxnSpPr/>
            <p:nvPr/>
          </p:nvCxnSpPr>
          <p:spPr>
            <a:xfrm>
              <a:off x="1037644" y="1592280"/>
              <a:ext cx="1305300" cy="0"/>
            </a:xfrm>
            <a:prstGeom prst="straightConnector1">
              <a:avLst/>
            </a:prstGeom>
            <a:noFill/>
            <a:ln w="50800" cap="flat" cmpd="sng">
              <a:solidFill>
                <a:srgbClr val="D0D9DE"/>
              </a:solidFill>
              <a:prstDash val="solid"/>
              <a:miter/>
              <a:headEnd type="none" w="med" len="med"/>
              <a:tailEnd type="none" w="med" len="med"/>
            </a:ln>
          </p:spPr>
        </p:cxnSp>
        <p:grpSp>
          <p:nvGrpSpPr>
            <p:cNvPr id="485" name="Shape 485"/>
            <p:cNvGrpSpPr/>
            <p:nvPr/>
          </p:nvGrpSpPr>
          <p:grpSpPr>
            <a:xfrm>
              <a:off x="2196026" y="0"/>
              <a:ext cx="1367999" cy="2814900"/>
              <a:chOff x="0" y="0"/>
              <a:chExt cx="1368000" cy="2814900"/>
            </a:xfrm>
          </p:grpSpPr>
          <p:pic>
            <p:nvPicPr>
              <p:cNvPr id="486" name="Shape 486"/>
              <p:cNvPicPr preferRelativeResize="0"/>
              <p:nvPr/>
            </p:nvPicPr>
            <p:blipFill rotWithShape="1">
              <a:blip r:embed="rId6">
                <a:alphaModFix/>
              </a:blip>
              <a:srcRect/>
              <a:stretch/>
            </p:blipFill>
            <p:spPr>
              <a:xfrm>
                <a:off x="29160" y="333585"/>
                <a:ext cx="1334700" cy="2150100"/>
              </a:xfrm>
              <a:prstGeom prst="rect">
                <a:avLst/>
              </a:prstGeom>
              <a:noFill/>
              <a:ln>
                <a:noFill/>
              </a:ln>
            </p:spPr>
          </p:pic>
          <p:pic>
            <p:nvPicPr>
              <p:cNvPr id="487" name="Shape 487"/>
              <p:cNvPicPr preferRelativeResize="0"/>
              <p:nvPr/>
            </p:nvPicPr>
            <p:blipFill rotWithShape="1">
              <a:blip r:embed="rId7">
                <a:alphaModFix/>
              </a:blip>
              <a:srcRect l="69" r="59"/>
              <a:stretch/>
            </p:blipFill>
            <p:spPr>
              <a:xfrm>
                <a:off x="0" y="0"/>
                <a:ext cx="1368000" cy="2814900"/>
              </a:xfrm>
              <a:prstGeom prst="rect">
                <a:avLst/>
              </a:prstGeom>
              <a:noFill/>
              <a:ln>
                <a:noFill/>
              </a:ln>
              <a:effectLst>
                <a:outerShdw blurRad="177800" rotWithShape="0">
                  <a:srgbClr val="000000">
                    <a:alpha val="49800"/>
                  </a:srgbClr>
                </a:outerShdw>
              </a:effectLst>
            </p:spPr>
          </p:pic>
        </p:grpSp>
        <p:grpSp>
          <p:nvGrpSpPr>
            <p:cNvPr id="488" name="Shape 488"/>
            <p:cNvGrpSpPr/>
            <p:nvPr/>
          </p:nvGrpSpPr>
          <p:grpSpPr>
            <a:xfrm>
              <a:off x="0" y="0"/>
              <a:ext cx="1369800" cy="2818500"/>
              <a:chOff x="0" y="0"/>
              <a:chExt cx="1369800" cy="2818500"/>
            </a:xfrm>
          </p:grpSpPr>
          <p:pic>
            <p:nvPicPr>
              <p:cNvPr id="489" name="Shape 489"/>
              <p:cNvPicPr preferRelativeResize="0"/>
              <p:nvPr/>
            </p:nvPicPr>
            <p:blipFill rotWithShape="1">
              <a:blip r:embed="rId7">
                <a:alphaModFix/>
              </a:blip>
              <a:srcRect l="69" r="59"/>
              <a:stretch/>
            </p:blipFill>
            <p:spPr>
              <a:xfrm>
                <a:off x="0" y="0"/>
                <a:ext cx="1369800" cy="2818500"/>
              </a:xfrm>
              <a:prstGeom prst="rect">
                <a:avLst/>
              </a:prstGeom>
              <a:noFill/>
              <a:ln>
                <a:noFill/>
              </a:ln>
              <a:effectLst>
                <a:outerShdw blurRad="177800" rotWithShape="0">
                  <a:srgbClr val="000000">
                    <a:alpha val="49800"/>
                  </a:srgbClr>
                </a:outerShdw>
              </a:effectLst>
            </p:spPr>
          </p:pic>
          <p:pic>
            <p:nvPicPr>
              <p:cNvPr id="490" name="Shape 490"/>
              <p:cNvPicPr preferRelativeResize="0"/>
              <p:nvPr/>
            </p:nvPicPr>
            <p:blipFill rotWithShape="1">
              <a:blip r:embed="rId8">
                <a:alphaModFix/>
              </a:blip>
              <a:srcRect/>
              <a:stretch/>
            </p:blipFill>
            <p:spPr>
              <a:xfrm>
                <a:off x="67590" y="331499"/>
                <a:ext cx="1227000" cy="2155500"/>
              </a:xfrm>
              <a:prstGeom prst="rect">
                <a:avLst/>
              </a:prstGeom>
              <a:noFill/>
              <a:ln>
                <a:noFill/>
              </a:ln>
            </p:spPr>
          </p:pic>
        </p:grpSp>
        <p:sp>
          <p:nvSpPr>
            <p:cNvPr id="491" name="Shape 491"/>
            <p:cNvSpPr/>
            <p:nvPr/>
          </p:nvSpPr>
          <p:spPr>
            <a:xfrm>
              <a:off x="1423459" y="1624608"/>
              <a:ext cx="746100" cy="811199"/>
            </a:xfrm>
            <a:prstGeom prst="rect">
              <a:avLst/>
            </a:prstGeom>
            <a:noFill/>
            <a:ln>
              <a:noFill/>
            </a:ln>
          </p:spPr>
          <p:txBody>
            <a:bodyPr lIns="35700" tIns="35700" rIns="35700" bIns="35700" anchor="ctr" anchorCtr="0">
              <a:noAutofit/>
            </a:bodyPr>
            <a:lstStyle/>
            <a:p>
              <a:pPr algn="ctr">
                <a:lnSpc>
                  <a:spcPct val="90000"/>
                </a:lnSpc>
                <a:buClr>
                  <a:srgbClr val="56CBCA"/>
                </a:buClr>
                <a:buSzPct val="25000"/>
                <a:buFont typeface="Arial"/>
                <a:buNone/>
              </a:pPr>
              <a:r>
                <a:rPr lang="en" sz="667" kern="0">
                  <a:solidFill>
                    <a:srgbClr val="56CBCA"/>
                  </a:solidFill>
                  <a:ea typeface="Arial"/>
                  <a:cs typeface="Arial"/>
                  <a:sym typeface="Arial"/>
                </a:rPr>
                <a:t>Connects to </a:t>
              </a:r>
            </a:p>
            <a:p>
              <a:pPr algn="ctr">
                <a:lnSpc>
                  <a:spcPct val="90000"/>
                </a:lnSpc>
                <a:buClr>
                  <a:srgbClr val="56CBCA"/>
                </a:buClr>
                <a:buSzPct val="25000"/>
                <a:buFont typeface="Arial"/>
                <a:buNone/>
              </a:pPr>
              <a:r>
                <a:rPr lang="en" sz="667" kern="0">
                  <a:solidFill>
                    <a:srgbClr val="56CBCA"/>
                  </a:solidFill>
                  <a:ea typeface="Arial"/>
                  <a:cs typeface="Arial"/>
                  <a:sym typeface="Arial"/>
                </a:rPr>
                <a:t>Salesforce1</a:t>
              </a:r>
            </a:p>
          </p:txBody>
        </p:sp>
        <p:pic>
          <p:nvPicPr>
            <p:cNvPr id="492" name="Shape 492"/>
            <p:cNvPicPr preferRelativeResize="0"/>
            <p:nvPr/>
          </p:nvPicPr>
          <p:blipFill rotWithShape="1">
            <a:blip r:embed="rId9">
              <a:alphaModFix/>
            </a:blip>
            <a:srcRect/>
            <a:stretch/>
          </p:blipFill>
          <p:spPr>
            <a:xfrm>
              <a:off x="1485988" y="1215000"/>
              <a:ext cx="617399" cy="617399"/>
            </a:xfrm>
            <a:prstGeom prst="rect">
              <a:avLst/>
            </a:prstGeom>
            <a:noFill/>
            <a:ln>
              <a:noFill/>
            </a:ln>
            <a:effectLst>
              <a:outerShdw blurRad="355600" rotWithShape="0">
                <a:srgbClr val="000000">
                  <a:alpha val="74900"/>
                </a:srgbClr>
              </a:outerShdw>
              <a:reflection stA="50000" endPos="40000" fadeDir="5400012" sy="-100000" algn="bl" rotWithShape="0"/>
            </a:effectLst>
          </p:spPr>
        </p:pic>
      </p:grpSp>
      <p:sp>
        <p:nvSpPr>
          <p:cNvPr id="494" name="Shape 494"/>
          <p:cNvSpPr/>
          <p:nvPr/>
        </p:nvSpPr>
        <p:spPr>
          <a:xfrm>
            <a:off x="1377587" y="3876041"/>
            <a:ext cx="3960033" cy="1041300"/>
          </a:xfrm>
          <a:prstGeom prst="rect">
            <a:avLst/>
          </a:prstGeom>
          <a:noFill/>
          <a:ln>
            <a:noFill/>
          </a:ln>
        </p:spPr>
        <p:txBody>
          <a:bodyPr lIns="0" tIns="0" rIns="0" bIns="0" anchor="t" anchorCtr="0">
            <a:noAutofit/>
          </a:bodyPr>
          <a:lstStyle/>
          <a:p>
            <a:pPr>
              <a:buClr>
                <a:srgbClr val="5C656A"/>
              </a:buClr>
              <a:buSzPct val="25000"/>
              <a:buFont typeface="Arial"/>
              <a:buNone/>
            </a:pPr>
            <a:r>
              <a:rPr lang="en" sz="2400" b="1" kern="0" dirty="0">
                <a:ea typeface="Arial"/>
                <a:cs typeface="Arial"/>
                <a:sym typeface="Arial"/>
              </a:rPr>
              <a:t>Powered by Intelligence</a:t>
            </a:r>
          </a:p>
          <a:p>
            <a:pPr>
              <a:spcBef>
                <a:spcPts val="267"/>
              </a:spcBef>
              <a:buClr>
                <a:srgbClr val="7C868D"/>
              </a:buClr>
              <a:buSzPct val="25000"/>
            </a:pPr>
            <a:r>
              <a:rPr lang="en" sz="2400" kern="0" dirty="0">
                <a:ea typeface="Arial"/>
                <a:cs typeface="Arial"/>
                <a:sym typeface="Arial"/>
              </a:rPr>
              <a:t>Stay on top of every deal with proactive notifications.</a:t>
            </a:r>
          </a:p>
        </p:txBody>
      </p:sp>
      <p:pic>
        <p:nvPicPr>
          <p:cNvPr id="495" name="Shape 495"/>
          <p:cNvPicPr preferRelativeResize="0"/>
          <p:nvPr/>
        </p:nvPicPr>
        <p:blipFill rotWithShape="1">
          <a:blip r:embed="rId10">
            <a:alphaModFix/>
          </a:blip>
          <a:srcRect/>
          <a:stretch/>
        </p:blipFill>
        <p:spPr>
          <a:xfrm>
            <a:off x="572904" y="4168667"/>
            <a:ext cx="343266" cy="381000"/>
          </a:xfrm>
          <a:prstGeom prst="rect">
            <a:avLst/>
          </a:prstGeom>
          <a:noFill/>
          <a:ln>
            <a:noFill/>
          </a:ln>
        </p:spPr>
      </p:pic>
      <p:sp>
        <p:nvSpPr>
          <p:cNvPr id="500" name="Shape 500"/>
          <p:cNvSpPr/>
          <p:nvPr/>
        </p:nvSpPr>
        <p:spPr>
          <a:xfrm>
            <a:off x="1377587" y="2312579"/>
            <a:ext cx="4144116" cy="1066800"/>
          </a:xfrm>
          <a:prstGeom prst="rect">
            <a:avLst/>
          </a:prstGeom>
          <a:noFill/>
          <a:ln>
            <a:noFill/>
          </a:ln>
        </p:spPr>
        <p:txBody>
          <a:bodyPr lIns="0" tIns="0" rIns="0" bIns="0" anchor="t" anchorCtr="0">
            <a:noAutofit/>
          </a:bodyPr>
          <a:lstStyle/>
          <a:p>
            <a:pPr>
              <a:buClr>
                <a:srgbClr val="5C656A"/>
              </a:buClr>
              <a:buSzPct val="25000"/>
              <a:buFont typeface="Arial"/>
              <a:buNone/>
            </a:pPr>
            <a:r>
              <a:rPr lang="en" sz="2400" b="1" kern="0" dirty="0">
                <a:ea typeface="Arial"/>
                <a:cs typeface="Arial"/>
                <a:sym typeface="Arial"/>
              </a:rPr>
              <a:t>Built by Salesforce</a:t>
            </a:r>
          </a:p>
          <a:p>
            <a:pPr>
              <a:spcBef>
                <a:spcPts val="267"/>
              </a:spcBef>
              <a:buClr>
                <a:srgbClr val="7C868D"/>
              </a:buClr>
              <a:buSzPct val="25000"/>
            </a:pPr>
            <a:r>
              <a:rPr lang="en" sz="2400" kern="0" dirty="0">
                <a:ea typeface="Arial"/>
                <a:cs typeface="Arial"/>
                <a:sym typeface="Arial"/>
              </a:rPr>
              <a:t>Seamlessly and securely </a:t>
            </a:r>
          </a:p>
          <a:p>
            <a:pPr>
              <a:spcBef>
                <a:spcPts val="267"/>
              </a:spcBef>
              <a:buClr>
                <a:srgbClr val="7C868D"/>
              </a:buClr>
              <a:buSzPct val="25000"/>
            </a:pPr>
            <a:r>
              <a:rPr lang="en" sz="2400" kern="0" dirty="0">
                <a:ea typeface="Arial"/>
                <a:cs typeface="Arial"/>
                <a:sym typeface="Arial"/>
              </a:rPr>
              <a:t>connect CRM and email.</a:t>
            </a:r>
          </a:p>
        </p:txBody>
      </p:sp>
      <p:pic>
        <p:nvPicPr>
          <p:cNvPr id="501" name="Shape 501"/>
          <p:cNvPicPr preferRelativeResize="0"/>
          <p:nvPr/>
        </p:nvPicPr>
        <p:blipFill rotWithShape="1">
          <a:blip r:embed="rId11">
            <a:alphaModFix/>
          </a:blip>
          <a:srcRect/>
          <a:stretch/>
        </p:blipFill>
        <p:spPr>
          <a:xfrm>
            <a:off x="508266" y="2549582"/>
            <a:ext cx="412940" cy="411900"/>
          </a:xfrm>
          <a:prstGeom prst="rect">
            <a:avLst/>
          </a:prstGeom>
          <a:noFill/>
          <a:ln>
            <a:noFill/>
          </a:ln>
        </p:spPr>
      </p:pic>
      <p:sp>
        <p:nvSpPr>
          <p:cNvPr id="502" name="Shape 502"/>
          <p:cNvSpPr/>
          <p:nvPr/>
        </p:nvSpPr>
        <p:spPr>
          <a:xfrm>
            <a:off x="9774195" y="5162465"/>
            <a:ext cx="1492400" cy="165200"/>
          </a:xfrm>
          <a:prstGeom prst="rect">
            <a:avLst/>
          </a:prstGeom>
          <a:noFill/>
          <a:ln>
            <a:noFill/>
          </a:ln>
        </p:spPr>
        <p:txBody>
          <a:bodyPr lIns="0" tIns="0" rIns="0" bIns="0" anchor="t" anchorCtr="0">
            <a:noAutofit/>
          </a:bodyPr>
          <a:lstStyle/>
          <a:p>
            <a:pPr algn="ctr">
              <a:buClr>
                <a:srgbClr val="5C656A"/>
              </a:buClr>
              <a:buSzPct val="25000"/>
              <a:buFont typeface="Arial"/>
              <a:buNone/>
            </a:pPr>
            <a:r>
              <a:rPr lang="en" sz="1067" kern="0" dirty="0">
                <a:ea typeface="Arial"/>
                <a:cs typeface="Arial"/>
                <a:sym typeface="Arial"/>
              </a:rPr>
              <a:t>Available Today</a:t>
            </a:r>
          </a:p>
        </p:txBody>
      </p:sp>
      <p:pic>
        <p:nvPicPr>
          <p:cNvPr id="503" name="Shape 503"/>
          <p:cNvPicPr preferRelativeResize="0"/>
          <p:nvPr/>
        </p:nvPicPr>
        <p:blipFill rotWithShape="1">
          <a:blip r:embed="rId12">
            <a:alphaModFix/>
          </a:blip>
          <a:srcRect/>
          <a:stretch/>
        </p:blipFill>
        <p:spPr>
          <a:xfrm>
            <a:off x="10097539" y="5431300"/>
            <a:ext cx="332800" cy="390400"/>
          </a:xfrm>
          <a:prstGeom prst="rect">
            <a:avLst/>
          </a:prstGeom>
          <a:noFill/>
          <a:ln>
            <a:noFill/>
          </a:ln>
        </p:spPr>
      </p:pic>
      <p:pic>
        <p:nvPicPr>
          <p:cNvPr id="504" name="Shape 504"/>
          <p:cNvPicPr preferRelativeResize="0"/>
          <p:nvPr/>
        </p:nvPicPr>
        <p:blipFill rotWithShape="1">
          <a:blip r:embed="rId13">
            <a:alphaModFix/>
          </a:blip>
          <a:srcRect/>
          <a:stretch/>
        </p:blipFill>
        <p:spPr>
          <a:xfrm>
            <a:off x="9615273" y="5418855"/>
            <a:ext cx="301200" cy="369200"/>
          </a:xfrm>
          <a:prstGeom prst="rect">
            <a:avLst/>
          </a:prstGeom>
          <a:noFill/>
          <a:ln>
            <a:noFill/>
          </a:ln>
        </p:spPr>
      </p:pic>
      <p:pic>
        <p:nvPicPr>
          <p:cNvPr id="505" name="Shape 505"/>
          <p:cNvPicPr preferRelativeResize="0"/>
          <p:nvPr/>
        </p:nvPicPr>
        <p:blipFill rotWithShape="1">
          <a:blip r:embed="rId14">
            <a:alphaModFix/>
          </a:blip>
          <a:srcRect/>
          <a:stretch/>
        </p:blipFill>
        <p:spPr>
          <a:xfrm>
            <a:off x="10591797" y="5461420"/>
            <a:ext cx="329200" cy="330400"/>
          </a:xfrm>
          <a:prstGeom prst="rect">
            <a:avLst/>
          </a:prstGeom>
          <a:noFill/>
          <a:ln>
            <a:noFill/>
          </a:ln>
        </p:spPr>
      </p:pic>
      <p:pic>
        <p:nvPicPr>
          <p:cNvPr id="506" name="Shape 506"/>
          <p:cNvPicPr preferRelativeResize="0"/>
          <p:nvPr/>
        </p:nvPicPr>
        <p:blipFill rotWithShape="1">
          <a:blip r:embed="rId15">
            <a:alphaModFix/>
          </a:blip>
          <a:srcRect/>
          <a:stretch/>
        </p:blipFill>
        <p:spPr>
          <a:xfrm>
            <a:off x="11082496" y="5431555"/>
            <a:ext cx="350400" cy="369200"/>
          </a:xfrm>
          <a:prstGeom prst="rect">
            <a:avLst/>
          </a:prstGeom>
          <a:noFill/>
          <a:ln>
            <a:noFill/>
          </a:ln>
        </p:spPr>
      </p:pic>
      <p:grpSp>
        <p:nvGrpSpPr>
          <p:cNvPr id="3" name="Group 2"/>
          <p:cNvGrpSpPr/>
          <p:nvPr/>
        </p:nvGrpSpPr>
        <p:grpSpPr>
          <a:xfrm>
            <a:off x="229054" y="6037849"/>
            <a:ext cx="3210204" cy="738911"/>
            <a:chOff x="6733433" y="297800"/>
            <a:chExt cx="3210204" cy="738911"/>
          </a:xfrm>
        </p:grpSpPr>
        <p:sp>
          <p:nvSpPr>
            <p:cNvPr id="507" name="Shape 507"/>
            <p:cNvSpPr/>
            <p:nvPr/>
          </p:nvSpPr>
          <p:spPr>
            <a:xfrm>
              <a:off x="6733433" y="297800"/>
              <a:ext cx="3183034" cy="651943"/>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08" name="Shape 508"/>
            <p:cNvSpPr/>
            <p:nvPr/>
          </p:nvSpPr>
          <p:spPr>
            <a:xfrm>
              <a:off x="7890037" y="427889"/>
              <a:ext cx="2053600"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en" sz="1600" kern="0" dirty="0">
                  <a:ea typeface="Arial"/>
                  <a:cs typeface="Arial"/>
                  <a:sym typeface="Arial"/>
                </a:rPr>
                <a:t>increase in deals closed every month</a:t>
              </a:r>
            </a:p>
          </p:txBody>
        </p:sp>
        <p:sp>
          <p:nvSpPr>
            <p:cNvPr id="509" name="Shape 509"/>
            <p:cNvSpPr/>
            <p:nvPr/>
          </p:nvSpPr>
          <p:spPr>
            <a:xfrm>
              <a:off x="6852708" y="312711"/>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en" sz="2533" kern="0" baseline="30000" dirty="0">
                  <a:solidFill>
                    <a:srgbClr val="5C656A"/>
                  </a:solidFill>
                  <a:ea typeface="Arial"/>
                  <a:cs typeface="Arial"/>
                  <a:sym typeface="Arial"/>
                </a:rPr>
                <a:t>+</a:t>
              </a:r>
              <a:r>
                <a:rPr lang="en" sz="3200" kern="0" dirty="0">
                  <a:solidFill>
                    <a:srgbClr val="418FDE"/>
                  </a:solidFill>
                  <a:ea typeface="Arial"/>
                  <a:cs typeface="Arial"/>
                  <a:sym typeface="Arial"/>
                </a:rPr>
                <a:t>15</a:t>
              </a:r>
              <a:r>
                <a:rPr lang="en" sz="3067" kern="0" baseline="30000" dirty="0">
                  <a:solidFill>
                    <a:srgbClr val="418FDE"/>
                  </a:solidFill>
                  <a:ea typeface="Arial"/>
                  <a:cs typeface="Arial"/>
                  <a:sym typeface="Arial"/>
                </a:rPr>
                <a:t>%</a:t>
              </a:r>
            </a:p>
          </p:txBody>
        </p:sp>
      </p:grpSp>
      <p:sp>
        <p:nvSpPr>
          <p:cNvPr id="510" name="Shape 510"/>
          <p:cNvSpPr/>
          <p:nvPr/>
        </p:nvSpPr>
        <p:spPr>
          <a:xfrm>
            <a:off x="6779024" y="6046427"/>
            <a:ext cx="2399966"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1" name="Shape 511"/>
          <p:cNvSpPr/>
          <p:nvPr/>
        </p:nvSpPr>
        <p:spPr>
          <a:xfrm>
            <a:off x="6816225" y="6046427"/>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en" sz="2533" kern="0" baseline="30000" dirty="0">
                <a:solidFill>
                  <a:srgbClr val="5C656A"/>
                </a:solidFill>
                <a:ea typeface="Arial"/>
                <a:cs typeface="Arial"/>
                <a:sym typeface="Arial"/>
              </a:rPr>
              <a:t>+</a:t>
            </a:r>
            <a:r>
              <a:rPr lang="en" sz="3200" kern="0" dirty="0">
                <a:solidFill>
                  <a:srgbClr val="418FDE"/>
                </a:solidFill>
                <a:cs typeface="Arial"/>
                <a:sym typeface="Arial"/>
              </a:rPr>
              <a:t>25</a:t>
            </a:r>
            <a:r>
              <a:rPr lang="en" sz="3067" kern="0" baseline="30000" dirty="0">
                <a:solidFill>
                  <a:srgbClr val="418FDE"/>
                </a:solidFill>
                <a:ea typeface="Arial"/>
                <a:cs typeface="Arial"/>
                <a:sym typeface="Arial"/>
              </a:rPr>
              <a:t>%</a:t>
            </a:r>
          </a:p>
        </p:txBody>
      </p:sp>
      <p:sp>
        <p:nvSpPr>
          <p:cNvPr id="512" name="Shape 512"/>
          <p:cNvSpPr/>
          <p:nvPr/>
        </p:nvSpPr>
        <p:spPr>
          <a:xfrm>
            <a:off x="7775288" y="6161605"/>
            <a:ext cx="1820669"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en" sz="1600" kern="0" dirty="0">
                <a:cs typeface="Arial"/>
                <a:sym typeface="Arial"/>
              </a:rPr>
              <a:t>Sales rep productivity</a:t>
            </a:r>
          </a:p>
        </p:txBody>
      </p:sp>
      <p:grpSp>
        <p:nvGrpSpPr>
          <p:cNvPr id="5" name="Group 4"/>
          <p:cNvGrpSpPr/>
          <p:nvPr/>
        </p:nvGrpSpPr>
        <p:grpSpPr>
          <a:xfrm>
            <a:off x="9329667" y="6037849"/>
            <a:ext cx="2595187" cy="724000"/>
            <a:chOff x="6518333" y="5875211"/>
            <a:chExt cx="2595187" cy="724000"/>
          </a:xfrm>
        </p:grpSpPr>
        <p:grpSp>
          <p:nvGrpSpPr>
            <p:cNvPr id="4" name="Group 3"/>
            <p:cNvGrpSpPr/>
            <p:nvPr/>
          </p:nvGrpSpPr>
          <p:grpSpPr>
            <a:xfrm>
              <a:off x="6518333" y="5875211"/>
              <a:ext cx="2595187" cy="724000"/>
              <a:chOff x="6518333" y="5875211"/>
              <a:chExt cx="2595187" cy="724000"/>
            </a:xfrm>
          </p:grpSpPr>
          <p:sp>
            <p:nvSpPr>
              <p:cNvPr id="513" name="Shape 513"/>
              <p:cNvSpPr/>
              <p:nvPr/>
            </p:nvSpPr>
            <p:spPr>
              <a:xfrm>
                <a:off x="6518333" y="5875211"/>
                <a:ext cx="2595187"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4" name="Shape 514"/>
              <p:cNvSpPr/>
              <p:nvPr/>
            </p:nvSpPr>
            <p:spPr>
              <a:xfrm>
                <a:off x="6599135" y="5875211"/>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en" sz="2533" kern="0" baseline="30000" dirty="0">
                    <a:solidFill>
                      <a:srgbClr val="5C656A"/>
                    </a:solidFill>
                    <a:ea typeface="Arial"/>
                    <a:cs typeface="Arial"/>
                    <a:sym typeface="Arial"/>
                  </a:rPr>
                  <a:t>+</a:t>
                </a:r>
                <a:r>
                  <a:rPr lang="en" sz="3200" kern="0" dirty="0">
                    <a:solidFill>
                      <a:srgbClr val="418FDE"/>
                    </a:solidFill>
                    <a:cs typeface="Arial"/>
                    <a:sym typeface="Arial"/>
                  </a:rPr>
                  <a:t>38</a:t>
                </a:r>
                <a:r>
                  <a:rPr lang="en" sz="3067" kern="0" baseline="30000" dirty="0">
                    <a:solidFill>
                      <a:srgbClr val="418FDE"/>
                    </a:solidFill>
                    <a:ea typeface="Arial"/>
                    <a:cs typeface="Arial"/>
                    <a:sym typeface="Arial"/>
                  </a:rPr>
                  <a:t>%</a:t>
                </a:r>
              </a:p>
            </p:txBody>
          </p:sp>
        </p:grpSp>
        <p:sp>
          <p:nvSpPr>
            <p:cNvPr id="515" name="Shape 515"/>
            <p:cNvSpPr/>
            <p:nvPr/>
          </p:nvSpPr>
          <p:spPr>
            <a:xfrm>
              <a:off x="7561664" y="5990389"/>
              <a:ext cx="1551856"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en" sz="1600" kern="0" dirty="0">
                  <a:cs typeface="Arial"/>
                  <a:sym typeface="Arial"/>
                </a:rPr>
                <a:t>Improved CRM adoption</a:t>
              </a:r>
            </a:p>
          </p:txBody>
        </p:sp>
      </p:grpSp>
      <p:sp>
        <p:nvSpPr>
          <p:cNvPr id="516" name="Shape 516"/>
          <p:cNvSpPr/>
          <p:nvPr/>
        </p:nvSpPr>
        <p:spPr>
          <a:xfrm>
            <a:off x="3615957" y="6046427"/>
            <a:ext cx="3002800"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7" name="Shape 517"/>
          <p:cNvSpPr/>
          <p:nvPr/>
        </p:nvSpPr>
        <p:spPr>
          <a:xfrm>
            <a:off x="3690392" y="6046427"/>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en" sz="2533" kern="0" baseline="30000" dirty="0">
                <a:solidFill>
                  <a:srgbClr val="5C656A"/>
                </a:solidFill>
                <a:ea typeface="Arial"/>
                <a:cs typeface="Arial"/>
                <a:sym typeface="Arial"/>
              </a:rPr>
              <a:t>+</a:t>
            </a:r>
            <a:r>
              <a:rPr lang="en" sz="3200" kern="0" dirty="0">
                <a:solidFill>
                  <a:srgbClr val="418FDE"/>
                </a:solidFill>
                <a:cs typeface="Arial"/>
                <a:sym typeface="Arial"/>
              </a:rPr>
              <a:t>21</a:t>
            </a:r>
            <a:r>
              <a:rPr lang="en" sz="3067" kern="0" baseline="30000" dirty="0">
                <a:solidFill>
                  <a:srgbClr val="418FDE"/>
                </a:solidFill>
                <a:ea typeface="Arial"/>
                <a:cs typeface="Arial"/>
                <a:sym typeface="Arial"/>
              </a:rPr>
              <a:t>%</a:t>
            </a:r>
          </a:p>
        </p:txBody>
      </p:sp>
      <p:sp>
        <p:nvSpPr>
          <p:cNvPr id="518" name="Shape 518"/>
          <p:cNvSpPr/>
          <p:nvPr/>
        </p:nvSpPr>
        <p:spPr>
          <a:xfrm>
            <a:off x="4645956" y="6125683"/>
            <a:ext cx="1972800"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en" sz="1600" kern="0" dirty="0">
                <a:cs typeface="Arial"/>
                <a:sym typeface="Arial"/>
              </a:rPr>
              <a:t>Faster Sales Cycles</a:t>
            </a:r>
          </a:p>
        </p:txBody>
      </p:sp>
      <p:sp>
        <p:nvSpPr>
          <p:cNvPr id="2" name="Title 1"/>
          <p:cNvSpPr>
            <a:spLocks noGrp="1"/>
          </p:cNvSpPr>
          <p:nvPr>
            <p:ph type="title"/>
          </p:nvPr>
        </p:nvSpPr>
        <p:spPr/>
        <p:txBody>
          <a:bodyPr/>
          <a:lstStyle/>
          <a:p>
            <a:r>
              <a:rPr lang="en-US" dirty="0"/>
              <a:t>Salesforce Inbox</a:t>
            </a:r>
          </a:p>
        </p:txBody>
      </p:sp>
      <p:sp>
        <p:nvSpPr>
          <p:cNvPr id="6" name="Slide Number Placeholder 5"/>
          <p:cNvSpPr>
            <a:spLocks noGrp="1"/>
          </p:cNvSpPr>
          <p:nvPr>
            <p:ph type="sldNum" sz="quarter" idx="10"/>
          </p:nvPr>
        </p:nvSpPr>
        <p:spPr/>
        <p:txBody>
          <a:bodyPr/>
          <a:lstStyle/>
          <a:p>
            <a:fld id="{812A5277-1DB9-460F-9A21-B857ABB32666}" type="slidenum">
              <a:rPr lang="en-US" smtClean="0"/>
              <a:pPr/>
              <a:t>99</a:t>
            </a:fld>
            <a:endParaRPr lang="en-US" dirty="0"/>
          </a:p>
        </p:txBody>
      </p:sp>
      <p:sp>
        <p:nvSpPr>
          <p:cNvPr id="47" name="Rectangle 46"/>
          <p:cNvSpPr/>
          <p:nvPr/>
        </p:nvSpPr>
        <p:spPr bwMode="auto">
          <a:xfrm>
            <a:off x="0" y="750376"/>
            <a:ext cx="12188825" cy="958186"/>
          </a:xfrm>
          <a:prstGeom prst="rect">
            <a:avLst/>
          </a:prstGeom>
          <a:gradFill flip="none" rotWithShape="1">
            <a:gsLst>
              <a:gs pos="11000">
                <a:srgbClr val="0A3B61"/>
              </a:gs>
              <a:gs pos="11000">
                <a:srgbClr val="0E568C"/>
              </a:gs>
            </a:gsLst>
            <a:lin ang="0" scaled="1"/>
            <a:tileRect/>
          </a:gradFill>
          <a:ln w="38100" cap="flat" cmpd="sng" algn="ctr">
            <a:noFill/>
            <a:prstDash val="solid"/>
            <a:round/>
            <a:headEnd type="none" w="med" len="med"/>
            <a:tailEnd type="none" w="med" len="med"/>
          </a:ln>
          <a:effectLst/>
        </p:spPr>
        <p:txBody>
          <a:bodyPr vert="horz" wrap="square" lIns="1463040" tIns="91440" rIns="91440" bIns="91440" numCol="1" rtlCol="0" anchor="t" anchorCtr="0" compatLnSpc="1">
            <a:prstTxWarp prst="textNoShape">
              <a:avLst/>
            </a:prstTxWarp>
            <a:spAutoFit/>
          </a:bodyPr>
          <a:lstStyle/>
          <a:p>
            <a:pPr>
              <a:spcBef>
                <a:spcPct val="50000"/>
              </a:spcBef>
            </a:pPr>
            <a:r>
              <a:rPr lang="en-US" sz="2400" b="1" dirty="0">
                <a:solidFill>
                  <a:srgbClr val="FFFFFF"/>
                </a:solidFill>
                <a:cs typeface="Arial" pitchFamily="34" charset="0"/>
              </a:rPr>
              <a:t>Salesforce Inbox </a:t>
            </a:r>
            <a:r>
              <a:rPr lang="en-US" sz="2400" dirty="0">
                <a:solidFill>
                  <a:srgbClr val="FFFFFF"/>
                </a:solidFill>
                <a:cs typeface="Arial" pitchFamily="34" charset="0"/>
              </a:rPr>
              <a:t>connects a user’s email to Salesforce to automatically synchronize contacts, messages, and calendar events to CRM records. </a:t>
            </a:r>
          </a:p>
        </p:txBody>
      </p:sp>
      <p:sp>
        <p:nvSpPr>
          <p:cNvPr id="48" name="TextBox 47"/>
          <p:cNvSpPr txBox="1"/>
          <p:nvPr/>
        </p:nvSpPr>
        <p:spPr bwMode="white">
          <a:xfrm>
            <a:off x="0" y="870757"/>
            <a:ext cx="1295063" cy="275103"/>
          </a:xfrm>
          <a:prstGeom prst="rect">
            <a:avLst/>
          </a:prstGeom>
          <a:noFill/>
          <a:ln>
            <a:noFill/>
          </a:ln>
        </p:spPr>
        <p:txBody>
          <a:bodyPr wrap="square" lIns="91424" tIns="45712" rIns="91424" bIns="45712" rtlCol="0">
            <a:spAutoFit/>
          </a:bodyPr>
          <a:lstStyle/>
          <a:p>
            <a:pPr algn="ctr"/>
            <a:r>
              <a:rPr lang="en-US" sz="1200" dirty="0">
                <a:solidFill>
                  <a:srgbClr val="FFFFFF"/>
                </a:solidFill>
                <a:latin typeface="Arial" panose="020B0604020202020204" pitchFamily="34" charset="0"/>
                <a:cs typeface="Arial" panose="020B0604020202020204" pitchFamily="34" charset="0"/>
              </a:rPr>
              <a:t>DEFINITION:</a:t>
            </a:r>
          </a:p>
        </p:txBody>
      </p:sp>
      <p:grpSp>
        <p:nvGrpSpPr>
          <p:cNvPr id="49" name="Group 4"/>
          <p:cNvGrpSpPr>
            <a:grpSpLocks noChangeAspect="1"/>
          </p:cNvGrpSpPr>
          <p:nvPr/>
        </p:nvGrpSpPr>
        <p:grpSpPr bwMode="auto">
          <a:xfrm>
            <a:off x="436563" y="1175541"/>
            <a:ext cx="422275" cy="328613"/>
            <a:chOff x="275" y="1308"/>
            <a:chExt cx="266" cy="207"/>
          </a:xfrm>
        </p:grpSpPr>
        <p:sp>
          <p:nvSpPr>
            <p:cNvPr id="50"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1"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2"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3"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4"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5"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6"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7"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8"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59"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0"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1"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2"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3"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4"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5"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6"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7"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8"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69"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0"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1"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2"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3"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4"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5"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6"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7"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8"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79"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0"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1"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2"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3"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4"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5"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6"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7"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8"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89"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0"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1"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2"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3"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4"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5"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6"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7"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8"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99"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0"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1"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2"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3"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4"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5"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6"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7"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8"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9"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10"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11"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175999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5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GUID" val="062a7001-4396-4441-8643-47e3b3db743b"/>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TIMELINE" val="0.2/1.6/2.9/6.2/12.4"/>
  <p:tag name="ARTICULATE_SLIDE_NAV" val="5"/>
  <p:tag name="ARTICULATE_SLIDE_GUID" val="8ec4082e-85fc-47f5-9dde-475ff4d8f088"/>
  <p:tag name="ARTICULATE_SLIDE_PAUSE" val="0"/>
  <p:tag name="ARTICULATE_NAV_LEVEL" val="2"/>
  <p:tag name="ARTICULATE_PLAYLIST_ID" val="-1"/>
  <p:tag name="ARTICULATE_VIEW_MODE" val="0"/>
  <p:tag name="ARTICULATE_LOCK_SLIDE" val="0"/>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9"/>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8.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GUID" val="63c9701b-06e4-4340-ae60-2948bc418e62"/>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UDIO_ID" val="400"/>
  <p:tag name="ARTICULATE_USED_LAYOUT" val="6"/>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UDIO_ID" val="404"/>
  <p:tag name="ARTICULATE_USED_LAYOUT" val="3"/>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GUID" val="100cb78f-f712-48dc-94e7-93db12e86269"/>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GUID" val="100cb78f-f712-48dc-94e7-93db12e86269"/>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GUID" val="9e7c7d6f-54d4-4925-92fb-b38d77150d3e"/>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GUID" val="586e3894-aa74-4a16-a951-4f567132c573"/>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GUID" val="1d1a2073-05ec-492f-9fbc-9e3a435dfa75"/>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GUID" val="e5d3779b-d6e0-4ded-904c-1bef9a754476"/>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GUID" val="967ebb32-aaac-4084-92e3-487cdf778fec"/>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GUID" val="22c4aec6-cc6f-44a2-9167-e286b49ff60f"/>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GUID" val="aa48e67c-6619-4739-9d69-d16c571a0dee"/>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GUID" val="aa002dce-13d0-4924-ad4f-ee72bb8901a3"/>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GUID" val="e561b689-05a0-4217-860d-1808e2b0cf75"/>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GUID" val="87cef712-12bf-4582-a4ed-64758a021f40"/>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GUID" val="c7fc194d-7d8e-40e3-bb6b-0d7f41f6fc28"/>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GUID" val="cd94d8e5-ea86-4486-b382-d03b47633195"/>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GUID" val="2ea31396-36ac-41da-b6db-ce036296b42e"/>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GUID" val="59c08cf3-d0bf-4368-b06c-21fa42ff009a"/>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GUID" val="0a19e154-5c3f-41ea-ba24-fd989153ac30"/>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ARTICULATE_SLIDE_GUID" val="bc9e4aea-8abf-43e4-acbb-e46b98fde03a"/>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ARTICULATE_SLIDE_GUID" val="1a01078a-1fa3-4731-ae30-629be63a3d25"/>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GUID" val="38b14870-9873-4e37-bb5f-9295e288d39b"/>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TIMELINE" val="0.6/2.8/8.1/12.6/17.5/20.7/21.5/22.4/23.9/28.3"/>
  <p:tag name="ARTICULATE_SLIDE_PAUSE" val="0"/>
  <p:tag name="ARTICULATE_NAV_LEVEL" val="1"/>
  <p:tag name="ARTICULATE_PLAYLIST_ID" val="-1"/>
  <p:tag name="ARTICULATE_SLIDE_GUID" val="491f096c-5f34-43a9-a9a7-8d50a044ffc3"/>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TIMELINE" val="0.6/2.8/8.1/12.6/17.5/20.7/21.5/22.4/23.9/28.3"/>
  <p:tag name="ARTICULATE_SLIDE_PAUSE" val="0"/>
  <p:tag name="ARTICULATE_NAV_LEVEL" val="1"/>
  <p:tag name="ARTICULATE_PLAYLIST_ID" val="-1"/>
  <p:tag name="ARTICULATE_SLIDE_GUID" val="3e8cd530-5474-4e1e-bfd2-7b10eeb70cb7"/>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ARTICULATE_SLIDE_GUID" val="59c08cf3-d0bf-4368-b06c-21fa42ff009a"/>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ARTICULATE_SLIDE_GUID" val="ca832b9f-1f46-4525-b990-d74f61c86a6c"/>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0.xml><?xml version="1.0" encoding="utf-8"?>
<p:tagLst xmlns:a="http://schemas.openxmlformats.org/drawingml/2006/main" xmlns:r="http://schemas.openxmlformats.org/officeDocument/2006/relationships" xmlns:p="http://schemas.openxmlformats.org/presentationml/2006/main">
  <p:tag name="ARTICULATE_SLIDE_GUID" val="ec88db97-0941-4526-9d46-b238a54b452b"/>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ARTICULATE_SLIDE_GUID" val="69baa45b-7156-4b79-a826-d1283bc336df"/>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ARTICULATE_SLIDE_GUID" val="c0f7353c-b718-4506-b90a-b21642227375"/>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ARTICULATE_SLIDE_GUID" val="bc9e4aea-8abf-43e4-acbb-e46b98fde03a"/>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ARTICULATE_SLIDE_GUID" val="1a01078a-1fa3-4731-ae30-629be63a3d25"/>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ARTICULATE_SLIDE_GUID" val="d571cbd2-33a3-401f-97ba-dc207e9ae65f"/>
  <p:tag name="ARTICULATE_SLIDE_THUMBNAIL_REFRESH" val="1"/>
</p:tagLst>
</file>

<file path=ppt/tags/tag4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5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9.xml><?xml version="1.0" encoding="utf-8"?>
<p:tagLst xmlns:a="http://schemas.openxmlformats.org/drawingml/2006/main" xmlns:r="http://schemas.openxmlformats.org/officeDocument/2006/relationships" xmlns:p="http://schemas.openxmlformats.org/presentationml/2006/main">
  <p:tag name="ARTICULATE_SLIDE_GUID" val="586e3894-aa74-4a16-a951-4f567132c573"/>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5.xml><?xml version="1.0" encoding="utf-8"?>
<p:tagLst xmlns:a="http://schemas.openxmlformats.org/drawingml/2006/main" xmlns:r="http://schemas.openxmlformats.org/officeDocument/2006/relationships" xmlns:p="http://schemas.openxmlformats.org/presentationml/2006/main">
  <p:tag name="AUDIO_ID" val="358"/>
  <p:tag name="ARTICULATE_USED_LAYOUT" val="7"/>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5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DEVEND~1.SAC\LOCALS~1\Temp\articulate\presenter\imgtemp\xO9BrOLD_files\slide0001_image001.png"/>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vers and Divider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afe Harbor + Copyright">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none" rtlCol="0">
        <a:spAutoFit/>
      </a:bodyPr>
      <a:lstStyle>
        <a:defPPr>
          <a:defRPr sz="1800" dirty="0" smtClean="0">
            <a:solidFill>
              <a:schemeClr val="tx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asic Pag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lgn="l">
          <a:defRPr sz="1800" dirty="0" smtClean="0">
            <a:solidFill>
              <a:schemeClr val="bg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pecialized Slid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Master">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asic Pag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lgn="l">
          <a:defRPr sz="1800" dirty="0" smtClean="0">
            <a:solidFill>
              <a:schemeClr val="bg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Specialized Slid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Salesforce">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ILT Template 3_15_11</Template>
  <TotalTime>235860</TotalTime>
  <Words>69614</Words>
  <Application>Microsoft Office PowerPoint</Application>
  <PresentationFormat>Grand écran</PresentationFormat>
  <Paragraphs>10343</Paragraphs>
  <Slides>504</Slides>
  <Notes>496</Notes>
  <HiddenSlides>0</HiddenSlides>
  <MMClips>0</MMClips>
  <ScaleCrop>false</ScaleCrop>
  <HeadingPairs>
    <vt:vector size="6" baseType="variant">
      <vt:variant>
        <vt:lpstr>Polices utilisées</vt:lpstr>
      </vt:variant>
      <vt:variant>
        <vt:i4>18</vt:i4>
      </vt:variant>
      <vt:variant>
        <vt:lpstr>Thème</vt:lpstr>
      </vt:variant>
      <vt:variant>
        <vt:i4>7</vt:i4>
      </vt:variant>
      <vt:variant>
        <vt:lpstr>Titres des diapositives</vt:lpstr>
      </vt:variant>
      <vt:variant>
        <vt:i4>504</vt:i4>
      </vt:variant>
    </vt:vector>
  </HeadingPairs>
  <TitlesOfParts>
    <vt:vector size="529" baseType="lpstr">
      <vt:lpstr>MS Mincho</vt:lpstr>
      <vt:lpstr>ＭＳ Ｐゴシック</vt:lpstr>
      <vt:lpstr>ＭＳ Ｐゴシック</vt:lpstr>
      <vt:lpstr>Arial</vt:lpstr>
      <vt:lpstr>Calibri</vt:lpstr>
      <vt:lpstr>Courier New</vt:lpstr>
      <vt:lpstr>Gill Sans</vt:lpstr>
      <vt:lpstr>Gotham</vt:lpstr>
      <vt:lpstr>Monotype Corsiva</vt:lpstr>
      <vt:lpstr>Myriad Pro</vt:lpstr>
      <vt:lpstr>Salesforce Sans</vt:lpstr>
      <vt:lpstr>Salesforce Sans Light</vt:lpstr>
      <vt:lpstr>Salesforce Sans Thin</vt:lpstr>
      <vt:lpstr>Segoe Print</vt:lpstr>
      <vt:lpstr>Segoe UI</vt:lpstr>
      <vt:lpstr>Segoe UI Semibold</vt:lpstr>
      <vt:lpstr>Times New Roman</vt:lpstr>
      <vt:lpstr>Wingdings</vt:lpstr>
      <vt:lpstr>Covers and Dividers</vt:lpstr>
      <vt:lpstr>1_Safe Harbor + Copyright</vt:lpstr>
      <vt:lpstr>2_Basic Page Layouts</vt:lpstr>
      <vt:lpstr>1_Specialized Slide Layouts</vt:lpstr>
      <vt:lpstr>Blank Master</vt:lpstr>
      <vt:lpstr>Basic Page Layouts</vt:lpstr>
      <vt:lpstr>Specialized Slide Layouts</vt:lpstr>
      <vt:lpstr>Présentation PowerPoint</vt:lpstr>
      <vt:lpstr>Présentation PowerPoint</vt:lpstr>
      <vt:lpstr>Présentation PowerPoint</vt:lpstr>
      <vt:lpstr>Course Objectives</vt:lpstr>
      <vt:lpstr>Course Agenda</vt:lpstr>
      <vt:lpstr>Présentation PowerPoint</vt:lpstr>
      <vt:lpstr>Introduction Objectives</vt:lpstr>
      <vt:lpstr>Agenda</vt:lpstr>
      <vt:lpstr>Présentation PowerPoint</vt:lpstr>
      <vt:lpstr>Our Mission</vt:lpstr>
      <vt:lpstr>Connect With Your Customers in a Whole New Way</vt:lpstr>
      <vt:lpstr>Become a Customer Company</vt:lpstr>
      <vt:lpstr>A Complete Platform for Customer Success</vt:lpstr>
      <vt:lpstr>Agenda</vt:lpstr>
      <vt:lpstr>Welcome</vt:lpstr>
      <vt:lpstr>The AW Computing Executive Team</vt:lpstr>
      <vt:lpstr>HR Organization Chart</vt:lpstr>
      <vt:lpstr>HR Wants You to Update Your Chatter Profile </vt:lpstr>
      <vt:lpstr>Intro: Log In and edit your chatter profile</vt:lpstr>
      <vt:lpstr>Intro Review</vt:lpstr>
      <vt:lpstr>Présentation PowerPoint</vt:lpstr>
      <vt:lpstr>Module Objectives</vt:lpstr>
      <vt:lpstr>Module Intro and Agenda</vt:lpstr>
      <vt:lpstr>Getting Around Your Salesforce Organization</vt:lpstr>
      <vt:lpstr>What is an Object in Salesforce?</vt:lpstr>
      <vt:lpstr>Define the Standard Salesforce Objects and Build the Salesforce Schema </vt:lpstr>
      <vt:lpstr>Standard Objects</vt:lpstr>
      <vt:lpstr>Salesforce Objects and Relationships</vt:lpstr>
      <vt:lpstr>Navigating In Lightning</vt:lpstr>
      <vt:lpstr>Paths guide and display progress</vt:lpstr>
      <vt:lpstr>Kanban View in Lists</vt:lpstr>
      <vt:lpstr>Breakdown of the Kanban Board</vt:lpstr>
      <vt:lpstr>Add Salesforce Files to a Record</vt:lpstr>
      <vt:lpstr>1-1: Take a Tour of the Application</vt:lpstr>
      <vt:lpstr>1-2: Treasure Hunt</vt:lpstr>
      <vt:lpstr>Module Agenda</vt:lpstr>
      <vt:lpstr>Who is a Good Fit? </vt:lpstr>
      <vt:lpstr>Your Rollout Strategy</vt:lpstr>
      <vt:lpstr>Enabling Lightning Experience for Your Users</vt:lpstr>
      <vt:lpstr>Considerations when Choosing Lightning Experience</vt:lpstr>
      <vt:lpstr>Module Agenda</vt:lpstr>
      <vt:lpstr>Help &amp; Training</vt:lpstr>
      <vt:lpstr>Training and Certification </vt:lpstr>
      <vt:lpstr>1-3: Help &amp; Training Portal</vt:lpstr>
      <vt:lpstr>Knowledge Check</vt:lpstr>
      <vt:lpstr>Présentation PowerPoint</vt:lpstr>
      <vt:lpstr>Module Objectives</vt:lpstr>
      <vt:lpstr>Module Intro and Agenda</vt:lpstr>
      <vt:lpstr>The Big Picture</vt:lpstr>
      <vt:lpstr>Setting Up the Company Profile</vt:lpstr>
      <vt:lpstr>What is the Company Profile?</vt:lpstr>
      <vt:lpstr>What are Locale Settings?</vt:lpstr>
      <vt:lpstr>How do Locale Settings Work?</vt:lpstr>
      <vt:lpstr>2-1: Check the Company Profile</vt:lpstr>
      <vt:lpstr>Fiscal Year and Currencies</vt:lpstr>
      <vt:lpstr>Setting the Fiscal Year</vt:lpstr>
      <vt:lpstr>Using a Custom Fiscal Year</vt:lpstr>
      <vt:lpstr>Setting Your Organization’s Currency</vt:lpstr>
      <vt:lpstr>Working with Multiple Currencies</vt:lpstr>
      <vt:lpstr>Setting Up Multiple Currencies</vt:lpstr>
      <vt:lpstr>2-2: Check the Fiscal Year and Set Up the Euro Currency</vt:lpstr>
      <vt:lpstr>Advanced Currency Management</vt:lpstr>
      <vt:lpstr>2-3: Update Exchange Rates</vt:lpstr>
      <vt:lpstr>What’s Happened to My Closed Opportunities?</vt:lpstr>
      <vt:lpstr>What is Advanced Currency Management?</vt:lpstr>
      <vt:lpstr>2-4: Update the Euro Exchange Rate with ACM</vt:lpstr>
      <vt:lpstr>Module Agenda</vt:lpstr>
      <vt:lpstr>Customized Home pages Improve the User Experience</vt:lpstr>
      <vt:lpstr>Home page</vt:lpstr>
      <vt:lpstr>Customize the Home page with Lightning App builder</vt:lpstr>
      <vt:lpstr>2-5: Customizing the Home page</vt:lpstr>
      <vt:lpstr>Using List Views for Better Results</vt:lpstr>
      <vt:lpstr>How Can List Views Benefit Your Users?</vt:lpstr>
      <vt:lpstr>Creating a List View</vt:lpstr>
      <vt:lpstr>2-6: Create a Manufacturing and Technology Accounts List View </vt:lpstr>
      <vt:lpstr>Module Agenda</vt:lpstr>
      <vt:lpstr>Setting Up Activities and Calendars</vt:lpstr>
      <vt:lpstr>What are Activities? </vt:lpstr>
      <vt:lpstr>Personal Calendars</vt:lpstr>
      <vt:lpstr>Tasks, Events, and Emails in Salesforce</vt:lpstr>
      <vt:lpstr>Calendar and Activity Settings</vt:lpstr>
      <vt:lpstr>Customizing Activities</vt:lpstr>
      <vt:lpstr>Module Agenda</vt:lpstr>
      <vt:lpstr>Improving the User Experience with Chatter</vt:lpstr>
      <vt:lpstr>What is Chatter?</vt:lpstr>
      <vt:lpstr>Chatter Home</vt:lpstr>
      <vt:lpstr>Administering Chatter </vt:lpstr>
      <vt:lpstr>Following Records on Chatter</vt:lpstr>
      <vt:lpstr>What are Chatter Groups?</vt:lpstr>
      <vt:lpstr>2-7: Create Public and Private Chatter Groups </vt:lpstr>
      <vt:lpstr>Module Agenda</vt:lpstr>
      <vt:lpstr>Mobile Access with Salesforce1</vt:lpstr>
      <vt:lpstr>Salesforce1 Mobile App</vt:lpstr>
      <vt:lpstr>Administering Salesforce1</vt:lpstr>
      <vt:lpstr>2-8: Getting Ready for Salesforce1</vt:lpstr>
      <vt:lpstr>Module Agenda</vt:lpstr>
      <vt:lpstr>SALESFORCE INTEGRATION WITH OUTLOOK</vt:lpstr>
      <vt:lpstr>LIGHTNING FOR OUTLOOK</vt:lpstr>
      <vt:lpstr>Salesforce Inbox</vt:lpstr>
      <vt:lpstr>Knowledge Check</vt:lpstr>
      <vt:lpstr>Présentation PowerPoint</vt:lpstr>
      <vt:lpstr>Module Objectives</vt:lpstr>
      <vt:lpstr>Module Intro and Agenda</vt:lpstr>
      <vt:lpstr>The Big Picture</vt:lpstr>
      <vt:lpstr>Managing User Profiles</vt:lpstr>
      <vt:lpstr>What is a Profile?</vt:lpstr>
      <vt:lpstr>How does a Profile Change the User Experience?</vt:lpstr>
      <vt:lpstr>Standard Profiles Get You Started</vt:lpstr>
      <vt:lpstr>Standard Chatter Profiles</vt:lpstr>
      <vt:lpstr>Creating Custom Profiles</vt:lpstr>
      <vt:lpstr>What are Object Permissions?</vt:lpstr>
      <vt:lpstr>How do Tab Settings Work?</vt:lpstr>
      <vt:lpstr>3-1: Create the Recruiting User Profile</vt:lpstr>
      <vt:lpstr>3-1: Create the Recruiting User Profile (cont.)</vt:lpstr>
      <vt:lpstr>Module Agenda</vt:lpstr>
      <vt:lpstr>Setting Up Users</vt:lpstr>
      <vt:lpstr>What is a User?</vt:lpstr>
      <vt:lpstr>Creating New Users</vt:lpstr>
      <vt:lpstr>3-2: Set Up an APAC User</vt:lpstr>
      <vt:lpstr>Module Agenda</vt:lpstr>
      <vt:lpstr>How Can We Include More Users  on Chatter?</vt:lpstr>
      <vt:lpstr>Chatter Free and Chatter External Licenses</vt:lpstr>
      <vt:lpstr>Creating Chatter Free and Chatter External Users </vt:lpstr>
      <vt:lpstr>Chatter Free User Experience</vt:lpstr>
      <vt:lpstr>Chatter Customer Experience</vt:lpstr>
      <vt:lpstr>3-3: Create a Chatter Free User </vt:lpstr>
      <vt:lpstr>3-4: Configure Chatter Invites</vt:lpstr>
      <vt:lpstr>Module Agenda</vt:lpstr>
      <vt:lpstr>Troubleshooting Login Issues</vt:lpstr>
      <vt:lpstr>Viewing a User’s Login History</vt:lpstr>
      <vt:lpstr>Dealing with an Invalid Password</vt:lpstr>
      <vt:lpstr>Password policies</vt:lpstr>
      <vt:lpstr>3-5: Troubleshoot and Fix Login Issues</vt:lpstr>
      <vt:lpstr>Administering Salesforce on the Go</vt:lpstr>
      <vt:lpstr>SalesforceA</vt:lpstr>
      <vt:lpstr>Knowledge Check</vt:lpstr>
      <vt:lpstr>Présentation PowerPoint</vt:lpstr>
      <vt:lpstr>Module Objectives</vt:lpstr>
      <vt:lpstr>Module Intro and Agenda</vt:lpstr>
      <vt:lpstr>Restricting Login Access</vt:lpstr>
      <vt:lpstr>The Big Picture: Setting Access to The Organization</vt:lpstr>
      <vt:lpstr>How does Login Work?</vt:lpstr>
      <vt:lpstr>Activating an Unrecognized Computer</vt:lpstr>
      <vt:lpstr>Don’t Ask Again</vt:lpstr>
      <vt:lpstr>Creating an Organization-Wide Trusted IP Address List</vt:lpstr>
      <vt:lpstr>Restricting Login Hours and Login IP Ranges on Profiles</vt:lpstr>
      <vt:lpstr>How do Profile Login Hours and IP Ranges Work?</vt:lpstr>
      <vt:lpstr>4-1: Restrict Login Hours and IP Ranges</vt:lpstr>
      <vt:lpstr>Health Check</vt:lpstr>
      <vt:lpstr>Module Agenda</vt:lpstr>
      <vt:lpstr>Agenda Item 1: Determining Object Access</vt:lpstr>
      <vt:lpstr>Agenda Item 1: Determining Object Access (CONT.)</vt:lpstr>
      <vt:lpstr>The Big Picture: Setting Access to Objects</vt:lpstr>
      <vt:lpstr>Object Permissions</vt:lpstr>
      <vt:lpstr>Using Enhanced Profile List Views to Mass Update Profiles</vt:lpstr>
      <vt:lpstr>Using Permission Sets to Grant Additional Permissions</vt:lpstr>
      <vt:lpstr>Assigning Permission Sets to Users</vt:lpstr>
      <vt:lpstr>Testing and Troubleshooting: Logging In as an End User </vt:lpstr>
      <vt:lpstr>4-2: Update Account Object Permissions</vt:lpstr>
      <vt:lpstr>4-2: Update Account Object Permissions (cont.)</vt:lpstr>
      <vt:lpstr>4-3: ALLOW DELETE ACCOUNTS USING PERMISSION SET</vt:lpstr>
      <vt:lpstr>Module Agenda</vt:lpstr>
      <vt:lpstr>Agenda Item 2: Setting Up Record Access</vt:lpstr>
      <vt:lpstr>Agenda Item 2: Setting Up Record Access (CONT.)</vt:lpstr>
      <vt:lpstr>The Big Picture: Setting Access to Records</vt:lpstr>
      <vt:lpstr>Record Access</vt:lpstr>
      <vt:lpstr>Default Access Is Based on Record Ownership </vt:lpstr>
      <vt:lpstr>Access to Associated Accounts</vt:lpstr>
      <vt:lpstr>Determining Your Data Access Model</vt:lpstr>
      <vt:lpstr>Why Would You Use a Private or Hybrid Model?</vt:lpstr>
      <vt:lpstr>Setting the Baseline with Organization-Wide Defaults</vt:lpstr>
      <vt:lpstr>Organization-Wide Defaults: Access Levels</vt:lpstr>
      <vt:lpstr>Determining How to Set OWD for an Object</vt:lpstr>
      <vt:lpstr>4-4: Setting Organization-Wide Defaults</vt:lpstr>
      <vt:lpstr>Module Agenda</vt:lpstr>
      <vt:lpstr>Agenda Item 3: Creating a Role Hierarchy</vt:lpstr>
      <vt:lpstr>Agenda Item 3: Creating a Role Hierarchy</vt:lpstr>
      <vt:lpstr>Role Hierarchy: Who Needs Visibility?</vt:lpstr>
      <vt:lpstr>What is a Role Hierarchy?</vt:lpstr>
      <vt:lpstr>Defining Access to Associated Records through Roles</vt:lpstr>
      <vt:lpstr>Test Your Knowledge: Question 1</vt:lpstr>
      <vt:lpstr>Test Your Knowledge: Question 2</vt:lpstr>
      <vt:lpstr>Test Your Knowledge: Question 3</vt:lpstr>
      <vt:lpstr>4-5: Create a Role Hierarchy</vt:lpstr>
      <vt:lpstr>4-5: Create a Role Hierarchy (cont.)</vt:lpstr>
      <vt:lpstr>4-6: Assign Users to Roles</vt:lpstr>
      <vt:lpstr>4-7: Create a Role Hierarchy</vt:lpstr>
      <vt:lpstr>Module Agenda</vt:lpstr>
      <vt:lpstr>Agenda Item 4: Data Access Exceptions</vt:lpstr>
      <vt:lpstr>Agenda Item 4: Data Access Exceptions</vt:lpstr>
      <vt:lpstr>Exceptions to Your Data Access Model</vt:lpstr>
      <vt:lpstr>Sharing Rules</vt:lpstr>
      <vt:lpstr>Criteria-Based Sharing Rules</vt:lpstr>
      <vt:lpstr>Using Public Groups with Sharing Rules </vt:lpstr>
      <vt:lpstr>Manager Groups</vt:lpstr>
      <vt:lpstr>4-8: Create Opportunity Sharing Rules</vt:lpstr>
      <vt:lpstr>4-9: Create Sharing Rules for Recruiting</vt:lpstr>
      <vt:lpstr>More Data Access Exceptions</vt:lpstr>
      <vt:lpstr>Account Teams </vt:lpstr>
      <vt:lpstr>Opportunity Teams</vt:lpstr>
      <vt:lpstr>Setting Up Account Teams and Opportunity Teams</vt:lpstr>
      <vt:lpstr>4-10: Set Up Account Teams</vt:lpstr>
      <vt:lpstr>Manual Sharing</vt:lpstr>
      <vt:lpstr>Organization-Wide Defaults vs. Role Hierarchy vs. Sharing</vt:lpstr>
      <vt:lpstr>Module Agenda</vt:lpstr>
      <vt:lpstr>Agenda Item 5: Managing Field-Level Security</vt:lpstr>
      <vt:lpstr>The Big Picture: Setting Access to Fields</vt:lpstr>
      <vt:lpstr>What is Field-Level Security?</vt:lpstr>
      <vt:lpstr>Viewing and Setting Field-Level Security</vt:lpstr>
      <vt:lpstr>4-11: Set Opportunity Field-Level Security</vt:lpstr>
      <vt:lpstr>The Big Picture: Setting Access at All Levels</vt:lpstr>
      <vt:lpstr>Knowledge Check</vt:lpstr>
      <vt:lpstr>Présentation PowerPoint</vt:lpstr>
      <vt:lpstr>Module Objectives</vt:lpstr>
      <vt:lpstr>Module Intro and Agenda</vt:lpstr>
      <vt:lpstr>Administering Standard Fields</vt:lpstr>
      <vt:lpstr>What are Standard Fields?</vt:lpstr>
      <vt:lpstr>Changing Standard Field Labels</vt:lpstr>
      <vt:lpstr>Adding Help Text to a Standard Field</vt:lpstr>
      <vt:lpstr>Editing Values in Standard Picklist Fields</vt:lpstr>
      <vt:lpstr>5-1: Administer Standard Fields</vt:lpstr>
      <vt:lpstr>Module Agenda</vt:lpstr>
      <vt:lpstr>Creating Custom Fields</vt:lpstr>
      <vt:lpstr>What are Custom Fields?</vt:lpstr>
      <vt:lpstr>Data Loss When Editing and Deleting Custom Fields</vt:lpstr>
      <vt:lpstr>Creating a New Custom Field in Four Easy Steps</vt:lpstr>
      <vt:lpstr>5-2: Create Custom Fields</vt:lpstr>
      <vt:lpstr>Module Agenda</vt:lpstr>
      <vt:lpstr>Story: Working with Picklists</vt:lpstr>
      <vt:lpstr>What are Picklists?</vt:lpstr>
      <vt:lpstr>Global Picklists</vt:lpstr>
      <vt:lpstr>Dependent Picklists</vt:lpstr>
      <vt:lpstr>Dependent Picklists: Things to Know</vt:lpstr>
      <vt:lpstr>5-3: Create Picklists</vt:lpstr>
      <vt:lpstr>5-4: Create a Close Reason Picklist</vt:lpstr>
      <vt:lpstr>Working with Lookups</vt:lpstr>
      <vt:lpstr>What are Lookups?</vt:lpstr>
      <vt:lpstr>Lookup Filters </vt:lpstr>
      <vt:lpstr>Dependent Lookups</vt:lpstr>
      <vt:lpstr>5-5: Create and Filter Lookups</vt:lpstr>
      <vt:lpstr>5-6: Create Lookups</vt:lpstr>
      <vt:lpstr>Module Agenda</vt:lpstr>
      <vt:lpstr>Creating Custom Formula Fields</vt:lpstr>
      <vt:lpstr>What are Custom Formula Fields?</vt:lpstr>
      <vt:lpstr>Defining a Formula</vt:lpstr>
      <vt:lpstr>Cross-Object Formulas</vt:lpstr>
      <vt:lpstr>5-7: Create Custom Formula Fields</vt:lpstr>
      <vt:lpstr>5-8: Create a Custom Formula Field</vt:lpstr>
      <vt:lpstr>Module Agenda</vt:lpstr>
      <vt:lpstr>Page Layouts</vt:lpstr>
      <vt:lpstr>What is a Page Layout?</vt:lpstr>
      <vt:lpstr>The Page Layout Editor</vt:lpstr>
      <vt:lpstr>Assigning a Page Layout to a Profile</vt:lpstr>
      <vt:lpstr>5-9: Create a Customer Account Page Layout</vt:lpstr>
      <vt:lpstr>5-10: Create a Partner Account Page Layout</vt:lpstr>
      <vt:lpstr>Module Agenda</vt:lpstr>
      <vt:lpstr>Page Layouts and Record Types</vt:lpstr>
      <vt:lpstr>What is a Record Type?</vt:lpstr>
      <vt:lpstr>Creating a Record Type</vt:lpstr>
      <vt:lpstr>5-11: Create a Customer Account Record Type</vt:lpstr>
      <vt:lpstr>5-12: Create a Partner Account Record Type</vt:lpstr>
      <vt:lpstr>Record Types: Frequently Asked Questions</vt:lpstr>
      <vt:lpstr>Record Types with Business Processes</vt:lpstr>
      <vt:lpstr>Creating a Business Process</vt:lpstr>
      <vt:lpstr>5-13: Create a B2C Business Process and Record Type</vt:lpstr>
      <vt:lpstr>5-14: Create a B2B Business Process and Record Type</vt:lpstr>
      <vt:lpstr>Module Agenda</vt:lpstr>
      <vt:lpstr>Maintaining Data Quality</vt:lpstr>
      <vt:lpstr>Using History Tracking to Maintain Data Quality</vt:lpstr>
      <vt:lpstr>5-15: Enable Account Field History Tracking</vt:lpstr>
      <vt:lpstr>Using Data Validation to Maintain Data Quality </vt:lpstr>
      <vt:lpstr>System Data Validation: Required and Unique Fields</vt:lpstr>
      <vt:lpstr>Custom Data Validation: Validation Rules</vt:lpstr>
      <vt:lpstr>Some Common Data Validation Examples</vt:lpstr>
      <vt:lpstr>Validation Rule Design Methodology</vt:lpstr>
      <vt:lpstr>5-16: Create an Account Validation Rule</vt:lpstr>
      <vt:lpstr>5-17: Create an Opportunity Validation Rule</vt:lpstr>
      <vt:lpstr>5-17: Create an Opportunity Validation Rule (cont.)</vt:lpstr>
      <vt:lpstr>Knowledge Check</vt:lpstr>
      <vt:lpstr>Knowledge Check (cont.)</vt:lpstr>
      <vt:lpstr>Présentation PowerPoint</vt:lpstr>
      <vt:lpstr>Module Objectives</vt:lpstr>
      <vt:lpstr>Module Intro and Agenda</vt:lpstr>
      <vt:lpstr>Importing Leads</vt:lpstr>
      <vt:lpstr>Importing Data: Data Import Wizard</vt:lpstr>
      <vt:lpstr>What Does an Import File Look Like? </vt:lpstr>
      <vt:lpstr>Prepare the Import File</vt:lpstr>
      <vt:lpstr>Additional Import File Considerations </vt:lpstr>
      <vt:lpstr>Matching Fields and Duplicates</vt:lpstr>
      <vt:lpstr>6-1: Prepare the Import File</vt:lpstr>
      <vt:lpstr>6-2: Import Leads Using the Data Import Wizard</vt:lpstr>
      <vt:lpstr>Module Agenda</vt:lpstr>
      <vt:lpstr>Update Account Data</vt:lpstr>
      <vt:lpstr>Matching New Information to Existing Records</vt:lpstr>
      <vt:lpstr>What is the Data Loader?</vt:lpstr>
      <vt:lpstr>About the Data Loader</vt:lpstr>
      <vt:lpstr>Data Loader vs. Import Wizards Comparison</vt:lpstr>
      <vt:lpstr>6-3: Export Using Data Loader</vt:lpstr>
      <vt:lpstr>6-4: Match Record IDs to Accounts</vt:lpstr>
      <vt:lpstr>6-5: Update Using Data Loader</vt:lpstr>
      <vt:lpstr>Data Import: Best Practices</vt:lpstr>
      <vt:lpstr>Module Agenda</vt:lpstr>
      <vt:lpstr>Mass Transfer record ownership</vt:lpstr>
      <vt:lpstr>Mass Transfer Records</vt:lpstr>
      <vt:lpstr>Deactivating a User</vt:lpstr>
      <vt:lpstr>6-6: Deactivate User and Mass Transfer Records</vt:lpstr>
      <vt:lpstr>Module Agenda</vt:lpstr>
      <vt:lpstr>Backing Up Data</vt:lpstr>
      <vt:lpstr>Backup Options</vt:lpstr>
      <vt:lpstr>Data Export Service</vt:lpstr>
      <vt:lpstr>6-7: Schedule Weekly Backup</vt:lpstr>
      <vt:lpstr>Module Agenda</vt:lpstr>
      <vt:lpstr>Oops: Bad leads in the Import File</vt:lpstr>
      <vt:lpstr>Mass Delete Records</vt:lpstr>
      <vt:lpstr>Recycle Bin</vt:lpstr>
      <vt:lpstr>6-8: Mass Delete Records</vt:lpstr>
      <vt:lpstr>Knowledge Check</vt:lpstr>
      <vt:lpstr>Présentation PowerPoint</vt:lpstr>
      <vt:lpstr>Module Objectives</vt:lpstr>
      <vt:lpstr>Module Intro and Agenda</vt:lpstr>
      <vt:lpstr>What are Reports?</vt:lpstr>
      <vt:lpstr>Navigating the Reports Tab</vt:lpstr>
      <vt:lpstr>Report and dashboard Folders</vt:lpstr>
      <vt:lpstr>Enhanced Report and Dashboard Folder Sharing</vt:lpstr>
      <vt:lpstr>Running and modifying reports</vt:lpstr>
      <vt:lpstr>Using Report Options to customize a Report</vt:lpstr>
      <vt:lpstr>How can we meet Allison's Requirement?</vt:lpstr>
      <vt:lpstr>7-1: Run and Modify a Report</vt:lpstr>
      <vt:lpstr>Design and create a new custom report</vt:lpstr>
      <vt:lpstr>Module Agenda</vt:lpstr>
      <vt:lpstr>Building Reports in Lightning Experience</vt:lpstr>
      <vt:lpstr>Report Formats</vt:lpstr>
      <vt:lpstr>Report Formats: Tabular Report</vt:lpstr>
      <vt:lpstr>Report Formats: Summary Report</vt:lpstr>
      <vt:lpstr>Creating a Custom Report: Questions to Ask</vt:lpstr>
      <vt:lpstr>7-2: Create a Simple Custom Report</vt:lpstr>
      <vt:lpstr>7-2: Create a Simple Custom Report (cont.)</vt:lpstr>
      <vt:lpstr>Working with groupings and matrix reports</vt:lpstr>
      <vt:lpstr>Report Formats: Matrix Reports</vt:lpstr>
      <vt:lpstr>Grouping by Date Fields</vt:lpstr>
      <vt:lpstr>7-3: Create a Matrix Report</vt:lpstr>
      <vt:lpstr>Module Agenda</vt:lpstr>
      <vt:lpstr>Using Filters and filter logic in a report</vt:lpstr>
      <vt:lpstr>Report Filters and Filter Logic</vt:lpstr>
      <vt:lpstr>7-4: Use Filters and Filter Logic in  a Report</vt:lpstr>
      <vt:lpstr>7-5: Create a Custom Report</vt:lpstr>
      <vt:lpstr>Who has not logged in this week?</vt:lpstr>
      <vt:lpstr>Using Relative Date Values in Report Filters</vt:lpstr>
      <vt:lpstr>Relative dates (cont.)</vt:lpstr>
      <vt:lpstr>7-6: Filter a Report with Relative Date Values</vt:lpstr>
      <vt:lpstr>Module Agenda</vt:lpstr>
      <vt:lpstr>Adding custom summary formulas</vt:lpstr>
      <vt:lpstr>Adding a Custom Summary Formula to  a Report</vt:lpstr>
      <vt:lpstr>7-7: Add a Custom Summary Formula</vt:lpstr>
      <vt:lpstr>Using visual summaries</vt:lpstr>
      <vt:lpstr>Using Visual Summaries: Conditional Highlighting</vt:lpstr>
      <vt:lpstr>Using Visual Summaries: Charts</vt:lpstr>
      <vt:lpstr>Report Charts in Lightning</vt:lpstr>
      <vt:lpstr>Choosing a component</vt:lpstr>
      <vt:lpstr>7-8: Add Highlights and a Chart</vt:lpstr>
      <vt:lpstr>7-9: Create Custom Adoption Reports</vt:lpstr>
      <vt:lpstr>Module Agenda</vt:lpstr>
      <vt:lpstr>Scheduling and emailing reports</vt:lpstr>
      <vt:lpstr>Exporting Report Results</vt:lpstr>
      <vt:lpstr>Scheduling and Emailing a Report</vt:lpstr>
      <vt:lpstr>Scheduling and Emailing a Report (cont.)</vt:lpstr>
      <vt:lpstr>Module Agenda</vt:lpstr>
      <vt:lpstr>Building dashboards</vt:lpstr>
      <vt:lpstr>View information graphically using  Dashboards</vt:lpstr>
      <vt:lpstr>From Source Report to Dashboard Component</vt:lpstr>
      <vt:lpstr>Table and Chart Components </vt:lpstr>
      <vt:lpstr>Gauge and Metric Components </vt:lpstr>
      <vt:lpstr>Dashboard Component Snapshots</vt:lpstr>
      <vt:lpstr>Running Users</vt:lpstr>
      <vt:lpstr>Building a Dashboard</vt:lpstr>
      <vt:lpstr>Editing Dashboards</vt:lpstr>
      <vt:lpstr>Create dashboard components</vt:lpstr>
      <vt:lpstr>Update dashboard components</vt:lpstr>
      <vt:lpstr>Preserve Filters When Drilling into a Report from a Dashboard</vt:lpstr>
      <vt:lpstr>7-10: Build a Global Sales Dashboard</vt:lpstr>
      <vt:lpstr>7-11: Create a User Adoption Dashboard</vt:lpstr>
      <vt:lpstr>Want to View Your Dashboards on Your Mobile Device?</vt:lpstr>
      <vt:lpstr>Interactive Lightning Experience charts in Salesforce1</vt:lpstr>
      <vt:lpstr>Knowledge Check</vt:lpstr>
      <vt:lpstr>Présentation PowerPoint</vt:lpstr>
      <vt:lpstr>Module Objectives</vt:lpstr>
      <vt:lpstr>Module Intro and Agenda</vt:lpstr>
      <vt:lpstr>We Need Brand Consistency </vt:lpstr>
      <vt:lpstr>Email Templates</vt:lpstr>
      <vt:lpstr>Email Template Folders </vt:lpstr>
      <vt:lpstr>Parts of an HTML Email Template</vt:lpstr>
      <vt:lpstr>Email Template Options</vt:lpstr>
      <vt:lpstr>Creating an Email Template in Four Easy Steps</vt:lpstr>
      <vt:lpstr>8-1: Create a Folder and Letterhead</vt:lpstr>
      <vt:lpstr>8-2: Create an Email Template</vt:lpstr>
      <vt:lpstr>Module Agenda</vt:lpstr>
      <vt:lpstr>Improving Customer Service</vt:lpstr>
      <vt:lpstr>Workflow Rules</vt:lpstr>
      <vt:lpstr>Evaluation Criteria</vt:lpstr>
      <vt:lpstr>Rule Criteria to Trigger an Action</vt:lpstr>
      <vt:lpstr>Workflow Action: Tasks</vt:lpstr>
      <vt:lpstr>Workflow Action: Email Alerts</vt:lpstr>
      <vt:lpstr>Workflow Action: Field Updates</vt:lpstr>
      <vt:lpstr>Workflow Action: Outbound Message </vt:lpstr>
      <vt:lpstr>Workflow for New Cases on Large Accounts</vt:lpstr>
      <vt:lpstr>Time-Based Workflow Criteria </vt:lpstr>
      <vt:lpstr>Time-Based Workflow Queue</vt:lpstr>
      <vt:lpstr>8-3: Create a new Workflow Rule</vt:lpstr>
      <vt:lpstr>Module Agenda</vt:lpstr>
      <vt:lpstr>Automating Chatter Posts</vt:lpstr>
      <vt:lpstr>Lightning Process Builder</vt:lpstr>
      <vt:lpstr>Use Cases for Processes</vt:lpstr>
      <vt:lpstr>Actions Supported in Processes</vt:lpstr>
      <vt:lpstr>Considerations for Processes</vt:lpstr>
      <vt:lpstr>8-4: Create a Process</vt:lpstr>
      <vt:lpstr>Module Agenda</vt:lpstr>
      <vt:lpstr>Marketing Needs Help</vt:lpstr>
      <vt:lpstr>Automating Leads</vt:lpstr>
      <vt:lpstr>Preparation for Web-to-Lead</vt:lpstr>
      <vt:lpstr>Lead Conversion</vt:lpstr>
      <vt:lpstr>Mapping Custom Lead Fields </vt:lpstr>
      <vt:lpstr>Queues</vt:lpstr>
      <vt:lpstr>Assignment Rules</vt:lpstr>
      <vt:lpstr>Assignment Rules (cont.)</vt:lpstr>
      <vt:lpstr>8-5: Prepare Lead Fields and Create Queues</vt:lpstr>
      <vt:lpstr>8-6: Create an Assignment Rule</vt:lpstr>
      <vt:lpstr>Auto-Response Rules</vt:lpstr>
      <vt:lpstr>Auto-Response Rules (cont.)</vt:lpstr>
      <vt:lpstr>Enabling Web-to-Lead and Creating the Web Form</vt:lpstr>
      <vt:lpstr>Test Your Form</vt:lpstr>
      <vt:lpstr>8-7: Create an Auto-Response Rule and Enable Web-to-Lead </vt:lpstr>
      <vt:lpstr>Order of Execution </vt:lpstr>
      <vt:lpstr>Knowledge Check</vt:lpstr>
      <vt:lpstr>Présentation PowerPoint</vt:lpstr>
      <vt:lpstr>Module Objectives</vt:lpstr>
      <vt:lpstr>Module Intro and Agenda</vt:lpstr>
      <vt:lpstr>AW Computing Expands Service</vt:lpstr>
      <vt:lpstr>How are Cases Created?</vt:lpstr>
      <vt:lpstr>How are Cases Managed?</vt:lpstr>
      <vt:lpstr>How are Cases Resolved with Salesforce Knowledge?</vt:lpstr>
      <vt:lpstr>Module Agenda</vt:lpstr>
      <vt:lpstr>Customizing Support Processes</vt:lpstr>
      <vt:lpstr>Discovery: Support Process</vt:lpstr>
      <vt:lpstr>9-1: Create a Support Process</vt:lpstr>
      <vt:lpstr>9-1: Create a Support Process (cont.)</vt:lpstr>
      <vt:lpstr>Module Agenda</vt:lpstr>
      <vt:lpstr>Automating Case Creation</vt:lpstr>
      <vt:lpstr>Automating Cases</vt:lpstr>
      <vt:lpstr>Preparation for Web-to-Case and Email-to-Case</vt:lpstr>
      <vt:lpstr>Additional Information about Web-to-Case</vt:lpstr>
      <vt:lpstr>What is Email-to-Case?</vt:lpstr>
      <vt:lpstr>How do You Set Up Email-to-Case?</vt:lpstr>
      <vt:lpstr>Automating Case Management</vt:lpstr>
      <vt:lpstr>Discovery: Case Queues</vt:lpstr>
      <vt:lpstr>Discovery: Case Assignment Rules</vt:lpstr>
      <vt:lpstr>What are Escalation Rules?</vt:lpstr>
      <vt:lpstr>Discovery: Escalation Rules</vt:lpstr>
      <vt:lpstr>Order of Execution </vt:lpstr>
      <vt:lpstr>9-2: Create a Case Escalation Rule</vt:lpstr>
      <vt:lpstr>Module Agenda</vt:lpstr>
      <vt:lpstr>Understanding the SoftPhone and  the Salesforce Console for Service</vt:lpstr>
      <vt:lpstr>What are the Basics of Call Routing?</vt:lpstr>
      <vt:lpstr>What are the Capabilities of the SoftPhone?</vt:lpstr>
      <vt:lpstr>What is the Salesforce Console for Service?</vt:lpstr>
      <vt:lpstr>Module Agenda</vt:lpstr>
      <vt:lpstr>Collaborating in the Service Cloud</vt:lpstr>
      <vt:lpstr>Collaborating on Cases with Case Teams</vt:lpstr>
      <vt:lpstr>Collaborating on Cases with Case Feed</vt:lpstr>
      <vt:lpstr>Module Agenda</vt:lpstr>
      <vt:lpstr>Analyzing Support Data</vt:lpstr>
      <vt:lpstr>Using Support Reports and Dashboards</vt:lpstr>
      <vt:lpstr>Discovery: Support Analytics</vt:lpstr>
      <vt:lpstr>Discovery: Support Analytics for Sales Executives</vt:lpstr>
      <vt:lpstr>Discovery: Support Analytics for Marketing Executives</vt:lpstr>
      <vt:lpstr>Discovery: Support Analytics for Service Executives</vt:lpstr>
      <vt:lpstr>Knowledge Check</vt:lpstr>
      <vt:lpstr>Présentation PowerPoint</vt:lpstr>
      <vt:lpstr>Module Objectives</vt:lpstr>
      <vt:lpstr>Module Intro and Agenda</vt:lpstr>
      <vt:lpstr>Security and Access</vt:lpstr>
      <vt:lpstr>Org-Wide Defaults vs. Role Hierarchy  vs. Sharing</vt:lpstr>
      <vt:lpstr>Object Access vs. Record Access</vt:lpstr>
      <vt:lpstr>Page Layouts</vt:lpstr>
      <vt:lpstr>Record Types</vt:lpstr>
      <vt:lpstr>Preparation for Web-to-Lead and Web-to-Case</vt:lpstr>
      <vt:lpstr>Assignment Rules</vt:lpstr>
      <vt:lpstr>Workflow Rules</vt:lpstr>
      <vt:lpstr>Find and Create Reports</vt:lpstr>
      <vt:lpstr>Collaboration Tools</vt:lpstr>
      <vt:lpstr>Module Agenda</vt:lpstr>
      <vt:lpstr>AW Computing Expands Sales</vt:lpstr>
      <vt:lpstr>Scenario Details</vt:lpstr>
      <vt:lpstr>Requirements</vt:lpstr>
      <vt:lpstr>Requirements (cont.)</vt:lpstr>
      <vt:lpstr>Requirements (cont.)</vt:lpstr>
      <vt:lpstr>Build Stage</vt:lpstr>
      <vt:lpstr>Hints</vt:lpstr>
      <vt:lpstr>Module Agenda</vt:lpstr>
      <vt:lpstr>Further Resources</vt:lpstr>
      <vt:lpstr>AppExchange Introduction</vt:lpstr>
      <vt:lpstr>Extending Salesforce with the AppExchange</vt:lpstr>
      <vt:lpstr>Certification Action Plan</vt:lpstr>
      <vt:lpstr>What’s Next?</vt:lpstr>
      <vt:lpstr>Présentation PowerPoint</vt:lpstr>
    </vt:vector>
  </TitlesOfParts>
  <Company>Salesforce.com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Course Title Page</dc:title>
  <dc:creator>msharron</dc:creator>
  <cp:lastModifiedBy>Alexis MASSON</cp:lastModifiedBy>
  <cp:revision>6287</cp:revision>
  <cp:lastPrinted>2017-09-25T15:22:06Z</cp:lastPrinted>
  <dcterms:created xsi:type="dcterms:W3CDTF">2012-06-28T18:23:10Z</dcterms:created>
  <dcterms:modified xsi:type="dcterms:W3CDTF">2018-10-02T09:11:47Z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8785F84F-5A1D-4BD4-B75A-0D767AE4BCB7</vt:lpwstr>
  </property>
  <property fmtid="{D5CDD505-2E9C-101B-9397-08002B2CF9AE}" pid="3" name="ArticulatePath">
    <vt:lpwstr>ADM201 (Rufus) Administration Essentials for New Admins Slides Virtual</vt:lpwstr>
  </property>
</Properties>
</file>